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943" r:id="rId3"/>
  </p:sldMasterIdLst>
  <p:notesMasterIdLst>
    <p:notesMasterId r:id="rId24"/>
  </p:notesMasterIdLst>
  <p:sldIdLst>
    <p:sldId id="345" r:id="rId4"/>
    <p:sldId id="319" r:id="rId5"/>
    <p:sldId id="335" r:id="rId6"/>
    <p:sldId id="320" r:id="rId7"/>
    <p:sldId id="342" r:id="rId8"/>
    <p:sldId id="324" r:id="rId9"/>
    <p:sldId id="325" r:id="rId10"/>
    <p:sldId id="336" r:id="rId11"/>
    <p:sldId id="337" r:id="rId12"/>
    <p:sldId id="346" r:id="rId13"/>
    <p:sldId id="327" r:id="rId14"/>
    <p:sldId id="339" r:id="rId15"/>
    <p:sldId id="343" r:id="rId16"/>
    <p:sldId id="341" r:id="rId17"/>
    <p:sldId id="344" r:id="rId18"/>
    <p:sldId id="340" r:id="rId19"/>
    <p:sldId id="334" r:id="rId20"/>
    <p:sldId id="329" r:id="rId21"/>
    <p:sldId id="338" r:id="rId22"/>
    <p:sldId id="288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00"/>
    <a:srgbClr val="3399FF"/>
    <a:srgbClr val="0099CC"/>
    <a:srgbClr val="FFFF00"/>
    <a:srgbClr val="CC9900"/>
    <a:srgbClr val="00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9" autoAdjust="0"/>
    <p:restoredTop sz="81952" autoAdjust="0"/>
  </p:normalViewPr>
  <p:slideViewPr>
    <p:cSldViewPr>
      <p:cViewPr varScale="1">
        <p:scale>
          <a:sx n="60" d="100"/>
          <a:sy n="60" d="100"/>
        </p:scale>
        <p:origin x="762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Relationship Id="rId1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629B9F2-A567-4524-AA44-3B979431A17C}" type="datetimeFigureOut">
              <a:rPr lang="en-US"/>
              <a:pPr>
                <a:defRPr/>
              </a:pPr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8E050C6-20E6-49B7-A3F7-6BBF1AE0C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86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E050C6-20E6-49B7-A3F7-6BBF1AE0CE9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1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4A779-2E3D-41D6-9F09-DE0EADE56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0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EAC4-4614-4BCE-821B-1A88F679F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7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901C-98C9-446C-908F-E958F2D72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9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A6EE-BF0B-4D25-B582-6C2984ABC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79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23285" y="0"/>
            <a:ext cx="12560300" cy="1447800"/>
            <a:chOff x="17417" y="0"/>
            <a:chExt cx="9420498" cy="1447800"/>
          </a:xfrm>
        </p:grpSpPr>
        <p:pic>
          <p:nvPicPr>
            <p:cNvPr id="4" name="Picture 7" descr="image007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0"/>
              <a:ext cx="88392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" descr="C:\Users\Administrator\Desktop\mt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17417" y="1"/>
              <a:ext cx="1963783" cy="14477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6" name="Rectangle 5"/>
            <p:cNvSpPr/>
            <p:nvPr userDrawn="1"/>
          </p:nvSpPr>
          <p:spPr>
            <a:xfrm>
              <a:off x="1524000" y="324534"/>
              <a:ext cx="7913915" cy="6463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u="sng">
                  <a:ln w="11430"/>
                  <a:gradFill>
                    <a:gsLst>
                      <a:gs pos="0">
                        <a:srgbClr val="333399">
                          <a:tint val="70000"/>
                          <a:satMod val="245000"/>
                        </a:srgbClr>
                      </a:gs>
                      <a:gs pos="75000">
                        <a:srgbClr val="33339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33339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47:</a:t>
              </a:r>
              <a:r>
                <a:rPr lang="en-US" sz="3600" b="1">
                  <a:ln w="11430"/>
                  <a:gradFill>
                    <a:gsLst>
                      <a:gs pos="0">
                        <a:srgbClr val="333399">
                          <a:tint val="70000"/>
                          <a:satMod val="245000"/>
                        </a:srgbClr>
                      </a:gs>
                      <a:gs pos="75000">
                        <a:srgbClr val="33339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33339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ĐỊNH DẠNG VĂN BẢN</a:t>
              </a:r>
              <a:endParaRPr lang="en-US" sz="36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F07-BD3A-43BD-B369-BF1A0C645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6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BC583-ADD2-4CFA-A834-15CF529F2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46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567F9-B54C-416C-8E70-5B347377A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69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B6A8-4387-4DC9-B371-C0DFCA6FD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98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EBD25-41CD-4EFE-AC16-3BDFF9BBA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3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F1C95-8886-4F2E-88D4-BD3AF0F69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19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6900A-DBE0-42E1-955F-BDC829A6E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4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F6063-B2BB-4EBD-BCE2-07E9A726E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17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A1DBA-67ED-4482-A9F8-DB4E5BE74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162BA-FEC4-4A3E-9CCC-1751E95ED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56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1A9E4-1105-467D-BCD7-61E88AFC8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2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43E8B-2AE6-457F-B68D-DB7A61D59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8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A3AF0-C513-4306-9953-10F195372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84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B3007-D5E3-4C33-964C-EE079B561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02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E8EAA-608D-40E6-A8B0-6A988888E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55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08E73-9364-429B-8A10-05F400FBA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39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6536D-4D27-4463-85FF-C0AD860E6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54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7D617-286C-4E5D-BB97-769F35F45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4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00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3976"/>
            <a:ext cx="117856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GSP5_logo-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1"/>
          <a:stretch>
            <a:fillRect/>
          </a:stretch>
        </p:blipFill>
        <p:spPr bwMode="auto">
          <a:xfrm>
            <a:off x="0" y="53976"/>
            <a:ext cx="17272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SP5_logo-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1"/>
          <a:stretch>
            <a:fillRect/>
          </a:stretch>
        </p:blipFill>
        <p:spPr bwMode="auto">
          <a:xfrm>
            <a:off x="0" y="53976"/>
            <a:ext cx="17272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0" y="1"/>
            <a:ext cx="12192000" cy="1165225"/>
            <a:chOff x="0" y="0"/>
            <a:chExt cx="5760" cy="734"/>
          </a:xfrm>
        </p:grpSpPr>
        <p:pic>
          <p:nvPicPr>
            <p:cNvPr id="8" name="Picture 5" descr="image007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0"/>
              <a:ext cx="5568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GSP5_logo-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1"/>
            <a:stretch>
              <a:fillRect/>
            </a:stretch>
          </p:blipFill>
          <p:spPr bwMode="auto">
            <a:xfrm>
              <a:off x="0" y="0"/>
              <a:ext cx="816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WordArt 24"/>
          <p:cNvSpPr>
            <a:spLocks noChangeArrowheads="1" noChangeShapeType="1" noTextEdit="1"/>
          </p:cNvSpPr>
          <p:nvPr userDrawn="1"/>
        </p:nvSpPr>
        <p:spPr bwMode="auto">
          <a:xfrm>
            <a:off x="2133600" y="304800"/>
            <a:ext cx="9753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2: MỘT SỐ BÀI TOÁN VỀ ĐẠI LƯỢNG TỈ LỆ THUẬN</a:t>
            </a:r>
            <a:endParaRPr lang="en-US" sz="4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C995B-33CD-4083-86DD-DA63E4B1E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3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F5BCD-55FF-45D7-8863-3432EC1F4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0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979D-D372-451F-8D9D-91090B22C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49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4935-147B-4A12-9910-528AC8E03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35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AF4CA-A290-4BA3-A48B-F00BBA347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76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5DA2-F373-4112-BE7E-CD53D533C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92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0A26-776F-4D31-9D75-BA18CF02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20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218FC-AC61-4455-86FE-F977B0B80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8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66172-01BD-49D0-A577-F9E0024EE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1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2E556-54FA-4900-9D63-7DF24EDCA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5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4E786-BAF2-423A-A946-B3D931B5C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1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52702-1C7E-40A3-9C83-04C1E6A16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6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26FBA-0476-411F-B4FA-89AB0D081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2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C75FF-2F6B-4166-BCB2-193619BA0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9ED6420-02C1-43F0-A2BD-6F28C2934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82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B8424DA-7AFF-4381-A882-8E9AE9CFE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  <p:sldLayoutId id="214748427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>
            <a:grpSpLocks/>
          </p:cNvGrpSpPr>
          <p:nvPr userDrawn="1"/>
        </p:nvGrpSpPr>
        <p:grpSpPr bwMode="auto">
          <a:xfrm>
            <a:off x="0" y="1"/>
            <a:ext cx="12192000" cy="1165225"/>
            <a:chOff x="0" y="0"/>
            <a:chExt cx="9144000" cy="1165860"/>
          </a:xfrm>
        </p:grpSpPr>
        <p:pic>
          <p:nvPicPr>
            <p:cNvPr id="3083" name="Picture 5" descr="image00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0"/>
              <a:ext cx="8839200" cy="116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4" descr="GSP5_logo-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1"/>
            <a:stretch>
              <a:fillRect/>
            </a:stretch>
          </p:blipFill>
          <p:spPr bwMode="auto">
            <a:xfrm>
              <a:off x="0" y="0"/>
              <a:ext cx="1295400" cy="116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9"/>
            <p:cNvSpPr/>
            <p:nvPr/>
          </p:nvSpPr>
          <p:spPr>
            <a:xfrm>
              <a:off x="1600200" y="152483"/>
              <a:ext cx="7543800" cy="70827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u="sng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80</a:t>
              </a:r>
              <a:r>
                <a:rPr lang="en-US" sz="40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LUYỆN TẬP</a:t>
              </a: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33AB929-8E09-45FC-90DD-C8A400323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0" name="Picture 5" descr="image00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"/>
            <a:ext cx="117856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 descr="GSP5_logo-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1"/>
          <a:stretch>
            <a:fillRect/>
          </a:stretch>
        </p:blipFill>
        <p:spPr bwMode="auto">
          <a:xfrm>
            <a:off x="0" y="1"/>
            <a:ext cx="17272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124965" y="134044"/>
            <a:ext cx="10058908" cy="7075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u="sng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80</a:t>
            </a:r>
            <a:r>
              <a:rPr lang="en-US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LUYỆN TẬP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3.wmf"/><Relationship Id="rId5" Type="http://schemas.openxmlformats.org/officeDocument/2006/relationships/image" Target="../media/image37.jpeg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8.jpeg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oleObject" Target="../embeddings/oleObject27.bin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slide" Target="slide18.xml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1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7" Type="http://schemas.openxmlformats.org/officeDocument/2006/relationships/slide" Target="slide1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8.jpe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7.wmf"/><Relationship Id="rId10" Type="http://schemas.openxmlformats.org/officeDocument/2006/relationships/slide" Target="slide17.xml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" Type="http://schemas.openxmlformats.org/officeDocument/2006/relationships/image" Target="../media/image8.jpeg"/><Relationship Id="rId21" Type="http://schemas.openxmlformats.org/officeDocument/2006/relationships/image" Target="../media/image20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8.wmf"/><Relationship Id="rId25" Type="http://schemas.openxmlformats.org/officeDocument/2006/relationships/image" Target="../media/image22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w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23" Type="http://schemas.openxmlformats.org/officeDocument/2006/relationships/image" Target="../media/image21.wmf"/><Relationship Id="rId28" Type="http://schemas.openxmlformats.org/officeDocument/2006/relationships/oleObject" Target="../embeddings/oleObject15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9.wmf"/><Relationship Id="rId31" Type="http://schemas.openxmlformats.org/officeDocument/2006/relationships/image" Target="../media/image2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23.wmf"/><Relationship Id="rId30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jpe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12344400" cy="6858000"/>
            <a:chOff x="1461" y="954"/>
            <a:chExt cx="9406" cy="14852"/>
          </a:xfrm>
        </p:grpSpPr>
        <p:sp>
          <p:nvSpPr>
            <p:cNvPr id="6152" name="Rectangle 3"/>
            <p:cNvSpPr>
              <a:spLocks noChangeArrowheads="1"/>
            </p:cNvSpPr>
            <p:nvPr/>
          </p:nvSpPr>
          <p:spPr bwMode="auto">
            <a:xfrm>
              <a:off x="1606" y="1070"/>
              <a:ext cx="9074" cy="14570"/>
            </a:xfrm>
            <a:prstGeom prst="rect">
              <a:avLst/>
            </a:prstGeom>
            <a:noFill/>
            <a:ln w="76200" cmpd="tri">
              <a:solidFill>
                <a:srgbClr val="0000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C0C0C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</a:extLst>
          </p:spPr>
          <p:txBody>
            <a:bodyPr lIns="0" tIns="47625" rIns="0" bIns="47625"/>
            <a:lstStyle/>
            <a:p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153" name="Group 4"/>
            <p:cNvGrpSpPr>
              <a:grpSpLocks/>
            </p:cNvGrpSpPr>
            <p:nvPr/>
          </p:nvGrpSpPr>
          <p:grpSpPr bwMode="auto">
            <a:xfrm rot="10800000">
              <a:off x="1461" y="954"/>
              <a:ext cx="2836" cy="2835"/>
              <a:chOff x="8556" y="13473"/>
              <a:chExt cx="2548" cy="2457"/>
            </a:xfrm>
          </p:grpSpPr>
          <p:sp>
            <p:nvSpPr>
              <p:cNvPr id="6239" name="Freeform 5"/>
              <p:cNvSpPr>
                <a:spLocks/>
              </p:cNvSpPr>
              <p:nvPr/>
            </p:nvSpPr>
            <p:spPr bwMode="auto">
              <a:xfrm>
                <a:off x="8556" y="13473"/>
                <a:ext cx="2548" cy="2457"/>
              </a:xfrm>
              <a:custGeom>
                <a:avLst/>
                <a:gdLst>
                  <a:gd name="T0" fmla="*/ 501 w 2548"/>
                  <a:gd name="T1" fmla="*/ 2407 h 2457"/>
                  <a:gd name="T2" fmla="*/ 433 w 2548"/>
                  <a:gd name="T3" fmla="*/ 2449 h 2457"/>
                  <a:gd name="T4" fmla="*/ 340 w 2548"/>
                  <a:gd name="T5" fmla="*/ 2391 h 2457"/>
                  <a:gd name="T6" fmla="*/ 170 w 2548"/>
                  <a:gd name="T7" fmla="*/ 2391 h 2457"/>
                  <a:gd name="T8" fmla="*/ 102 w 2548"/>
                  <a:gd name="T9" fmla="*/ 2383 h 2457"/>
                  <a:gd name="T10" fmla="*/ 42 w 2548"/>
                  <a:gd name="T11" fmla="*/ 2399 h 2457"/>
                  <a:gd name="T12" fmla="*/ 0 w 2548"/>
                  <a:gd name="T13" fmla="*/ 2234 h 2457"/>
                  <a:gd name="T14" fmla="*/ 51 w 2548"/>
                  <a:gd name="T15" fmla="*/ 2209 h 2457"/>
                  <a:gd name="T16" fmla="*/ 119 w 2548"/>
                  <a:gd name="T17" fmla="*/ 2242 h 2457"/>
                  <a:gd name="T18" fmla="*/ 170 w 2548"/>
                  <a:gd name="T19" fmla="*/ 2209 h 2457"/>
                  <a:gd name="T20" fmla="*/ 331 w 2548"/>
                  <a:gd name="T21" fmla="*/ 2209 h 2457"/>
                  <a:gd name="T22" fmla="*/ 433 w 2548"/>
                  <a:gd name="T23" fmla="*/ 2176 h 2457"/>
                  <a:gd name="T24" fmla="*/ 892 w 2548"/>
                  <a:gd name="T25" fmla="*/ 2209 h 2457"/>
                  <a:gd name="T26" fmla="*/ 815 w 2548"/>
                  <a:gd name="T27" fmla="*/ 2176 h 2457"/>
                  <a:gd name="T28" fmla="*/ 773 w 2548"/>
                  <a:gd name="T29" fmla="*/ 2160 h 2457"/>
                  <a:gd name="T30" fmla="*/ 832 w 2548"/>
                  <a:gd name="T31" fmla="*/ 2135 h 2457"/>
                  <a:gd name="T32" fmla="*/ 1002 w 2548"/>
                  <a:gd name="T33" fmla="*/ 2110 h 2457"/>
                  <a:gd name="T34" fmla="*/ 1079 w 2548"/>
                  <a:gd name="T35" fmla="*/ 2135 h 2457"/>
                  <a:gd name="T36" fmla="*/ 1333 w 2548"/>
                  <a:gd name="T37" fmla="*/ 2078 h 2457"/>
                  <a:gd name="T38" fmla="*/ 1554 w 2548"/>
                  <a:gd name="T39" fmla="*/ 1970 h 2457"/>
                  <a:gd name="T40" fmla="*/ 1597 w 2548"/>
                  <a:gd name="T41" fmla="*/ 1805 h 2457"/>
                  <a:gd name="T42" fmla="*/ 1571 w 2548"/>
                  <a:gd name="T43" fmla="*/ 1896 h 2457"/>
                  <a:gd name="T44" fmla="*/ 1486 w 2548"/>
                  <a:gd name="T45" fmla="*/ 1847 h 2457"/>
                  <a:gd name="T46" fmla="*/ 1427 w 2548"/>
                  <a:gd name="T47" fmla="*/ 1789 h 2457"/>
                  <a:gd name="T48" fmla="*/ 1478 w 2548"/>
                  <a:gd name="T49" fmla="*/ 1748 h 2457"/>
                  <a:gd name="T50" fmla="*/ 1503 w 2548"/>
                  <a:gd name="T51" fmla="*/ 1608 h 2457"/>
                  <a:gd name="T52" fmla="*/ 1529 w 2548"/>
                  <a:gd name="T53" fmla="*/ 1550 h 2457"/>
                  <a:gd name="T54" fmla="*/ 1495 w 2548"/>
                  <a:gd name="T55" fmla="*/ 1443 h 2457"/>
                  <a:gd name="T56" fmla="*/ 1665 w 2548"/>
                  <a:gd name="T57" fmla="*/ 1418 h 2457"/>
                  <a:gd name="T58" fmla="*/ 1792 w 2548"/>
                  <a:gd name="T59" fmla="*/ 1426 h 2457"/>
                  <a:gd name="T60" fmla="*/ 1886 w 2548"/>
                  <a:gd name="T61" fmla="*/ 1368 h 2457"/>
                  <a:gd name="T62" fmla="*/ 1920 w 2548"/>
                  <a:gd name="T63" fmla="*/ 1418 h 2457"/>
                  <a:gd name="T64" fmla="*/ 1928 w 2548"/>
                  <a:gd name="T65" fmla="*/ 1492 h 2457"/>
                  <a:gd name="T66" fmla="*/ 1920 w 2548"/>
                  <a:gd name="T67" fmla="*/ 1517 h 2457"/>
                  <a:gd name="T68" fmla="*/ 1987 w 2548"/>
                  <a:gd name="T69" fmla="*/ 1517 h 2457"/>
                  <a:gd name="T70" fmla="*/ 2123 w 2548"/>
                  <a:gd name="T71" fmla="*/ 1360 h 2457"/>
                  <a:gd name="T72" fmla="*/ 2166 w 2548"/>
                  <a:gd name="T73" fmla="*/ 1039 h 2457"/>
                  <a:gd name="T74" fmla="*/ 2191 w 2548"/>
                  <a:gd name="T75" fmla="*/ 981 h 2457"/>
                  <a:gd name="T76" fmla="*/ 2140 w 2548"/>
                  <a:gd name="T77" fmla="*/ 898 h 2457"/>
                  <a:gd name="T78" fmla="*/ 2191 w 2548"/>
                  <a:gd name="T79" fmla="*/ 775 h 2457"/>
                  <a:gd name="T80" fmla="*/ 2234 w 2548"/>
                  <a:gd name="T81" fmla="*/ 808 h 2457"/>
                  <a:gd name="T82" fmla="*/ 2293 w 2548"/>
                  <a:gd name="T83" fmla="*/ 701 h 2457"/>
                  <a:gd name="T84" fmla="*/ 2251 w 2548"/>
                  <a:gd name="T85" fmla="*/ 445 h 2457"/>
                  <a:gd name="T86" fmla="*/ 2310 w 2548"/>
                  <a:gd name="T87" fmla="*/ 346 h 2457"/>
                  <a:gd name="T88" fmla="*/ 2310 w 2548"/>
                  <a:gd name="T89" fmla="*/ 173 h 2457"/>
                  <a:gd name="T90" fmla="*/ 2310 w 2548"/>
                  <a:gd name="T91" fmla="*/ 99 h 2457"/>
                  <a:gd name="T92" fmla="*/ 2319 w 2548"/>
                  <a:gd name="T93" fmla="*/ 33 h 2457"/>
                  <a:gd name="T94" fmla="*/ 2472 w 2548"/>
                  <a:gd name="T95" fmla="*/ 33 h 2457"/>
                  <a:gd name="T96" fmla="*/ 2497 w 2548"/>
                  <a:gd name="T97" fmla="*/ 99 h 2457"/>
                  <a:gd name="T98" fmla="*/ 2489 w 2548"/>
                  <a:gd name="T99" fmla="*/ 165 h 2457"/>
                  <a:gd name="T100" fmla="*/ 2506 w 2548"/>
                  <a:gd name="T101" fmla="*/ 371 h 2457"/>
                  <a:gd name="T102" fmla="*/ 2548 w 2548"/>
                  <a:gd name="T103" fmla="*/ 445 h 2457"/>
                  <a:gd name="T104" fmla="*/ 2506 w 2548"/>
                  <a:gd name="T105" fmla="*/ 527 h 2457"/>
                  <a:gd name="T106" fmla="*/ 2548 w 2548"/>
                  <a:gd name="T107" fmla="*/ 2168 h 2457"/>
                  <a:gd name="T108" fmla="*/ 2531 w 2548"/>
                  <a:gd name="T109" fmla="*/ 2308 h 2457"/>
                  <a:gd name="T110" fmla="*/ 2472 w 2548"/>
                  <a:gd name="T111" fmla="*/ 2449 h 2457"/>
                  <a:gd name="T112" fmla="*/ 2276 w 2548"/>
                  <a:gd name="T113" fmla="*/ 2457 h 245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548" h="2457">
                    <a:moveTo>
                      <a:pt x="2140" y="2407"/>
                    </a:moveTo>
                    <a:lnTo>
                      <a:pt x="552" y="2399"/>
                    </a:lnTo>
                    <a:lnTo>
                      <a:pt x="527" y="2399"/>
                    </a:lnTo>
                    <a:lnTo>
                      <a:pt x="518" y="2399"/>
                    </a:lnTo>
                    <a:lnTo>
                      <a:pt x="501" y="2407"/>
                    </a:lnTo>
                    <a:lnTo>
                      <a:pt x="484" y="2424"/>
                    </a:lnTo>
                    <a:lnTo>
                      <a:pt x="476" y="2424"/>
                    </a:lnTo>
                    <a:lnTo>
                      <a:pt x="459" y="2424"/>
                    </a:lnTo>
                    <a:lnTo>
                      <a:pt x="442" y="2440"/>
                    </a:lnTo>
                    <a:lnTo>
                      <a:pt x="433" y="2449"/>
                    </a:lnTo>
                    <a:lnTo>
                      <a:pt x="425" y="2449"/>
                    </a:lnTo>
                    <a:lnTo>
                      <a:pt x="408" y="2424"/>
                    </a:lnTo>
                    <a:lnTo>
                      <a:pt x="382" y="2399"/>
                    </a:lnTo>
                    <a:lnTo>
                      <a:pt x="365" y="2391"/>
                    </a:lnTo>
                    <a:lnTo>
                      <a:pt x="340" y="2391"/>
                    </a:lnTo>
                    <a:lnTo>
                      <a:pt x="289" y="2399"/>
                    </a:lnTo>
                    <a:lnTo>
                      <a:pt x="246" y="2407"/>
                    </a:lnTo>
                    <a:lnTo>
                      <a:pt x="221" y="2407"/>
                    </a:lnTo>
                    <a:lnTo>
                      <a:pt x="195" y="2407"/>
                    </a:lnTo>
                    <a:lnTo>
                      <a:pt x="170" y="2391"/>
                    </a:lnTo>
                    <a:lnTo>
                      <a:pt x="153" y="2383"/>
                    </a:lnTo>
                    <a:lnTo>
                      <a:pt x="136" y="2366"/>
                    </a:lnTo>
                    <a:lnTo>
                      <a:pt x="136" y="2383"/>
                    </a:lnTo>
                    <a:lnTo>
                      <a:pt x="119" y="2383"/>
                    </a:lnTo>
                    <a:lnTo>
                      <a:pt x="102" y="2383"/>
                    </a:lnTo>
                    <a:lnTo>
                      <a:pt x="93" y="2399"/>
                    </a:lnTo>
                    <a:lnTo>
                      <a:pt x="76" y="2407"/>
                    </a:lnTo>
                    <a:lnTo>
                      <a:pt x="68" y="2407"/>
                    </a:lnTo>
                    <a:lnTo>
                      <a:pt x="59" y="2407"/>
                    </a:lnTo>
                    <a:lnTo>
                      <a:pt x="42" y="2399"/>
                    </a:lnTo>
                    <a:lnTo>
                      <a:pt x="34" y="2383"/>
                    </a:lnTo>
                    <a:lnTo>
                      <a:pt x="17" y="2383"/>
                    </a:lnTo>
                    <a:lnTo>
                      <a:pt x="8" y="2374"/>
                    </a:lnTo>
                    <a:lnTo>
                      <a:pt x="0" y="2374"/>
                    </a:lnTo>
                    <a:lnTo>
                      <a:pt x="0" y="2234"/>
                    </a:lnTo>
                    <a:lnTo>
                      <a:pt x="17" y="2234"/>
                    </a:lnTo>
                    <a:lnTo>
                      <a:pt x="34" y="2226"/>
                    </a:lnTo>
                    <a:lnTo>
                      <a:pt x="34" y="2218"/>
                    </a:lnTo>
                    <a:lnTo>
                      <a:pt x="42" y="2209"/>
                    </a:lnTo>
                    <a:lnTo>
                      <a:pt x="51" y="2209"/>
                    </a:lnTo>
                    <a:lnTo>
                      <a:pt x="68" y="2209"/>
                    </a:lnTo>
                    <a:lnTo>
                      <a:pt x="85" y="2209"/>
                    </a:lnTo>
                    <a:lnTo>
                      <a:pt x="93" y="2218"/>
                    </a:lnTo>
                    <a:lnTo>
                      <a:pt x="102" y="2234"/>
                    </a:lnTo>
                    <a:lnTo>
                      <a:pt x="119" y="2242"/>
                    </a:lnTo>
                    <a:lnTo>
                      <a:pt x="127" y="2242"/>
                    </a:lnTo>
                    <a:lnTo>
                      <a:pt x="136" y="2251"/>
                    </a:lnTo>
                    <a:lnTo>
                      <a:pt x="144" y="2234"/>
                    </a:lnTo>
                    <a:lnTo>
                      <a:pt x="153" y="2226"/>
                    </a:lnTo>
                    <a:lnTo>
                      <a:pt x="170" y="2209"/>
                    </a:lnTo>
                    <a:lnTo>
                      <a:pt x="187" y="2201"/>
                    </a:lnTo>
                    <a:lnTo>
                      <a:pt x="221" y="2201"/>
                    </a:lnTo>
                    <a:lnTo>
                      <a:pt x="246" y="2201"/>
                    </a:lnTo>
                    <a:lnTo>
                      <a:pt x="297" y="2209"/>
                    </a:lnTo>
                    <a:lnTo>
                      <a:pt x="331" y="2209"/>
                    </a:lnTo>
                    <a:lnTo>
                      <a:pt x="357" y="2209"/>
                    </a:lnTo>
                    <a:lnTo>
                      <a:pt x="382" y="2201"/>
                    </a:lnTo>
                    <a:lnTo>
                      <a:pt x="408" y="2185"/>
                    </a:lnTo>
                    <a:lnTo>
                      <a:pt x="425" y="2160"/>
                    </a:lnTo>
                    <a:lnTo>
                      <a:pt x="433" y="2176"/>
                    </a:lnTo>
                    <a:lnTo>
                      <a:pt x="450" y="2193"/>
                    </a:lnTo>
                    <a:lnTo>
                      <a:pt x="476" y="2193"/>
                    </a:lnTo>
                    <a:lnTo>
                      <a:pt x="484" y="2201"/>
                    </a:lnTo>
                    <a:lnTo>
                      <a:pt x="501" y="2209"/>
                    </a:lnTo>
                    <a:lnTo>
                      <a:pt x="892" y="2209"/>
                    </a:lnTo>
                    <a:lnTo>
                      <a:pt x="900" y="2209"/>
                    </a:lnTo>
                    <a:lnTo>
                      <a:pt x="841" y="2176"/>
                    </a:lnTo>
                    <a:lnTo>
                      <a:pt x="832" y="2176"/>
                    </a:lnTo>
                    <a:lnTo>
                      <a:pt x="824" y="2176"/>
                    </a:lnTo>
                    <a:lnTo>
                      <a:pt x="815" y="2176"/>
                    </a:lnTo>
                    <a:lnTo>
                      <a:pt x="798" y="2185"/>
                    </a:lnTo>
                    <a:lnTo>
                      <a:pt x="790" y="2176"/>
                    </a:lnTo>
                    <a:lnTo>
                      <a:pt x="781" y="2176"/>
                    </a:lnTo>
                    <a:lnTo>
                      <a:pt x="781" y="2168"/>
                    </a:lnTo>
                    <a:lnTo>
                      <a:pt x="773" y="2160"/>
                    </a:lnTo>
                    <a:lnTo>
                      <a:pt x="773" y="2143"/>
                    </a:lnTo>
                    <a:lnTo>
                      <a:pt x="781" y="2135"/>
                    </a:lnTo>
                    <a:lnTo>
                      <a:pt x="798" y="2127"/>
                    </a:lnTo>
                    <a:lnTo>
                      <a:pt x="815" y="2127"/>
                    </a:lnTo>
                    <a:lnTo>
                      <a:pt x="832" y="2135"/>
                    </a:lnTo>
                    <a:lnTo>
                      <a:pt x="875" y="2110"/>
                    </a:lnTo>
                    <a:lnTo>
                      <a:pt x="926" y="2094"/>
                    </a:lnTo>
                    <a:lnTo>
                      <a:pt x="943" y="2069"/>
                    </a:lnTo>
                    <a:lnTo>
                      <a:pt x="977" y="2094"/>
                    </a:lnTo>
                    <a:lnTo>
                      <a:pt x="1002" y="2110"/>
                    </a:lnTo>
                    <a:lnTo>
                      <a:pt x="1011" y="2119"/>
                    </a:lnTo>
                    <a:lnTo>
                      <a:pt x="1028" y="2127"/>
                    </a:lnTo>
                    <a:lnTo>
                      <a:pt x="1053" y="2127"/>
                    </a:lnTo>
                    <a:lnTo>
                      <a:pt x="1070" y="2127"/>
                    </a:lnTo>
                    <a:lnTo>
                      <a:pt x="1079" y="2135"/>
                    </a:lnTo>
                    <a:lnTo>
                      <a:pt x="1079" y="2110"/>
                    </a:lnTo>
                    <a:lnTo>
                      <a:pt x="1079" y="2086"/>
                    </a:lnTo>
                    <a:lnTo>
                      <a:pt x="1206" y="2086"/>
                    </a:lnTo>
                    <a:lnTo>
                      <a:pt x="1274" y="2086"/>
                    </a:lnTo>
                    <a:lnTo>
                      <a:pt x="1333" y="2078"/>
                    </a:lnTo>
                    <a:lnTo>
                      <a:pt x="1393" y="2069"/>
                    </a:lnTo>
                    <a:lnTo>
                      <a:pt x="1452" y="2045"/>
                    </a:lnTo>
                    <a:lnTo>
                      <a:pt x="1503" y="2020"/>
                    </a:lnTo>
                    <a:lnTo>
                      <a:pt x="1529" y="1995"/>
                    </a:lnTo>
                    <a:lnTo>
                      <a:pt x="1554" y="1970"/>
                    </a:lnTo>
                    <a:lnTo>
                      <a:pt x="1580" y="1929"/>
                    </a:lnTo>
                    <a:lnTo>
                      <a:pt x="1605" y="1896"/>
                    </a:lnTo>
                    <a:lnTo>
                      <a:pt x="1622" y="1847"/>
                    </a:lnTo>
                    <a:lnTo>
                      <a:pt x="1631" y="1805"/>
                    </a:lnTo>
                    <a:lnTo>
                      <a:pt x="1597" y="1805"/>
                    </a:lnTo>
                    <a:lnTo>
                      <a:pt x="1580" y="1805"/>
                    </a:lnTo>
                    <a:lnTo>
                      <a:pt x="1580" y="1830"/>
                    </a:lnTo>
                    <a:lnTo>
                      <a:pt x="1571" y="1847"/>
                    </a:lnTo>
                    <a:lnTo>
                      <a:pt x="1580" y="1888"/>
                    </a:lnTo>
                    <a:lnTo>
                      <a:pt x="1571" y="1896"/>
                    </a:lnTo>
                    <a:lnTo>
                      <a:pt x="1563" y="1896"/>
                    </a:lnTo>
                    <a:lnTo>
                      <a:pt x="1546" y="1863"/>
                    </a:lnTo>
                    <a:lnTo>
                      <a:pt x="1529" y="1847"/>
                    </a:lnTo>
                    <a:lnTo>
                      <a:pt x="1512" y="1838"/>
                    </a:lnTo>
                    <a:lnTo>
                      <a:pt x="1486" y="1847"/>
                    </a:lnTo>
                    <a:lnTo>
                      <a:pt x="1452" y="1847"/>
                    </a:lnTo>
                    <a:lnTo>
                      <a:pt x="1444" y="1847"/>
                    </a:lnTo>
                    <a:lnTo>
                      <a:pt x="1427" y="1830"/>
                    </a:lnTo>
                    <a:lnTo>
                      <a:pt x="1427" y="1805"/>
                    </a:lnTo>
                    <a:lnTo>
                      <a:pt x="1427" y="1789"/>
                    </a:lnTo>
                    <a:lnTo>
                      <a:pt x="1444" y="1781"/>
                    </a:lnTo>
                    <a:lnTo>
                      <a:pt x="1461" y="1772"/>
                    </a:lnTo>
                    <a:lnTo>
                      <a:pt x="1478" y="1781"/>
                    </a:lnTo>
                    <a:lnTo>
                      <a:pt x="1478" y="1764"/>
                    </a:lnTo>
                    <a:lnTo>
                      <a:pt x="1478" y="1748"/>
                    </a:lnTo>
                    <a:lnTo>
                      <a:pt x="1486" y="1715"/>
                    </a:lnTo>
                    <a:lnTo>
                      <a:pt x="1486" y="1690"/>
                    </a:lnTo>
                    <a:lnTo>
                      <a:pt x="1495" y="1665"/>
                    </a:lnTo>
                    <a:lnTo>
                      <a:pt x="1537" y="1624"/>
                    </a:lnTo>
                    <a:lnTo>
                      <a:pt x="1503" y="1608"/>
                    </a:lnTo>
                    <a:lnTo>
                      <a:pt x="1486" y="1599"/>
                    </a:lnTo>
                    <a:lnTo>
                      <a:pt x="1469" y="1599"/>
                    </a:lnTo>
                    <a:lnTo>
                      <a:pt x="1469" y="1591"/>
                    </a:lnTo>
                    <a:lnTo>
                      <a:pt x="1469" y="1583"/>
                    </a:lnTo>
                    <a:lnTo>
                      <a:pt x="1529" y="1550"/>
                    </a:lnTo>
                    <a:lnTo>
                      <a:pt x="1520" y="1517"/>
                    </a:lnTo>
                    <a:lnTo>
                      <a:pt x="1512" y="1492"/>
                    </a:lnTo>
                    <a:lnTo>
                      <a:pt x="1503" y="1467"/>
                    </a:lnTo>
                    <a:lnTo>
                      <a:pt x="1495" y="1443"/>
                    </a:lnTo>
                    <a:lnTo>
                      <a:pt x="1554" y="1451"/>
                    </a:lnTo>
                    <a:lnTo>
                      <a:pt x="1580" y="1459"/>
                    </a:lnTo>
                    <a:lnTo>
                      <a:pt x="1605" y="1476"/>
                    </a:lnTo>
                    <a:lnTo>
                      <a:pt x="1656" y="1401"/>
                    </a:lnTo>
                    <a:lnTo>
                      <a:pt x="1665" y="1418"/>
                    </a:lnTo>
                    <a:lnTo>
                      <a:pt x="1673" y="1426"/>
                    </a:lnTo>
                    <a:lnTo>
                      <a:pt x="1690" y="1459"/>
                    </a:lnTo>
                    <a:lnTo>
                      <a:pt x="1724" y="1443"/>
                    </a:lnTo>
                    <a:lnTo>
                      <a:pt x="1758" y="1426"/>
                    </a:lnTo>
                    <a:lnTo>
                      <a:pt x="1792" y="1426"/>
                    </a:lnTo>
                    <a:lnTo>
                      <a:pt x="1835" y="1426"/>
                    </a:lnTo>
                    <a:lnTo>
                      <a:pt x="1835" y="1401"/>
                    </a:lnTo>
                    <a:lnTo>
                      <a:pt x="1843" y="1385"/>
                    </a:lnTo>
                    <a:lnTo>
                      <a:pt x="1852" y="1368"/>
                    </a:lnTo>
                    <a:lnTo>
                      <a:pt x="1886" y="1368"/>
                    </a:lnTo>
                    <a:lnTo>
                      <a:pt x="1894" y="1368"/>
                    </a:lnTo>
                    <a:lnTo>
                      <a:pt x="1911" y="1377"/>
                    </a:lnTo>
                    <a:lnTo>
                      <a:pt x="1920" y="1401"/>
                    </a:lnTo>
                    <a:lnTo>
                      <a:pt x="1920" y="1410"/>
                    </a:lnTo>
                    <a:lnTo>
                      <a:pt x="1920" y="1418"/>
                    </a:lnTo>
                    <a:lnTo>
                      <a:pt x="1920" y="1434"/>
                    </a:lnTo>
                    <a:lnTo>
                      <a:pt x="1911" y="1443"/>
                    </a:lnTo>
                    <a:lnTo>
                      <a:pt x="1903" y="1451"/>
                    </a:lnTo>
                    <a:lnTo>
                      <a:pt x="1903" y="1467"/>
                    </a:lnTo>
                    <a:lnTo>
                      <a:pt x="1928" y="1492"/>
                    </a:lnTo>
                    <a:lnTo>
                      <a:pt x="1953" y="1517"/>
                    </a:lnTo>
                    <a:lnTo>
                      <a:pt x="1945" y="1525"/>
                    </a:lnTo>
                    <a:lnTo>
                      <a:pt x="1936" y="1517"/>
                    </a:lnTo>
                    <a:lnTo>
                      <a:pt x="1928" y="1517"/>
                    </a:lnTo>
                    <a:lnTo>
                      <a:pt x="1920" y="1517"/>
                    </a:lnTo>
                    <a:lnTo>
                      <a:pt x="1877" y="1517"/>
                    </a:lnTo>
                    <a:lnTo>
                      <a:pt x="1860" y="1558"/>
                    </a:lnTo>
                    <a:lnTo>
                      <a:pt x="1903" y="1558"/>
                    </a:lnTo>
                    <a:lnTo>
                      <a:pt x="1945" y="1542"/>
                    </a:lnTo>
                    <a:lnTo>
                      <a:pt x="1987" y="1517"/>
                    </a:lnTo>
                    <a:lnTo>
                      <a:pt x="2021" y="1500"/>
                    </a:lnTo>
                    <a:lnTo>
                      <a:pt x="2055" y="1467"/>
                    </a:lnTo>
                    <a:lnTo>
                      <a:pt x="2081" y="1434"/>
                    </a:lnTo>
                    <a:lnTo>
                      <a:pt x="2106" y="1401"/>
                    </a:lnTo>
                    <a:lnTo>
                      <a:pt x="2123" y="1360"/>
                    </a:lnTo>
                    <a:lnTo>
                      <a:pt x="2140" y="1286"/>
                    </a:lnTo>
                    <a:lnTo>
                      <a:pt x="2140" y="1204"/>
                    </a:lnTo>
                    <a:lnTo>
                      <a:pt x="2149" y="1039"/>
                    </a:lnTo>
                    <a:lnTo>
                      <a:pt x="2157" y="1039"/>
                    </a:lnTo>
                    <a:lnTo>
                      <a:pt x="2166" y="1039"/>
                    </a:lnTo>
                    <a:lnTo>
                      <a:pt x="2183" y="1039"/>
                    </a:lnTo>
                    <a:lnTo>
                      <a:pt x="2191" y="1030"/>
                    </a:lnTo>
                    <a:lnTo>
                      <a:pt x="2183" y="1022"/>
                    </a:lnTo>
                    <a:lnTo>
                      <a:pt x="2183" y="1006"/>
                    </a:lnTo>
                    <a:lnTo>
                      <a:pt x="2191" y="981"/>
                    </a:lnTo>
                    <a:lnTo>
                      <a:pt x="2157" y="940"/>
                    </a:lnTo>
                    <a:lnTo>
                      <a:pt x="2149" y="923"/>
                    </a:lnTo>
                    <a:lnTo>
                      <a:pt x="2123" y="907"/>
                    </a:lnTo>
                    <a:lnTo>
                      <a:pt x="2132" y="898"/>
                    </a:lnTo>
                    <a:lnTo>
                      <a:pt x="2140" y="898"/>
                    </a:lnTo>
                    <a:lnTo>
                      <a:pt x="2157" y="890"/>
                    </a:lnTo>
                    <a:lnTo>
                      <a:pt x="2174" y="849"/>
                    </a:lnTo>
                    <a:lnTo>
                      <a:pt x="2200" y="808"/>
                    </a:lnTo>
                    <a:lnTo>
                      <a:pt x="2183" y="791"/>
                    </a:lnTo>
                    <a:lnTo>
                      <a:pt x="2191" y="775"/>
                    </a:lnTo>
                    <a:lnTo>
                      <a:pt x="2200" y="758"/>
                    </a:lnTo>
                    <a:lnTo>
                      <a:pt x="2217" y="758"/>
                    </a:lnTo>
                    <a:lnTo>
                      <a:pt x="2234" y="758"/>
                    </a:lnTo>
                    <a:lnTo>
                      <a:pt x="2242" y="775"/>
                    </a:lnTo>
                    <a:lnTo>
                      <a:pt x="2234" y="808"/>
                    </a:lnTo>
                    <a:lnTo>
                      <a:pt x="2251" y="824"/>
                    </a:lnTo>
                    <a:lnTo>
                      <a:pt x="2268" y="841"/>
                    </a:lnTo>
                    <a:lnTo>
                      <a:pt x="2285" y="890"/>
                    </a:lnTo>
                    <a:lnTo>
                      <a:pt x="2293" y="882"/>
                    </a:lnTo>
                    <a:lnTo>
                      <a:pt x="2293" y="701"/>
                    </a:lnTo>
                    <a:lnTo>
                      <a:pt x="2293" y="519"/>
                    </a:lnTo>
                    <a:lnTo>
                      <a:pt x="2276" y="494"/>
                    </a:lnTo>
                    <a:lnTo>
                      <a:pt x="2268" y="486"/>
                    </a:lnTo>
                    <a:lnTo>
                      <a:pt x="2268" y="470"/>
                    </a:lnTo>
                    <a:lnTo>
                      <a:pt x="2251" y="445"/>
                    </a:lnTo>
                    <a:lnTo>
                      <a:pt x="2268" y="437"/>
                    </a:lnTo>
                    <a:lnTo>
                      <a:pt x="2276" y="437"/>
                    </a:lnTo>
                    <a:lnTo>
                      <a:pt x="2293" y="412"/>
                    </a:lnTo>
                    <a:lnTo>
                      <a:pt x="2310" y="379"/>
                    </a:lnTo>
                    <a:lnTo>
                      <a:pt x="2310" y="346"/>
                    </a:lnTo>
                    <a:lnTo>
                      <a:pt x="2293" y="280"/>
                    </a:lnTo>
                    <a:lnTo>
                      <a:pt x="2293" y="247"/>
                    </a:lnTo>
                    <a:lnTo>
                      <a:pt x="2293" y="214"/>
                    </a:lnTo>
                    <a:lnTo>
                      <a:pt x="2302" y="189"/>
                    </a:lnTo>
                    <a:lnTo>
                      <a:pt x="2310" y="173"/>
                    </a:lnTo>
                    <a:lnTo>
                      <a:pt x="2327" y="156"/>
                    </a:lnTo>
                    <a:lnTo>
                      <a:pt x="2344" y="148"/>
                    </a:lnTo>
                    <a:lnTo>
                      <a:pt x="2336" y="140"/>
                    </a:lnTo>
                    <a:lnTo>
                      <a:pt x="2336" y="115"/>
                    </a:lnTo>
                    <a:lnTo>
                      <a:pt x="2310" y="99"/>
                    </a:lnTo>
                    <a:lnTo>
                      <a:pt x="2302" y="82"/>
                    </a:lnTo>
                    <a:lnTo>
                      <a:pt x="2302" y="66"/>
                    </a:lnTo>
                    <a:lnTo>
                      <a:pt x="2302" y="57"/>
                    </a:lnTo>
                    <a:lnTo>
                      <a:pt x="2310" y="41"/>
                    </a:lnTo>
                    <a:lnTo>
                      <a:pt x="2319" y="33"/>
                    </a:lnTo>
                    <a:lnTo>
                      <a:pt x="2327" y="24"/>
                    </a:lnTo>
                    <a:lnTo>
                      <a:pt x="2327" y="0"/>
                    </a:lnTo>
                    <a:lnTo>
                      <a:pt x="2336" y="0"/>
                    </a:lnTo>
                    <a:lnTo>
                      <a:pt x="2472" y="0"/>
                    </a:lnTo>
                    <a:lnTo>
                      <a:pt x="2472" y="33"/>
                    </a:lnTo>
                    <a:lnTo>
                      <a:pt x="2497" y="57"/>
                    </a:lnTo>
                    <a:lnTo>
                      <a:pt x="2506" y="66"/>
                    </a:lnTo>
                    <a:lnTo>
                      <a:pt x="2506" y="82"/>
                    </a:lnTo>
                    <a:lnTo>
                      <a:pt x="2506" y="90"/>
                    </a:lnTo>
                    <a:lnTo>
                      <a:pt x="2497" y="99"/>
                    </a:lnTo>
                    <a:lnTo>
                      <a:pt x="2480" y="115"/>
                    </a:lnTo>
                    <a:lnTo>
                      <a:pt x="2480" y="132"/>
                    </a:lnTo>
                    <a:lnTo>
                      <a:pt x="2472" y="140"/>
                    </a:lnTo>
                    <a:lnTo>
                      <a:pt x="2463" y="148"/>
                    </a:lnTo>
                    <a:lnTo>
                      <a:pt x="2489" y="165"/>
                    </a:lnTo>
                    <a:lnTo>
                      <a:pt x="2506" y="189"/>
                    </a:lnTo>
                    <a:lnTo>
                      <a:pt x="2514" y="214"/>
                    </a:lnTo>
                    <a:lnTo>
                      <a:pt x="2523" y="239"/>
                    </a:lnTo>
                    <a:lnTo>
                      <a:pt x="2497" y="346"/>
                    </a:lnTo>
                    <a:lnTo>
                      <a:pt x="2506" y="371"/>
                    </a:lnTo>
                    <a:lnTo>
                      <a:pt x="2506" y="396"/>
                    </a:lnTo>
                    <a:lnTo>
                      <a:pt x="2523" y="420"/>
                    </a:lnTo>
                    <a:lnTo>
                      <a:pt x="2548" y="437"/>
                    </a:lnTo>
                    <a:lnTo>
                      <a:pt x="2548" y="445"/>
                    </a:lnTo>
                    <a:lnTo>
                      <a:pt x="2548" y="453"/>
                    </a:lnTo>
                    <a:lnTo>
                      <a:pt x="2531" y="461"/>
                    </a:lnTo>
                    <a:lnTo>
                      <a:pt x="2523" y="470"/>
                    </a:lnTo>
                    <a:lnTo>
                      <a:pt x="2523" y="494"/>
                    </a:lnTo>
                    <a:lnTo>
                      <a:pt x="2506" y="527"/>
                    </a:lnTo>
                    <a:lnTo>
                      <a:pt x="2497" y="1401"/>
                    </a:lnTo>
                    <a:lnTo>
                      <a:pt x="2497" y="2053"/>
                    </a:lnTo>
                    <a:lnTo>
                      <a:pt x="2523" y="2086"/>
                    </a:lnTo>
                    <a:lnTo>
                      <a:pt x="2540" y="2127"/>
                    </a:lnTo>
                    <a:lnTo>
                      <a:pt x="2548" y="2168"/>
                    </a:lnTo>
                    <a:lnTo>
                      <a:pt x="2548" y="2218"/>
                    </a:lnTo>
                    <a:lnTo>
                      <a:pt x="2540" y="2242"/>
                    </a:lnTo>
                    <a:lnTo>
                      <a:pt x="2531" y="2259"/>
                    </a:lnTo>
                    <a:lnTo>
                      <a:pt x="2523" y="2267"/>
                    </a:lnTo>
                    <a:lnTo>
                      <a:pt x="2531" y="2308"/>
                    </a:lnTo>
                    <a:lnTo>
                      <a:pt x="2540" y="2350"/>
                    </a:lnTo>
                    <a:lnTo>
                      <a:pt x="2540" y="2391"/>
                    </a:lnTo>
                    <a:lnTo>
                      <a:pt x="2531" y="2432"/>
                    </a:lnTo>
                    <a:lnTo>
                      <a:pt x="2506" y="2449"/>
                    </a:lnTo>
                    <a:lnTo>
                      <a:pt x="2472" y="2449"/>
                    </a:lnTo>
                    <a:lnTo>
                      <a:pt x="2404" y="2440"/>
                    </a:lnTo>
                    <a:lnTo>
                      <a:pt x="2353" y="2432"/>
                    </a:lnTo>
                    <a:lnTo>
                      <a:pt x="2336" y="2449"/>
                    </a:lnTo>
                    <a:lnTo>
                      <a:pt x="2302" y="2457"/>
                    </a:lnTo>
                    <a:lnTo>
                      <a:pt x="2276" y="2457"/>
                    </a:lnTo>
                    <a:lnTo>
                      <a:pt x="2251" y="2457"/>
                    </a:lnTo>
                    <a:lnTo>
                      <a:pt x="2217" y="2449"/>
                    </a:lnTo>
                    <a:lnTo>
                      <a:pt x="2191" y="2440"/>
                    </a:lnTo>
                    <a:lnTo>
                      <a:pt x="2140" y="2407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0" name="Freeform 6"/>
              <p:cNvSpPr>
                <a:spLocks/>
              </p:cNvSpPr>
              <p:nvPr/>
            </p:nvSpPr>
            <p:spPr bwMode="auto">
              <a:xfrm>
                <a:off x="10722" y="15872"/>
                <a:ext cx="161" cy="41"/>
              </a:xfrm>
              <a:custGeom>
                <a:avLst/>
                <a:gdLst>
                  <a:gd name="T0" fmla="*/ 0 w 161"/>
                  <a:gd name="T1" fmla="*/ 8 h 41"/>
                  <a:gd name="T2" fmla="*/ 8 w 161"/>
                  <a:gd name="T3" fmla="*/ 0 h 41"/>
                  <a:gd name="T4" fmla="*/ 8 w 161"/>
                  <a:gd name="T5" fmla="*/ 0 h 41"/>
                  <a:gd name="T6" fmla="*/ 25 w 161"/>
                  <a:gd name="T7" fmla="*/ 8 h 41"/>
                  <a:gd name="T8" fmla="*/ 59 w 161"/>
                  <a:gd name="T9" fmla="*/ 17 h 41"/>
                  <a:gd name="T10" fmla="*/ 85 w 161"/>
                  <a:gd name="T11" fmla="*/ 25 h 41"/>
                  <a:gd name="T12" fmla="*/ 119 w 161"/>
                  <a:gd name="T13" fmla="*/ 25 h 41"/>
                  <a:gd name="T14" fmla="*/ 153 w 161"/>
                  <a:gd name="T15" fmla="*/ 17 h 41"/>
                  <a:gd name="T16" fmla="*/ 161 w 161"/>
                  <a:gd name="T17" fmla="*/ 25 h 41"/>
                  <a:gd name="T18" fmla="*/ 144 w 161"/>
                  <a:gd name="T19" fmla="*/ 33 h 41"/>
                  <a:gd name="T20" fmla="*/ 119 w 161"/>
                  <a:gd name="T21" fmla="*/ 41 h 41"/>
                  <a:gd name="T22" fmla="*/ 93 w 161"/>
                  <a:gd name="T23" fmla="*/ 41 h 41"/>
                  <a:gd name="T24" fmla="*/ 68 w 161"/>
                  <a:gd name="T25" fmla="*/ 33 h 41"/>
                  <a:gd name="T26" fmla="*/ 34 w 161"/>
                  <a:gd name="T27" fmla="*/ 25 h 41"/>
                  <a:gd name="T28" fmla="*/ 0 w 161"/>
                  <a:gd name="T29" fmla="*/ 8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1" h="41">
                    <a:moveTo>
                      <a:pt x="0" y="8"/>
                    </a:moveTo>
                    <a:lnTo>
                      <a:pt x="8" y="0"/>
                    </a:lnTo>
                    <a:lnTo>
                      <a:pt x="25" y="8"/>
                    </a:lnTo>
                    <a:lnTo>
                      <a:pt x="59" y="17"/>
                    </a:lnTo>
                    <a:lnTo>
                      <a:pt x="85" y="25"/>
                    </a:lnTo>
                    <a:lnTo>
                      <a:pt x="119" y="25"/>
                    </a:lnTo>
                    <a:lnTo>
                      <a:pt x="153" y="17"/>
                    </a:lnTo>
                    <a:lnTo>
                      <a:pt x="161" y="25"/>
                    </a:lnTo>
                    <a:lnTo>
                      <a:pt x="144" y="33"/>
                    </a:lnTo>
                    <a:lnTo>
                      <a:pt x="119" y="41"/>
                    </a:lnTo>
                    <a:lnTo>
                      <a:pt x="93" y="41"/>
                    </a:lnTo>
                    <a:lnTo>
                      <a:pt x="68" y="33"/>
                    </a:lnTo>
                    <a:lnTo>
                      <a:pt x="34" y="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1" name="Freeform 7"/>
              <p:cNvSpPr>
                <a:spLocks/>
              </p:cNvSpPr>
              <p:nvPr/>
            </p:nvSpPr>
            <p:spPr bwMode="auto">
              <a:xfrm>
                <a:off x="10815" y="15649"/>
                <a:ext cx="264" cy="248"/>
              </a:xfrm>
              <a:custGeom>
                <a:avLst/>
                <a:gdLst>
                  <a:gd name="T0" fmla="*/ 17 w 264"/>
                  <a:gd name="T1" fmla="*/ 165 h 248"/>
                  <a:gd name="T2" fmla="*/ 9 w 264"/>
                  <a:gd name="T3" fmla="*/ 141 h 248"/>
                  <a:gd name="T4" fmla="*/ 9 w 264"/>
                  <a:gd name="T5" fmla="*/ 124 h 248"/>
                  <a:gd name="T6" fmla="*/ 0 w 264"/>
                  <a:gd name="T7" fmla="*/ 75 h 248"/>
                  <a:gd name="T8" fmla="*/ 0 w 264"/>
                  <a:gd name="T9" fmla="*/ 66 h 248"/>
                  <a:gd name="T10" fmla="*/ 9 w 264"/>
                  <a:gd name="T11" fmla="*/ 75 h 248"/>
                  <a:gd name="T12" fmla="*/ 17 w 264"/>
                  <a:gd name="T13" fmla="*/ 116 h 248"/>
                  <a:gd name="T14" fmla="*/ 34 w 264"/>
                  <a:gd name="T15" fmla="*/ 149 h 248"/>
                  <a:gd name="T16" fmla="*/ 51 w 264"/>
                  <a:gd name="T17" fmla="*/ 182 h 248"/>
                  <a:gd name="T18" fmla="*/ 68 w 264"/>
                  <a:gd name="T19" fmla="*/ 190 h 248"/>
                  <a:gd name="T20" fmla="*/ 85 w 264"/>
                  <a:gd name="T21" fmla="*/ 207 h 248"/>
                  <a:gd name="T22" fmla="*/ 111 w 264"/>
                  <a:gd name="T23" fmla="*/ 223 h 248"/>
                  <a:gd name="T24" fmla="*/ 145 w 264"/>
                  <a:gd name="T25" fmla="*/ 231 h 248"/>
                  <a:gd name="T26" fmla="*/ 213 w 264"/>
                  <a:gd name="T27" fmla="*/ 240 h 248"/>
                  <a:gd name="T28" fmla="*/ 238 w 264"/>
                  <a:gd name="T29" fmla="*/ 231 h 248"/>
                  <a:gd name="T30" fmla="*/ 247 w 264"/>
                  <a:gd name="T31" fmla="*/ 231 h 248"/>
                  <a:gd name="T32" fmla="*/ 255 w 264"/>
                  <a:gd name="T33" fmla="*/ 223 h 248"/>
                  <a:gd name="T34" fmla="*/ 255 w 264"/>
                  <a:gd name="T35" fmla="*/ 190 h 248"/>
                  <a:gd name="T36" fmla="*/ 247 w 264"/>
                  <a:gd name="T37" fmla="*/ 165 h 248"/>
                  <a:gd name="T38" fmla="*/ 247 w 264"/>
                  <a:gd name="T39" fmla="*/ 141 h 248"/>
                  <a:gd name="T40" fmla="*/ 238 w 264"/>
                  <a:gd name="T41" fmla="*/ 108 h 248"/>
                  <a:gd name="T42" fmla="*/ 221 w 264"/>
                  <a:gd name="T43" fmla="*/ 83 h 248"/>
                  <a:gd name="T44" fmla="*/ 204 w 264"/>
                  <a:gd name="T45" fmla="*/ 66 h 248"/>
                  <a:gd name="T46" fmla="*/ 179 w 264"/>
                  <a:gd name="T47" fmla="*/ 42 h 248"/>
                  <a:gd name="T48" fmla="*/ 153 w 264"/>
                  <a:gd name="T49" fmla="*/ 25 h 248"/>
                  <a:gd name="T50" fmla="*/ 136 w 264"/>
                  <a:gd name="T51" fmla="*/ 17 h 248"/>
                  <a:gd name="T52" fmla="*/ 119 w 264"/>
                  <a:gd name="T53" fmla="*/ 9 h 248"/>
                  <a:gd name="T54" fmla="*/ 94 w 264"/>
                  <a:gd name="T55" fmla="*/ 9 h 248"/>
                  <a:gd name="T56" fmla="*/ 77 w 264"/>
                  <a:gd name="T57" fmla="*/ 0 h 248"/>
                  <a:gd name="T58" fmla="*/ 85 w 264"/>
                  <a:gd name="T59" fmla="*/ 0 h 248"/>
                  <a:gd name="T60" fmla="*/ 119 w 264"/>
                  <a:gd name="T61" fmla="*/ 0 h 248"/>
                  <a:gd name="T62" fmla="*/ 153 w 264"/>
                  <a:gd name="T63" fmla="*/ 9 h 248"/>
                  <a:gd name="T64" fmla="*/ 179 w 264"/>
                  <a:gd name="T65" fmla="*/ 25 h 248"/>
                  <a:gd name="T66" fmla="*/ 213 w 264"/>
                  <a:gd name="T67" fmla="*/ 42 h 248"/>
                  <a:gd name="T68" fmla="*/ 230 w 264"/>
                  <a:gd name="T69" fmla="*/ 66 h 248"/>
                  <a:gd name="T70" fmla="*/ 247 w 264"/>
                  <a:gd name="T71" fmla="*/ 91 h 248"/>
                  <a:gd name="T72" fmla="*/ 255 w 264"/>
                  <a:gd name="T73" fmla="*/ 116 h 248"/>
                  <a:gd name="T74" fmla="*/ 264 w 264"/>
                  <a:gd name="T75" fmla="*/ 141 h 248"/>
                  <a:gd name="T76" fmla="*/ 264 w 264"/>
                  <a:gd name="T77" fmla="*/ 190 h 248"/>
                  <a:gd name="T78" fmla="*/ 255 w 264"/>
                  <a:gd name="T79" fmla="*/ 248 h 248"/>
                  <a:gd name="T80" fmla="*/ 221 w 264"/>
                  <a:gd name="T81" fmla="*/ 248 h 248"/>
                  <a:gd name="T82" fmla="*/ 196 w 264"/>
                  <a:gd name="T83" fmla="*/ 248 h 248"/>
                  <a:gd name="T84" fmla="*/ 153 w 264"/>
                  <a:gd name="T85" fmla="*/ 248 h 248"/>
                  <a:gd name="T86" fmla="*/ 128 w 264"/>
                  <a:gd name="T87" fmla="*/ 240 h 248"/>
                  <a:gd name="T88" fmla="*/ 94 w 264"/>
                  <a:gd name="T89" fmla="*/ 231 h 248"/>
                  <a:gd name="T90" fmla="*/ 68 w 264"/>
                  <a:gd name="T91" fmla="*/ 215 h 248"/>
                  <a:gd name="T92" fmla="*/ 43 w 264"/>
                  <a:gd name="T93" fmla="*/ 190 h 248"/>
                  <a:gd name="T94" fmla="*/ 17 w 264"/>
                  <a:gd name="T95" fmla="*/ 165 h 2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64" h="248">
                    <a:moveTo>
                      <a:pt x="17" y="165"/>
                    </a:moveTo>
                    <a:lnTo>
                      <a:pt x="9" y="141"/>
                    </a:lnTo>
                    <a:lnTo>
                      <a:pt x="9" y="124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17" y="116"/>
                    </a:lnTo>
                    <a:lnTo>
                      <a:pt x="34" y="149"/>
                    </a:lnTo>
                    <a:lnTo>
                      <a:pt x="51" y="182"/>
                    </a:lnTo>
                    <a:lnTo>
                      <a:pt x="68" y="190"/>
                    </a:lnTo>
                    <a:lnTo>
                      <a:pt x="85" y="207"/>
                    </a:lnTo>
                    <a:lnTo>
                      <a:pt x="111" y="223"/>
                    </a:lnTo>
                    <a:lnTo>
                      <a:pt x="145" y="231"/>
                    </a:lnTo>
                    <a:lnTo>
                      <a:pt x="213" y="240"/>
                    </a:lnTo>
                    <a:lnTo>
                      <a:pt x="238" y="231"/>
                    </a:lnTo>
                    <a:lnTo>
                      <a:pt x="247" y="231"/>
                    </a:lnTo>
                    <a:lnTo>
                      <a:pt x="255" y="223"/>
                    </a:lnTo>
                    <a:lnTo>
                      <a:pt x="255" y="190"/>
                    </a:lnTo>
                    <a:lnTo>
                      <a:pt x="247" y="165"/>
                    </a:lnTo>
                    <a:lnTo>
                      <a:pt x="247" y="141"/>
                    </a:lnTo>
                    <a:lnTo>
                      <a:pt x="238" y="108"/>
                    </a:lnTo>
                    <a:lnTo>
                      <a:pt x="221" y="83"/>
                    </a:lnTo>
                    <a:lnTo>
                      <a:pt x="204" y="66"/>
                    </a:lnTo>
                    <a:lnTo>
                      <a:pt x="179" y="42"/>
                    </a:lnTo>
                    <a:lnTo>
                      <a:pt x="153" y="25"/>
                    </a:lnTo>
                    <a:lnTo>
                      <a:pt x="136" y="17"/>
                    </a:lnTo>
                    <a:lnTo>
                      <a:pt x="119" y="9"/>
                    </a:lnTo>
                    <a:lnTo>
                      <a:pt x="94" y="9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119" y="0"/>
                    </a:lnTo>
                    <a:lnTo>
                      <a:pt x="153" y="9"/>
                    </a:lnTo>
                    <a:lnTo>
                      <a:pt x="179" y="25"/>
                    </a:lnTo>
                    <a:lnTo>
                      <a:pt x="213" y="42"/>
                    </a:lnTo>
                    <a:lnTo>
                      <a:pt x="230" y="66"/>
                    </a:lnTo>
                    <a:lnTo>
                      <a:pt x="247" y="91"/>
                    </a:lnTo>
                    <a:lnTo>
                      <a:pt x="255" y="116"/>
                    </a:lnTo>
                    <a:lnTo>
                      <a:pt x="264" y="141"/>
                    </a:lnTo>
                    <a:lnTo>
                      <a:pt x="264" y="190"/>
                    </a:lnTo>
                    <a:lnTo>
                      <a:pt x="255" y="248"/>
                    </a:lnTo>
                    <a:lnTo>
                      <a:pt x="221" y="248"/>
                    </a:lnTo>
                    <a:lnTo>
                      <a:pt x="196" y="248"/>
                    </a:lnTo>
                    <a:lnTo>
                      <a:pt x="153" y="248"/>
                    </a:lnTo>
                    <a:lnTo>
                      <a:pt x="128" y="240"/>
                    </a:lnTo>
                    <a:lnTo>
                      <a:pt x="94" y="231"/>
                    </a:lnTo>
                    <a:lnTo>
                      <a:pt x="68" y="215"/>
                    </a:lnTo>
                    <a:lnTo>
                      <a:pt x="43" y="190"/>
                    </a:lnTo>
                    <a:lnTo>
                      <a:pt x="17" y="165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2" name="Freeform 8"/>
              <p:cNvSpPr>
                <a:spLocks/>
              </p:cNvSpPr>
              <p:nvPr/>
            </p:nvSpPr>
            <p:spPr bwMode="auto">
              <a:xfrm>
                <a:off x="8726" y="15674"/>
                <a:ext cx="272" cy="215"/>
              </a:xfrm>
              <a:custGeom>
                <a:avLst/>
                <a:gdLst>
                  <a:gd name="T0" fmla="*/ 51 w 272"/>
                  <a:gd name="T1" fmla="*/ 182 h 215"/>
                  <a:gd name="T2" fmla="*/ 8 w 272"/>
                  <a:gd name="T3" fmla="*/ 165 h 215"/>
                  <a:gd name="T4" fmla="*/ 25 w 272"/>
                  <a:gd name="T5" fmla="*/ 132 h 215"/>
                  <a:gd name="T6" fmla="*/ 51 w 272"/>
                  <a:gd name="T7" fmla="*/ 107 h 215"/>
                  <a:gd name="T8" fmla="*/ 25 w 272"/>
                  <a:gd name="T9" fmla="*/ 74 h 215"/>
                  <a:gd name="T10" fmla="*/ 8 w 272"/>
                  <a:gd name="T11" fmla="*/ 41 h 215"/>
                  <a:gd name="T12" fmla="*/ 42 w 272"/>
                  <a:gd name="T13" fmla="*/ 25 h 215"/>
                  <a:gd name="T14" fmla="*/ 102 w 272"/>
                  <a:gd name="T15" fmla="*/ 17 h 215"/>
                  <a:gd name="T16" fmla="*/ 195 w 272"/>
                  <a:gd name="T17" fmla="*/ 25 h 215"/>
                  <a:gd name="T18" fmla="*/ 263 w 272"/>
                  <a:gd name="T19" fmla="*/ 0 h 215"/>
                  <a:gd name="T20" fmla="*/ 255 w 272"/>
                  <a:gd name="T21" fmla="*/ 17 h 215"/>
                  <a:gd name="T22" fmla="*/ 238 w 272"/>
                  <a:gd name="T23" fmla="*/ 25 h 215"/>
                  <a:gd name="T24" fmla="*/ 238 w 272"/>
                  <a:gd name="T25" fmla="*/ 41 h 215"/>
                  <a:gd name="T26" fmla="*/ 238 w 272"/>
                  <a:gd name="T27" fmla="*/ 50 h 215"/>
                  <a:gd name="T28" fmla="*/ 212 w 272"/>
                  <a:gd name="T29" fmla="*/ 33 h 215"/>
                  <a:gd name="T30" fmla="*/ 187 w 272"/>
                  <a:gd name="T31" fmla="*/ 33 h 215"/>
                  <a:gd name="T32" fmla="*/ 204 w 272"/>
                  <a:gd name="T33" fmla="*/ 50 h 215"/>
                  <a:gd name="T34" fmla="*/ 221 w 272"/>
                  <a:gd name="T35" fmla="*/ 74 h 215"/>
                  <a:gd name="T36" fmla="*/ 195 w 272"/>
                  <a:gd name="T37" fmla="*/ 74 h 215"/>
                  <a:gd name="T38" fmla="*/ 153 w 272"/>
                  <a:gd name="T39" fmla="*/ 41 h 215"/>
                  <a:gd name="T40" fmla="*/ 127 w 272"/>
                  <a:gd name="T41" fmla="*/ 41 h 215"/>
                  <a:gd name="T42" fmla="*/ 144 w 272"/>
                  <a:gd name="T43" fmla="*/ 58 h 215"/>
                  <a:gd name="T44" fmla="*/ 170 w 272"/>
                  <a:gd name="T45" fmla="*/ 83 h 215"/>
                  <a:gd name="T46" fmla="*/ 85 w 272"/>
                  <a:gd name="T47" fmla="*/ 41 h 215"/>
                  <a:gd name="T48" fmla="*/ 51 w 272"/>
                  <a:gd name="T49" fmla="*/ 33 h 215"/>
                  <a:gd name="T50" fmla="*/ 51 w 272"/>
                  <a:gd name="T51" fmla="*/ 50 h 215"/>
                  <a:gd name="T52" fmla="*/ 68 w 272"/>
                  <a:gd name="T53" fmla="*/ 50 h 215"/>
                  <a:gd name="T54" fmla="*/ 110 w 272"/>
                  <a:gd name="T55" fmla="*/ 66 h 215"/>
                  <a:gd name="T56" fmla="*/ 127 w 272"/>
                  <a:gd name="T57" fmla="*/ 99 h 215"/>
                  <a:gd name="T58" fmla="*/ 110 w 272"/>
                  <a:gd name="T59" fmla="*/ 91 h 215"/>
                  <a:gd name="T60" fmla="*/ 85 w 272"/>
                  <a:gd name="T61" fmla="*/ 74 h 215"/>
                  <a:gd name="T62" fmla="*/ 59 w 272"/>
                  <a:gd name="T63" fmla="*/ 99 h 215"/>
                  <a:gd name="T64" fmla="*/ 59 w 272"/>
                  <a:gd name="T65" fmla="*/ 132 h 215"/>
                  <a:gd name="T66" fmla="*/ 93 w 272"/>
                  <a:gd name="T67" fmla="*/ 132 h 215"/>
                  <a:gd name="T68" fmla="*/ 127 w 272"/>
                  <a:gd name="T69" fmla="*/ 116 h 215"/>
                  <a:gd name="T70" fmla="*/ 127 w 272"/>
                  <a:gd name="T71" fmla="*/ 132 h 215"/>
                  <a:gd name="T72" fmla="*/ 51 w 272"/>
                  <a:gd name="T73" fmla="*/ 157 h 215"/>
                  <a:gd name="T74" fmla="*/ 42 w 272"/>
                  <a:gd name="T75" fmla="*/ 173 h 215"/>
                  <a:gd name="T76" fmla="*/ 85 w 272"/>
                  <a:gd name="T77" fmla="*/ 173 h 215"/>
                  <a:gd name="T78" fmla="*/ 144 w 272"/>
                  <a:gd name="T79" fmla="*/ 140 h 215"/>
                  <a:gd name="T80" fmla="*/ 187 w 272"/>
                  <a:gd name="T81" fmla="*/ 124 h 215"/>
                  <a:gd name="T82" fmla="*/ 170 w 272"/>
                  <a:gd name="T83" fmla="*/ 140 h 215"/>
                  <a:gd name="T84" fmla="*/ 144 w 272"/>
                  <a:gd name="T85" fmla="*/ 157 h 215"/>
                  <a:gd name="T86" fmla="*/ 153 w 272"/>
                  <a:gd name="T87" fmla="*/ 165 h 215"/>
                  <a:gd name="T88" fmla="*/ 212 w 272"/>
                  <a:gd name="T89" fmla="*/ 124 h 215"/>
                  <a:gd name="T90" fmla="*/ 229 w 272"/>
                  <a:gd name="T91" fmla="*/ 132 h 215"/>
                  <a:gd name="T92" fmla="*/ 212 w 272"/>
                  <a:gd name="T93" fmla="*/ 149 h 215"/>
                  <a:gd name="T94" fmla="*/ 204 w 272"/>
                  <a:gd name="T95" fmla="*/ 173 h 215"/>
                  <a:gd name="T96" fmla="*/ 238 w 272"/>
                  <a:gd name="T97" fmla="*/ 157 h 215"/>
                  <a:gd name="T98" fmla="*/ 229 w 272"/>
                  <a:gd name="T99" fmla="*/ 182 h 215"/>
                  <a:gd name="T100" fmla="*/ 255 w 272"/>
                  <a:gd name="T101" fmla="*/ 190 h 215"/>
                  <a:gd name="T102" fmla="*/ 272 w 272"/>
                  <a:gd name="T103" fmla="*/ 206 h 215"/>
                  <a:gd name="T104" fmla="*/ 263 w 272"/>
                  <a:gd name="T105" fmla="*/ 215 h 215"/>
                  <a:gd name="T106" fmla="*/ 221 w 272"/>
                  <a:gd name="T107" fmla="*/ 182 h 215"/>
                  <a:gd name="T108" fmla="*/ 170 w 272"/>
                  <a:gd name="T109" fmla="*/ 173 h 215"/>
                  <a:gd name="T110" fmla="*/ 68 w 272"/>
                  <a:gd name="T111" fmla="*/ 182 h 2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2" h="215">
                    <a:moveTo>
                      <a:pt x="68" y="182"/>
                    </a:moveTo>
                    <a:lnTo>
                      <a:pt x="51" y="182"/>
                    </a:lnTo>
                    <a:lnTo>
                      <a:pt x="25" y="182"/>
                    </a:lnTo>
                    <a:lnTo>
                      <a:pt x="8" y="165"/>
                    </a:lnTo>
                    <a:lnTo>
                      <a:pt x="0" y="149"/>
                    </a:lnTo>
                    <a:lnTo>
                      <a:pt x="25" y="132"/>
                    </a:lnTo>
                    <a:lnTo>
                      <a:pt x="42" y="124"/>
                    </a:lnTo>
                    <a:lnTo>
                      <a:pt x="51" y="107"/>
                    </a:lnTo>
                    <a:lnTo>
                      <a:pt x="42" y="91"/>
                    </a:lnTo>
                    <a:lnTo>
                      <a:pt x="25" y="74"/>
                    </a:lnTo>
                    <a:lnTo>
                      <a:pt x="0" y="58"/>
                    </a:lnTo>
                    <a:lnTo>
                      <a:pt x="8" y="41"/>
                    </a:lnTo>
                    <a:lnTo>
                      <a:pt x="17" y="33"/>
                    </a:lnTo>
                    <a:lnTo>
                      <a:pt x="42" y="25"/>
                    </a:lnTo>
                    <a:lnTo>
                      <a:pt x="76" y="17"/>
                    </a:lnTo>
                    <a:lnTo>
                      <a:pt x="102" y="17"/>
                    </a:lnTo>
                    <a:lnTo>
                      <a:pt x="161" y="25"/>
                    </a:lnTo>
                    <a:lnTo>
                      <a:pt x="195" y="25"/>
                    </a:lnTo>
                    <a:lnTo>
                      <a:pt x="221" y="17"/>
                    </a:lnTo>
                    <a:lnTo>
                      <a:pt x="263" y="0"/>
                    </a:lnTo>
                    <a:lnTo>
                      <a:pt x="263" y="8"/>
                    </a:lnTo>
                    <a:lnTo>
                      <a:pt x="255" y="17"/>
                    </a:lnTo>
                    <a:lnTo>
                      <a:pt x="238" y="17"/>
                    </a:lnTo>
                    <a:lnTo>
                      <a:pt x="238" y="25"/>
                    </a:lnTo>
                    <a:lnTo>
                      <a:pt x="229" y="25"/>
                    </a:lnTo>
                    <a:lnTo>
                      <a:pt x="238" y="41"/>
                    </a:lnTo>
                    <a:lnTo>
                      <a:pt x="238" y="50"/>
                    </a:lnTo>
                    <a:lnTo>
                      <a:pt x="221" y="41"/>
                    </a:lnTo>
                    <a:lnTo>
                      <a:pt x="212" y="33"/>
                    </a:lnTo>
                    <a:lnTo>
                      <a:pt x="195" y="33"/>
                    </a:lnTo>
                    <a:lnTo>
                      <a:pt x="187" y="33"/>
                    </a:lnTo>
                    <a:lnTo>
                      <a:pt x="204" y="50"/>
                    </a:lnTo>
                    <a:lnTo>
                      <a:pt x="212" y="66"/>
                    </a:lnTo>
                    <a:lnTo>
                      <a:pt x="221" y="74"/>
                    </a:lnTo>
                    <a:lnTo>
                      <a:pt x="212" y="74"/>
                    </a:lnTo>
                    <a:lnTo>
                      <a:pt x="195" y="74"/>
                    </a:lnTo>
                    <a:lnTo>
                      <a:pt x="178" y="58"/>
                    </a:lnTo>
                    <a:lnTo>
                      <a:pt x="153" y="41"/>
                    </a:lnTo>
                    <a:lnTo>
                      <a:pt x="144" y="41"/>
                    </a:lnTo>
                    <a:lnTo>
                      <a:pt x="127" y="41"/>
                    </a:lnTo>
                    <a:lnTo>
                      <a:pt x="136" y="50"/>
                    </a:lnTo>
                    <a:lnTo>
                      <a:pt x="144" y="58"/>
                    </a:lnTo>
                    <a:lnTo>
                      <a:pt x="170" y="74"/>
                    </a:lnTo>
                    <a:lnTo>
                      <a:pt x="170" y="83"/>
                    </a:lnTo>
                    <a:lnTo>
                      <a:pt x="119" y="50"/>
                    </a:lnTo>
                    <a:lnTo>
                      <a:pt x="85" y="41"/>
                    </a:lnTo>
                    <a:lnTo>
                      <a:pt x="51" y="33"/>
                    </a:lnTo>
                    <a:lnTo>
                      <a:pt x="42" y="41"/>
                    </a:lnTo>
                    <a:lnTo>
                      <a:pt x="51" y="50"/>
                    </a:lnTo>
                    <a:lnTo>
                      <a:pt x="59" y="50"/>
                    </a:lnTo>
                    <a:lnTo>
                      <a:pt x="68" y="50"/>
                    </a:lnTo>
                    <a:lnTo>
                      <a:pt x="76" y="58"/>
                    </a:lnTo>
                    <a:lnTo>
                      <a:pt x="110" y="66"/>
                    </a:lnTo>
                    <a:lnTo>
                      <a:pt x="136" y="99"/>
                    </a:lnTo>
                    <a:lnTo>
                      <a:pt x="127" y="99"/>
                    </a:lnTo>
                    <a:lnTo>
                      <a:pt x="110" y="91"/>
                    </a:lnTo>
                    <a:lnTo>
                      <a:pt x="102" y="83"/>
                    </a:lnTo>
                    <a:lnTo>
                      <a:pt x="85" y="74"/>
                    </a:lnTo>
                    <a:lnTo>
                      <a:pt x="68" y="83"/>
                    </a:lnTo>
                    <a:lnTo>
                      <a:pt x="59" y="99"/>
                    </a:lnTo>
                    <a:lnTo>
                      <a:pt x="59" y="116"/>
                    </a:lnTo>
                    <a:lnTo>
                      <a:pt x="59" y="132"/>
                    </a:lnTo>
                    <a:lnTo>
                      <a:pt x="76" y="140"/>
                    </a:lnTo>
                    <a:lnTo>
                      <a:pt x="93" y="132"/>
                    </a:lnTo>
                    <a:lnTo>
                      <a:pt x="119" y="116"/>
                    </a:lnTo>
                    <a:lnTo>
                      <a:pt x="127" y="116"/>
                    </a:lnTo>
                    <a:lnTo>
                      <a:pt x="144" y="116"/>
                    </a:lnTo>
                    <a:lnTo>
                      <a:pt x="127" y="132"/>
                    </a:lnTo>
                    <a:lnTo>
                      <a:pt x="102" y="149"/>
                    </a:lnTo>
                    <a:lnTo>
                      <a:pt x="51" y="157"/>
                    </a:lnTo>
                    <a:lnTo>
                      <a:pt x="42" y="165"/>
                    </a:lnTo>
                    <a:lnTo>
                      <a:pt x="42" y="173"/>
                    </a:lnTo>
                    <a:lnTo>
                      <a:pt x="59" y="173"/>
                    </a:lnTo>
                    <a:lnTo>
                      <a:pt x="85" y="173"/>
                    </a:lnTo>
                    <a:lnTo>
                      <a:pt x="119" y="157"/>
                    </a:lnTo>
                    <a:lnTo>
                      <a:pt x="144" y="140"/>
                    </a:lnTo>
                    <a:lnTo>
                      <a:pt x="178" y="116"/>
                    </a:lnTo>
                    <a:lnTo>
                      <a:pt x="187" y="124"/>
                    </a:lnTo>
                    <a:lnTo>
                      <a:pt x="178" y="132"/>
                    </a:lnTo>
                    <a:lnTo>
                      <a:pt x="170" y="140"/>
                    </a:lnTo>
                    <a:lnTo>
                      <a:pt x="153" y="149"/>
                    </a:lnTo>
                    <a:lnTo>
                      <a:pt x="144" y="157"/>
                    </a:lnTo>
                    <a:lnTo>
                      <a:pt x="144" y="165"/>
                    </a:lnTo>
                    <a:lnTo>
                      <a:pt x="153" y="165"/>
                    </a:lnTo>
                    <a:lnTo>
                      <a:pt x="187" y="149"/>
                    </a:lnTo>
                    <a:lnTo>
                      <a:pt x="212" y="124"/>
                    </a:lnTo>
                    <a:lnTo>
                      <a:pt x="221" y="124"/>
                    </a:lnTo>
                    <a:lnTo>
                      <a:pt x="229" y="132"/>
                    </a:lnTo>
                    <a:lnTo>
                      <a:pt x="221" y="140"/>
                    </a:lnTo>
                    <a:lnTo>
                      <a:pt x="212" y="149"/>
                    </a:lnTo>
                    <a:lnTo>
                      <a:pt x="195" y="157"/>
                    </a:lnTo>
                    <a:lnTo>
                      <a:pt x="204" y="173"/>
                    </a:lnTo>
                    <a:lnTo>
                      <a:pt x="221" y="165"/>
                    </a:lnTo>
                    <a:lnTo>
                      <a:pt x="238" y="157"/>
                    </a:lnTo>
                    <a:lnTo>
                      <a:pt x="255" y="157"/>
                    </a:lnTo>
                    <a:lnTo>
                      <a:pt x="229" y="182"/>
                    </a:lnTo>
                    <a:lnTo>
                      <a:pt x="238" y="190"/>
                    </a:lnTo>
                    <a:lnTo>
                      <a:pt x="255" y="190"/>
                    </a:lnTo>
                    <a:lnTo>
                      <a:pt x="263" y="198"/>
                    </a:lnTo>
                    <a:lnTo>
                      <a:pt x="272" y="206"/>
                    </a:lnTo>
                    <a:lnTo>
                      <a:pt x="263" y="215"/>
                    </a:lnTo>
                    <a:lnTo>
                      <a:pt x="246" y="198"/>
                    </a:lnTo>
                    <a:lnTo>
                      <a:pt x="221" y="182"/>
                    </a:lnTo>
                    <a:lnTo>
                      <a:pt x="195" y="182"/>
                    </a:lnTo>
                    <a:lnTo>
                      <a:pt x="170" y="173"/>
                    </a:lnTo>
                    <a:lnTo>
                      <a:pt x="119" y="182"/>
                    </a:lnTo>
                    <a:lnTo>
                      <a:pt x="68" y="18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3" name="Freeform 9"/>
              <p:cNvSpPr>
                <a:spLocks/>
              </p:cNvSpPr>
              <p:nvPr/>
            </p:nvSpPr>
            <p:spPr bwMode="auto">
              <a:xfrm>
                <a:off x="9006" y="15847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9 w 34"/>
                  <a:gd name="T3" fmla="*/ 9 h 33"/>
                  <a:gd name="T4" fmla="*/ 17 w 34"/>
                  <a:gd name="T5" fmla="*/ 0 h 33"/>
                  <a:gd name="T6" fmla="*/ 26 w 34"/>
                  <a:gd name="T7" fmla="*/ 9 h 33"/>
                  <a:gd name="T8" fmla="*/ 34 w 34"/>
                  <a:gd name="T9" fmla="*/ 17 h 33"/>
                  <a:gd name="T10" fmla="*/ 34 w 34"/>
                  <a:gd name="T11" fmla="*/ 25 h 33"/>
                  <a:gd name="T12" fmla="*/ 26 w 34"/>
                  <a:gd name="T13" fmla="*/ 33 h 33"/>
                  <a:gd name="T14" fmla="*/ 9 w 34"/>
                  <a:gd name="T15" fmla="*/ 25 h 33"/>
                  <a:gd name="T16" fmla="*/ 0 w 34"/>
                  <a:gd name="T17" fmla="*/ 17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9" y="9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26" y="33"/>
                    </a:lnTo>
                    <a:lnTo>
                      <a:pt x="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4" name="Freeform 10"/>
              <p:cNvSpPr>
                <a:spLocks/>
              </p:cNvSpPr>
              <p:nvPr/>
            </p:nvSpPr>
            <p:spPr bwMode="auto">
              <a:xfrm>
                <a:off x="9049" y="15839"/>
                <a:ext cx="1664" cy="25"/>
              </a:xfrm>
              <a:custGeom>
                <a:avLst/>
                <a:gdLst>
                  <a:gd name="T0" fmla="*/ 25 w 1664"/>
                  <a:gd name="T1" fmla="*/ 17 h 25"/>
                  <a:gd name="T2" fmla="*/ 0 w 1664"/>
                  <a:gd name="T3" fmla="*/ 0 h 25"/>
                  <a:gd name="T4" fmla="*/ 8 w 1664"/>
                  <a:gd name="T5" fmla="*/ 0 h 25"/>
                  <a:gd name="T6" fmla="*/ 17 w 1664"/>
                  <a:gd name="T7" fmla="*/ 0 h 25"/>
                  <a:gd name="T8" fmla="*/ 25 w 1664"/>
                  <a:gd name="T9" fmla="*/ 0 h 25"/>
                  <a:gd name="T10" fmla="*/ 51 w 1664"/>
                  <a:gd name="T11" fmla="*/ 0 h 25"/>
                  <a:gd name="T12" fmla="*/ 85 w 1664"/>
                  <a:gd name="T13" fmla="*/ 0 h 25"/>
                  <a:gd name="T14" fmla="*/ 119 w 1664"/>
                  <a:gd name="T15" fmla="*/ 0 h 25"/>
                  <a:gd name="T16" fmla="*/ 161 w 1664"/>
                  <a:gd name="T17" fmla="*/ 0 h 25"/>
                  <a:gd name="T18" fmla="*/ 212 w 1664"/>
                  <a:gd name="T19" fmla="*/ 0 h 25"/>
                  <a:gd name="T20" fmla="*/ 271 w 1664"/>
                  <a:gd name="T21" fmla="*/ 0 h 25"/>
                  <a:gd name="T22" fmla="*/ 331 w 1664"/>
                  <a:gd name="T23" fmla="*/ 0 h 25"/>
                  <a:gd name="T24" fmla="*/ 399 w 1664"/>
                  <a:gd name="T25" fmla="*/ 0 h 25"/>
                  <a:gd name="T26" fmla="*/ 535 w 1664"/>
                  <a:gd name="T27" fmla="*/ 0 h 25"/>
                  <a:gd name="T28" fmla="*/ 679 w 1664"/>
                  <a:gd name="T29" fmla="*/ 0 h 25"/>
                  <a:gd name="T30" fmla="*/ 840 w 1664"/>
                  <a:gd name="T31" fmla="*/ 0 h 25"/>
                  <a:gd name="T32" fmla="*/ 993 w 1664"/>
                  <a:gd name="T33" fmla="*/ 0 h 25"/>
                  <a:gd name="T34" fmla="*/ 1138 w 1664"/>
                  <a:gd name="T35" fmla="*/ 0 h 25"/>
                  <a:gd name="T36" fmla="*/ 1282 w 1664"/>
                  <a:gd name="T37" fmla="*/ 0 h 25"/>
                  <a:gd name="T38" fmla="*/ 1342 w 1664"/>
                  <a:gd name="T39" fmla="*/ 0 h 25"/>
                  <a:gd name="T40" fmla="*/ 1410 w 1664"/>
                  <a:gd name="T41" fmla="*/ 0 h 25"/>
                  <a:gd name="T42" fmla="*/ 1460 w 1664"/>
                  <a:gd name="T43" fmla="*/ 0 h 25"/>
                  <a:gd name="T44" fmla="*/ 1511 w 1664"/>
                  <a:gd name="T45" fmla="*/ 0 h 25"/>
                  <a:gd name="T46" fmla="*/ 1554 w 1664"/>
                  <a:gd name="T47" fmla="*/ 0 h 25"/>
                  <a:gd name="T48" fmla="*/ 1596 w 1664"/>
                  <a:gd name="T49" fmla="*/ 0 h 25"/>
                  <a:gd name="T50" fmla="*/ 1622 w 1664"/>
                  <a:gd name="T51" fmla="*/ 0 h 25"/>
                  <a:gd name="T52" fmla="*/ 1647 w 1664"/>
                  <a:gd name="T53" fmla="*/ 0 h 25"/>
                  <a:gd name="T54" fmla="*/ 1664 w 1664"/>
                  <a:gd name="T55" fmla="*/ 0 h 25"/>
                  <a:gd name="T56" fmla="*/ 1664 w 1664"/>
                  <a:gd name="T57" fmla="*/ 0 h 25"/>
                  <a:gd name="T58" fmla="*/ 1664 w 1664"/>
                  <a:gd name="T59" fmla="*/ 17 h 25"/>
                  <a:gd name="T60" fmla="*/ 1656 w 1664"/>
                  <a:gd name="T61" fmla="*/ 25 h 25"/>
                  <a:gd name="T62" fmla="*/ 25 w 1664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64" h="25">
                    <a:moveTo>
                      <a:pt x="25" y="1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51" y="0"/>
                    </a:lnTo>
                    <a:lnTo>
                      <a:pt x="85" y="0"/>
                    </a:lnTo>
                    <a:lnTo>
                      <a:pt x="119" y="0"/>
                    </a:lnTo>
                    <a:lnTo>
                      <a:pt x="161" y="0"/>
                    </a:lnTo>
                    <a:lnTo>
                      <a:pt x="212" y="0"/>
                    </a:lnTo>
                    <a:lnTo>
                      <a:pt x="271" y="0"/>
                    </a:lnTo>
                    <a:lnTo>
                      <a:pt x="331" y="0"/>
                    </a:lnTo>
                    <a:lnTo>
                      <a:pt x="399" y="0"/>
                    </a:lnTo>
                    <a:lnTo>
                      <a:pt x="535" y="0"/>
                    </a:lnTo>
                    <a:lnTo>
                      <a:pt x="679" y="0"/>
                    </a:lnTo>
                    <a:lnTo>
                      <a:pt x="840" y="0"/>
                    </a:lnTo>
                    <a:lnTo>
                      <a:pt x="993" y="0"/>
                    </a:lnTo>
                    <a:lnTo>
                      <a:pt x="1138" y="0"/>
                    </a:lnTo>
                    <a:lnTo>
                      <a:pt x="1282" y="0"/>
                    </a:lnTo>
                    <a:lnTo>
                      <a:pt x="1342" y="0"/>
                    </a:lnTo>
                    <a:lnTo>
                      <a:pt x="1410" y="0"/>
                    </a:lnTo>
                    <a:lnTo>
                      <a:pt x="1460" y="0"/>
                    </a:lnTo>
                    <a:lnTo>
                      <a:pt x="1511" y="0"/>
                    </a:lnTo>
                    <a:lnTo>
                      <a:pt x="1554" y="0"/>
                    </a:lnTo>
                    <a:lnTo>
                      <a:pt x="1596" y="0"/>
                    </a:lnTo>
                    <a:lnTo>
                      <a:pt x="1622" y="0"/>
                    </a:lnTo>
                    <a:lnTo>
                      <a:pt x="1647" y="0"/>
                    </a:lnTo>
                    <a:lnTo>
                      <a:pt x="1664" y="0"/>
                    </a:lnTo>
                    <a:lnTo>
                      <a:pt x="1664" y="17"/>
                    </a:lnTo>
                    <a:lnTo>
                      <a:pt x="1656" y="25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5" name="Freeform 11"/>
              <p:cNvSpPr>
                <a:spLocks/>
              </p:cNvSpPr>
              <p:nvPr/>
            </p:nvSpPr>
            <p:spPr bwMode="auto">
              <a:xfrm>
                <a:off x="10849" y="15682"/>
                <a:ext cx="187" cy="182"/>
              </a:xfrm>
              <a:custGeom>
                <a:avLst/>
                <a:gdLst>
                  <a:gd name="T0" fmla="*/ 145 w 187"/>
                  <a:gd name="T1" fmla="*/ 157 h 182"/>
                  <a:gd name="T2" fmla="*/ 153 w 187"/>
                  <a:gd name="T3" fmla="*/ 174 h 182"/>
                  <a:gd name="T4" fmla="*/ 128 w 187"/>
                  <a:gd name="T5" fmla="*/ 141 h 182"/>
                  <a:gd name="T6" fmla="*/ 119 w 187"/>
                  <a:gd name="T7" fmla="*/ 149 h 182"/>
                  <a:gd name="T8" fmla="*/ 111 w 187"/>
                  <a:gd name="T9" fmla="*/ 124 h 182"/>
                  <a:gd name="T10" fmla="*/ 94 w 187"/>
                  <a:gd name="T11" fmla="*/ 124 h 182"/>
                  <a:gd name="T12" fmla="*/ 77 w 187"/>
                  <a:gd name="T13" fmla="*/ 108 h 182"/>
                  <a:gd name="T14" fmla="*/ 68 w 187"/>
                  <a:gd name="T15" fmla="*/ 124 h 182"/>
                  <a:gd name="T16" fmla="*/ 60 w 187"/>
                  <a:gd name="T17" fmla="*/ 91 h 182"/>
                  <a:gd name="T18" fmla="*/ 51 w 187"/>
                  <a:gd name="T19" fmla="*/ 83 h 182"/>
                  <a:gd name="T20" fmla="*/ 34 w 187"/>
                  <a:gd name="T21" fmla="*/ 75 h 182"/>
                  <a:gd name="T22" fmla="*/ 17 w 187"/>
                  <a:gd name="T23" fmla="*/ 75 h 182"/>
                  <a:gd name="T24" fmla="*/ 26 w 187"/>
                  <a:gd name="T25" fmla="*/ 99 h 182"/>
                  <a:gd name="T26" fmla="*/ 26 w 187"/>
                  <a:gd name="T27" fmla="*/ 116 h 182"/>
                  <a:gd name="T28" fmla="*/ 0 w 187"/>
                  <a:gd name="T29" fmla="*/ 83 h 182"/>
                  <a:gd name="T30" fmla="*/ 0 w 187"/>
                  <a:gd name="T31" fmla="*/ 42 h 182"/>
                  <a:gd name="T32" fmla="*/ 51 w 187"/>
                  <a:gd name="T33" fmla="*/ 58 h 182"/>
                  <a:gd name="T34" fmla="*/ 60 w 187"/>
                  <a:gd name="T35" fmla="*/ 0 h 182"/>
                  <a:gd name="T36" fmla="*/ 128 w 187"/>
                  <a:gd name="T37" fmla="*/ 25 h 182"/>
                  <a:gd name="T38" fmla="*/ 102 w 187"/>
                  <a:gd name="T39" fmla="*/ 33 h 182"/>
                  <a:gd name="T40" fmla="*/ 85 w 187"/>
                  <a:gd name="T41" fmla="*/ 33 h 182"/>
                  <a:gd name="T42" fmla="*/ 94 w 187"/>
                  <a:gd name="T43" fmla="*/ 42 h 182"/>
                  <a:gd name="T44" fmla="*/ 153 w 187"/>
                  <a:gd name="T45" fmla="*/ 50 h 182"/>
                  <a:gd name="T46" fmla="*/ 136 w 187"/>
                  <a:gd name="T47" fmla="*/ 58 h 182"/>
                  <a:gd name="T48" fmla="*/ 119 w 187"/>
                  <a:gd name="T49" fmla="*/ 58 h 182"/>
                  <a:gd name="T50" fmla="*/ 111 w 187"/>
                  <a:gd name="T51" fmla="*/ 66 h 182"/>
                  <a:gd name="T52" fmla="*/ 119 w 187"/>
                  <a:gd name="T53" fmla="*/ 75 h 182"/>
                  <a:gd name="T54" fmla="*/ 128 w 187"/>
                  <a:gd name="T55" fmla="*/ 83 h 182"/>
                  <a:gd name="T56" fmla="*/ 170 w 187"/>
                  <a:gd name="T57" fmla="*/ 99 h 182"/>
                  <a:gd name="T58" fmla="*/ 187 w 187"/>
                  <a:gd name="T59" fmla="*/ 99 h 182"/>
                  <a:gd name="T60" fmla="*/ 153 w 187"/>
                  <a:gd name="T61" fmla="*/ 99 h 182"/>
                  <a:gd name="T62" fmla="*/ 136 w 187"/>
                  <a:gd name="T63" fmla="*/ 99 h 182"/>
                  <a:gd name="T64" fmla="*/ 136 w 187"/>
                  <a:gd name="T65" fmla="*/ 108 h 182"/>
                  <a:gd name="T66" fmla="*/ 187 w 187"/>
                  <a:gd name="T67" fmla="*/ 124 h 182"/>
                  <a:gd name="T68" fmla="*/ 179 w 187"/>
                  <a:gd name="T69" fmla="*/ 124 h 182"/>
                  <a:gd name="T70" fmla="*/ 145 w 187"/>
                  <a:gd name="T71" fmla="*/ 124 h 182"/>
                  <a:gd name="T72" fmla="*/ 145 w 187"/>
                  <a:gd name="T73" fmla="*/ 132 h 182"/>
                  <a:gd name="T74" fmla="*/ 179 w 187"/>
                  <a:gd name="T75" fmla="*/ 141 h 182"/>
                  <a:gd name="T76" fmla="*/ 187 w 187"/>
                  <a:gd name="T77" fmla="*/ 149 h 182"/>
                  <a:gd name="T78" fmla="*/ 179 w 187"/>
                  <a:gd name="T79" fmla="*/ 157 h 182"/>
                  <a:gd name="T80" fmla="*/ 187 w 187"/>
                  <a:gd name="T81" fmla="*/ 174 h 182"/>
                  <a:gd name="T82" fmla="*/ 187 w 187"/>
                  <a:gd name="T83" fmla="*/ 182 h 182"/>
                  <a:gd name="T84" fmla="*/ 170 w 187"/>
                  <a:gd name="T85" fmla="*/ 157 h 182"/>
                  <a:gd name="T86" fmla="*/ 153 w 187"/>
                  <a:gd name="T87" fmla="*/ 157 h 1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7" h="182">
                    <a:moveTo>
                      <a:pt x="153" y="157"/>
                    </a:moveTo>
                    <a:lnTo>
                      <a:pt x="145" y="157"/>
                    </a:lnTo>
                    <a:lnTo>
                      <a:pt x="153" y="165"/>
                    </a:lnTo>
                    <a:lnTo>
                      <a:pt x="153" y="174"/>
                    </a:lnTo>
                    <a:lnTo>
                      <a:pt x="145" y="157"/>
                    </a:lnTo>
                    <a:lnTo>
                      <a:pt x="128" y="141"/>
                    </a:lnTo>
                    <a:lnTo>
                      <a:pt x="119" y="141"/>
                    </a:lnTo>
                    <a:lnTo>
                      <a:pt x="119" y="149"/>
                    </a:lnTo>
                    <a:lnTo>
                      <a:pt x="111" y="132"/>
                    </a:lnTo>
                    <a:lnTo>
                      <a:pt x="111" y="124"/>
                    </a:lnTo>
                    <a:lnTo>
                      <a:pt x="102" y="124"/>
                    </a:lnTo>
                    <a:lnTo>
                      <a:pt x="94" y="124"/>
                    </a:lnTo>
                    <a:lnTo>
                      <a:pt x="77" y="108"/>
                    </a:lnTo>
                    <a:lnTo>
                      <a:pt x="68" y="116"/>
                    </a:lnTo>
                    <a:lnTo>
                      <a:pt x="68" y="124"/>
                    </a:lnTo>
                    <a:lnTo>
                      <a:pt x="68" y="108"/>
                    </a:lnTo>
                    <a:lnTo>
                      <a:pt x="60" y="91"/>
                    </a:lnTo>
                    <a:lnTo>
                      <a:pt x="51" y="83"/>
                    </a:lnTo>
                    <a:lnTo>
                      <a:pt x="43" y="83"/>
                    </a:lnTo>
                    <a:lnTo>
                      <a:pt x="34" y="75"/>
                    </a:lnTo>
                    <a:lnTo>
                      <a:pt x="26" y="66"/>
                    </a:lnTo>
                    <a:lnTo>
                      <a:pt x="17" y="75"/>
                    </a:lnTo>
                    <a:lnTo>
                      <a:pt x="17" y="83"/>
                    </a:lnTo>
                    <a:lnTo>
                      <a:pt x="26" y="99"/>
                    </a:lnTo>
                    <a:lnTo>
                      <a:pt x="26" y="108"/>
                    </a:lnTo>
                    <a:lnTo>
                      <a:pt x="26" y="116"/>
                    </a:lnTo>
                    <a:lnTo>
                      <a:pt x="17" y="99"/>
                    </a:lnTo>
                    <a:lnTo>
                      <a:pt x="0" y="83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4" y="58"/>
                    </a:lnTo>
                    <a:lnTo>
                      <a:pt x="51" y="58"/>
                    </a:lnTo>
                    <a:lnTo>
                      <a:pt x="60" y="58"/>
                    </a:lnTo>
                    <a:lnTo>
                      <a:pt x="60" y="0"/>
                    </a:lnTo>
                    <a:lnTo>
                      <a:pt x="94" y="0"/>
                    </a:lnTo>
                    <a:lnTo>
                      <a:pt x="128" y="25"/>
                    </a:lnTo>
                    <a:lnTo>
                      <a:pt x="119" y="33"/>
                    </a:lnTo>
                    <a:lnTo>
                      <a:pt x="102" y="33"/>
                    </a:lnTo>
                    <a:lnTo>
                      <a:pt x="85" y="33"/>
                    </a:lnTo>
                    <a:lnTo>
                      <a:pt x="85" y="42"/>
                    </a:lnTo>
                    <a:lnTo>
                      <a:pt x="94" y="42"/>
                    </a:lnTo>
                    <a:lnTo>
                      <a:pt x="145" y="42"/>
                    </a:lnTo>
                    <a:lnTo>
                      <a:pt x="153" y="50"/>
                    </a:lnTo>
                    <a:lnTo>
                      <a:pt x="145" y="58"/>
                    </a:lnTo>
                    <a:lnTo>
                      <a:pt x="136" y="58"/>
                    </a:lnTo>
                    <a:lnTo>
                      <a:pt x="128" y="58"/>
                    </a:lnTo>
                    <a:lnTo>
                      <a:pt x="119" y="58"/>
                    </a:lnTo>
                    <a:lnTo>
                      <a:pt x="111" y="58"/>
                    </a:lnTo>
                    <a:lnTo>
                      <a:pt x="111" y="66"/>
                    </a:lnTo>
                    <a:lnTo>
                      <a:pt x="119" y="75"/>
                    </a:lnTo>
                    <a:lnTo>
                      <a:pt x="128" y="83"/>
                    </a:lnTo>
                    <a:lnTo>
                      <a:pt x="136" y="91"/>
                    </a:lnTo>
                    <a:lnTo>
                      <a:pt x="170" y="99"/>
                    </a:lnTo>
                    <a:lnTo>
                      <a:pt x="187" y="99"/>
                    </a:lnTo>
                    <a:lnTo>
                      <a:pt x="170" y="99"/>
                    </a:lnTo>
                    <a:lnTo>
                      <a:pt x="153" y="99"/>
                    </a:lnTo>
                    <a:lnTo>
                      <a:pt x="136" y="91"/>
                    </a:lnTo>
                    <a:lnTo>
                      <a:pt x="136" y="99"/>
                    </a:lnTo>
                    <a:lnTo>
                      <a:pt x="128" y="108"/>
                    </a:lnTo>
                    <a:lnTo>
                      <a:pt x="136" y="108"/>
                    </a:lnTo>
                    <a:lnTo>
                      <a:pt x="153" y="116"/>
                    </a:lnTo>
                    <a:lnTo>
                      <a:pt x="187" y="124"/>
                    </a:lnTo>
                    <a:lnTo>
                      <a:pt x="179" y="124"/>
                    </a:lnTo>
                    <a:lnTo>
                      <a:pt x="153" y="116"/>
                    </a:lnTo>
                    <a:lnTo>
                      <a:pt x="145" y="124"/>
                    </a:lnTo>
                    <a:lnTo>
                      <a:pt x="136" y="124"/>
                    </a:lnTo>
                    <a:lnTo>
                      <a:pt x="145" y="132"/>
                    </a:lnTo>
                    <a:lnTo>
                      <a:pt x="153" y="132"/>
                    </a:lnTo>
                    <a:lnTo>
                      <a:pt x="179" y="141"/>
                    </a:lnTo>
                    <a:lnTo>
                      <a:pt x="187" y="141"/>
                    </a:lnTo>
                    <a:lnTo>
                      <a:pt x="187" y="149"/>
                    </a:lnTo>
                    <a:lnTo>
                      <a:pt x="179" y="157"/>
                    </a:lnTo>
                    <a:lnTo>
                      <a:pt x="187" y="165"/>
                    </a:lnTo>
                    <a:lnTo>
                      <a:pt x="187" y="174"/>
                    </a:lnTo>
                    <a:lnTo>
                      <a:pt x="187" y="182"/>
                    </a:lnTo>
                    <a:lnTo>
                      <a:pt x="179" y="174"/>
                    </a:lnTo>
                    <a:lnTo>
                      <a:pt x="170" y="157"/>
                    </a:lnTo>
                    <a:lnTo>
                      <a:pt x="162" y="157"/>
                    </a:lnTo>
                    <a:lnTo>
                      <a:pt x="153" y="157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6" name="Freeform 12"/>
              <p:cNvSpPr>
                <a:spLocks/>
              </p:cNvSpPr>
              <p:nvPr/>
            </p:nvSpPr>
            <p:spPr bwMode="auto">
              <a:xfrm>
                <a:off x="10815" y="15823"/>
                <a:ext cx="34" cy="41"/>
              </a:xfrm>
              <a:custGeom>
                <a:avLst/>
                <a:gdLst>
                  <a:gd name="T0" fmla="*/ 0 w 34"/>
                  <a:gd name="T1" fmla="*/ 0 h 41"/>
                  <a:gd name="T2" fmla="*/ 34 w 34"/>
                  <a:gd name="T3" fmla="*/ 41 h 41"/>
                  <a:gd name="T4" fmla="*/ 17 w 34"/>
                  <a:gd name="T5" fmla="*/ 16 h 41"/>
                  <a:gd name="T6" fmla="*/ 0 w 34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lnTo>
                      <a:pt x="34" y="41"/>
                    </a:lnTo>
                    <a:lnTo>
                      <a:pt x="17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" name="Freeform 13"/>
              <p:cNvSpPr>
                <a:spLocks/>
              </p:cNvSpPr>
              <p:nvPr/>
            </p:nvSpPr>
            <p:spPr bwMode="auto">
              <a:xfrm>
                <a:off x="10807" y="15847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8 w 8"/>
                  <a:gd name="T5" fmla="*/ 9 h 9"/>
                  <a:gd name="T6" fmla="*/ 0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0" y="0"/>
                    </a:lnTo>
                    <a:lnTo>
                      <a:pt x="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" name="Freeform 14"/>
              <p:cNvSpPr>
                <a:spLocks/>
              </p:cNvSpPr>
              <p:nvPr/>
            </p:nvSpPr>
            <p:spPr bwMode="auto">
              <a:xfrm>
                <a:off x="8607" y="15707"/>
                <a:ext cx="34" cy="149"/>
              </a:xfrm>
              <a:custGeom>
                <a:avLst/>
                <a:gdLst>
                  <a:gd name="T0" fmla="*/ 8 w 34"/>
                  <a:gd name="T1" fmla="*/ 132 h 149"/>
                  <a:gd name="T2" fmla="*/ 0 w 34"/>
                  <a:gd name="T3" fmla="*/ 8 h 149"/>
                  <a:gd name="T4" fmla="*/ 0 w 34"/>
                  <a:gd name="T5" fmla="*/ 0 h 149"/>
                  <a:gd name="T6" fmla="*/ 8 w 34"/>
                  <a:gd name="T7" fmla="*/ 0 h 149"/>
                  <a:gd name="T8" fmla="*/ 25 w 34"/>
                  <a:gd name="T9" fmla="*/ 0 h 149"/>
                  <a:gd name="T10" fmla="*/ 34 w 34"/>
                  <a:gd name="T11" fmla="*/ 0 h 149"/>
                  <a:gd name="T12" fmla="*/ 34 w 34"/>
                  <a:gd name="T13" fmla="*/ 8 h 149"/>
                  <a:gd name="T14" fmla="*/ 34 w 34"/>
                  <a:gd name="T15" fmla="*/ 74 h 149"/>
                  <a:gd name="T16" fmla="*/ 34 w 34"/>
                  <a:gd name="T17" fmla="*/ 140 h 149"/>
                  <a:gd name="T18" fmla="*/ 25 w 34"/>
                  <a:gd name="T19" fmla="*/ 149 h 149"/>
                  <a:gd name="T20" fmla="*/ 17 w 34"/>
                  <a:gd name="T21" fmla="*/ 149 h 149"/>
                  <a:gd name="T22" fmla="*/ 8 w 34"/>
                  <a:gd name="T23" fmla="*/ 140 h 149"/>
                  <a:gd name="T24" fmla="*/ 8 w 34"/>
                  <a:gd name="T25" fmla="*/ 132 h 1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149">
                    <a:moveTo>
                      <a:pt x="8" y="13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34" y="8"/>
                    </a:lnTo>
                    <a:lnTo>
                      <a:pt x="34" y="74"/>
                    </a:lnTo>
                    <a:lnTo>
                      <a:pt x="34" y="140"/>
                    </a:lnTo>
                    <a:lnTo>
                      <a:pt x="25" y="149"/>
                    </a:lnTo>
                    <a:lnTo>
                      <a:pt x="17" y="149"/>
                    </a:lnTo>
                    <a:lnTo>
                      <a:pt x="8" y="140"/>
                    </a:lnTo>
                    <a:lnTo>
                      <a:pt x="8" y="13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" name="Freeform 15"/>
              <p:cNvSpPr>
                <a:spLocks/>
              </p:cNvSpPr>
              <p:nvPr/>
            </p:nvSpPr>
            <p:spPr bwMode="auto">
              <a:xfrm>
                <a:off x="10747" y="15707"/>
                <a:ext cx="60" cy="149"/>
              </a:xfrm>
              <a:custGeom>
                <a:avLst/>
                <a:gdLst>
                  <a:gd name="T0" fmla="*/ 0 w 60"/>
                  <a:gd name="T1" fmla="*/ 140 h 149"/>
                  <a:gd name="T2" fmla="*/ 0 w 60"/>
                  <a:gd name="T3" fmla="*/ 124 h 149"/>
                  <a:gd name="T4" fmla="*/ 9 w 60"/>
                  <a:gd name="T5" fmla="*/ 107 h 149"/>
                  <a:gd name="T6" fmla="*/ 0 w 60"/>
                  <a:gd name="T7" fmla="*/ 66 h 149"/>
                  <a:gd name="T8" fmla="*/ 0 w 60"/>
                  <a:gd name="T9" fmla="*/ 33 h 149"/>
                  <a:gd name="T10" fmla="*/ 9 w 60"/>
                  <a:gd name="T11" fmla="*/ 8 h 149"/>
                  <a:gd name="T12" fmla="*/ 17 w 60"/>
                  <a:gd name="T13" fmla="*/ 0 h 149"/>
                  <a:gd name="T14" fmla="*/ 34 w 60"/>
                  <a:gd name="T15" fmla="*/ 0 h 149"/>
                  <a:gd name="T16" fmla="*/ 43 w 60"/>
                  <a:gd name="T17" fmla="*/ 0 h 149"/>
                  <a:gd name="T18" fmla="*/ 43 w 60"/>
                  <a:gd name="T19" fmla="*/ 17 h 149"/>
                  <a:gd name="T20" fmla="*/ 43 w 60"/>
                  <a:gd name="T21" fmla="*/ 41 h 149"/>
                  <a:gd name="T22" fmla="*/ 51 w 60"/>
                  <a:gd name="T23" fmla="*/ 58 h 149"/>
                  <a:gd name="T24" fmla="*/ 60 w 60"/>
                  <a:gd name="T25" fmla="*/ 83 h 149"/>
                  <a:gd name="T26" fmla="*/ 51 w 60"/>
                  <a:gd name="T27" fmla="*/ 74 h 149"/>
                  <a:gd name="T28" fmla="*/ 43 w 60"/>
                  <a:gd name="T29" fmla="*/ 66 h 149"/>
                  <a:gd name="T30" fmla="*/ 34 w 60"/>
                  <a:gd name="T31" fmla="*/ 66 h 149"/>
                  <a:gd name="T32" fmla="*/ 34 w 60"/>
                  <a:gd name="T33" fmla="*/ 83 h 149"/>
                  <a:gd name="T34" fmla="*/ 34 w 60"/>
                  <a:gd name="T35" fmla="*/ 99 h 149"/>
                  <a:gd name="T36" fmla="*/ 51 w 60"/>
                  <a:gd name="T37" fmla="*/ 124 h 149"/>
                  <a:gd name="T38" fmla="*/ 34 w 60"/>
                  <a:gd name="T39" fmla="*/ 99 h 149"/>
                  <a:gd name="T40" fmla="*/ 34 w 60"/>
                  <a:gd name="T41" fmla="*/ 91 h 149"/>
                  <a:gd name="T42" fmla="*/ 17 w 60"/>
                  <a:gd name="T43" fmla="*/ 83 h 149"/>
                  <a:gd name="T44" fmla="*/ 17 w 60"/>
                  <a:gd name="T45" fmla="*/ 91 h 149"/>
                  <a:gd name="T46" fmla="*/ 17 w 60"/>
                  <a:gd name="T47" fmla="*/ 99 h 149"/>
                  <a:gd name="T48" fmla="*/ 17 w 60"/>
                  <a:gd name="T49" fmla="*/ 116 h 149"/>
                  <a:gd name="T50" fmla="*/ 17 w 60"/>
                  <a:gd name="T51" fmla="*/ 116 h 149"/>
                  <a:gd name="T52" fmla="*/ 9 w 60"/>
                  <a:gd name="T53" fmla="*/ 116 h 149"/>
                  <a:gd name="T54" fmla="*/ 9 w 60"/>
                  <a:gd name="T55" fmla="*/ 132 h 149"/>
                  <a:gd name="T56" fmla="*/ 9 w 60"/>
                  <a:gd name="T57" fmla="*/ 140 h 149"/>
                  <a:gd name="T58" fmla="*/ 9 w 60"/>
                  <a:gd name="T59" fmla="*/ 149 h 149"/>
                  <a:gd name="T60" fmla="*/ 0 w 60"/>
                  <a:gd name="T61" fmla="*/ 149 h 149"/>
                  <a:gd name="T62" fmla="*/ 0 w 60"/>
                  <a:gd name="T63" fmla="*/ 14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0" h="149">
                    <a:moveTo>
                      <a:pt x="0" y="140"/>
                    </a:moveTo>
                    <a:lnTo>
                      <a:pt x="0" y="124"/>
                    </a:lnTo>
                    <a:lnTo>
                      <a:pt x="9" y="107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9" y="8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43" y="41"/>
                    </a:lnTo>
                    <a:lnTo>
                      <a:pt x="51" y="58"/>
                    </a:lnTo>
                    <a:lnTo>
                      <a:pt x="60" y="83"/>
                    </a:lnTo>
                    <a:lnTo>
                      <a:pt x="51" y="74"/>
                    </a:lnTo>
                    <a:lnTo>
                      <a:pt x="43" y="66"/>
                    </a:lnTo>
                    <a:lnTo>
                      <a:pt x="34" y="66"/>
                    </a:lnTo>
                    <a:lnTo>
                      <a:pt x="34" y="83"/>
                    </a:lnTo>
                    <a:lnTo>
                      <a:pt x="34" y="99"/>
                    </a:lnTo>
                    <a:lnTo>
                      <a:pt x="51" y="124"/>
                    </a:lnTo>
                    <a:lnTo>
                      <a:pt x="34" y="99"/>
                    </a:lnTo>
                    <a:lnTo>
                      <a:pt x="34" y="91"/>
                    </a:lnTo>
                    <a:lnTo>
                      <a:pt x="17" y="83"/>
                    </a:lnTo>
                    <a:lnTo>
                      <a:pt x="17" y="91"/>
                    </a:lnTo>
                    <a:lnTo>
                      <a:pt x="17" y="99"/>
                    </a:lnTo>
                    <a:lnTo>
                      <a:pt x="17" y="116"/>
                    </a:lnTo>
                    <a:lnTo>
                      <a:pt x="9" y="116"/>
                    </a:lnTo>
                    <a:lnTo>
                      <a:pt x="9" y="132"/>
                    </a:lnTo>
                    <a:lnTo>
                      <a:pt x="9" y="140"/>
                    </a:lnTo>
                    <a:lnTo>
                      <a:pt x="9" y="149"/>
                    </a:lnTo>
                    <a:lnTo>
                      <a:pt x="0" y="1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" name="Freeform 16"/>
              <p:cNvSpPr>
                <a:spLocks/>
              </p:cNvSpPr>
              <p:nvPr/>
            </p:nvSpPr>
            <p:spPr bwMode="auto">
              <a:xfrm>
                <a:off x="10773" y="1583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8 w 8"/>
                  <a:gd name="T3" fmla="*/ 17 h 17"/>
                  <a:gd name="T4" fmla="*/ 0 w 8"/>
                  <a:gd name="T5" fmla="*/ 0 h 17"/>
                  <a:gd name="T6" fmla="*/ 0 w 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" name="Freeform 17"/>
              <p:cNvSpPr>
                <a:spLocks/>
              </p:cNvSpPr>
              <p:nvPr/>
            </p:nvSpPr>
            <p:spPr bwMode="auto">
              <a:xfrm>
                <a:off x="10968" y="15831"/>
                <a:ext cx="9" cy="25"/>
              </a:xfrm>
              <a:custGeom>
                <a:avLst/>
                <a:gdLst>
                  <a:gd name="T0" fmla="*/ 0 w 9"/>
                  <a:gd name="T1" fmla="*/ 0 h 25"/>
                  <a:gd name="T2" fmla="*/ 9 w 9"/>
                  <a:gd name="T3" fmla="*/ 8 h 25"/>
                  <a:gd name="T4" fmla="*/ 9 w 9"/>
                  <a:gd name="T5" fmla="*/ 25 h 25"/>
                  <a:gd name="T6" fmla="*/ 0 w 9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5">
                    <a:moveTo>
                      <a:pt x="0" y="0"/>
                    </a:moveTo>
                    <a:lnTo>
                      <a:pt x="9" y="8"/>
                    </a:lnTo>
                    <a:lnTo>
                      <a:pt x="9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" name="Freeform 18"/>
              <p:cNvSpPr>
                <a:spLocks/>
              </p:cNvSpPr>
              <p:nvPr/>
            </p:nvSpPr>
            <p:spPr bwMode="auto">
              <a:xfrm>
                <a:off x="10951" y="15831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w 1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" name="Freeform 19"/>
              <p:cNvSpPr>
                <a:spLocks/>
              </p:cNvSpPr>
              <p:nvPr/>
            </p:nvSpPr>
            <p:spPr bwMode="auto">
              <a:xfrm>
                <a:off x="8666" y="15732"/>
                <a:ext cx="9" cy="107"/>
              </a:xfrm>
              <a:custGeom>
                <a:avLst/>
                <a:gdLst>
                  <a:gd name="T0" fmla="*/ 0 w 9"/>
                  <a:gd name="T1" fmla="*/ 99 h 107"/>
                  <a:gd name="T2" fmla="*/ 0 w 9"/>
                  <a:gd name="T3" fmla="*/ 0 h 107"/>
                  <a:gd name="T4" fmla="*/ 0 w 9"/>
                  <a:gd name="T5" fmla="*/ 0 h 107"/>
                  <a:gd name="T6" fmla="*/ 9 w 9"/>
                  <a:gd name="T7" fmla="*/ 16 h 107"/>
                  <a:gd name="T8" fmla="*/ 9 w 9"/>
                  <a:gd name="T9" fmla="*/ 49 h 107"/>
                  <a:gd name="T10" fmla="*/ 9 w 9"/>
                  <a:gd name="T11" fmla="*/ 99 h 107"/>
                  <a:gd name="T12" fmla="*/ 0 w 9"/>
                  <a:gd name="T13" fmla="*/ 107 h 107"/>
                  <a:gd name="T14" fmla="*/ 0 w 9"/>
                  <a:gd name="T15" fmla="*/ 99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07">
                    <a:moveTo>
                      <a:pt x="0" y="99"/>
                    </a:moveTo>
                    <a:lnTo>
                      <a:pt x="0" y="0"/>
                    </a:lnTo>
                    <a:lnTo>
                      <a:pt x="9" y="16"/>
                    </a:lnTo>
                    <a:lnTo>
                      <a:pt x="9" y="49"/>
                    </a:lnTo>
                    <a:lnTo>
                      <a:pt x="9" y="99"/>
                    </a:lnTo>
                    <a:lnTo>
                      <a:pt x="0" y="10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" name="Freeform 20"/>
              <p:cNvSpPr>
                <a:spLocks/>
              </p:cNvSpPr>
              <p:nvPr/>
            </p:nvSpPr>
            <p:spPr bwMode="auto">
              <a:xfrm>
                <a:off x="8573" y="15732"/>
                <a:ext cx="17" cy="99"/>
              </a:xfrm>
              <a:custGeom>
                <a:avLst/>
                <a:gdLst>
                  <a:gd name="T0" fmla="*/ 0 w 17"/>
                  <a:gd name="T1" fmla="*/ 8 h 99"/>
                  <a:gd name="T2" fmla="*/ 8 w 17"/>
                  <a:gd name="T3" fmla="*/ 0 h 99"/>
                  <a:gd name="T4" fmla="*/ 17 w 17"/>
                  <a:gd name="T5" fmla="*/ 8 h 99"/>
                  <a:gd name="T6" fmla="*/ 17 w 17"/>
                  <a:gd name="T7" fmla="*/ 91 h 99"/>
                  <a:gd name="T8" fmla="*/ 8 w 17"/>
                  <a:gd name="T9" fmla="*/ 99 h 99"/>
                  <a:gd name="T10" fmla="*/ 0 w 17"/>
                  <a:gd name="T11" fmla="*/ 91 h 99"/>
                  <a:gd name="T12" fmla="*/ 0 w 17"/>
                  <a:gd name="T13" fmla="*/ 8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99">
                    <a:moveTo>
                      <a:pt x="0" y="8"/>
                    </a:moveTo>
                    <a:lnTo>
                      <a:pt x="8" y="0"/>
                    </a:lnTo>
                    <a:lnTo>
                      <a:pt x="17" y="8"/>
                    </a:lnTo>
                    <a:lnTo>
                      <a:pt x="17" y="91"/>
                    </a:lnTo>
                    <a:lnTo>
                      <a:pt x="8" y="99"/>
                    </a:lnTo>
                    <a:lnTo>
                      <a:pt x="0" y="9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5" name="Freeform 21"/>
              <p:cNvSpPr>
                <a:spLocks/>
              </p:cNvSpPr>
              <p:nvPr/>
            </p:nvSpPr>
            <p:spPr bwMode="auto">
              <a:xfrm>
                <a:off x="8998" y="15732"/>
                <a:ext cx="93" cy="99"/>
              </a:xfrm>
              <a:custGeom>
                <a:avLst/>
                <a:gdLst>
                  <a:gd name="T0" fmla="*/ 0 w 93"/>
                  <a:gd name="T1" fmla="*/ 91 h 99"/>
                  <a:gd name="T2" fmla="*/ 76 w 93"/>
                  <a:gd name="T3" fmla="*/ 41 h 99"/>
                  <a:gd name="T4" fmla="*/ 68 w 93"/>
                  <a:gd name="T5" fmla="*/ 33 h 99"/>
                  <a:gd name="T6" fmla="*/ 42 w 93"/>
                  <a:gd name="T7" fmla="*/ 16 h 99"/>
                  <a:gd name="T8" fmla="*/ 8 w 93"/>
                  <a:gd name="T9" fmla="*/ 8 h 99"/>
                  <a:gd name="T10" fmla="*/ 0 w 93"/>
                  <a:gd name="T11" fmla="*/ 0 h 99"/>
                  <a:gd name="T12" fmla="*/ 25 w 93"/>
                  <a:gd name="T13" fmla="*/ 8 h 99"/>
                  <a:gd name="T14" fmla="*/ 42 w 93"/>
                  <a:gd name="T15" fmla="*/ 16 h 99"/>
                  <a:gd name="T16" fmla="*/ 76 w 93"/>
                  <a:gd name="T17" fmla="*/ 33 h 99"/>
                  <a:gd name="T18" fmla="*/ 93 w 93"/>
                  <a:gd name="T19" fmla="*/ 41 h 99"/>
                  <a:gd name="T20" fmla="*/ 76 w 93"/>
                  <a:gd name="T21" fmla="*/ 66 h 99"/>
                  <a:gd name="T22" fmla="*/ 51 w 93"/>
                  <a:gd name="T23" fmla="*/ 74 h 99"/>
                  <a:gd name="T24" fmla="*/ 0 w 93"/>
                  <a:gd name="T25" fmla="*/ 99 h 99"/>
                  <a:gd name="T26" fmla="*/ 0 w 93"/>
                  <a:gd name="T27" fmla="*/ 91 h 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3" h="99">
                    <a:moveTo>
                      <a:pt x="0" y="91"/>
                    </a:moveTo>
                    <a:lnTo>
                      <a:pt x="76" y="41"/>
                    </a:lnTo>
                    <a:lnTo>
                      <a:pt x="68" y="33"/>
                    </a:lnTo>
                    <a:lnTo>
                      <a:pt x="42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25" y="8"/>
                    </a:lnTo>
                    <a:lnTo>
                      <a:pt x="42" y="16"/>
                    </a:lnTo>
                    <a:lnTo>
                      <a:pt x="76" y="33"/>
                    </a:lnTo>
                    <a:lnTo>
                      <a:pt x="93" y="41"/>
                    </a:lnTo>
                    <a:lnTo>
                      <a:pt x="76" y="66"/>
                    </a:lnTo>
                    <a:lnTo>
                      <a:pt x="51" y="74"/>
                    </a:lnTo>
                    <a:lnTo>
                      <a:pt x="0" y="9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" name="Freeform 22"/>
              <p:cNvSpPr>
                <a:spLocks/>
              </p:cNvSpPr>
              <p:nvPr/>
            </p:nvSpPr>
            <p:spPr bwMode="auto">
              <a:xfrm>
                <a:off x="10892" y="15806"/>
                <a:ext cx="8" cy="17"/>
              </a:xfrm>
              <a:custGeom>
                <a:avLst/>
                <a:gdLst>
                  <a:gd name="T0" fmla="*/ 8 w 8"/>
                  <a:gd name="T1" fmla="*/ 0 h 17"/>
                  <a:gd name="T2" fmla="*/ 8 w 8"/>
                  <a:gd name="T3" fmla="*/ 8 h 17"/>
                  <a:gd name="T4" fmla="*/ 8 w 8"/>
                  <a:gd name="T5" fmla="*/ 17 h 17"/>
                  <a:gd name="T6" fmla="*/ 0 w 8"/>
                  <a:gd name="T7" fmla="*/ 8 h 17"/>
                  <a:gd name="T8" fmla="*/ 8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8" y="0"/>
                    </a:moveTo>
                    <a:lnTo>
                      <a:pt x="8" y="8"/>
                    </a:lnTo>
                    <a:lnTo>
                      <a:pt x="8" y="17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" name="Freeform 23"/>
              <p:cNvSpPr>
                <a:spLocks/>
              </p:cNvSpPr>
              <p:nvPr/>
            </p:nvSpPr>
            <p:spPr bwMode="auto">
              <a:xfrm>
                <a:off x="9091" y="15806"/>
                <a:ext cx="1639" cy="17"/>
              </a:xfrm>
              <a:custGeom>
                <a:avLst/>
                <a:gdLst>
                  <a:gd name="T0" fmla="*/ 26 w 1639"/>
                  <a:gd name="T1" fmla="*/ 8 h 17"/>
                  <a:gd name="T2" fmla="*/ 0 w 1639"/>
                  <a:gd name="T3" fmla="*/ 0 h 17"/>
                  <a:gd name="T4" fmla="*/ 9 w 1639"/>
                  <a:gd name="T5" fmla="*/ 0 h 17"/>
                  <a:gd name="T6" fmla="*/ 51 w 1639"/>
                  <a:gd name="T7" fmla="*/ 0 h 17"/>
                  <a:gd name="T8" fmla="*/ 85 w 1639"/>
                  <a:gd name="T9" fmla="*/ 0 h 17"/>
                  <a:gd name="T10" fmla="*/ 136 w 1639"/>
                  <a:gd name="T11" fmla="*/ 0 h 17"/>
                  <a:gd name="T12" fmla="*/ 187 w 1639"/>
                  <a:gd name="T13" fmla="*/ 0 h 17"/>
                  <a:gd name="T14" fmla="*/ 238 w 1639"/>
                  <a:gd name="T15" fmla="*/ 0 h 17"/>
                  <a:gd name="T16" fmla="*/ 297 w 1639"/>
                  <a:gd name="T17" fmla="*/ 0 h 17"/>
                  <a:gd name="T18" fmla="*/ 416 w 1639"/>
                  <a:gd name="T19" fmla="*/ 0 h 17"/>
                  <a:gd name="T20" fmla="*/ 544 w 1639"/>
                  <a:gd name="T21" fmla="*/ 0 h 17"/>
                  <a:gd name="T22" fmla="*/ 680 w 1639"/>
                  <a:gd name="T23" fmla="*/ 0 h 17"/>
                  <a:gd name="T24" fmla="*/ 951 w 1639"/>
                  <a:gd name="T25" fmla="*/ 0 h 17"/>
                  <a:gd name="T26" fmla="*/ 1087 w 1639"/>
                  <a:gd name="T27" fmla="*/ 0 h 17"/>
                  <a:gd name="T28" fmla="*/ 1215 w 1639"/>
                  <a:gd name="T29" fmla="*/ 0 h 17"/>
                  <a:gd name="T30" fmla="*/ 1325 w 1639"/>
                  <a:gd name="T31" fmla="*/ 0 h 17"/>
                  <a:gd name="T32" fmla="*/ 1376 w 1639"/>
                  <a:gd name="T33" fmla="*/ 0 h 17"/>
                  <a:gd name="T34" fmla="*/ 1427 w 1639"/>
                  <a:gd name="T35" fmla="*/ 0 h 17"/>
                  <a:gd name="T36" fmla="*/ 1469 w 1639"/>
                  <a:gd name="T37" fmla="*/ 0 h 17"/>
                  <a:gd name="T38" fmla="*/ 1512 w 1639"/>
                  <a:gd name="T39" fmla="*/ 0 h 17"/>
                  <a:gd name="T40" fmla="*/ 1546 w 1639"/>
                  <a:gd name="T41" fmla="*/ 0 h 17"/>
                  <a:gd name="T42" fmla="*/ 1571 w 1639"/>
                  <a:gd name="T43" fmla="*/ 0 h 17"/>
                  <a:gd name="T44" fmla="*/ 1597 w 1639"/>
                  <a:gd name="T45" fmla="*/ 0 h 17"/>
                  <a:gd name="T46" fmla="*/ 1614 w 1639"/>
                  <a:gd name="T47" fmla="*/ 0 h 17"/>
                  <a:gd name="T48" fmla="*/ 1622 w 1639"/>
                  <a:gd name="T49" fmla="*/ 0 h 17"/>
                  <a:gd name="T50" fmla="*/ 1631 w 1639"/>
                  <a:gd name="T51" fmla="*/ 0 h 17"/>
                  <a:gd name="T52" fmla="*/ 1639 w 1639"/>
                  <a:gd name="T53" fmla="*/ 8 h 17"/>
                  <a:gd name="T54" fmla="*/ 1631 w 1639"/>
                  <a:gd name="T55" fmla="*/ 17 h 17"/>
                  <a:gd name="T56" fmla="*/ 1622 w 1639"/>
                  <a:gd name="T57" fmla="*/ 17 h 17"/>
                  <a:gd name="T58" fmla="*/ 1614 w 1639"/>
                  <a:gd name="T59" fmla="*/ 17 h 17"/>
                  <a:gd name="T60" fmla="*/ 1597 w 1639"/>
                  <a:gd name="T61" fmla="*/ 17 h 17"/>
                  <a:gd name="T62" fmla="*/ 1563 w 1639"/>
                  <a:gd name="T63" fmla="*/ 17 h 17"/>
                  <a:gd name="T64" fmla="*/ 1529 w 1639"/>
                  <a:gd name="T65" fmla="*/ 17 h 17"/>
                  <a:gd name="T66" fmla="*/ 1486 w 1639"/>
                  <a:gd name="T67" fmla="*/ 17 h 17"/>
                  <a:gd name="T68" fmla="*/ 1435 w 1639"/>
                  <a:gd name="T69" fmla="*/ 17 h 17"/>
                  <a:gd name="T70" fmla="*/ 1385 w 1639"/>
                  <a:gd name="T71" fmla="*/ 17 h 17"/>
                  <a:gd name="T72" fmla="*/ 1325 w 1639"/>
                  <a:gd name="T73" fmla="*/ 17 h 17"/>
                  <a:gd name="T74" fmla="*/ 1257 w 1639"/>
                  <a:gd name="T75" fmla="*/ 17 h 17"/>
                  <a:gd name="T76" fmla="*/ 1121 w 1639"/>
                  <a:gd name="T77" fmla="*/ 17 h 17"/>
                  <a:gd name="T78" fmla="*/ 977 w 1639"/>
                  <a:gd name="T79" fmla="*/ 17 h 17"/>
                  <a:gd name="T80" fmla="*/ 832 w 1639"/>
                  <a:gd name="T81" fmla="*/ 17 h 17"/>
                  <a:gd name="T82" fmla="*/ 680 w 1639"/>
                  <a:gd name="T83" fmla="*/ 17 h 17"/>
                  <a:gd name="T84" fmla="*/ 535 w 1639"/>
                  <a:gd name="T85" fmla="*/ 8 h 17"/>
                  <a:gd name="T86" fmla="*/ 399 w 1639"/>
                  <a:gd name="T87" fmla="*/ 8 h 17"/>
                  <a:gd name="T88" fmla="*/ 340 w 1639"/>
                  <a:gd name="T89" fmla="*/ 8 h 17"/>
                  <a:gd name="T90" fmla="*/ 280 w 1639"/>
                  <a:gd name="T91" fmla="*/ 8 h 17"/>
                  <a:gd name="T92" fmla="*/ 221 w 1639"/>
                  <a:gd name="T93" fmla="*/ 8 h 17"/>
                  <a:gd name="T94" fmla="*/ 178 w 1639"/>
                  <a:gd name="T95" fmla="*/ 8 h 17"/>
                  <a:gd name="T96" fmla="*/ 136 w 1639"/>
                  <a:gd name="T97" fmla="*/ 8 h 17"/>
                  <a:gd name="T98" fmla="*/ 102 w 1639"/>
                  <a:gd name="T99" fmla="*/ 8 h 17"/>
                  <a:gd name="T100" fmla="*/ 68 w 1639"/>
                  <a:gd name="T101" fmla="*/ 8 h 17"/>
                  <a:gd name="T102" fmla="*/ 51 w 1639"/>
                  <a:gd name="T103" fmla="*/ 8 h 17"/>
                  <a:gd name="T104" fmla="*/ 34 w 1639"/>
                  <a:gd name="T105" fmla="*/ 8 h 17"/>
                  <a:gd name="T106" fmla="*/ 26 w 1639"/>
                  <a:gd name="T107" fmla="*/ 8 h 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39" h="17">
                    <a:moveTo>
                      <a:pt x="26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51" y="0"/>
                    </a:lnTo>
                    <a:lnTo>
                      <a:pt x="85" y="0"/>
                    </a:lnTo>
                    <a:lnTo>
                      <a:pt x="136" y="0"/>
                    </a:lnTo>
                    <a:lnTo>
                      <a:pt x="187" y="0"/>
                    </a:lnTo>
                    <a:lnTo>
                      <a:pt x="238" y="0"/>
                    </a:lnTo>
                    <a:lnTo>
                      <a:pt x="297" y="0"/>
                    </a:lnTo>
                    <a:lnTo>
                      <a:pt x="416" y="0"/>
                    </a:lnTo>
                    <a:lnTo>
                      <a:pt x="544" y="0"/>
                    </a:lnTo>
                    <a:lnTo>
                      <a:pt x="680" y="0"/>
                    </a:lnTo>
                    <a:lnTo>
                      <a:pt x="951" y="0"/>
                    </a:lnTo>
                    <a:lnTo>
                      <a:pt x="1087" y="0"/>
                    </a:lnTo>
                    <a:lnTo>
                      <a:pt x="1215" y="0"/>
                    </a:lnTo>
                    <a:lnTo>
                      <a:pt x="1325" y="0"/>
                    </a:lnTo>
                    <a:lnTo>
                      <a:pt x="1376" y="0"/>
                    </a:lnTo>
                    <a:lnTo>
                      <a:pt x="1427" y="0"/>
                    </a:lnTo>
                    <a:lnTo>
                      <a:pt x="1469" y="0"/>
                    </a:lnTo>
                    <a:lnTo>
                      <a:pt x="1512" y="0"/>
                    </a:lnTo>
                    <a:lnTo>
                      <a:pt x="1546" y="0"/>
                    </a:lnTo>
                    <a:lnTo>
                      <a:pt x="1571" y="0"/>
                    </a:lnTo>
                    <a:lnTo>
                      <a:pt x="1597" y="0"/>
                    </a:lnTo>
                    <a:lnTo>
                      <a:pt x="1614" y="0"/>
                    </a:lnTo>
                    <a:lnTo>
                      <a:pt x="1622" y="0"/>
                    </a:lnTo>
                    <a:lnTo>
                      <a:pt x="1631" y="0"/>
                    </a:lnTo>
                    <a:lnTo>
                      <a:pt x="1639" y="8"/>
                    </a:lnTo>
                    <a:lnTo>
                      <a:pt x="1631" y="17"/>
                    </a:lnTo>
                    <a:lnTo>
                      <a:pt x="1622" y="17"/>
                    </a:lnTo>
                    <a:lnTo>
                      <a:pt x="1614" y="17"/>
                    </a:lnTo>
                    <a:lnTo>
                      <a:pt x="1597" y="17"/>
                    </a:lnTo>
                    <a:lnTo>
                      <a:pt x="1563" y="17"/>
                    </a:lnTo>
                    <a:lnTo>
                      <a:pt x="1529" y="17"/>
                    </a:lnTo>
                    <a:lnTo>
                      <a:pt x="1486" y="17"/>
                    </a:lnTo>
                    <a:lnTo>
                      <a:pt x="1435" y="17"/>
                    </a:lnTo>
                    <a:lnTo>
                      <a:pt x="1385" y="17"/>
                    </a:lnTo>
                    <a:lnTo>
                      <a:pt x="1325" y="17"/>
                    </a:lnTo>
                    <a:lnTo>
                      <a:pt x="1257" y="17"/>
                    </a:lnTo>
                    <a:lnTo>
                      <a:pt x="1121" y="17"/>
                    </a:lnTo>
                    <a:lnTo>
                      <a:pt x="977" y="17"/>
                    </a:lnTo>
                    <a:lnTo>
                      <a:pt x="832" y="17"/>
                    </a:lnTo>
                    <a:lnTo>
                      <a:pt x="680" y="17"/>
                    </a:lnTo>
                    <a:lnTo>
                      <a:pt x="535" y="8"/>
                    </a:lnTo>
                    <a:lnTo>
                      <a:pt x="399" y="8"/>
                    </a:lnTo>
                    <a:lnTo>
                      <a:pt x="340" y="8"/>
                    </a:lnTo>
                    <a:lnTo>
                      <a:pt x="280" y="8"/>
                    </a:lnTo>
                    <a:lnTo>
                      <a:pt x="221" y="8"/>
                    </a:lnTo>
                    <a:lnTo>
                      <a:pt x="178" y="8"/>
                    </a:lnTo>
                    <a:lnTo>
                      <a:pt x="136" y="8"/>
                    </a:lnTo>
                    <a:lnTo>
                      <a:pt x="102" y="8"/>
                    </a:lnTo>
                    <a:lnTo>
                      <a:pt x="68" y="8"/>
                    </a:lnTo>
                    <a:lnTo>
                      <a:pt x="51" y="8"/>
                    </a:lnTo>
                    <a:lnTo>
                      <a:pt x="34" y="8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8" name="Freeform 24"/>
              <p:cNvSpPr>
                <a:spLocks/>
              </p:cNvSpPr>
              <p:nvPr/>
            </p:nvSpPr>
            <p:spPr bwMode="auto">
              <a:xfrm>
                <a:off x="8700" y="15748"/>
                <a:ext cx="51" cy="58"/>
              </a:xfrm>
              <a:custGeom>
                <a:avLst/>
                <a:gdLst>
                  <a:gd name="T0" fmla="*/ 0 w 51"/>
                  <a:gd name="T1" fmla="*/ 0 h 58"/>
                  <a:gd name="T2" fmla="*/ 17 w 51"/>
                  <a:gd name="T3" fmla="*/ 0 h 58"/>
                  <a:gd name="T4" fmla="*/ 34 w 51"/>
                  <a:gd name="T5" fmla="*/ 9 h 58"/>
                  <a:gd name="T6" fmla="*/ 43 w 51"/>
                  <a:gd name="T7" fmla="*/ 17 h 58"/>
                  <a:gd name="T8" fmla="*/ 51 w 51"/>
                  <a:gd name="T9" fmla="*/ 25 h 58"/>
                  <a:gd name="T10" fmla="*/ 51 w 51"/>
                  <a:gd name="T11" fmla="*/ 33 h 58"/>
                  <a:gd name="T12" fmla="*/ 34 w 51"/>
                  <a:gd name="T13" fmla="*/ 42 h 58"/>
                  <a:gd name="T14" fmla="*/ 26 w 51"/>
                  <a:gd name="T15" fmla="*/ 50 h 58"/>
                  <a:gd name="T16" fmla="*/ 0 w 51"/>
                  <a:gd name="T17" fmla="*/ 58 h 58"/>
                  <a:gd name="T18" fmla="*/ 0 w 51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58">
                    <a:moveTo>
                      <a:pt x="0" y="0"/>
                    </a:moveTo>
                    <a:lnTo>
                      <a:pt x="17" y="0"/>
                    </a:lnTo>
                    <a:lnTo>
                      <a:pt x="34" y="9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51" y="33"/>
                    </a:lnTo>
                    <a:lnTo>
                      <a:pt x="34" y="42"/>
                    </a:lnTo>
                    <a:lnTo>
                      <a:pt x="26" y="50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" name="Freeform 25"/>
              <p:cNvSpPr>
                <a:spLocks/>
              </p:cNvSpPr>
              <p:nvPr/>
            </p:nvSpPr>
            <p:spPr bwMode="auto">
              <a:xfrm>
                <a:off x="8930" y="15748"/>
                <a:ext cx="110" cy="58"/>
              </a:xfrm>
              <a:custGeom>
                <a:avLst/>
                <a:gdLst>
                  <a:gd name="T0" fmla="*/ 34 w 110"/>
                  <a:gd name="T1" fmla="*/ 42 h 58"/>
                  <a:gd name="T2" fmla="*/ 25 w 110"/>
                  <a:gd name="T3" fmla="*/ 33 h 58"/>
                  <a:gd name="T4" fmla="*/ 17 w 110"/>
                  <a:gd name="T5" fmla="*/ 33 h 58"/>
                  <a:gd name="T6" fmla="*/ 8 w 110"/>
                  <a:gd name="T7" fmla="*/ 25 h 58"/>
                  <a:gd name="T8" fmla="*/ 0 w 110"/>
                  <a:gd name="T9" fmla="*/ 25 h 58"/>
                  <a:gd name="T10" fmla="*/ 17 w 110"/>
                  <a:gd name="T11" fmla="*/ 25 h 58"/>
                  <a:gd name="T12" fmla="*/ 34 w 110"/>
                  <a:gd name="T13" fmla="*/ 17 h 58"/>
                  <a:gd name="T14" fmla="*/ 42 w 110"/>
                  <a:gd name="T15" fmla="*/ 0 h 58"/>
                  <a:gd name="T16" fmla="*/ 76 w 110"/>
                  <a:gd name="T17" fmla="*/ 9 h 58"/>
                  <a:gd name="T18" fmla="*/ 110 w 110"/>
                  <a:gd name="T19" fmla="*/ 25 h 58"/>
                  <a:gd name="T20" fmla="*/ 102 w 110"/>
                  <a:gd name="T21" fmla="*/ 42 h 58"/>
                  <a:gd name="T22" fmla="*/ 85 w 110"/>
                  <a:gd name="T23" fmla="*/ 42 h 58"/>
                  <a:gd name="T24" fmla="*/ 42 w 110"/>
                  <a:gd name="T25" fmla="*/ 58 h 58"/>
                  <a:gd name="T26" fmla="*/ 34 w 110"/>
                  <a:gd name="T27" fmla="*/ 42 h 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0" h="58">
                    <a:moveTo>
                      <a:pt x="34" y="42"/>
                    </a:moveTo>
                    <a:lnTo>
                      <a:pt x="25" y="33"/>
                    </a:lnTo>
                    <a:lnTo>
                      <a:pt x="17" y="33"/>
                    </a:lnTo>
                    <a:lnTo>
                      <a:pt x="8" y="25"/>
                    </a:lnTo>
                    <a:lnTo>
                      <a:pt x="0" y="25"/>
                    </a:lnTo>
                    <a:lnTo>
                      <a:pt x="17" y="25"/>
                    </a:lnTo>
                    <a:lnTo>
                      <a:pt x="34" y="17"/>
                    </a:lnTo>
                    <a:lnTo>
                      <a:pt x="42" y="0"/>
                    </a:lnTo>
                    <a:lnTo>
                      <a:pt x="76" y="9"/>
                    </a:lnTo>
                    <a:lnTo>
                      <a:pt x="110" y="25"/>
                    </a:lnTo>
                    <a:lnTo>
                      <a:pt x="102" y="42"/>
                    </a:lnTo>
                    <a:lnTo>
                      <a:pt x="85" y="42"/>
                    </a:lnTo>
                    <a:lnTo>
                      <a:pt x="42" y="58"/>
                    </a:lnTo>
                    <a:lnTo>
                      <a:pt x="34" y="4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0" name="Freeform 26"/>
              <p:cNvSpPr>
                <a:spLocks/>
              </p:cNvSpPr>
              <p:nvPr/>
            </p:nvSpPr>
            <p:spPr bwMode="auto">
              <a:xfrm>
                <a:off x="9754" y="14627"/>
                <a:ext cx="1197" cy="1163"/>
              </a:xfrm>
              <a:custGeom>
                <a:avLst/>
                <a:gdLst>
                  <a:gd name="T0" fmla="*/ 101 w 1197"/>
                  <a:gd name="T1" fmla="*/ 1146 h 1163"/>
                  <a:gd name="T2" fmla="*/ 59 w 1197"/>
                  <a:gd name="T3" fmla="*/ 1055 h 1163"/>
                  <a:gd name="T4" fmla="*/ 34 w 1197"/>
                  <a:gd name="T5" fmla="*/ 1072 h 1163"/>
                  <a:gd name="T6" fmla="*/ 195 w 1197"/>
                  <a:gd name="T7" fmla="*/ 1039 h 1163"/>
                  <a:gd name="T8" fmla="*/ 560 w 1197"/>
                  <a:gd name="T9" fmla="*/ 1138 h 1163"/>
                  <a:gd name="T10" fmla="*/ 433 w 1197"/>
                  <a:gd name="T11" fmla="*/ 940 h 1163"/>
                  <a:gd name="T12" fmla="*/ 543 w 1197"/>
                  <a:gd name="T13" fmla="*/ 627 h 1163"/>
                  <a:gd name="T14" fmla="*/ 543 w 1197"/>
                  <a:gd name="T15" fmla="*/ 684 h 1163"/>
                  <a:gd name="T16" fmla="*/ 603 w 1197"/>
                  <a:gd name="T17" fmla="*/ 643 h 1163"/>
                  <a:gd name="T18" fmla="*/ 611 w 1197"/>
                  <a:gd name="T19" fmla="*/ 775 h 1163"/>
                  <a:gd name="T20" fmla="*/ 458 w 1197"/>
                  <a:gd name="T21" fmla="*/ 907 h 1163"/>
                  <a:gd name="T22" fmla="*/ 475 w 1197"/>
                  <a:gd name="T23" fmla="*/ 924 h 1163"/>
                  <a:gd name="T24" fmla="*/ 543 w 1197"/>
                  <a:gd name="T25" fmla="*/ 891 h 1163"/>
                  <a:gd name="T26" fmla="*/ 526 w 1197"/>
                  <a:gd name="T27" fmla="*/ 866 h 1163"/>
                  <a:gd name="T28" fmla="*/ 560 w 1197"/>
                  <a:gd name="T29" fmla="*/ 825 h 1163"/>
                  <a:gd name="T30" fmla="*/ 688 w 1197"/>
                  <a:gd name="T31" fmla="*/ 800 h 1163"/>
                  <a:gd name="T32" fmla="*/ 772 w 1197"/>
                  <a:gd name="T33" fmla="*/ 899 h 1163"/>
                  <a:gd name="T34" fmla="*/ 730 w 1197"/>
                  <a:gd name="T35" fmla="*/ 1031 h 1163"/>
                  <a:gd name="T36" fmla="*/ 586 w 1197"/>
                  <a:gd name="T37" fmla="*/ 1064 h 1163"/>
                  <a:gd name="T38" fmla="*/ 603 w 1197"/>
                  <a:gd name="T39" fmla="*/ 956 h 1163"/>
                  <a:gd name="T40" fmla="*/ 526 w 1197"/>
                  <a:gd name="T41" fmla="*/ 1064 h 1163"/>
                  <a:gd name="T42" fmla="*/ 815 w 1197"/>
                  <a:gd name="T43" fmla="*/ 989 h 1163"/>
                  <a:gd name="T44" fmla="*/ 789 w 1197"/>
                  <a:gd name="T45" fmla="*/ 717 h 1163"/>
                  <a:gd name="T46" fmla="*/ 1087 w 1197"/>
                  <a:gd name="T47" fmla="*/ 742 h 1163"/>
                  <a:gd name="T48" fmla="*/ 1061 w 1197"/>
                  <a:gd name="T49" fmla="*/ 503 h 1163"/>
                  <a:gd name="T50" fmla="*/ 1019 w 1197"/>
                  <a:gd name="T51" fmla="*/ 594 h 1163"/>
                  <a:gd name="T52" fmla="*/ 1078 w 1197"/>
                  <a:gd name="T53" fmla="*/ 643 h 1163"/>
                  <a:gd name="T54" fmla="*/ 1010 w 1197"/>
                  <a:gd name="T55" fmla="*/ 693 h 1163"/>
                  <a:gd name="T56" fmla="*/ 917 w 1197"/>
                  <a:gd name="T57" fmla="*/ 742 h 1163"/>
                  <a:gd name="T58" fmla="*/ 832 w 1197"/>
                  <a:gd name="T59" fmla="*/ 627 h 1163"/>
                  <a:gd name="T60" fmla="*/ 866 w 1197"/>
                  <a:gd name="T61" fmla="*/ 519 h 1163"/>
                  <a:gd name="T62" fmla="*/ 1002 w 1197"/>
                  <a:gd name="T63" fmla="*/ 462 h 1163"/>
                  <a:gd name="T64" fmla="*/ 900 w 1197"/>
                  <a:gd name="T65" fmla="*/ 454 h 1163"/>
                  <a:gd name="T66" fmla="*/ 772 w 1197"/>
                  <a:gd name="T67" fmla="*/ 602 h 1163"/>
                  <a:gd name="T68" fmla="*/ 654 w 1197"/>
                  <a:gd name="T69" fmla="*/ 511 h 1163"/>
                  <a:gd name="T70" fmla="*/ 679 w 1197"/>
                  <a:gd name="T71" fmla="*/ 519 h 1163"/>
                  <a:gd name="T72" fmla="*/ 934 w 1197"/>
                  <a:gd name="T73" fmla="*/ 421 h 1163"/>
                  <a:gd name="T74" fmla="*/ 1163 w 1197"/>
                  <a:gd name="T75" fmla="*/ 552 h 1163"/>
                  <a:gd name="T76" fmla="*/ 1070 w 1197"/>
                  <a:gd name="T77" fmla="*/ 181 h 1163"/>
                  <a:gd name="T78" fmla="*/ 1087 w 1197"/>
                  <a:gd name="T79" fmla="*/ 25 h 1163"/>
                  <a:gd name="T80" fmla="*/ 1112 w 1197"/>
                  <a:gd name="T81" fmla="*/ 74 h 1163"/>
                  <a:gd name="T82" fmla="*/ 1172 w 1197"/>
                  <a:gd name="T83" fmla="*/ 17 h 1163"/>
                  <a:gd name="T84" fmla="*/ 1146 w 1197"/>
                  <a:gd name="T85" fmla="*/ 165 h 1163"/>
                  <a:gd name="T86" fmla="*/ 1146 w 1197"/>
                  <a:gd name="T87" fmla="*/ 379 h 1163"/>
                  <a:gd name="T88" fmla="*/ 1163 w 1197"/>
                  <a:gd name="T89" fmla="*/ 223 h 1163"/>
                  <a:gd name="T90" fmla="*/ 1070 w 1197"/>
                  <a:gd name="T91" fmla="*/ 289 h 1163"/>
                  <a:gd name="T92" fmla="*/ 1121 w 1197"/>
                  <a:gd name="T93" fmla="*/ 759 h 1163"/>
                  <a:gd name="T94" fmla="*/ 1189 w 1197"/>
                  <a:gd name="T95" fmla="*/ 849 h 1163"/>
                  <a:gd name="T96" fmla="*/ 1053 w 1197"/>
                  <a:gd name="T97" fmla="*/ 874 h 1163"/>
                  <a:gd name="T98" fmla="*/ 1138 w 1197"/>
                  <a:gd name="T99" fmla="*/ 849 h 1163"/>
                  <a:gd name="T100" fmla="*/ 781 w 1197"/>
                  <a:gd name="T101" fmla="*/ 742 h 1163"/>
                  <a:gd name="T102" fmla="*/ 891 w 1197"/>
                  <a:gd name="T103" fmla="*/ 1097 h 1163"/>
                  <a:gd name="T104" fmla="*/ 900 w 1197"/>
                  <a:gd name="T105" fmla="*/ 1014 h 1163"/>
                  <a:gd name="T106" fmla="*/ 917 w 1197"/>
                  <a:gd name="T107" fmla="*/ 1146 h 1163"/>
                  <a:gd name="T108" fmla="*/ 815 w 1197"/>
                  <a:gd name="T109" fmla="*/ 1022 h 1163"/>
                  <a:gd name="T110" fmla="*/ 628 w 1197"/>
                  <a:gd name="T111" fmla="*/ 1154 h 1163"/>
                  <a:gd name="T112" fmla="*/ 212 w 1197"/>
                  <a:gd name="T113" fmla="*/ 1072 h 1163"/>
                  <a:gd name="T114" fmla="*/ 280 w 1197"/>
                  <a:gd name="T115" fmla="*/ 1072 h 1163"/>
                  <a:gd name="T116" fmla="*/ 237 w 1197"/>
                  <a:gd name="T117" fmla="*/ 1163 h 11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97" h="1163">
                    <a:moveTo>
                      <a:pt x="203" y="1138"/>
                    </a:moveTo>
                    <a:lnTo>
                      <a:pt x="195" y="1121"/>
                    </a:lnTo>
                    <a:lnTo>
                      <a:pt x="195" y="1097"/>
                    </a:lnTo>
                    <a:lnTo>
                      <a:pt x="203" y="1055"/>
                    </a:lnTo>
                    <a:lnTo>
                      <a:pt x="195" y="1047"/>
                    </a:lnTo>
                    <a:lnTo>
                      <a:pt x="195" y="1055"/>
                    </a:lnTo>
                    <a:lnTo>
                      <a:pt x="169" y="1097"/>
                    </a:lnTo>
                    <a:lnTo>
                      <a:pt x="152" y="1121"/>
                    </a:lnTo>
                    <a:lnTo>
                      <a:pt x="127" y="1138"/>
                    </a:lnTo>
                    <a:lnTo>
                      <a:pt x="101" y="1146"/>
                    </a:lnTo>
                    <a:lnTo>
                      <a:pt x="68" y="1146"/>
                    </a:lnTo>
                    <a:lnTo>
                      <a:pt x="42" y="1138"/>
                    </a:lnTo>
                    <a:lnTo>
                      <a:pt x="17" y="1130"/>
                    </a:lnTo>
                    <a:lnTo>
                      <a:pt x="8" y="1113"/>
                    </a:lnTo>
                    <a:lnTo>
                      <a:pt x="0" y="1105"/>
                    </a:lnTo>
                    <a:lnTo>
                      <a:pt x="0" y="1072"/>
                    </a:lnTo>
                    <a:lnTo>
                      <a:pt x="8" y="1064"/>
                    </a:lnTo>
                    <a:lnTo>
                      <a:pt x="17" y="1055"/>
                    </a:lnTo>
                    <a:lnTo>
                      <a:pt x="42" y="1055"/>
                    </a:lnTo>
                    <a:lnTo>
                      <a:pt x="59" y="1055"/>
                    </a:lnTo>
                    <a:lnTo>
                      <a:pt x="68" y="1064"/>
                    </a:lnTo>
                    <a:lnTo>
                      <a:pt x="68" y="1080"/>
                    </a:lnTo>
                    <a:lnTo>
                      <a:pt x="68" y="1088"/>
                    </a:lnTo>
                    <a:lnTo>
                      <a:pt x="51" y="1097"/>
                    </a:lnTo>
                    <a:lnTo>
                      <a:pt x="42" y="1097"/>
                    </a:lnTo>
                    <a:lnTo>
                      <a:pt x="34" y="1097"/>
                    </a:lnTo>
                    <a:lnTo>
                      <a:pt x="34" y="1088"/>
                    </a:lnTo>
                    <a:lnTo>
                      <a:pt x="34" y="1080"/>
                    </a:lnTo>
                    <a:lnTo>
                      <a:pt x="34" y="1072"/>
                    </a:lnTo>
                    <a:lnTo>
                      <a:pt x="17" y="1072"/>
                    </a:lnTo>
                    <a:lnTo>
                      <a:pt x="8" y="1088"/>
                    </a:lnTo>
                    <a:lnTo>
                      <a:pt x="17" y="1097"/>
                    </a:lnTo>
                    <a:lnTo>
                      <a:pt x="25" y="1113"/>
                    </a:lnTo>
                    <a:lnTo>
                      <a:pt x="34" y="1121"/>
                    </a:lnTo>
                    <a:lnTo>
                      <a:pt x="68" y="1113"/>
                    </a:lnTo>
                    <a:lnTo>
                      <a:pt x="93" y="1105"/>
                    </a:lnTo>
                    <a:lnTo>
                      <a:pt x="144" y="1072"/>
                    </a:lnTo>
                    <a:lnTo>
                      <a:pt x="195" y="1039"/>
                    </a:lnTo>
                    <a:lnTo>
                      <a:pt x="220" y="1022"/>
                    </a:lnTo>
                    <a:lnTo>
                      <a:pt x="246" y="1022"/>
                    </a:lnTo>
                    <a:lnTo>
                      <a:pt x="288" y="1022"/>
                    </a:lnTo>
                    <a:lnTo>
                      <a:pt x="322" y="1022"/>
                    </a:lnTo>
                    <a:lnTo>
                      <a:pt x="356" y="1039"/>
                    </a:lnTo>
                    <a:lnTo>
                      <a:pt x="390" y="1055"/>
                    </a:lnTo>
                    <a:lnTo>
                      <a:pt x="518" y="1130"/>
                    </a:lnTo>
                    <a:lnTo>
                      <a:pt x="535" y="1138"/>
                    </a:lnTo>
                    <a:lnTo>
                      <a:pt x="543" y="1138"/>
                    </a:lnTo>
                    <a:lnTo>
                      <a:pt x="560" y="1138"/>
                    </a:lnTo>
                    <a:lnTo>
                      <a:pt x="560" y="1130"/>
                    </a:lnTo>
                    <a:lnTo>
                      <a:pt x="552" y="1121"/>
                    </a:lnTo>
                    <a:lnTo>
                      <a:pt x="526" y="1113"/>
                    </a:lnTo>
                    <a:lnTo>
                      <a:pt x="509" y="1105"/>
                    </a:lnTo>
                    <a:lnTo>
                      <a:pt x="475" y="1072"/>
                    </a:lnTo>
                    <a:lnTo>
                      <a:pt x="450" y="1047"/>
                    </a:lnTo>
                    <a:lnTo>
                      <a:pt x="433" y="1006"/>
                    </a:lnTo>
                    <a:lnTo>
                      <a:pt x="433" y="973"/>
                    </a:lnTo>
                    <a:lnTo>
                      <a:pt x="433" y="940"/>
                    </a:lnTo>
                    <a:lnTo>
                      <a:pt x="450" y="899"/>
                    </a:lnTo>
                    <a:lnTo>
                      <a:pt x="467" y="866"/>
                    </a:lnTo>
                    <a:lnTo>
                      <a:pt x="518" y="800"/>
                    </a:lnTo>
                    <a:lnTo>
                      <a:pt x="569" y="734"/>
                    </a:lnTo>
                    <a:lnTo>
                      <a:pt x="586" y="693"/>
                    </a:lnTo>
                    <a:lnTo>
                      <a:pt x="586" y="676"/>
                    </a:lnTo>
                    <a:lnTo>
                      <a:pt x="586" y="651"/>
                    </a:lnTo>
                    <a:lnTo>
                      <a:pt x="569" y="643"/>
                    </a:lnTo>
                    <a:lnTo>
                      <a:pt x="552" y="627"/>
                    </a:lnTo>
                    <a:lnTo>
                      <a:pt x="543" y="627"/>
                    </a:lnTo>
                    <a:lnTo>
                      <a:pt x="526" y="635"/>
                    </a:lnTo>
                    <a:lnTo>
                      <a:pt x="526" y="643"/>
                    </a:lnTo>
                    <a:lnTo>
                      <a:pt x="526" y="651"/>
                    </a:lnTo>
                    <a:lnTo>
                      <a:pt x="543" y="651"/>
                    </a:lnTo>
                    <a:lnTo>
                      <a:pt x="552" y="651"/>
                    </a:lnTo>
                    <a:lnTo>
                      <a:pt x="552" y="660"/>
                    </a:lnTo>
                    <a:lnTo>
                      <a:pt x="552" y="668"/>
                    </a:lnTo>
                    <a:lnTo>
                      <a:pt x="552" y="676"/>
                    </a:lnTo>
                    <a:lnTo>
                      <a:pt x="543" y="684"/>
                    </a:lnTo>
                    <a:lnTo>
                      <a:pt x="535" y="684"/>
                    </a:lnTo>
                    <a:lnTo>
                      <a:pt x="526" y="684"/>
                    </a:lnTo>
                    <a:lnTo>
                      <a:pt x="509" y="668"/>
                    </a:lnTo>
                    <a:lnTo>
                      <a:pt x="509" y="643"/>
                    </a:lnTo>
                    <a:lnTo>
                      <a:pt x="518" y="635"/>
                    </a:lnTo>
                    <a:lnTo>
                      <a:pt x="526" y="627"/>
                    </a:lnTo>
                    <a:lnTo>
                      <a:pt x="543" y="618"/>
                    </a:lnTo>
                    <a:lnTo>
                      <a:pt x="560" y="610"/>
                    </a:lnTo>
                    <a:lnTo>
                      <a:pt x="569" y="618"/>
                    </a:lnTo>
                    <a:lnTo>
                      <a:pt x="603" y="643"/>
                    </a:lnTo>
                    <a:lnTo>
                      <a:pt x="620" y="668"/>
                    </a:lnTo>
                    <a:lnTo>
                      <a:pt x="620" y="693"/>
                    </a:lnTo>
                    <a:lnTo>
                      <a:pt x="620" y="709"/>
                    </a:lnTo>
                    <a:lnTo>
                      <a:pt x="611" y="726"/>
                    </a:lnTo>
                    <a:lnTo>
                      <a:pt x="594" y="734"/>
                    </a:lnTo>
                    <a:lnTo>
                      <a:pt x="603" y="742"/>
                    </a:lnTo>
                    <a:lnTo>
                      <a:pt x="611" y="742"/>
                    </a:lnTo>
                    <a:lnTo>
                      <a:pt x="620" y="742"/>
                    </a:lnTo>
                    <a:lnTo>
                      <a:pt x="620" y="750"/>
                    </a:lnTo>
                    <a:lnTo>
                      <a:pt x="611" y="775"/>
                    </a:lnTo>
                    <a:lnTo>
                      <a:pt x="594" y="783"/>
                    </a:lnTo>
                    <a:lnTo>
                      <a:pt x="552" y="800"/>
                    </a:lnTo>
                    <a:lnTo>
                      <a:pt x="543" y="816"/>
                    </a:lnTo>
                    <a:lnTo>
                      <a:pt x="535" y="825"/>
                    </a:lnTo>
                    <a:lnTo>
                      <a:pt x="535" y="833"/>
                    </a:lnTo>
                    <a:lnTo>
                      <a:pt x="501" y="849"/>
                    </a:lnTo>
                    <a:lnTo>
                      <a:pt x="492" y="858"/>
                    </a:lnTo>
                    <a:lnTo>
                      <a:pt x="484" y="874"/>
                    </a:lnTo>
                    <a:lnTo>
                      <a:pt x="484" y="891"/>
                    </a:lnTo>
                    <a:lnTo>
                      <a:pt x="458" y="907"/>
                    </a:lnTo>
                    <a:lnTo>
                      <a:pt x="450" y="932"/>
                    </a:lnTo>
                    <a:lnTo>
                      <a:pt x="450" y="948"/>
                    </a:lnTo>
                    <a:lnTo>
                      <a:pt x="458" y="965"/>
                    </a:lnTo>
                    <a:lnTo>
                      <a:pt x="467" y="973"/>
                    </a:lnTo>
                    <a:lnTo>
                      <a:pt x="475" y="965"/>
                    </a:lnTo>
                    <a:lnTo>
                      <a:pt x="475" y="956"/>
                    </a:lnTo>
                    <a:lnTo>
                      <a:pt x="475" y="948"/>
                    </a:lnTo>
                    <a:lnTo>
                      <a:pt x="467" y="940"/>
                    </a:lnTo>
                    <a:lnTo>
                      <a:pt x="475" y="932"/>
                    </a:lnTo>
                    <a:lnTo>
                      <a:pt x="475" y="924"/>
                    </a:lnTo>
                    <a:lnTo>
                      <a:pt x="484" y="915"/>
                    </a:lnTo>
                    <a:lnTo>
                      <a:pt x="492" y="915"/>
                    </a:lnTo>
                    <a:lnTo>
                      <a:pt x="501" y="915"/>
                    </a:lnTo>
                    <a:lnTo>
                      <a:pt x="509" y="907"/>
                    </a:lnTo>
                    <a:lnTo>
                      <a:pt x="509" y="899"/>
                    </a:lnTo>
                    <a:lnTo>
                      <a:pt x="509" y="907"/>
                    </a:lnTo>
                    <a:lnTo>
                      <a:pt x="518" y="907"/>
                    </a:lnTo>
                    <a:lnTo>
                      <a:pt x="535" y="882"/>
                    </a:lnTo>
                    <a:lnTo>
                      <a:pt x="543" y="891"/>
                    </a:lnTo>
                    <a:lnTo>
                      <a:pt x="543" y="899"/>
                    </a:lnTo>
                    <a:lnTo>
                      <a:pt x="535" y="915"/>
                    </a:lnTo>
                    <a:lnTo>
                      <a:pt x="535" y="924"/>
                    </a:lnTo>
                    <a:lnTo>
                      <a:pt x="543" y="932"/>
                    </a:lnTo>
                    <a:lnTo>
                      <a:pt x="552" y="924"/>
                    </a:lnTo>
                    <a:lnTo>
                      <a:pt x="560" y="907"/>
                    </a:lnTo>
                    <a:lnTo>
                      <a:pt x="560" y="891"/>
                    </a:lnTo>
                    <a:lnTo>
                      <a:pt x="552" y="866"/>
                    </a:lnTo>
                    <a:lnTo>
                      <a:pt x="543" y="866"/>
                    </a:lnTo>
                    <a:lnTo>
                      <a:pt x="526" y="866"/>
                    </a:lnTo>
                    <a:lnTo>
                      <a:pt x="509" y="874"/>
                    </a:lnTo>
                    <a:lnTo>
                      <a:pt x="509" y="899"/>
                    </a:lnTo>
                    <a:lnTo>
                      <a:pt x="501" y="891"/>
                    </a:lnTo>
                    <a:lnTo>
                      <a:pt x="501" y="882"/>
                    </a:lnTo>
                    <a:lnTo>
                      <a:pt x="509" y="866"/>
                    </a:lnTo>
                    <a:lnTo>
                      <a:pt x="518" y="858"/>
                    </a:lnTo>
                    <a:lnTo>
                      <a:pt x="535" y="858"/>
                    </a:lnTo>
                    <a:lnTo>
                      <a:pt x="543" y="849"/>
                    </a:lnTo>
                    <a:lnTo>
                      <a:pt x="552" y="833"/>
                    </a:lnTo>
                    <a:lnTo>
                      <a:pt x="560" y="825"/>
                    </a:lnTo>
                    <a:lnTo>
                      <a:pt x="569" y="825"/>
                    </a:lnTo>
                    <a:lnTo>
                      <a:pt x="586" y="808"/>
                    </a:lnTo>
                    <a:lnTo>
                      <a:pt x="594" y="808"/>
                    </a:lnTo>
                    <a:lnTo>
                      <a:pt x="611" y="816"/>
                    </a:lnTo>
                    <a:lnTo>
                      <a:pt x="628" y="825"/>
                    </a:lnTo>
                    <a:lnTo>
                      <a:pt x="637" y="825"/>
                    </a:lnTo>
                    <a:lnTo>
                      <a:pt x="654" y="808"/>
                    </a:lnTo>
                    <a:lnTo>
                      <a:pt x="671" y="800"/>
                    </a:lnTo>
                    <a:lnTo>
                      <a:pt x="688" y="800"/>
                    </a:lnTo>
                    <a:lnTo>
                      <a:pt x="713" y="800"/>
                    </a:lnTo>
                    <a:lnTo>
                      <a:pt x="722" y="816"/>
                    </a:lnTo>
                    <a:lnTo>
                      <a:pt x="730" y="825"/>
                    </a:lnTo>
                    <a:lnTo>
                      <a:pt x="730" y="858"/>
                    </a:lnTo>
                    <a:lnTo>
                      <a:pt x="722" y="866"/>
                    </a:lnTo>
                    <a:lnTo>
                      <a:pt x="722" y="874"/>
                    </a:lnTo>
                    <a:lnTo>
                      <a:pt x="730" y="874"/>
                    </a:lnTo>
                    <a:lnTo>
                      <a:pt x="738" y="874"/>
                    </a:lnTo>
                    <a:lnTo>
                      <a:pt x="755" y="874"/>
                    </a:lnTo>
                    <a:lnTo>
                      <a:pt x="772" y="899"/>
                    </a:lnTo>
                    <a:lnTo>
                      <a:pt x="781" y="915"/>
                    </a:lnTo>
                    <a:lnTo>
                      <a:pt x="781" y="932"/>
                    </a:lnTo>
                    <a:lnTo>
                      <a:pt x="772" y="948"/>
                    </a:lnTo>
                    <a:lnTo>
                      <a:pt x="755" y="956"/>
                    </a:lnTo>
                    <a:lnTo>
                      <a:pt x="747" y="965"/>
                    </a:lnTo>
                    <a:lnTo>
                      <a:pt x="730" y="965"/>
                    </a:lnTo>
                    <a:lnTo>
                      <a:pt x="738" y="989"/>
                    </a:lnTo>
                    <a:lnTo>
                      <a:pt x="747" y="1006"/>
                    </a:lnTo>
                    <a:lnTo>
                      <a:pt x="738" y="1022"/>
                    </a:lnTo>
                    <a:lnTo>
                      <a:pt x="730" y="1031"/>
                    </a:lnTo>
                    <a:lnTo>
                      <a:pt x="722" y="1039"/>
                    </a:lnTo>
                    <a:lnTo>
                      <a:pt x="705" y="1055"/>
                    </a:lnTo>
                    <a:lnTo>
                      <a:pt x="688" y="1055"/>
                    </a:lnTo>
                    <a:lnTo>
                      <a:pt x="671" y="1047"/>
                    </a:lnTo>
                    <a:lnTo>
                      <a:pt x="654" y="1039"/>
                    </a:lnTo>
                    <a:lnTo>
                      <a:pt x="637" y="1055"/>
                    </a:lnTo>
                    <a:lnTo>
                      <a:pt x="628" y="1064"/>
                    </a:lnTo>
                    <a:lnTo>
                      <a:pt x="620" y="1072"/>
                    </a:lnTo>
                    <a:lnTo>
                      <a:pt x="594" y="1072"/>
                    </a:lnTo>
                    <a:lnTo>
                      <a:pt x="586" y="1064"/>
                    </a:lnTo>
                    <a:lnTo>
                      <a:pt x="569" y="1055"/>
                    </a:lnTo>
                    <a:lnTo>
                      <a:pt x="552" y="1047"/>
                    </a:lnTo>
                    <a:lnTo>
                      <a:pt x="552" y="1031"/>
                    </a:lnTo>
                    <a:lnTo>
                      <a:pt x="560" y="1022"/>
                    </a:lnTo>
                    <a:lnTo>
                      <a:pt x="577" y="1022"/>
                    </a:lnTo>
                    <a:lnTo>
                      <a:pt x="586" y="1022"/>
                    </a:lnTo>
                    <a:lnTo>
                      <a:pt x="603" y="1006"/>
                    </a:lnTo>
                    <a:lnTo>
                      <a:pt x="611" y="998"/>
                    </a:lnTo>
                    <a:lnTo>
                      <a:pt x="611" y="973"/>
                    </a:lnTo>
                    <a:lnTo>
                      <a:pt x="603" y="956"/>
                    </a:lnTo>
                    <a:lnTo>
                      <a:pt x="594" y="948"/>
                    </a:lnTo>
                    <a:lnTo>
                      <a:pt x="586" y="940"/>
                    </a:lnTo>
                    <a:lnTo>
                      <a:pt x="560" y="940"/>
                    </a:lnTo>
                    <a:lnTo>
                      <a:pt x="543" y="948"/>
                    </a:lnTo>
                    <a:lnTo>
                      <a:pt x="526" y="956"/>
                    </a:lnTo>
                    <a:lnTo>
                      <a:pt x="518" y="973"/>
                    </a:lnTo>
                    <a:lnTo>
                      <a:pt x="509" y="989"/>
                    </a:lnTo>
                    <a:lnTo>
                      <a:pt x="509" y="1014"/>
                    </a:lnTo>
                    <a:lnTo>
                      <a:pt x="518" y="1039"/>
                    </a:lnTo>
                    <a:lnTo>
                      <a:pt x="526" y="1064"/>
                    </a:lnTo>
                    <a:lnTo>
                      <a:pt x="552" y="1088"/>
                    </a:lnTo>
                    <a:lnTo>
                      <a:pt x="586" y="1105"/>
                    </a:lnTo>
                    <a:lnTo>
                      <a:pt x="611" y="1113"/>
                    </a:lnTo>
                    <a:lnTo>
                      <a:pt x="645" y="1113"/>
                    </a:lnTo>
                    <a:lnTo>
                      <a:pt x="679" y="1105"/>
                    </a:lnTo>
                    <a:lnTo>
                      <a:pt x="738" y="1080"/>
                    </a:lnTo>
                    <a:lnTo>
                      <a:pt x="764" y="1055"/>
                    </a:lnTo>
                    <a:lnTo>
                      <a:pt x="781" y="1039"/>
                    </a:lnTo>
                    <a:lnTo>
                      <a:pt x="798" y="1014"/>
                    </a:lnTo>
                    <a:lnTo>
                      <a:pt x="815" y="989"/>
                    </a:lnTo>
                    <a:lnTo>
                      <a:pt x="815" y="956"/>
                    </a:lnTo>
                    <a:lnTo>
                      <a:pt x="823" y="932"/>
                    </a:lnTo>
                    <a:lnTo>
                      <a:pt x="815" y="899"/>
                    </a:lnTo>
                    <a:lnTo>
                      <a:pt x="815" y="866"/>
                    </a:lnTo>
                    <a:lnTo>
                      <a:pt x="798" y="841"/>
                    </a:lnTo>
                    <a:lnTo>
                      <a:pt x="781" y="808"/>
                    </a:lnTo>
                    <a:lnTo>
                      <a:pt x="747" y="759"/>
                    </a:lnTo>
                    <a:lnTo>
                      <a:pt x="755" y="742"/>
                    </a:lnTo>
                    <a:lnTo>
                      <a:pt x="764" y="734"/>
                    </a:lnTo>
                    <a:lnTo>
                      <a:pt x="789" y="717"/>
                    </a:lnTo>
                    <a:lnTo>
                      <a:pt x="840" y="750"/>
                    </a:lnTo>
                    <a:lnTo>
                      <a:pt x="866" y="767"/>
                    </a:lnTo>
                    <a:lnTo>
                      <a:pt x="883" y="783"/>
                    </a:lnTo>
                    <a:lnTo>
                      <a:pt x="908" y="783"/>
                    </a:lnTo>
                    <a:lnTo>
                      <a:pt x="942" y="792"/>
                    </a:lnTo>
                    <a:lnTo>
                      <a:pt x="968" y="792"/>
                    </a:lnTo>
                    <a:lnTo>
                      <a:pt x="993" y="783"/>
                    </a:lnTo>
                    <a:lnTo>
                      <a:pt x="1019" y="783"/>
                    </a:lnTo>
                    <a:lnTo>
                      <a:pt x="1044" y="775"/>
                    </a:lnTo>
                    <a:lnTo>
                      <a:pt x="1087" y="742"/>
                    </a:lnTo>
                    <a:lnTo>
                      <a:pt x="1121" y="701"/>
                    </a:lnTo>
                    <a:lnTo>
                      <a:pt x="1129" y="676"/>
                    </a:lnTo>
                    <a:lnTo>
                      <a:pt x="1138" y="651"/>
                    </a:lnTo>
                    <a:lnTo>
                      <a:pt x="1138" y="627"/>
                    </a:lnTo>
                    <a:lnTo>
                      <a:pt x="1138" y="602"/>
                    </a:lnTo>
                    <a:lnTo>
                      <a:pt x="1129" y="577"/>
                    </a:lnTo>
                    <a:lnTo>
                      <a:pt x="1121" y="552"/>
                    </a:lnTo>
                    <a:lnTo>
                      <a:pt x="1095" y="528"/>
                    </a:lnTo>
                    <a:lnTo>
                      <a:pt x="1078" y="511"/>
                    </a:lnTo>
                    <a:lnTo>
                      <a:pt x="1061" y="503"/>
                    </a:lnTo>
                    <a:lnTo>
                      <a:pt x="1044" y="503"/>
                    </a:lnTo>
                    <a:lnTo>
                      <a:pt x="1027" y="503"/>
                    </a:lnTo>
                    <a:lnTo>
                      <a:pt x="1010" y="511"/>
                    </a:lnTo>
                    <a:lnTo>
                      <a:pt x="993" y="519"/>
                    </a:lnTo>
                    <a:lnTo>
                      <a:pt x="985" y="544"/>
                    </a:lnTo>
                    <a:lnTo>
                      <a:pt x="976" y="552"/>
                    </a:lnTo>
                    <a:lnTo>
                      <a:pt x="976" y="561"/>
                    </a:lnTo>
                    <a:lnTo>
                      <a:pt x="985" y="585"/>
                    </a:lnTo>
                    <a:lnTo>
                      <a:pt x="1002" y="594"/>
                    </a:lnTo>
                    <a:lnTo>
                      <a:pt x="1019" y="594"/>
                    </a:lnTo>
                    <a:lnTo>
                      <a:pt x="1044" y="585"/>
                    </a:lnTo>
                    <a:lnTo>
                      <a:pt x="1053" y="577"/>
                    </a:lnTo>
                    <a:lnTo>
                      <a:pt x="1061" y="552"/>
                    </a:lnTo>
                    <a:lnTo>
                      <a:pt x="1078" y="561"/>
                    </a:lnTo>
                    <a:lnTo>
                      <a:pt x="1095" y="577"/>
                    </a:lnTo>
                    <a:lnTo>
                      <a:pt x="1104" y="594"/>
                    </a:lnTo>
                    <a:lnTo>
                      <a:pt x="1095" y="610"/>
                    </a:lnTo>
                    <a:lnTo>
                      <a:pt x="1078" y="627"/>
                    </a:lnTo>
                    <a:lnTo>
                      <a:pt x="1078" y="635"/>
                    </a:lnTo>
                    <a:lnTo>
                      <a:pt x="1078" y="643"/>
                    </a:lnTo>
                    <a:lnTo>
                      <a:pt x="1087" y="651"/>
                    </a:lnTo>
                    <a:lnTo>
                      <a:pt x="1095" y="660"/>
                    </a:lnTo>
                    <a:lnTo>
                      <a:pt x="1095" y="676"/>
                    </a:lnTo>
                    <a:lnTo>
                      <a:pt x="1087" y="693"/>
                    </a:lnTo>
                    <a:lnTo>
                      <a:pt x="1070" y="709"/>
                    </a:lnTo>
                    <a:lnTo>
                      <a:pt x="1053" y="709"/>
                    </a:lnTo>
                    <a:lnTo>
                      <a:pt x="1044" y="709"/>
                    </a:lnTo>
                    <a:lnTo>
                      <a:pt x="1027" y="709"/>
                    </a:lnTo>
                    <a:lnTo>
                      <a:pt x="1019" y="701"/>
                    </a:lnTo>
                    <a:lnTo>
                      <a:pt x="1010" y="693"/>
                    </a:lnTo>
                    <a:lnTo>
                      <a:pt x="1002" y="693"/>
                    </a:lnTo>
                    <a:lnTo>
                      <a:pt x="993" y="701"/>
                    </a:lnTo>
                    <a:lnTo>
                      <a:pt x="1002" y="717"/>
                    </a:lnTo>
                    <a:lnTo>
                      <a:pt x="993" y="726"/>
                    </a:lnTo>
                    <a:lnTo>
                      <a:pt x="976" y="750"/>
                    </a:lnTo>
                    <a:lnTo>
                      <a:pt x="968" y="759"/>
                    </a:lnTo>
                    <a:lnTo>
                      <a:pt x="951" y="767"/>
                    </a:lnTo>
                    <a:lnTo>
                      <a:pt x="942" y="759"/>
                    </a:lnTo>
                    <a:lnTo>
                      <a:pt x="925" y="759"/>
                    </a:lnTo>
                    <a:lnTo>
                      <a:pt x="917" y="742"/>
                    </a:lnTo>
                    <a:lnTo>
                      <a:pt x="908" y="734"/>
                    </a:lnTo>
                    <a:lnTo>
                      <a:pt x="900" y="709"/>
                    </a:lnTo>
                    <a:lnTo>
                      <a:pt x="891" y="701"/>
                    </a:lnTo>
                    <a:lnTo>
                      <a:pt x="883" y="701"/>
                    </a:lnTo>
                    <a:lnTo>
                      <a:pt x="866" y="701"/>
                    </a:lnTo>
                    <a:lnTo>
                      <a:pt x="840" y="693"/>
                    </a:lnTo>
                    <a:lnTo>
                      <a:pt x="823" y="668"/>
                    </a:lnTo>
                    <a:lnTo>
                      <a:pt x="823" y="660"/>
                    </a:lnTo>
                    <a:lnTo>
                      <a:pt x="823" y="651"/>
                    </a:lnTo>
                    <a:lnTo>
                      <a:pt x="832" y="627"/>
                    </a:lnTo>
                    <a:lnTo>
                      <a:pt x="849" y="610"/>
                    </a:lnTo>
                    <a:lnTo>
                      <a:pt x="849" y="602"/>
                    </a:lnTo>
                    <a:lnTo>
                      <a:pt x="840" y="585"/>
                    </a:lnTo>
                    <a:lnTo>
                      <a:pt x="832" y="577"/>
                    </a:lnTo>
                    <a:lnTo>
                      <a:pt x="832" y="561"/>
                    </a:lnTo>
                    <a:lnTo>
                      <a:pt x="832" y="544"/>
                    </a:lnTo>
                    <a:lnTo>
                      <a:pt x="849" y="528"/>
                    </a:lnTo>
                    <a:lnTo>
                      <a:pt x="857" y="519"/>
                    </a:lnTo>
                    <a:lnTo>
                      <a:pt x="866" y="519"/>
                    </a:lnTo>
                    <a:lnTo>
                      <a:pt x="883" y="519"/>
                    </a:lnTo>
                    <a:lnTo>
                      <a:pt x="883" y="511"/>
                    </a:lnTo>
                    <a:lnTo>
                      <a:pt x="891" y="487"/>
                    </a:lnTo>
                    <a:lnTo>
                      <a:pt x="908" y="470"/>
                    </a:lnTo>
                    <a:lnTo>
                      <a:pt x="925" y="470"/>
                    </a:lnTo>
                    <a:lnTo>
                      <a:pt x="942" y="470"/>
                    </a:lnTo>
                    <a:lnTo>
                      <a:pt x="959" y="454"/>
                    </a:lnTo>
                    <a:lnTo>
                      <a:pt x="976" y="454"/>
                    </a:lnTo>
                    <a:lnTo>
                      <a:pt x="985" y="454"/>
                    </a:lnTo>
                    <a:lnTo>
                      <a:pt x="1002" y="462"/>
                    </a:lnTo>
                    <a:lnTo>
                      <a:pt x="1002" y="470"/>
                    </a:lnTo>
                    <a:lnTo>
                      <a:pt x="1010" y="470"/>
                    </a:lnTo>
                    <a:lnTo>
                      <a:pt x="1010" y="454"/>
                    </a:lnTo>
                    <a:lnTo>
                      <a:pt x="1002" y="445"/>
                    </a:lnTo>
                    <a:lnTo>
                      <a:pt x="993" y="437"/>
                    </a:lnTo>
                    <a:lnTo>
                      <a:pt x="976" y="429"/>
                    </a:lnTo>
                    <a:lnTo>
                      <a:pt x="959" y="437"/>
                    </a:lnTo>
                    <a:lnTo>
                      <a:pt x="934" y="454"/>
                    </a:lnTo>
                    <a:lnTo>
                      <a:pt x="917" y="454"/>
                    </a:lnTo>
                    <a:lnTo>
                      <a:pt x="900" y="454"/>
                    </a:lnTo>
                    <a:lnTo>
                      <a:pt x="883" y="470"/>
                    </a:lnTo>
                    <a:lnTo>
                      <a:pt x="866" y="495"/>
                    </a:lnTo>
                    <a:lnTo>
                      <a:pt x="840" y="511"/>
                    </a:lnTo>
                    <a:lnTo>
                      <a:pt x="823" y="528"/>
                    </a:lnTo>
                    <a:lnTo>
                      <a:pt x="815" y="536"/>
                    </a:lnTo>
                    <a:lnTo>
                      <a:pt x="806" y="577"/>
                    </a:lnTo>
                    <a:lnTo>
                      <a:pt x="798" y="602"/>
                    </a:lnTo>
                    <a:lnTo>
                      <a:pt x="789" y="602"/>
                    </a:lnTo>
                    <a:lnTo>
                      <a:pt x="772" y="610"/>
                    </a:lnTo>
                    <a:lnTo>
                      <a:pt x="772" y="602"/>
                    </a:lnTo>
                    <a:lnTo>
                      <a:pt x="772" y="594"/>
                    </a:lnTo>
                    <a:lnTo>
                      <a:pt x="772" y="585"/>
                    </a:lnTo>
                    <a:lnTo>
                      <a:pt x="755" y="577"/>
                    </a:lnTo>
                    <a:lnTo>
                      <a:pt x="730" y="585"/>
                    </a:lnTo>
                    <a:lnTo>
                      <a:pt x="705" y="594"/>
                    </a:lnTo>
                    <a:lnTo>
                      <a:pt x="688" y="585"/>
                    </a:lnTo>
                    <a:lnTo>
                      <a:pt x="662" y="569"/>
                    </a:lnTo>
                    <a:lnTo>
                      <a:pt x="654" y="552"/>
                    </a:lnTo>
                    <a:lnTo>
                      <a:pt x="645" y="536"/>
                    </a:lnTo>
                    <a:lnTo>
                      <a:pt x="654" y="511"/>
                    </a:lnTo>
                    <a:lnTo>
                      <a:pt x="662" y="495"/>
                    </a:lnTo>
                    <a:lnTo>
                      <a:pt x="671" y="487"/>
                    </a:lnTo>
                    <a:lnTo>
                      <a:pt x="688" y="487"/>
                    </a:lnTo>
                    <a:lnTo>
                      <a:pt x="696" y="487"/>
                    </a:lnTo>
                    <a:lnTo>
                      <a:pt x="705" y="495"/>
                    </a:lnTo>
                    <a:lnTo>
                      <a:pt x="705" y="511"/>
                    </a:lnTo>
                    <a:lnTo>
                      <a:pt x="705" y="519"/>
                    </a:lnTo>
                    <a:lnTo>
                      <a:pt x="696" y="528"/>
                    </a:lnTo>
                    <a:lnTo>
                      <a:pt x="688" y="528"/>
                    </a:lnTo>
                    <a:lnTo>
                      <a:pt x="679" y="519"/>
                    </a:lnTo>
                    <a:lnTo>
                      <a:pt x="662" y="519"/>
                    </a:lnTo>
                    <a:lnTo>
                      <a:pt x="662" y="528"/>
                    </a:lnTo>
                    <a:lnTo>
                      <a:pt x="671" y="536"/>
                    </a:lnTo>
                    <a:lnTo>
                      <a:pt x="688" y="552"/>
                    </a:lnTo>
                    <a:lnTo>
                      <a:pt x="705" y="561"/>
                    </a:lnTo>
                    <a:lnTo>
                      <a:pt x="747" y="552"/>
                    </a:lnTo>
                    <a:lnTo>
                      <a:pt x="781" y="536"/>
                    </a:lnTo>
                    <a:lnTo>
                      <a:pt x="840" y="487"/>
                    </a:lnTo>
                    <a:lnTo>
                      <a:pt x="900" y="437"/>
                    </a:lnTo>
                    <a:lnTo>
                      <a:pt x="934" y="421"/>
                    </a:lnTo>
                    <a:lnTo>
                      <a:pt x="976" y="412"/>
                    </a:lnTo>
                    <a:lnTo>
                      <a:pt x="1019" y="421"/>
                    </a:lnTo>
                    <a:lnTo>
                      <a:pt x="1061" y="429"/>
                    </a:lnTo>
                    <a:lnTo>
                      <a:pt x="1095" y="454"/>
                    </a:lnTo>
                    <a:lnTo>
                      <a:pt x="1112" y="462"/>
                    </a:lnTo>
                    <a:lnTo>
                      <a:pt x="1129" y="487"/>
                    </a:lnTo>
                    <a:lnTo>
                      <a:pt x="1138" y="519"/>
                    </a:lnTo>
                    <a:lnTo>
                      <a:pt x="1146" y="552"/>
                    </a:lnTo>
                    <a:lnTo>
                      <a:pt x="1155" y="552"/>
                    </a:lnTo>
                    <a:lnTo>
                      <a:pt x="1163" y="552"/>
                    </a:lnTo>
                    <a:lnTo>
                      <a:pt x="1163" y="536"/>
                    </a:lnTo>
                    <a:lnTo>
                      <a:pt x="1163" y="519"/>
                    </a:lnTo>
                    <a:lnTo>
                      <a:pt x="1146" y="487"/>
                    </a:lnTo>
                    <a:lnTo>
                      <a:pt x="1129" y="445"/>
                    </a:lnTo>
                    <a:lnTo>
                      <a:pt x="1104" y="404"/>
                    </a:lnTo>
                    <a:lnTo>
                      <a:pt x="1053" y="330"/>
                    </a:lnTo>
                    <a:lnTo>
                      <a:pt x="1044" y="289"/>
                    </a:lnTo>
                    <a:lnTo>
                      <a:pt x="1044" y="256"/>
                    </a:lnTo>
                    <a:lnTo>
                      <a:pt x="1053" y="214"/>
                    </a:lnTo>
                    <a:lnTo>
                      <a:pt x="1070" y="181"/>
                    </a:lnTo>
                    <a:lnTo>
                      <a:pt x="1070" y="173"/>
                    </a:lnTo>
                    <a:lnTo>
                      <a:pt x="1129" y="107"/>
                    </a:lnTo>
                    <a:lnTo>
                      <a:pt x="1138" y="91"/>
                    </a:lnTo>
                    <a:lnTo>
                      <a:pt x="1146" y="66"/>
                    </a:lnTo>
                    <a:lnTo>
                      <a:pt x="1146" y="50"/>
                    </a:lnTo>
                    <a:lnTo>
                      <a:pt x="1146" y="25"/>
                    </a:lnTo>
                    <a:lnTo>
                      <a:pt x="1129" y="17"/>
                    </a:lnTo>
                    <a:lnTo>
                      <a:pt x="1121" y="17"/>
                    </a:lnTo>
                    <a:lnTo>
                      <a:pt x="1095" y="17"/>
                    </a:lnTo>
                    <a:lnTo>
                      <a:pt x="1087" y="25"/>
                    </a:lnTo>
                    <a:lnTo>
                      <a:pt x="1087" y="33"/>
                    </a:lnTo>
                    <a:lnTo>
                      <a:pt x="1087" y="41"/>
                    </a:lnTo>
                    <a:lnTo>
                      <a:pt x="1095" y="41"/>
                    </a:lnTo>
                    <a:lnTo>
                      <a:pt x="1112" y="41"/>
                    </a:lnTo>
                    <a:lnTo>
                      <a:pt x="1121" y="41"/>
                    </a:lnTo>
                    <a:lnTo>
                      <a:pt x="1121" y="50"/>
                    </a:lnTo>
                    <a:lnTo>
                      <a:pt x="1121" y="66"/>
                    </a:lnTo>
                    <a:lnTo>
                      <a:pt x="1112" y="74"/>
                    </a:lnTo>
                    <a:lnTo>
                      <a:pt x="1095" y="74"/>
                    </a:lnTo>
                    <a:lnTo>
                      <a:pt x="1078" y="58"/>
                    </a:lnTo>
                    <a:lnTo>
                      <a:pt x="1070" y="41"/>
                    </a:lnTo>
                    <a:lnTo>
                      <a:pt x="1070" y="25"/>
                    </a:lnTo>
                    <a:lnTo>
                      <a:pt x="1078" y="17"/>
                    </a:lnTo>
                    <a:lnTo>
                      <a:pt x="1095" y="8"/>
                    </a:lnTo>
                    <a:lnTo>
                      <a:pt x="1104" y="0"/>
                    </a:lnTo>
                    <a:lnTo>
                      <a:pt x="1121" y="0"/>
                    </a:lnTo>
                    <a:lnTo>
                      <a:pt x="1138" y="0"/>
                    </a:lnTo>
                    <a:lnTo>
                      <a:pt x="1172" y="17"/>
                    </a:lnTo>
                    <a:lnTo>
                      <a:pt x="1180" y="41"/>
                    </a:lnTo>
                    <a:lnTo>
                      <a:pt x="1189" y="66"/>
                    </a:lnTo>
                    <a:lnTo>
                      <a:pt x="1172" y="99"/>
                    </a:lnTo>
                    <a:lnTo>
                      <a:pt x="1155" y="124"/>
                    </a:lnTo>
                    <a:lnTo>
                      <a:pt x="1129" y="140"/>
                    </a:lnTo>
                    <a:lnTo>
                      <a:pt x="1104" y="157"/>
                    </a:lnTo>
                    <a:lnTo>
                      <a:pt x="1104" y="165"/>
                    </a:lnTo>
                    <a:lnTo>
                      <a:pt x="1112" y="173"/>
                    </a:lnTo>
                    <a:lnTo>
                      <a:pt x="1138" y="165"/>
                    </a:lnTo>
                    <a:lnTo>
                      <a:pt x="1146" y="165"/>
                    </a:lnTo>
                    <a:lnTo>
                      <a:pt x="1163" y="173"/>
                    </a:lnTo>
                    <a:lnTo>
                      <a:pt x="1180" y="181"/>
                    </a:lnTo>
                    <a:lnTo>
                      <a:pt x="1189" y="198"/>
                    </a:lnTo>
                    <a:lnTo>
                      <a:pt x="1197" y="223"/>
                    </a:lnTo>
                    <a:lnTo>
                      <a:pt x="1189" y="239"/>
                    </a:lnTo>
                    <a:lnTo>
                      <a:pt x="1180" y="272"/>
                    </a:lnTo>
                    <a:lnTo>
                      <a:pt x="1163" y="313"/>
                    </a:lnTo>
                    <a:lnTo>
                      <a:pt x="1146" y="346"/>
                    </a:lnTo>
                    <a:lnTo>
                      <a:pt x="1146" y="363"/>
                    </a:lnTo>
                    <a:lnTo>
                      <a:pt x="1146" y="379"/>
                    </a:lnTo>
                    <a:lnTo>
                      <a:pt x="1121" y="355"/>
                    </a:lnTo>
                    <a:lnTo>
                      <a:pt x="1112" y="322"/>
                    </a:lnTo>
                    <a:lnTo>
                      <a:pt x="1104" y="289"/>
                    </a:lnTo>
                    <a:lnTo>
                      <a:pt x="1095" y="256"/>
                    </a:lnTo>
                    <a:lnTo>
                      <a:pt x="1121" y="264"/>
                    </a:lnTo>
                    <a:lnTo>
                      <a:pt x="1138" y="264"/>
                    </a:lnTo>
                    <a:lnTo>
                      <a:pt x="1146" y="256"/>
                    </a:lnTo>
                    <a:lnTo>
                      <a:pt x="1155" y="247"/>
                    </a:lnTo>
                    <a:lnTo>
                      <a:pt x="1163" y="239"/>
                    </a:lnTo>
                    <a:lnTo>
                      <a:pt x="1163" y="223"/>
                    </a:lnTo>
                    <a:lnTo>
                      <a:pt x="1155" y="206"/>
                    </a:lnTo>
                    <a:lnTo>
                      <a:pt x="1146" y="198"/>
                    </a:lnTo>
                    <a:lnTo>
                      <a:pt x="1121" y="181"/>
                    </a:lnTo>
                    <a:lnTo>
                      <a:pt x="1112" y="181"/>
                    </a:lnTo>
                    <a:lnTo>
                      <a:pt x="1095" y="190"/>
                    </a:lnTo>
                    <a:lnTo>
                      <a:pt x="1078" y="206"/>
                    </a:lnTo>
                    <a:lnTo>
                      <a:pt x="1070" y="223"/>
                    </a:lnTo>
                    <a:lnTo>
                      <a:pt x="1061" y="247"/>
                    </a:lnTo>
                    <a:lnTo>
                      <a:pt x="1061" y="272"/>
                    </a:lnTo>
                    <a:lnTo>
                      <a:pt x="1070" y="289"/>
                    </a:lnTo>
                    <a:lnTo>
                      <a:pt x="1087" y="338"/>
                    </a:lnTo>
                    <a:lnTo>
                      <a:pt x="1104" y="379"/>
                    </a:lnTo>
                    <a:lnTo>
                      <a:pt x="1146" y="429"/>
                    </a:lnTo>
                    <a:lnTo>
                      <a:pt x="1172" y="487"/>
                    </a:lnTo>
                    <a:lnTo>
                      <a:pt x="1189" y="552"/>
                    </a:lnTo>
                    <a:lnTo>
                      <a:pt x="1189" y="618"/>
                    </a:lnTo>
                    <a:lnTo>
                      <a:pt x="1180" y="660"/>
                    </a:lnTo>
                    <a:lnTo>
                      <a:pt x="1172" y="693"/>
                    </a:lnTo>
                    <a:lnTo>
                      <a:pt x="1146" y="726"/>
                    </a:lnTo>
                    <a:lnTo>
                      <a:pt x="1121" y="759"/>
                    </a:lnTo>
                    <a:lnTo>
                      <a:pt x="1078" y="783"/>
                    </a:lnTo>
                    <a:lnTo>
                      <a:pt x="1078" y="792"/>
                    </a:lnTo>
                    <a:lnTo>
                      <a:pt x="1095" y="792"/>
                    </a:lnTo>
                    <a:lnTo>
                      <a:pt x="1112" y="792"/>
                    </a:lnTo>
                    <a:lnTo>
                      <a:pt x="1121" y="792"/>
                    </a:lnTo>
                    <a:lnTo>
                      <a:pt x="1146" y="800"/>
                    </a:lnTo>
                    <a:lnTo>
                      <a:pt x="1163" y="808"/>
                    </a:lnTo>
                    <a:lnTo>
                      <a:pt x="1180" y="833"/>
                    </a:lnTo>
                    <a:lnTo>
                      <a:pt x="1189" y="849"/>
                    </a:lnTo>
                    <a:lnTo>
                      <a:pt x="1189" y="882"/>
                    </a:lnTo>
                    <a:lnTo>
                      <a:pt x="1189" y="899"/>
                    </a:lnTo>
                    <a:lnTo>
                      <a:pt x="1180" y="907"/>
                    </a:lnTo>
                    <a:lnTo>
                      <a:pt x="1163" y="924"/>
                    </a:lnTo>
                    <a:lnTo>
                      <a:pt x="1155" y="932"/>
                    </a:lnTo>
                    <a:lnTo>
                      <a:pt x="1112" y="948"/>
                    </a:lnTo>
                    <a:lnTo>
                      <a:pt x="1087" y="940"/>
                    </a:lnTo>
                    <a:lnTo>
                      <a:pt x="1061" y="924"/>
                    </a:lnTo>
                    <a:lnTo>
                      <a:pt x="1053" y="899"/>
                    </a:lnTo>
                    <a:lnTo>
                      <a:pt x="1053" y="874"/>
                    </a:lnTo>
                    <a:lnTo>
                      <a:pt x="1070" y="858"/>
                    </a:lnTo>
                    <a:lnTo>
                      <a:pt x="1070" y="882"/>
                    </a:lnTo>
                    <a:lnTo>
                      <a:pt x="1078" y="891"/>
                    </a:lnTo>
                    <a:lnTo>
                      <a:pt x="1087" y="899"/>
                    </a:lnTo>
                    <a:lnTo>
                      <a:pt x="1095" y="907"/>
                    </a:lnTo>
                    <a:lnTo>
                      <a:pt x="1104" y="907"/>
                    </a:lnTo>
                    <a:lnTo>
                      <a:pt x="1121" y="899"/>
                    </a:lnTo>
                    <a:lnTo>
                      <a:pt x="1138" y="891"/>
                    </a:lnTo>
                    <a:lnTo>
                      <a:pt x="1146" y="866"/>
                    </a:lnTo>
                    <a:lnTo>
                      <a:pt x="1138" y="849"/>
                    </a:lnTo>
                    <a:lnTo>
                      <a:pt x="1121" y="833"/>
                    </a:lnTo>
                    <a:lnTo>
                      <a:pt x="1095" y="825"/>
                    </a:lnTo>
                    <a:lnTo>
                      <a:pt x="1070" y="816"/>
                    </a:lnTo>
                    <a:lnTo>
                      <a:pt x="1010" y="816"/>
                    </a:lnTo>
                    <a:lnTo>
                      <a:pt x="959" y="816"/>
                    </a:lnTo>
                    <a:lnTo>
                      <a:pt x="934" y="816"/>
                    </a:lnTo>
                    <a:lnTo>
                      <a:pt x="908" y="808"/>
                    </a:lnTo>
                    <a:lnTo>
                      <a:pt x="849" y="775"/>
                    </a:lnTo>
                    <a:lnTo>
                      <a:pt x="798" y="742"/>
                    </a:lnTo>
                    <a:lnTo>
                      <a:pt x="781" y="742"/>
                    </a:lnTo>
                    <a:lnTo>
                      <a:pt x="772" y="759"/>
                    </a:lnTo>
                    <a:lnTo>
                      <a:pt x="806" y="800"/>
                    </a:lnTo>
                    <a:lnTo>
                      <a:pt x="823" y="849"/>
                    </a:lnTo>
                    <a:lnTo>
                      <a:pt x="840" y="899"/>
                    </a:lnTo>
                    <a:lnTo>
                      <a:pt x="849" y="948"/>
                    </a:lnTo>
                    <a:lnTo>
                      <a:pt x="849" y="1031"/>
                    </a:lnTo>
                    <a:lnTo>
                      <a:pt x="849" y="1055"/>
                    </a:lnTo>
                    <a:lnTo>
                      <a:pt x="857" y="1072"/>
                    </a:lnTo>
                    <a:lnTo>
                      <a:pt x="874" y="1088"/>
                    </a:lnTo>
                    <a:lnTo>
                      <a:pt x="891" y="1097"/>
                    </a:lnTo>
                    <a:lnTo>
                      <a:pt x="917" y="1097"/>
                    </a:lnTo>
                    <a:lnTo>
                      <a:pt x="934" y="1088"/>
                    </a:lnTo>
                    <a:lnTo>
                      <a:pt x="942" y="1072"/>
                    </a:lnTo>
                    <a:lnTo>
                      <a:pt x="942" y="1055"/>
                    </a:lnTo>
                    <a:lnTo>
                      <a:pt x="942" y="1047"/>
                    </a:lnTo>
                    <a:lnTo>
                      <a:pt x="934" y="1031"/>
                    </a:lnTo>
                    <a:lnTo>
                      <a:pt x="908" y="1031"/>
                    </a:lnTo>
                    <a:lnTo>
                      <a:pt x="883" y="1039"/>
                    </a:lnTo>
                    <a:lnTo>
                      <a:pt x="891" y="1022"/>
                    </a:lnTo>
                    <a:lnTo>
                      <a:pt x="900" y="1014"/>
                    </a:lnTo>
                    <a:lnTo>
                      <a:pt x="917" y="1006"/>
                    </a:lnTo>
                    <a:lnTo>
                      <a:pt x="925" y="1006"/>
                    </a:lnTo>
                    <a:lnTo>
                      <a:pt x="951" y="1014"/>
                    </a:lnTo>
                    <a:lnTo>
                      <a:pt x="968" y="1031"/>
                    </a:lnTo>
                    <a:lnTo>
                      <a:pt x="976" y="1055"/>
                    </a:lnTo>
                    <a:lnTo>
                      <a:pt x="976" y="1080"/>
                    </a:lnTo>
                    <a:lnTo>
                      <a:pt x="976" y="1105"/>
                    </a:lnTo>
                    <a:lnTo>
                      <a:pt x="959" y="1121"/>
                    </a:lnTo>
                    <a:lnTo>
                      <a:pt x="934" y="1138"/>
                    </a:lnTo>
                    <a:lnTo>
                      <a:pt x="917" y="1146"/>
                    </a:lnTo>
                    <a:lnTo>
                      <a:pt x="891" y="1146"/>
                    </a:lnTo>
                    <a:lnTo>
                      <a:pt x="866" y="1146"/>
                    </a:lnTo>
                    <a:lnTo>
                      <a:pt x="849" y="1138"/>
                    </a:lnTo>
                    <a:lnTo>
                      <a:pt x="823" y="1113"/>
                    </a:lnTo>
                    <a:lnTo>
                      <a:pt x="815" y="1097"/>
                    </a:lnTo>
                    <a:lnTo>
                      <a:pt x="815" y="1080"/>
                    </a:lnTo>
                    <a:lnTo>
                      <a:pt x="815" y="1064"/>
                    </a:lnTo>
                    <a:lnTo>
                      <a:pt x="823" y="1031"/>
                    </a:lnTo>
                    <a:lnTo>
                      <a:pt x="815" y="1022"/>
                    </a:lnTo>
                    <a:lnTo>
                      <a:pt x="806" y="1039"/>
                    </a:lnTo>
                    <a:lnTo>
                      <a:pt x="798" y="1047"/>
                    </a:lnTo>
                    <a:lnTo>
                      <a:pt x="798" y="1064"/>
                    </a:lnTo>
                    <a:lnTo>
                      <a:pt x="781" y="1080"/>
                    </a:lnTo>
                    <a:lnTo>
                      <a:pt x="764" y="1105"/>
                    </a:lnTo>
                    <a:lnTo>
                      <a:pt x="738" y="1121"/>
                    </a:lnTo>
                    <a:lnTo>
                      <a:pt x="713" y="1138"/>
                    </a:lnTo>
                    <a:lnTo>
                      <a:pt x="688" y="1146"/>
                    </a:lnTo>
                    <a:lnTo>
                      <a:pt x="654" y="1154"/>
                    </a:lnTo>
                    <a:lnTo>
                      <a:pt x="628" y="1154"/>
                    </a:lnTo>
                    <a:lnTo>
                      <a:pt x="594" y="1154"/>
                    </a:lnTo>
                    <a:lnTo>
                      <a:pt x="569" y="1154"/>
                    </a:lnTo>
                    <a:lnTo>
                      <a:pt x="484" y="1121"/>
                    </a:lnTo>
                    <a:lnTo>
                      <a:pt x="407" y="1088"/>
                    </a:lnTo>
                    <a:lnTo>
                      <a:pt x="322" y="1047"/>
                    </a:lnTo>
                    <a:lnTo>
                      <a:pt x="280" y="1039"/>
                    </a:lnTo>
                    <a:lnTo>
                      <a:pt x="263" y="1039"/>
                    </a:lnTo>
                    <a:lnTo>
                      <a:pt x="237" y="1039"/>
                    </a:lnTo>
                    <a:lnTo>
                      <a:pt x="220" y="1055"/>
                    </a:lnTo>
                    <a:lnTo>
                      <a:pt x="212" y="1072"/>
                    </a:lnTo>
                    <a:lnTo>
                      <a:pt x="203" y="1088"/>
                    </a:lnTo>
                    <a:lnTo>
                      <a:pt x="212" y="1105"/>
                    </a:lnTo>
                    <a:lnTo>
                      <a:pt x="220" y="1113"/>
                    </a:lnTo>
                    <a:lnTo>
                      <a:pt x="229" y="1121"/>
                    </a:lnTo>
                    <a:lnTo>
                      <a:pt x="237" y="1121"/>
                    </a:lnTo>
                    <a:lnTo>
                      <a:pt x="254" y="1121"/>
                    </a:lnTo>
                    <a:lnTo>
                      <a:pt x="271" y="1113"/>
                    </a:lnTo>
                    <a:lnTo>
                      <a:pt x="280" y="1105"/>
                    </a:lnTo>
                    <a:lnTo>
                      <a:pt x="288" y="1097"/>
                    </a:lnTo>
                    <a:lnTo>
                      <a:pt x="280" y="1072"/>
                    </a:lnTo>
                    <a:lnTo>
                      <a:pt x="280" y="1064"/>
                    </a:lnTo>
                    <a:lnTo>
                      <a:pt x="314" y="1072"/>
                    </a:lnTo>
                    <a:lnTo>
                      <a:pt x="339" y="1080"/>
                    </a:lnTo>
                    <a:lnTo>
                      <a:pt x="399" y="1113"/>
                    </a:lnTo>
                    <a:lnTo>
                      <a:pt x="382" y="1113"/>
                    </a:lnTo>
                    <a:lnTo>
                      <a:pt x="365" y="1113"/>
                    </a:lnTo>
                    <a:lnTo>
                      <a:pt x="331" y="1130"/>
                    </a:lnTo>
                    <a:lnTo>
                      <a:pt x="288" y="1146"/>
                    </a:lnTo>
                    <a:lnTo>
                      <a:pt x="254" y="1163"/>
                    </a:lnTo>
                    <a:lnTo>
                      <a:pt x="237" y="1163"/>
                    </a:lnTo>
                    <a:lnTo>
                      <a:pt x="220" y="1154"/>
                    </a:lnTo>
                    <a:lnTo>
                      <a:pt x="203" y="113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1" name="Freeform 27"/>
              <p:cNvSpPr>
                <a:spLocks/>
              </p:cNvSpPr>
              <p:nvPr/>
            </p:nvSpPr>
            <p:spPr bwMode="auto">
              <a:xfrm>
                <a:off x="9100" y="15328"/>
                <a:ext cx="1163" cy="445"/>
              </a:xfrm>
              <a:custGeom>
                <a:avLst/>
                <a:gdLst>
                  <a:gd name="T0" fmla="*/ 8 w 1163"/>
                  <a:gd name="T1" fmla="*/ 437 h 445"/>
                  <a:gd name="T2" fmla="*/ 0 w 1163"/>
                  <a:gd name="T3" fmla="*/ 420 h 445"/>
                  <a:gd name="T4" fmla="*/ 127 w 1163"/>
                  <a:gd name="T5" fmla="*/ 420 h 445"/>
                  <a:gd name="T6" fmla="*/ 543 w 1163"/>
                  <a:gd name="T7" fmla="*/ 429 h 445"/>
                  <a:gd name="T8" fmla="*/ 603 w 1163"/>
                  <a:gd name="T9" fmla="*/ 420 h 445"/>
                  <a:gd name="T10" fmla="*/ 611 w 1163"/>
                  <a:gd name="T11" fmla="*/ 420 h 445"/>
                  <a:gd name="T12" fmla="*/ 611 w 1163"/>
                  <a:gd name="T13" fmla="*/ 313 h 445"/>
                  <a:gd name="T14" fmla="*/ 611 w 1163"/>
                  <a:gd name="T15" fmla="*/ 305 h 445"/>
                  <a:gd name="T16" fmla="*/ 739 w 1163"/>
                  <a:gd name="T17" fmla="*/ 305 h 445"/>
                  <a:gd name="T18" fmla="*/ 798 w 1163"/>
                  <a:gd name="T19" fmla="*/ 297 h 445"/>
                  <a:gd name="T20" fmla="*/ 849 w 1163"/>
                  <a:gd name="T21" fmla="*/ 288 h 445"/>
                  <a:gd name="T22" fmla="*/ 908 w 1163"/>
                  <a:gd name="T23" fmla="*/ 272 h 445"/>
                  <a:gd name="T24" fmla="*/ 959 w 1163"/>
                  <a:gd name="T25" fmla="*/ 247 h 445"/>
                  <a:gd name="T26" fmla="*/ 1010 w 1163"/>
                  <a:gd name="T27" fmla="*/ 214 h 445"/>
                  <a:gd name="T28" fmla="*/ 1053 w 1163"/>
                  <a:gd name="T29" fmla="*/ 181 h 445"/>
                  <a:gd name="T30" fmla="*/ 1087 w 1163"/>
                  <a:gd name="T31" fmla="*/ 140 h 445"/>
                  <a:gd name="T32" fmla="*/ 1121 w 1163"/>
                  <a:gd name="T33" fmla="*/ 91 h 445"/>
                  <a:gd name="T34" fmla="*/ 1155 w 1163"/>
                  <a:gd name="T35" fmla="*/ 0 h 445"/>
                  <a:gd name="T36" fmla="*/ 1163 w 1163"/>
                  <a:gd name="T37" fmla="*/ 8 h 445"/>
                  <a:gd name="T38" fmla="*/ 1163 w 1163"/>
                  <a:gd name="T39" fmla="*/ 25 h 445"/>
                  <a:gd name="T40" fmla="*/ 1155 w 1163"/>
                  <a:gd name="T41" fmla="*/ 49 h 445"/>
                  <a:gd name="T42" fmla="*/ 1146 w 1163"/>
                  <a:gd name="T43" fmla="*/ 91 h 445"/>
                  <a:gd name="T44" fmla="*/ 1121 w 1163"/>
                  <a:gd name="T45" fmla="*/ 124 h 445"/>
                  <a:gd name="T46" fmla="*/ 1087 w 1163"/>
                  <a:gd name="T47" fmla="*/ 165 h 445"/>
                  <a:gd name="T48" fmla="*/ 1061 w 1163"/>
                  <a:gd name="T49" fmla="*/ 198 h 445"/>
                  <a:gd name="T50" fmla="*/ 1027 w 1163"/>
                  <a:gd name="T51" fmla="*/ 231 h 445"/>
                  <a:gd name="T52" fmla="*/ 985 w 1163"/>
                  <a:gd name="T53" fmla="*/ 255 h 445"/>
                  <a:gd name="T54" fmla="*/ 942 w 1163"/>
                  <a:gd name="T55" fmla="*/ 280 h 445"/>
                  <a:gd name="T56" fmla="*/ 900 w 1163"/>
                  <a:gd name="T57" fmla="*/ 288 h 445"/>
                  <a:gd name="T58" fmla="*/ 823 w 1163"/>
                  <a:gd name="T59" fmla="*/ 313 h 445"/>
                  <a:gd name="T60" fmla="*/ 789 w 1163"/>
                  <a:gd name="T61" fmla="*/ 321 h 445"/>
                  <a:gd name="T62" fmla="*/ 747 w 1163"/>
                  <a:gd name="T63" fmla="*/ 321 h 445"/>
                  <a:gd name="T64" fmla="*/ 637 w 1163"/>
                  <a:gd name="T65" fmla="*/ 330 h 445"/>
                  <a:gd name="T66" fmla="*/ 628 w 1163"/>
                  <a:gd name="T67" fmla="*/ 338 h 445"/>
                  <a:gd name="T68" fmla="*/ 628 w 1163"/>
                  <a:gd name="T69" fmla="*/ 445 h 445"/>
                  <a:gd name="T70" fmla="*/ 8 w 1163"/>
                  <a:gd name="T71" fmla="*/ 437 h 4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63" h="445">
                    <a:moveTo>
                      <a:pt x="8" y="437"/>
                    </a:moveTo>
                    <a:lnTo>
                      <a:pt x="0" y="420"/>
                    </a:lnTo>
                    <a:lnTo>
                      <a:pt x="127" y="420"/>
                    </a:lnTo>
                    <a:lnTo>
                      <a:pt x="543" y="429"/>
                    </a:lnTo>
                    <a:lnTo>
                      <a:pt x="603" y="420"/>
                    </a:lnTo>
                    <a:lnTo>
                      <a:pt x="611" y="420"/>
                    </a:lnTo>
                    <a:lnTo>
                      <a:pt x="611" y="313"/>
                    </a:lnTo>
                    <a:lnTo>
                      <a:pt x="611" y="305"/>
                    </a:lnTo>
                    <a:lnTo>
                      <a:pt x="739" y="305"/>
                    </a:lnTo>
                    <a:lnTo>
                      <a:pt x="798" y="297"/>
                    </a:lnTo>
                    <a:lnTo>
                      <a:pt x="849" y="288"/>
                    </a:lnTo>
                    <a:lnTo>
                      <a:pt x="908" y="272"/>
                    </a:lnTo>
                    <a:lnTo>
                      <a:pt x="959" y="247"/>
                    </a:lnTo>
                    <a:lnTo>
                      <a:pt x="1010" y="214"/>
                    </a:lnTo>
                    <a:lnTo>
                      <a:pt x="1053" y="181"/>
                    </a:lnTo>
                    <a:lnTo>
                      <a:pt x="1087" y="140"/>
                    </a:lnTo>
                    <a:lnTo>
                      <a:pt x="1121" y="91"/>
                    </a:lnTo>
                    <a:lnTo>
                      <a:pt x="1155" y="0"/>
                    </a:lnTo>
                    <a:lnTo>
                      <a:pt x="1163" y="8"/>
                    </a:lnTo>
                    <a:lnTo>
                      <a:pt x="1163" y="25"/>
                    </a:lnTo>
                    <a:lnTo>
                      <a:pt x="1155" y="49"/>
                    </a:lnTo>
                    <a:lnTo>
                      <a:pt x="1146" y="91"/>
                    </a:lnTo>
                    <a:lnTo>
                      <a:pt x="1121" y="124"/>
                    </a:lnTo>
                    <a:lnTo>
                      <a:pt x="1087" y="165"/>
                    </a:lnTo>
                    <a:lnTo>
                      <a:pt x="1061" y="198"/>
                    </a:lnTo>
                    <a:lnTo>
                      <a:pt x="1027" y="231"/>
                    </a:lnTo>
                    <a:lnTo>
                      <a:pt x="985" y="255"/>
                    </a:lnTo>
                    <a:lnTo>
                      <a:pt x="942" y="280"/>
                    </a:lnTo>
                    <a:lnTo>
                      <a:pt x="900" y="288"/>
                    </a:lnTo>
                    <a:lnTo>
                      <a:pt x="823" y="313"/>
                    </a:lnTo>
                    <a:lnTo>
                      <a:pt x="789" y="321"/>
                    </a:lnTo>
                    <a:lnTo>
                      <a:pt x="747" y="321"/>
                    </a:lnTo>
                    <a:lnTo>
                      <a:pt x="637" y="330"/>
                    </a:lnTo>
                    <a:lnTo>
                      <a:pt x="628" y="338"/>
                    </a:lnTo>
                    <a:lnTo>
                      <a:pt x="628" y="445"/>
                    </a:lnTo>
                    <a:lnTo>
                      <a:pt x="8" y="437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2" name="Freeform 28"/>
              <p:cNvSpPr>
                <a:spLocks/>
              </p:cNvSpPr>
              <p:nvPr/>
            </p:nvSpPr>
            <p:spPr bwMode="auto">
              <a:xfrm>
                <a:off x="10994" y="15757"/>
                <a:ext cx="25" cy="8"/>
              </a:xfrm>
              <a:custGeom>
                <a:avLst/>
                <a:gdLst>
                  <a:gd name="T0" fmla="*/ 0 w 25"/>
                  <a:gd name="T1" fmla="*/ 0 h 8"/>
                  <a:gd name="T2" fmla="*/ 8 w 25"/>
                  <a:gd name="T3" fmla="*/ 0 h 8"/>
                  <a:gd name="T4" fmla="*/ 25 w 25"/>
                  <a:gd name="T5" fmla="*/ 0 h 8"/>
                  <a:gd name="T6" fmla="*/ 17 w 25"/>
                  <a:gd name="T7" fmla="*/ 8 h 8"/>
                  <a:gd name="T8" fmla="*/ 17 w 25"/>
                  <a:gd name="T9" fmla="*/ 8 h 8"/>
                  <a:gd name="T10" fmla="*/ 0 w 25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0" y="0"/>
                    </a:moveTo>
                    <a:lnTo>
                      <a:pt x="8" y="0"/>
                    </a:lnTo>
                    <a:lnTo>
                      <a:pt x="25" y="0"/>
                    </a:lnTo>
                    <a:lnTo>
                      <a:pt x="1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3" name="Freeform 29"/>
              <p:cNvSpPr>
                <a:spLocks/>
              </p:cNvSpPr>
              <p:nvPr/>
            </p:nvSpPr>
            <p:spPr bwMode="auto">
              <a:xfrm>
                <a:off x="9049" y="15179"/>
                <a:ext cx="1197" cy="561"/>
              </a:xfrm>
              <a:custGeom>
                <a:avLst/>
                <a:gdLst>
                  <a:gd name="T0" fmla="*/ 0 w 1197"/>
                  <a:gd name="T1" fmla="*/ 545 h 561"/>
                  <a:gd name="T2" fmla="*/ 8 w 1197"/>
                  <a:gd name="T3" fmla="*/ 528 h 561"/>
                  <a:gd name="T4" fmla="*/ 59 w 1197"/>
                  <a:gd name="T5" fmla="*/ 520 h 561"/>
                  <a:gd name="T6" fmla="*/ 603 w 1197"/>
                  <a:gd name="T7" fmla="*/ 528 h 561"/>
                  <a:gd name="T8" fmla="*/ 603 w 1197"/>
                  <a:gd name="T9" fmla="*/ 520 h 561"/>
                  <a:gd name="T10" fmla="*/ 611 w 1197"/>
                  <a:gd name="T11" fmla="*/ 404 h 561"/>
                  <a:gd name="T12" fmla="*/ 739 w 1197"/>
                  <a:gd name="T13" fmla="*/ 404 h 561"/>
                  <a:gd name="T14" fmla="*/ 806 w 1197"/>
                  <a:gd name="T15" fmla="*/ 396 h 561"/>
                  <a:gd name="T16" fmla="*/ 866 w 1197"/>
                  <a:gd name="T17" fmla="*/ 388 h 561"/>
                  <a:gd name="T18" fmla="*/ 925 w 1197"/>
                  <a:gd name="T19" fmla="*/ 372 h 561"/>
                  <a:gd name="T20" fmla="*/ 976 w 1197"/>
                  <a:gd name="T21" fmla="*/ 347 h 561"/>
                  <a:gd name="T22" fmla="*/ 1027 w 1197"/>
                  <a:gd name="T23" fmla="*/ 314 h 561"/>
                  <a:gd name="T24" fmla="*/ 1053 w 1197"/>
                  <a:gd name="T25" fmla="*/ 297 h 561"/>
                  <a:gd name="T26" fmla="*/ 1078 w 1197"/>
                  <a:gd name="T27" fmla="*/ 273 h 561"/>
                  <a:gd name="T28" fmla="*/ 1095 w 1197"/>
                  <a:gd name="T29" fmla="*/ 240 h 561"/>
                  <a:gd name="T30" fmla="*/ 1121 w 1197"/>
                  <a:gd name="T31" fmla="*/ 207 h 561"/>
                  <a:gd name="T32" fmla="*/ 1138 w 1197"/>
                  <a:gd name="T33" fmla="*/ 174 h 561"/>
                  <a:gd name="T34" fmla="*/ 1146 w 1197"/>
                  <a:gd name="T35" fmla="*/ 141 h 561"/>
                  <a:gd name="T36" fmla="*/ 1163 w 1197"/>
                  <a:gd name="T37" fmla="*/ 75 h 561"/>
                  <a:gd name="T38" fmla="*/ 1172 w 1197"/>
                  <a:gd name="T39" fmla="*/ 0 h 561"/>
                  <a:gd name="T40" fmla="*/ 1189 w 1197"/>
                  <a:gd name="T41" fmla="*/ 0 h 561"/>
                  <a:gd name="T42" fmla="*/ 1197 w 1197"/>
                  <a:gd name="T43" fmla="*/ 9 h 561"/>
                  <a:gd name="T44" fmla="*/ 1197 w 1197"/>
                  <a:gd name="T45" fmla="*/ 42 h 561"/>
                  <a:gd name="T46" fmla="*/ 1197 w 1197"/>
                  <a:gd name="T47" fmla="*/ 75 h 561"/>
                  <a:gd name="T48" fmla="*/ 1197 w 1197"/>
                  <a:gd name="T49" fmla="*/ 116 h 561"/>
                  <a:gd name="T50" fmla="*/ 1180 w 1197"/>
                  <a:gd name="T51" fmla="*/ 149 h 561"/>
                  <a:gd name="T52" fmla="*/ 1155 w 1197"/>
                  <a:gd name="T53" fmla="*/ 223 h 561"/>
                  <a:gd name="T54" fmla="*/ 1121 w 1197"/>
                  <a:gd name="T55" fmla="*/ 281 h 561"/>
                  <a:gd name="T56" fmla="*/ 1087 w 1197"/>
                  <a:gd name="T57" fmla="*/ 322 h 561"/>
                  <a:gd name="T58" fmla="*/ 1044 w 1197"/>
                  <a:gd name="T59" fmla="*/ 355 h 561"/>
                  <a:gd name="T60" fmla="*/ 1002 w 1197"/>
                  <a:gd name="T61" fmla="*/ 380 h 561"/>
                  <a:gd name="T62" fmla="*/ 959 w 1197"/>
                  <a:gd name="T63" fmla="*/ 404 h 561"/>
                  <a:gd name="T64" fmla="*/ 908 w 1197"/>
                  <a:gd name="T65" fmla="*/ 421 h 561"/>
                  <a:gd name="T66" fmla="*/ 866 w 1197"/>
                  <a:gd name="T67" fmla="*/ 429 h 561"/>
                  <a:gd name="T68" fmla="*/ 815 w 1197"/>
                  <a:gd name="T69" fmla="*/ 437 h 561"/>
                  <a:gd name="T70" fmla="*/ 764 w 1197"/>
                  <a:gd name="T71" fmla="*/ 437 h 561"/>
                  <a:gd name="T72" fmla="*/ 705 w 1197"/>
                  <a:gd name="T73" fmla="*/ 437 h 561"/>
                  <a:gd name="T74" fmla="*/ 654 w 1197"/>
                  <a:gd name="T75" fmla="*/ 437 h 561"/>
                  <a:gd name="T76" fmla="*/ 645 w 1197"/>
                  <a:gd name="T77" fmla="*/ 437 h 561"/>
                  <a:gd name="T78" fmla="*/ 645 w 1197"/>
                  <a:gd name="T79" fmla="*/ 561 h 561"/>
                  <a:gd name="T80" fmla="*/ 637 w 1197"/>
                  <a:gd name="T81" fmla="*/ 561 h 561"/>
                  <a:gd name="T82" fmla="*/ 8 w 1197"/>
                  <a:gd name="T83" fmla="*/ 553 h 561"/>
                  <a:gd name="T84" fmla="*/ 0 w 1197"/>
                  <a:gd name="T85" fmla="*/ 545 h 5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97" h="561">
                    <a:moveTo>
                      <a:pt x="0" y="545"/>
                    </a:moveTo>
                    <a:lnTo>
                      <a:pt x="8" y="528"/>
                    </a:lnTo>
                    <a:lnTo>
                      <a:pt x="59" y="520"/>
                    </a:lnTo>
                    <a:lnTo>
                      <a:pt x="603" y="528"/>
                    </a:lnTo>
                    <a:lnTo>
                      <a:pt x="603" y="520"/>
                    </a:lnTo>
                    <a:lnTo>
                      <a:pt x="611" y="404"/>
                    </a:lnTo>
                    <a:lnTo>
                      <a:pt x="739" y="404"/>
                    </a:lnTo>
                    <a:lnTo>
                      <a:pt x="806" y="396"/>
                    </a:lnTo>
                    <a:lnTo>
                      <a:pt x="866" y="388"/>
                    </a:lnTo>
                    <a:lnTo>
                      <a:pt x="925" y="372"/>
                    </a:lnTo>
                    <a:lnTo>
                      <a:pt x="976" y="347"/>
                    </a:lnTo>
                    <a:lnTo>
                      <a:pt x="1027" y="314"/>
                    </a:lnTo>
                    <a:lnTo>
                      <a:pt x="1053" y="297"/>
                    </a:lnTo>
                    <a:lnTo>
                      <a:pt x="1078" y="273"/>
                    </a:lnTo>
                    <a:lnTo>
                      <a:pt x="1095" y="240"/>
                    </a:lnTo>
                    <a:lnTo>
                      <a:pt x="1121" y="207"/>
                    </a:lnTo>
                    <a:lnTo>
                      <a:pt x="1138" y="174"/>
                    </a:lnTo>
                    <a:lnTo>
                      <a:pt x="1146" y="141"/>
                    </a:lnTo>
                    <a:lnTo>
                      <a:pt x="1163" y="75"/>
                    </a:lnTo>
                    <a:lnTo>
                      <a:pt x="1172" y="0"/>
                    </a:lnTo>
                    <a:lnTo>
                      <a:pt x="1189" y="0"/>
                    </a:lnTo>
                    <a:lnTo>
                      <a:pt x="1197" y="9"/>
                    </a:lnTo>
                    <a:lnTo>
                      <a:pt x="1197" y="42"/>
                    </a:lnTo>
                    <a:lnTo>
                      <a:pt x="1197" y="75"/>
                    </a:lnTo>
                    <a:lnTo>
                      <a:pt x="1197" y="116"/>
                    </a:lnTo>
                    <a:lnTo>
                      <a:pt x="1180" y="149"/>
                    </a:lnTo>
                    <a:lnTo>
                      <a:pt x="1155" y="223"/>
                    </a:lnTo>
                    <a:lnTo>
                      <a:pt x="1121" y="281"/>
                    </a:lnTo>
                    <a:lnTo>
                      <a:pt x="1087" y="322"/>
                    </a:lnTo>
                    <a:lnTo>
                      <a:pt x="1044" y="355"/>
                    </a:lnTo>
                    <a:lnTo>
                      <a:pt x="1002" y="380"/>
                    </a:lnTo>
                    <a:lnTo>
                      <a:pt x="959" y="404"/>
                    </a:lnTo>
                    <a:lnTo>
                      <a:pt x="908" y="421"/>
                    </a:lnTo>
                    <a:lnTo>
                      <a:pt x="866" y="429"/>
                    </a:lnTo>
                    <a:lnTo>
                      <a:pt x="815" y="437"/>
                    </a:lnTo>
                    <a:lnTo>
                      <a:pt x="764" y="437"/>
                    </a:lnTo>
                    <a:lnTo>
                      <a:pt x="705" y="437"/>
                    </a:lnTo>
                    <a:lnTo>
                      <a:pt x="654" y="437"/>
                    </a:lnTo>
                    <a:lnTo>
                      <a:pt x="645" y="437"/>
                    </a:lnTo>
                    <a:lnTo>
                      <a:pt x="645" y="561"/>
                    </a:lnTo>
                    <a:lnTo>
                      <a:pt x="637" y="561"/>
                    </a:lnTo>
                    <a:lnTo>
                      <a:pt x="8" y="553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4" name="Freeform 30"/>
              <p:cNvSpPr>
                <a:spLocks/>
              </p:cNvSpPr>
              <p:nvPr/>
            </p:nvSpPr>
            <p:spPr bwMode="auto">
              <a:xfrm>
                <a:off x="11053" y="15559"/>
                <a:ext cx="34" cy="156"/>
              </a:xfrm>
              <a:custGeom>
                <a:avLst/>
                <a:gdLst>
                  <a:gd name="T0" fmla="*/ 26 w 34"/>
                  <a:gd name="T1" fmla="*/ 123 h 156"/>
                  <a:gd name="T2" fmla="*/ 26 w 34"/>
                  <a:gd name="T3" fmla="*/ 90 h 156"/>
                  <a:gd name="T4" fmla="*/ 17 w 34"/>
                  <a:gd name="T5" fmla="*/ 57 h 156"/>
                  <a:gd name="T6" fmla="*/ 9 w 34"/>
                  <a:gd name="T7" fmla="*/ 33 h 156"/>
                  <a:gd name="T8" fmla="*/ 0 w 34"/>
                  <a:gd name="T9" fmla="*/ 8 h 156"/>
                  <a:gd name="T10" fmla="*/ 0 w 34"/>
                  <a:gd name="T11" fmla="*/ 0 h 156"/>
                  <a:gd name="T12" fmla="*/ 17 w 34"/>
                  <a:gd name="T13" fmla="*/ 33 h 156"/>
                  <a:gd name="T14" fmla="*/ 34 w 34"/>
                  <a:gd name="T15" fmla="*/ 66 h 156"/>
                  <a:gd name="T16" fmla="*/ 34 w 34"/>
                  <a:gd name="T17" fmla="*/ 107 h 156"/>
                  <a:gd name="T18" fmla="*/ 26 w 34"/>
                  <a:gd name="T19" fmla="*/ 148 h 156"/>
                  <a:gd name="T20" fmla="*/ 17 w 34"/>
                  <a:gd name="T21" fmla="*/ 156 h 156"/>
                  <a:gd name="T22" fmla="*/ 17 w 34"/>
                  <a:gd name="T23" fmla="*/ 148 h 156"/>
                  <a:gd name="T24" fmla="*/ 17 w 34"/>
                  <a:gd name="T25" fmla="*/ 140 h 156"/>
                  <a:gd name="T26" fmla="*/ 26 w 34"/>
                  <a:gd name="T27" fmla="*/ 123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" h="156">
                    <a:moveTo>
                      <a:pt x="26" y="123"/>
                    </a:moveTo>
                    <a:lnTo>
                      <a:pt x="26" y="90"/>
                    </a:lnTo>
                    <a:lnTo>
                      <a:pt x="17" y="57"/>
                    </a:lnTo>
                    <a:lnTo>
                      <a:pt x="9" y="3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7" y="33"/>
                    </a:lnTo>
                    <a:lnTo>
                      <a:pt x="34" y="66"/>
                    </a:lnTo>
                    <a:lnTo>
                      <a:pt x="34" y="107"/>
                    </a:lnTo>
                    <a:lnTo>
                      <a:pt x="26" y="148"/>
                    </a:lnTo>
                    <a:lnTo>
                      <a:pt x="17" y="156"/>
                    </a:lnTo>
                    <a:lnTo>
                      <a:pt x="17" y="148"/>
                    </a:lnTo>
                    <a:lnTo>
                      <a:pt x="17" y="140"/>
                    </a:lnTo>
                    <a:lnTo>
                      <a:pt x="26" y="12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5" name="Freeform 31"/>
              <p:cNvSpPr>
                <a:spLocks/>
              </p:cNvSpPr>
              <p:nvPr/>
            </p:nvSpPr>
            <p:spPr bwMode="auto">
              <a:xfrm>
                <a:off x="10586" y="15419"/>
                <a:ext cx="306" cy="296"/>
              </a:xfrm>
              <a:custGeom>
                <a:avLst/>
                <a:gdLst>
                  <a:gd name="T0" fmla="*/ 212 w 306"/>
                  <a:gd name="T1" fmla="*/ 263 h 296"/>
                  <a:gd name="T2" fmla="*/ 221 w 306"/>
                  <a:gd name="T3" fmla="*/ 263 h 296"/>
                  <a:gd name="T4" fmla="*/ 229 w 306"/>
                  <a:gd name="T5" fmla="*/ 247 h 296"/>
                  <a:gd name="T6" fmla="*/ 178 w 306"/>
                  <a:gd name="T7" fmla="*/ 206 h 296"/>
                  <a:gd name="T8" fmla="*/ 178 w 306"/>
                  <a:gd name="T9" fmla="*/ 189 h 296"/>
                  <a:gd name="T10" fmla="*/ 212 w 306"/>
                  <a:gd name="T11" fmla="*/ 189 h 296"/>
                  <a:gd name="T12" fmla="*/ 246 w 306"/>
                  <a:gd name="T13" fmla="*/ 222 h 296"/>
                  <a:gd name="T14" fmla="*/ 263 w 306"/>
                  <a:gd name="T15" fmla="*/ 214 h 296"/>
                  <a:gd name="T16" fmla="*/ 221 w 306"/>
                  <a:gd name="T17" fmla="*/ 164 h 296"/>
                  <a:gd name="T18" fmla="*/ 178 w 306"/>
                  <a:gd name="T19" fmla="*/ 148 h 296"/>
                  <a:gd name="T20" fmla="*/ 153 w 306"/>
                  <a:gd name="T21" fmla="*/ 164 h 296"/>
                  <a:gd name="T22" fmla="*/ 144 w 306"/>
                  <a:gd name="T23" fmla="*/ 197 h 296"/>
                  <a:gd name="T24" fmla="*/ 204 w 306"/>
                  <a:gd name="T25" fmla="*/ 255 h 296"/>
                  <a:gd name="T26" fmla="*/ 161 w 306"/>
                  <a:gd name="T27" fmla="*/ 230 h 296"/>
                  <a:gd name="T28" fmla="*/ 136 w 306"/>
                  <a:gd name="T29" fmla="*/ 189 h 296"/>
                  <a:gd name="T30" fmla="*/ 136 w 306"/>
                  <a:gd name="T31" fmla="*/ 173 h 296"/>
                  <a:gd name="T32" fmla="*/ 127 w 306"/>
                  <a:gd name="T33" fmla="*/ 148 h 296"/>
                  <a:gd name="T34" fmla="*/ 93 w 306"/>
                  <a:gd name="T35" fmla="*/ 164 h 296"/>
                  <a:gd name="T36" fmla="*/ 59 w 306"/>
                  <a:gd name="T37" fmla="*/ 156 h 296"/>
                  <a:gd name="T38" fmla="*/ 34 w 306"/>
                  <a:gd name="T39" fmla="*/ 107 h 296"/>
                  <a:gd name="T40" fmla="*/ 17 w 306"/>
                  <a:gd name="T41" fmla="*/ 41 h 296"/>
                  <a:gd name="T42" fmla="*/ 59 w 306"/>
                  <a:gd name="T43" fmla="*/ 33 h 296"/>
                  <a:gd name="T44" fmla="*/ 153 w 306"/>
                  <a:gd name="T45" fmla="*/ 74 h 296"/>
                  <a:gd name="T46" fmla="*/ 161 w 306"/>
                  <a:gd name="T47" fmla="*/ 99 h 296"/>
                  <a:gd name="T48" fmla="*/ 153 w 306"/>
                  <a:gd name="T49" fmla="*/ 115 h 296"/>
                  <a:gd name="T50" fmla="*/ 153 w 306"/>
                  <a:gd name="T51" fmla="*/ 132 h 296"/>
                  <a:gd name="T52" fmla="*/ 170 w 306"/>
                  <a:gd name="T53" fmla="*/ 132 h 296"/>
                  <a:gd name="T54" fmla="*/ 212 w 306"/>
                  <a:gd name="T55" fmla="*/ 148 h 296"/>
                  <a:gd name="T56" fmla="*/ 272 w 306"/>
                  <a:gd name="T57" fmla="*/ 206 h 296"/>
                  <a:gd name="T58" fmla="*/ 306 w 306"/>
                  <a:gd name="T59" fmla="*/ 296 h 296"/>
                  <a:gd name="T60" fmla="*/ 246 w 306"/>
                  <a:gd name="T61" fmla="*/ 280 h 296"/>
                  <a:gd name="T62" fmla="*/ 204 w 306"/>
                  <a:gd name="T63" fmla="*/ 263 h 2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6" h="296">
                    <a:moveTo>
                      <a:pt x="204" y="263"/>
                    </a:moveTo>
                    <a:lnTo>
                      <a:pt x="212" y="263"/>
                    </a:lnTo>
                    <a:lnTo>
                      <a:pt x="221" y="263"/>
                    </a:lnTo>
                    <a:lnTo>
                      <a:pt x="229" y="255"/>
                    </a:lnTo>
                    <a:lnTo>
                      <a:pt x="229" y="247"/>
                    </a:lnTo>
                    <a:lnTo>
                      <a:pt x="195" y="230"/>
                    </a:lnTo>
                    <a:lnTo>
                      <a:pt x="178" y="206"/>
                    </a:lnTo>
                    <a:lnTo>
                      <a:pt x="178" y="197"/>
                    </a:lnTo>
                    <a:lnTo>
                      <a:pt x="178" y="189"/>
                    </a:lnTo>
                    <a:lnTo>
                      <a:pt x="195" y="181"/>
                    </a:lnTo>
                    <a:lnTo>
                      <a:pt x="212" y="189"/>
                    </a:lnTo>
                    <a:lnTo>
                      <a:pt x="229" y="197"/>
                    </a:lnTo>
                    <a:lnTo>
                      <a:pt x="246" y="222"/>
                    </a:lnTo>
                    <a:lnTo>
                      <a:pt x="263" y="222"/>
                    </a:lnTo>
                    <a:lnTo>
                      <a:pt x="263" y="214"/>
                    </a:lnTo>
                    <a:lnTo>
                      <a:pt x="238" y="173"/>
                    </a:lnTo>
                    <a:lnTo>
                      <a:pt x="221" y="164"/>
                    </a:lnTo>
                    <a:lnTo>
                      <a:pt x="204" y="148"/>
                    </a:lnTo>
                    <a:lnTo>
                      <a:pt x="178" y="148"/>
                    </a:lnTo>
                    <a:lnTo>
                      <a:pt x="161" y="156"/>
                    </a:lnTo>
                    <a:lnTo>
                      <a:pt x="153" y="164"/>
                    </a:lnTo>
                    <a:lnTo>
                      <a:pt x="153" y="173"/>
                    </a:lnTo>
                    <a:lnTo>
                      <a:pt x="144" y="197"/>
                    </a:lnTo>
                    <a:lnTo>
                      <a:pt x="170" y="230"/>
                    </a:lnTo>
                    <a:lnTo>
                      <a:pt x="204" y="255"/>
                    </a:lnTo>
                    <a:lnTo>
                      <a:pt x="178" y="247"/>
                    </a:lnTo>
                    <a:lnTo>
                      <a:pt x="161" y="230"/>
                    </a:lnTo>
                    <a:lnTo>
                      <a:pt x="144" y="214"/>
                    </a:lnTo>
                    <a:lnTo>
                      <a:pt x="136" y="189"/>
                    </a:lnTo>
                    <a:lnTo>
                      <a:pt x="136" y="181"/>
                    </a:lnTo>
                    <a:lnTo>
                      <a:pt x="136" y="173"/>
                    </a:lnTo>
                    <a:lnTo>
                      <a:pt x="136" y="156"/>
                    </a:lnTo>
                    <a:lnTo>
                      <a:pt x="127" y="148"/>
                    </a:lnTo>
                    <a:lnTo>
                      <a:pt x="102" y="164"/>
                    </a:lnTo>
                    <a:lnTo>
                      <a:pt x="93" y="164"/>
                    </a:lnTo>
                    <a:lnTo>
                      <a:pt x="76" y="164"/>
                    </a:lnTo>
                    <a:lnTo>
                      <a:pt x="59" y="156"/>
                    </a:lnTo>
                    <a:lnTo>
                      <a:pt x="51" y="148"/>
                    </a:lnTo>
                    <a:lnTo>
                      <a:pt x="34" y="107"/>
                    </a:lnTo>
                    <a:lnTo>
                      <a:pt x="34" y="82"/>
                    </a:lnTo>
                    <a:lnTo>
                      <a:pt x="17" y="41"/>
                    </a:lnTo>
                    <a:lnTo>
                      <a:pt x="0" y="0"/>
                    </a:lnTo>
                    <a:lnTo>
                      <a:pt x="59" y="33"/>
                    </a:lnTo>
                    <a:lnTo>
                      <a:pt x="136" y="57"/>
                    </a:lnTo>
                    <a:lnTo>
                      <a:pt x="153" y="74"/>
                    </a:lnTo>
                    <a:lnTo>
                      <a:pt x="153" y="82"/>
                    </a:lnTo>
                    <a:lnTo>
                      <a:pt x="161" y="99"/>
                    </a:lnTo>
                    <a:lnTo>
                      <a:pt x="161" y="107"/>
                    </a:lnTo>
                    <a:lnTo>
                      <a:pt x="153" y="115"/>
                    </a:lnTo>
                    <a:lnTo>
                      <a:pt x="153" y="132"/>
                    </a:lnTo>
                    <a:lnTo>
                      <a:pt x="161" y="140"/>
                    </a:lnTo>
                    <a:lnTo>
                      <a:pt x="170" y="132"/>
                    </a:lnTo>
                    <a:lnTo>
                      <a:pt x="187" y="132"/>
                    </a:lnTo>
                    <a:lnTo>
                      <a:pt x="212" y="148"/>
                    </a:lnTo>
                    <a:lnTo>
                      <a:pt x="246" y="181"/>
                    </a:lnTo>
                    <a:lnTo>
                      <a:pt x="272" y="206"/>
                    </a:lnTo>
                    <a:lnTo>
                      <a:pt x="280" y="230"/>
                    </a:lnTo>
                    <a:lnTo>
                      <a:pt x="306" y="296"/>
                    </a:lnTo>
                    <a:lnTo>
                      <a:pt x="246" y="280"/>
                    </a:lnTo>
                    <a:lnTo>
                      <a:pt x="221" y="272"/>
                    </a:lnTo>
                    <a:lnTo>
                      <a:pt x="204" y="26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6" name="Freeform 32"/>
              <p:cNvSpPr>
                <a:spLocks/>
              </p:cNvSpPr>
              <p:nvPr/>
            </p:nvSpPr>
            <p:spPr bwMode="auto">
              <a:xfrm>
                <a:off x="9006" y="15682"/>
                <a:ext cx="34" cy="25"/>
              </a:xfrm>
              <a:custGeom>
                <a:avLst/>
                <a:gdLst>
                  <a:gd name="T0" fmla="*/ 0 w 34"/>
                  <a:gd name="T1" fmla="*/ 17 h 25"/>
                  <a:gd name="T2" fmla="*/ 9 w 34"/>
                  <a:gd name="T3" fmla="*/ 0 h 25"/>
                  <a:gd name="T4" fmla="*/ 17 w 34"/>
                  <a:gd name="T5" fmla="*/ 0 h 25"/>
                  <a:gd name="T6" fmla="*/ 26 w 34"/>
                  <a:gd name="T7" fmla="*/ 0 h 25"/>
                  <a:gd name="T8" fmla="*/ 34 w 34"/>
                  <a:gd name="T9" fmla="*/ 9 h 25"/>
                  <a:gd name="T10" fmla="*/ 26 w 34"/>
                  <a:gd name="T11" fmla="*/ 17 h 25"/>
                  <a:gd name="T12" fmla="*/ 17 w 34"/>
                  <a:gd name="T13" fmla="*/ 25 h 25"/>
                  <a:gd name="T14" fmla="*/ 9 w 34"/>
                  <a:gd name="T15" fmla="*/ 25 h 25"/>
                  <a:gd name="T16" fmla="*/ 0 w 34"/>
                  <a:gd name="T17" fmla="*/ 17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17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9"/>
                    </a:lnTo>
                    <a:lnTo>
                      <a:pt x="26" y="17"/>
                    </a:lnTo>
                    <a:lnTo>
                      <a:pt x="17" y="25"/>
                    </a:lnTo>
                    <a:lnTo>
                      <a:pt x="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7" name="Freeform 33"/>
              <p:cNvSpPr>
                <a:spLocks/>
              </p:cNvSpPr>
              <p:nvPr/>
            </p:nvSpPr>
            <p:spPr bwMode="auto">
              <a:xfrm>
                <a:off x="9499" y="15575"/>
                <a:ext cx="68" cy="107"/>
              </a:xfrm>
              <a:custGeom>
                <a:avLst/>
                <a:gdLst>
                  <a:gd name="T0" fmla="*/ 0 w 68"/>
                  <a:gd name="T1" fmla="*/ 83 h 107"/>
                  <a:gd name="T2" fmla="*/ 25 w 68"/>
                  <a:gd name="T3" fmla="*/ 66 h 107"/>
                  <a:gd name="T4" fmla="*/ 34 w 68"/>
                  <a:gd name="T5" fmla="*/ 58 h 107"/>
                  <a:gd name="T6" fmla="*/ 51 w 68"/>
                  <a:gd name="T7" fmla="*/ 58 h 107"/>
                  <a:gd name="T8" fmla="*/ 51 w 68"/>
                  <a:gd name="T9" fmla="*/ 50 h 107"/>
                  <a:gd name="T10" fmla="*/ 42 w 68"/>
                  <a:gd name="T11" fmla="*/ 41 h 107"/>
                  <a:gd name="T12" fmla="*/ 17 w 68"/>
                  <a:gd name="T13" fmla="*/ 33 h 107"/>
                  <a:gd name="T14" fmla="*/ 8 w 68"/>
                  <a:gd name="T15" fmla="*/ 17 h 107"/>
                  <a:gd name="T16" fmla="*/ 0 w 68"/>
                  <a:gd name="T17" fmla="*/ 0 h 107"/>
                  <a:gd name="T18" fmla="*/ 0 w 68"/>
                  <a:gd name="T19" fmla="*/ 0 h 107"/>
                  <a:gd name="T20" fmla="*/ 59 w 68"/>
                  <a:gd name="T21" fmla="*/ 25 h 107"/>
                  <a:gd name="T22" fmla="*/ 68 w 68"/>
                  <a:gd name="T23" fmla="*/ 33 h 107"/>
                  <a:gd name="T24" fmla="*/ 68 w 68"/>
                  <a:gd name="T25" fmla="*/ 41 h 107"/>
                  <a:gd name="T26" fmla="*/ 68 w 68"/>
                  <a:gd name="T27" fmla="*/ 58 h 107"/>
                  <a:gd name="T28" fmla="*/ 51 w 68"/>
                  <a:gd name="T29" fmla="*/ 74 h 107"/>
                  <a:gd name="T30" fmla="*/ 34 w 68"/>
                  <a:gd name="T31" fmla="*/ 83 h 107"/>
                  <a:gd name="T32" fmla="*/ 17 w 68"/>
                  <a:gd name="T33" fmla="*/ 91 h 107"/>
                  <a:gd name="T34" fmla="*/ 0 w 68"/>
                  <a:gd name="T35" fmla="*/ 107 h 107"/>
                  <a:gd name="T36" fmla="*/ 0 w 68"/>
                  <a:gd name="T37" fmla="*/ 99 h 107"/>
                  <a:gd name="T38" fmla="*/ 0 w 68"/>
                  <a:gd name="T39" fmla="*/ 83 h 1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8" h="107">
                    <a:moveTo>
                      <a:pt x="0" y="83"/>
                    </a:moveTo>
                    <a:lnTo>
                      <a:pt x="25" y="66"/>
                    </a:lnTo>
                    <a:lnTo>
                      <a:pt x="34" y="58"/>
                    </a:lnTo>
                    <a:lnTo>
                      <a:pt x="51" y="58"/>
                    </a:lnTo>
                    <a:lnTo>
                      <a:pt x="51" y="50"/>
                    </a:lnTo>
                    <a:lnTo>
                      <a:pt x="42" y="41"/>
                    </a:lnTo>
                    <a:lnTo>
                      <a:pt x="17" y="33"/>
                    </a:lnTo>
                    <a:lnTo>
                      <a:pt x="8" y="17"/>
                    </a:lnTo>
                    <a:lnTo>
                      <a:pt x="0" y="0"/>
                    </a:lnTo>
                    <a:lnTo>
                      <a:pt x="59" y="25"/>
                    </a:lnTo>
                    <a:lnTo>
                      <a:pt x="68" y="33"/>
                    </a:lnTo>
                    <a:lnTo>
                      <a:pt x="68" y="41"/>
                    </a:lnTo>
                    <a:lnTo>
                      <a:pt x="68" y="58"/>
                    </a:lnTo>
                    <a:lnTo>
                      <a:pt x="51" y="74"/>
                    </a:lnTo>
                    <a:lnTo>
                      <a:pt x="34" y="83"/>
                    </a:lnTo>
                    <a:lnTo>
                      <a:pt x="17" y="91"/>
                    </a:lnTo>
                    <a:lnTo>
                      <a:pt x="0" y="107"/>
                    </a:lnTo>
                    <a:lnTo>
                      <a:pt x="0" y="99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8" name="Freeform 34"/>
              <p:cNvSpPr>
                <a:spLocks/>
              </p:cNvSpPr>
              <p:nvPr/>
            </p:nvSpPr>
            <p:spPr bwMode="auto">
              <a:xfrm>
                <a:off x="11011" y="15658"/>
                <a:ext cx="34" cy="24"/>
              </a:xfrm>
              <a:custGeom>
                <a:avLst/>
                <a:gdLst>
                  <a:gd name="T0" fmla="*/ 0 w 34"/>
                  <a:gd name="T1" fmla="*/ 0 h 24"/>
                  <a:gd name="T2" fmla="*/ 8 w 34"/>
                  <a:gd name="T3" fmla="*/ 0 h 24"/>
                  <a:gd name="T4" fmla="*/ 17 w 34"/>
                  <a:gd name="T5" fmla="*/ 0 h 24"/>
                  <a:gd name="T6" fmla="*/ 34 w 34"/>
                  <a:gd name="T7" fmla="*/ 16 h 24"/>
                  <a:gd name="T8" fmla="*/ 34 w 34"/>
                  <a:gd name="T9" fmla="*/ 24 h 24"/>
                  <a:gd name="T10" fmla="*/ 0 w 3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4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4" y="16"/>
                    </a:lnTo>
                    <a:lnTo>
                      <a:pt x="3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9" name="Freeform 35"/>
              <p:cNvSpPr>
                <a:spLocks/>
              </p:cNvSpPr>
              <p:nvPr/>
            </p:nvSpPr>
            <p:spPr bwMode="auto">
              <a:xfrm>
                <a:off x="10110" y="15608"/>
                <a:ext cx="77" cy="74"/>
              </a:xfrm>
              <a:custGeom>
                <a:avLst/>
                <a:gdLst>
                  <a:gd name="T0" fmla="*/ 9 w 77"/>
                  <a:gd name="T1" fmla="*/ 0 h 74"/>
                  <a:gd name="T2" fmla="*/ 17 w 77"/>
                  <a:gd name="T3" fmla="*/ 0 h 74"/>
                  <a:gd name="T4" fmla="*/ 34 w 77"/>
                  <a:gd name="T5" fmla="*/ 0 h 74"/>
                  <a:gd name="T6" fmla="*/ 51 w 77"/>
                  <a:gd name="T7" fmla="*/ 8 h 74"/>
                  <a:gd name="T8" fmla="*/ 68 w 77"/>
                  <a:gd name="T9" fmla="*/ 41 h 74"/>
                  <a:gd name="T10" fmla="*/ 77 w 77"/>
                  <a:gd name="T11" fmla="*/ 74 h 74"/>
                  <a:gd name="T12" fmla="*/ 51 w 77"/>
                  <a:gd name="T13" fmla="*/ 58 h 74"/>
                  <a:gd name="T14" fmla="*/ 26 w 77"/>
                  <a:gd name="T15" fmla="*/ 41 h 74"/>
                  <a:gd name="T16" fmla="*/ 9 w 77"/>
                  <a:gd name="T17" fmla="*/ 41 h 74"/>
                  <a:gd name="T18" fmla="*/ 9 w 77"/>
                  <a:gd name="T19" fmla="*/ 25 h 74"/>
                  <a:gd name="T20" fmla="*/ 0 w 77"/>
                  <a:gd name="T21" fmla="*/ 17 h 74"/>
                  <a:gd name="T22" fmla="*/ 9 w 77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74">
                    <a:moveTo>
                      <a:pt x="9" y="0"/>
                    </a:moveTo>
                    <a:lnTo>
                      <a:pt x="17" y="0"/>
                    </a:lnTo>
                    <a:lnTo>
                      <a:pt x="34" y="0"/>
                    </a:lnTo>
                    <a:lnTo>
                      <a:pt x="51" y="8"/>
                    </a:lnTo>
                    <a:lnTo>
                      <a:pt x="68" y="41"/>
                    </a:lnTo>
                    <a:lnTo>
                      <a:pt x="77" y="74"/>
                    </a:lnTo>
                    <a:lnTo>
                      <a:pt x="51" y="58"/>
                    </a:lnTo>
                    <a:lnTo>
                      <a:pt x="26" y="41"/>
                    </a:lnTo>
                    <a:lnTo>
                      <a:pt x="9" y="41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0" name="Freeform 36"/>
              <p:cNvSpPr>
                <a:spLocks/>
              </p:cNvSpPr>
              <p:nvPr/>
            </p:nvSpPr>
            <p:spPr bwMode="auto">
              <a:xfrm>
                <a:off x="10348" y="15575"/>
                <a:ext cx="60" cy="99"/>
              </a:xfrm>
              <a:custGeom>
                <a:avLst/>
                <a:gdLst>
                  <a:gd name="T0" fmla="*/ 0 w 60"/>
                  <a:gd name="T1" fmla="*/ 91 h 99"/>
                  <a:gd name="T2" fmla="*/ 0 w 60"/>
                  <a:gd name="T3" fmla="*/ 83 h 99"/>
                  <a:gd name="T4" fmla="*/ 9 w 60"/>
                  <a:gd name="T5" fmla="*/ 74 h 99"/>
                  <a:gd name="T6" fmla="*/ 17 w 60"/>
                  <a:gd name="T7" fmla="*/ 66 h 99"/>
                  <a:gd name="T8" fmla="*/ 26 w 60"/>
                  <a:gd name="T9" fmla="*/ 58 h 99"/>
                  <a:gd name="T10" fmla="*/ 34 w 60"/>
                  <a:gd name="T11" fmla="*/ 33 h 99"/>
                  <a:gd name="T12" fmla="*/ 34 w 60"/>
                  <a:gd name="T13" fmla="*/ 25 h 99"/>
                  <a:gd name="T14" fmla="*/ 26 w 60"/>
                  <a:gd name="T15" fmla="*/ 8 h 99"/>
                  <a:gd name="T16" fmla="*/ 26 w 60"/>
                  <a:gd name="T17" fmla="*/ 8 h 99"/>
                  <a:gd name="T18" fmla="*/ 17 w 60"/>
                  <a:gd name="T19" fmla="*/ 0 h 99"/>
                  <a:gd name="T20" fmla="*/ 34 w 60"/>
                  <a:gd name="T21" fmla="*/ 0 h 99"/>
                  <a:gd name="T22" fmla="*/ 43 w 60"/>
                  <a:gd name="T23" fmla="*/ 0 h 99"/>
                  <a:gd name="T24" fmla="*/ 51 w 60"/>
                  <a:gd name="T25" fmla="*/ 25 h 99"/>
                  <a:gd name="T26" fmla="*/ 60 w 60"/>
                  <a:gd name="T27" fmla="*/ 50 h 99"/>
                  <a:gd name="T28" fmla="*/ 51 w 60"/>
                  <a:gd name="T29" fmla="*/ 74 h 99"/>
                  <a:gd name="T30" fmla="*/ 43 w 60"/>
                  <a:gd name="T31" fmla="*/ 91 h 99"/>
                  <a:gd name="T32" fmla="*/ 26 w 60"/>
                  <a:gd name="T33" fmla="*/ 99 h 99"/>
                  <a:gd name="T34" fmla="*/ 17 w 60"/>
                  <a:gd name="T35" fmla="*/ 99 h 99"/>
                  <a:gd name="T36" fmla="*/ 0 w 60"/>
                  <a:gd name="T37" fmla="*/ 99 h 99"/>
                  <a:gd name="T38" fmla="*/ 0 w 60"/>
                  <a:gd name="T39" fmla="*/ 91 h 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0" h="99">
                    <a:moveTo>
                      <a:pt x="0" y="91"/>
                    </a:moveTo>
                    <a:lnTo>
                      <a:pt x="0" y="83"/>
                    </a:lnTo>
                    <a:lnTo>
                      <a:pt x="9" y="74"/>
                    </a:lnTo>
                    <a:lnTo>
                      <a:pt x="17" y="66"/>
                    </a:lnTo>
                    <a:lnTo>
                      <a:pt x="26" y="58"/>
                    </a:lnTo>
                    <a:lnTo>
                      <a:pt x="34" y="33"/>
                    </a:lnTo>
                    <a:lnTo>
                      <a:pt x="34" y="25"/>
                    </a:lnTo>
                    <a:lnTo>
                      <a:pt x="26" y="8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1" y="25"/>
                    </a:lnTo>
                    <a:lnTo>
                      <a:pt x="60" y="50"/>
                    </a:lnTo>
                    <a:lnTo>
                      <a:pt x="51" y="74"/>
                    </a:lnTo>
                    <a:lnTo>
                      <a:pt x="43" y="91"/>
                    </a:lnTo>
                    <a:lnTo>
                      <a:pt x="26" y="99"/>
                    </a:lnTo>
                    <a:lnTo>
                      <a:pt x="17" y="99"/>
                    </a:lnTo>
                    <a:lnTo>
                      <a:pt x="0" y="9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1" name="Freeform 37"/>
              <p:cNvSpPr>
                <a:spLocks/>
              </p:cNvSpPr>
              <p:nvPr/>
            </p:nvSpPr>
            <p:spPr bwMode="auto">
              <a:xfrm>
                <a:off x="10416" y="15575"/>
                <a:ext cx="60" cy="91"/>
              </a:xfrm>
              <a:custGeom>
                <a:avLst/>
                <a:gdLst>
                  <a:gd name="T0" fmla="*/ 0 w 60"/>
                  <a:gd name="T1" fmla="*/ 66 h 91"/>
                  <a:gd name="T2" fmla="*/ 0 w 60"/>
                  <a:gd name="T3" fmla="*/ 50 h 91"/>
                  <a:gd name="T4" fmla="*/ 9 w 60"/>
                  <a:gd name="T5" fmla="*/ 50 h 91"/>
                  <a:gd name="T6" fmla="*/ 17 w 60"/>
                  <a:gd name="T7" fmla="*/ 50 h 91"/>
                  <a:gd name="T8" fmla="*/ 26 w 60"/>
                  <a:gd name="T9" fmla="*/ 58 h 91"/>
                  <a:gd name="T10" fmla="*/ 26 w 60"/>
                  <a:gd name="T11" fmla="*/ 66 h 91"/>
                  <a:gd name="T12" fmla="*/ 34 w 60"/>
                  <a:gd name="T13" fmla="*/ 66 h 91"/>
                  <a:gd name="T14" fmla="*/ 43 w 60"/>
                  <a:gd name="T15" fmla="*/ 58 h 91"/>
                  <a:gd name="T16" fmla="*/ 34 w 60"/>
                  <a:gd name="T17" fmla="*/ 41 h 91"/>
                  <a:gd name="T18" fmla="*/ 17 w 60"/>
                  <a:gd name="T19" fmla="*/ 33 h 91"/>
                  <a:gd name="T20" fmla="*/ 9 w 60"/>
                  <a:gd name="T21" fmla="*/ 17 h 91"/>
                  <a:gd name="T22" fmla="*/ 0 w 60"/>
                  <a:gd name="T23" fmla="*/ 0 h 91"/>
                  <a:gd name="T24" fmla="*/ 17 w 60"/>
                  <a:gd name="T25" fmla="*/ 0 h 91"/>
                  <a:gd name="T26" fmla="*/ 26 w 60"/>
                  <a:gd name="T27" fmla="*/ 8 h 91"/>
                  <a:gd name="T28" fmla="*/ 51 w 60"/>
                  <a:gd name="T29" fmla="*/ 33 h 91"/>
                  <a:gd name="T30" fmla="*/ 60 w 60"/>
                  <a:gd name="T31" fmla="*/ 58 h 91"/>
                  <a:gd name="T32" fmla="*/ 60 w 60"/>
                  <a:gd name="T33" fmla="*/ 74 h 91"/>
                  <a:gd name="T34" fmla="*/ 51 w 60"/>
                  <a:gd name="T35" fmla="*/ 83 h 91"/>
                  <a:gd name="T36" fmla="*/ 34 w 60"/>
                  <a:gd name="T37" fmla="*/ 91 h 91"/>
                  <a:gd name="T38" fmla="*/ 26 w 60"/>
                  <a:gd name="T39" fmla="*/ 91 h 91"/>
                  <a:gd name="T40" fmla="*/ 9 w 60"/>
                  <a:gd name="T41" fmla="*/ 83 h 91"/>
                  <a:gd name="T42" fmla="*/ 0 w 60"/>
                  <a:gd name="T43" fmla="*/ 66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91">
                    <a:moveTo>
                      <a:pt x="0" y="66"/>
                    </a:moveTo>
                    <a:lnTo>
                      <a:pt x="0" y="50"/>
                    </a:lnTo>
                    <a:lnTo>
                      <a:pt x="9" y="50"/>
                    </a:lnTo>
                    <a:lnTo>
                      <a:pt x="17" y="50"/>
                    </a:lnTo>
                    <a:lnTo>
                      <a:pt x="26" y="58"/>
                    </a:lnTo>
                    <a:lnTo>
                      <a:pt x="26" y="66"/>
                    </a:lnTo>
                    <a:lnTo>
                      <a:pt x="34" y="66"/>
                    </a:lnTo>
                    <a:lnTo>
                      <a:pt x="43" y="58"/>
                    </a:lnTo>
                    <a:lnTo>
                      <a:pt x="34" y="41"/>
                    </a:lnTo>
                    <a:lnTo>
                      <a:pt x="17" y="33"/>
                    </a:lnTo>
                    <a:lnTo>
                      <a:pt x="9" y="17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6" y="8"/>
                    </a:lnTo>
                    <a:lnTo>
                      <a:pt x="51" y="33"/>
                    </a:lnTo>
                    <a:lnTo>
                      <a:pt x="60" y="58"/>
                    </a:lnTo>
                    <a:lnTo>
                      <a:pt x="60" y="74"/>
                    </a:lnTo>
                    <a:lnTo>
                      <a:pt x="51" y="83"/>
                    </a:lnTo>
                    <a:lnTo>
                      <a:pt x="34" y="91"/>
                    </a:lnTo>
                    <a:lnTo>
                      <a:pt x="26" y="91"/>
                    </a:lnTo>
                    <a:lnTo>
                      <a:pt x="9" y="8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2" name="Freeform 38"/>
              <p:cNvSpPr>
                <a:spLocks/>
              </p:cNvSpPr>
              <p:nvPr/>
            </p:nvSpPr>
            <p:spPr bwMode="auto">
              <a:xfrm>
                <a:off x="9439" y="15641"/>
                <a:ext cx="34" cy="25"/>
              </a:xfrm>
              <a:custGeom>
                <a:avLst/>
                <a:gdLst>
                  <a:gd name="T0" fmla="*/ 0 w 34"/>
                  <a:gd name="T1" fmla="*/ 8 h 25"/>
                  <a:gd name="T2" fmla="*/ 0 w 34"/>
                  <a:gd name="T3" fmla="*/ 0 h 25"/>
                  <a:gd name="T4" fmla="*/ 9 w 34"/>
                  <a:gd name="T5" fmla="*/ 0 h 25"/>
                  <a:gd name="T6" fmla="*/ 26 w 34"/>
                  <a:gd name="T7" fmla="*/ 8 h 25"/>
                  <a:gd name="T8" fmla="*/ 34 w 34"/>
                  <a:gd name="T9" fmla="*/ 17 h 25"/>
                  <a:gd name="T10" fmla="*/ 34 w 34"/>
                  <a:gd name="T11" fmla="*/ 17 h 25"/>
                  <a:gd name="T12" fmla="*/ 34 w 34"/>
                  <a:gd name="T13" fmla="*/ 25 h 25"/>
                  <a:gd name="T14" fmla="*/ 17 w 34"/>
                  <a:gd name="T15" fmla="*/ 17 h 25"/>
                  <a:gd name="T16" fmla="*/ 0 w 34"/>
                  <a:gd name="T17" fmla="*/ 8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26" y="8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17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3" name="Freeform 39"/>
              <p:cNvSpPr>
                <a:spLocks/>
              </p:cNvSpPr>
              <p:nvPr/>
            </p:nvSpPr>
            <p:spPr bwMode="auto">
              <a:xfrm>
                <a:off x="10883" y="15583"/>
                <a:ext cx="170" cy="66"/>
              </a:xfrm>
              <a:custGeom>
                <a:avLst/>
                <a:gdLst>
                  <a:gd name="T0" fmla="*/ 102 w 170"/>
                  <a:gd name="T1" fmla="*/ 50 h 66"/>
                  <a:gd name="T2" fmla="*/ 111 w 170"/>
                  <a:gd name="T3" fmla="*/ 66 h 66"/>
                  <a:gd name="T4" fmla="*/ 60 w 170"/>
                  <a:gd name="T5" fmla="*/ 42 h 66"/>
                  <a:gd name="T6" fmla="*/ 26 w 170"/>
                  <a:gd name="T7" fmla="*/ 42 h 66"/>
                  <a:gd name="T8" fmla="*/ 0 w 170"/>
                  <a:gd name="T9" fmla="*/ 42 h 66"/>
                  <a:gd name="T10" fmla="*/ 0 w 170"/>
                  <a:gd name="T11" fmla="*/ 33 h 66"/>
                  <a:gd name="T12" fmla="*/ 0 w 170"/>
                  <a:gd name="T13" fmla="*/ 25 h 66"/>
                  <a:gd name="T14" fmla="*/ 9 w 170"/>
                  <a:gd name="T15" fmla="*/ 9 h 66"/>
                  <a:gd name="T16" fmla="*/ 26 w 170"/>
                  <a:gd name="T17" fmla="*/ 0 h 66"/>
                  <a:gd name="T18" fmla="*/ 60 w 170"/>
                  <a:gd name="T19" fmla="*/ 0 h 66"/>
                  <a:gd name="T20" fmla="*/ 94 w 170"/>
                  <a:gd name="T21" fmla="*/ 0 h 66"/>
                  <a:gd name="T22" fmla="*/ 128 w 170"/>
                  <a:gd name="T23" fmla="*/ 0 h 66"/>
                  <a:gd name="T24" fmla="*/ 136 w 170"/>
                  <a:gd name="T25" fmla="*/ 0 h 66"/>
                  <a:gd name="T26" fmla="*/ 145 w 170"/>
                  <a:gd name="T27" fmla="*/ 0 h 66"/>
                  <a:gd name="T28" fmla="*/ 145 w 170"/>
                  <a:gd name="T29" fmla="*/ 9 h 66"/>
                  <a:gd name="T30" fmla="*/ 111 w 170"/>
                  <a:gd name="T31" fmla="*/ 9 h 66"/>
                  <a:gd name="T32" fmla="*/ 102 w 170"/>
                  <a:gd name="T33" fmla="*/ 9 h 66"/>
                  <a:gd name="T34" fmla="*/ 85 w 170"/>
                  <a:gd name="T35" fmla="*/ 17 h 66"/>
                  <a:gd name="T36" fmla="*/ 85 w 170"/>
                  <a:gd name="T37" fmla="*/ 33 h 66"/>
                  <a:gd name="T38" fmla="*/ 85 w 170"/>
                  <a:gd name="T39" fmla="*/ 33 h 66"/>
                  <a:gd name="T40" fmla="*/ 94 w 170"/>
                  <a:gd name="T41" fmla="*/ 42 h 66"/>
                  <a:gd name="T42" fmla="*/ 128 w 170"/>
                  <a:gd name="T43" fmla="*/ 50 h 66"/>
                  <a:gd name="T44" fmla="*/ 170 w 170"/>
                  <a:gd name="T45" fmla="*/ 66 h 66"/>
                  <a:gd name="T46" fmla="*/ 162 w 170"/>
                  <a:gd name="T47" fmla="*/ 66 h 66"/>
                  <a:gd name="T48" fmla="*/ 136 w 170"/>
                  <a:gd name="T49" fmla="*/ 58 h 66"/>
                  <a:gd name="T50" fmla="*/ 119 w 170"/>
                  <a:gd name="T51" fmla="*/ 50 h 66"/>
                  <a:gd name="T52" fmla="*/ 102 w 170"/>
                  <a:gd name="T53" fmla="*/ 50 h 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66">
                    <a:moveTo>
                      <a:pt x="102" y="50"/>
                    </a:moveTo>
                    <a:lnTo>
                      <a:pt x="111" y="66"/>
                    </a:lnTo>
                    <a:lnTo>
                      <a:pt x="60" y="42"/>
                    </a:lnTo>
                    <a:lnTo>
                      <a:pt x="26" y="42"/>
                    </a:lnTo>
                    <a:lnTo>
                      <a:pt x="0" y="42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9" y="9"/>
                    </a:lnTo>
                    <a:lnTo>
                      <a:pt x="26" y="0"/>
                    </a:lnTo>
                    <a:lnTo>
                      <a:pt x="60" y="0"/>
                    </a:lnTo>
                    <a:lnTo>
                      <a:pt x="94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5" y="0"/>
                    </a:lnTo>
                    <a:lnTo>
                      <a:pt x="145" y="9"/>
                    </a:lnTo>
                    <a:lnTo>
                      <a:pt x="111" y="9"/>
                    </a:lnTo>
                    <a:lnTo>
                      <a:pt x="102" y="9"/>
                    </a:lnTo>
                    <a:lnTo>
                      <a:pt x="85" y="17"/>
                    </a:lnTo>
                    <a:lnTo>
                      <a:pt x="85" y="33"/>
                    </a:lnTo>
                    <a:lnTo>
                      <a:pt x="94" y="42"/>
                    </a:lnTo>
                    <a:lnTo>
                      <a:pt x="128" y="50"/>
                    </a:lnTo>
                    <a:lnTo>
                      <a:pt x="170" y="66"/>
                    </a:lnTo>
                    <a:lnTo>
                      <a:pt x="162" y="66"/>
                    </a:lnTo>
                    <a:lnTo>
                      <a:pt x="136" y="58"/>
                    </a:lnTo>
                    <a:lnTo>
                      <a:pt x="119" y="50"/>
                    </a:lnTo>
                    <a:lnTo>
                      <a:pt x="102" y="5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4" name="Freeform 40"/>
              <p:cNvSpPr>
                <a:spLocks/>
              </p:cNvSpPr>
              <p:nvPr/>
            </p:nvSpPr>
            <p:spPr bwMode="auto">
              <a:xfrm>
                <a:off x="9592" y="15616"/>
                <a:ext cx="26" cy="25"/>
              </a:xfrm>
              <a:custGeom>
                <a:avLst/>
                <a:gdLst>
                  <a:gd name="T0" fmla="*/ 0 w 26"/>
                  <a:gd name="T1" fmla="*/ 9 h 25"/>
                  <a:gd name="T2" fmla="*/ 0 w 26"/>
                  <a:gd name="T3" fmla="*/ 0 h 25"/>
                  <a:gd name="T4" fmla="*/ 9 w 26"/>
                  <a:gd name="T5" fmla="*/ 0 h 25"/>
                  <a:gd name="T6" fmla="*/ 17 w 26"/>
                  <a:gd name="T7" fmla="*/ 0 h 25"/>
                  <a:gd name="T8" fmla="*/ 17 w 26"/>
                  <a:gd name="T9" fmla="*/ 0 h 25"/>
                  <a:gd name="T10" fmla="*/ 26 w 26"/>
                  <a:gd name="T11" fmla="*/ 9 h 25"/>
                  <a:gd name="T12" fmla="*/ 26 w 26"/>
                  <a:gd name="T13" fmla="*/ 17 h 25"/>
                  <a:gd name="T14" fmla="*/ 17 w 26"/>
                  <a:gd name="T15" fmla="*/ 25 h 25"/>
                  <a:gd name="T16" fmla="*/ 0 w 26"/>
                  <a:gd name="T17" fmla="*/ 25 h 25"/>
                  <a:gd name="T18" fmla="*/ 0 w 26"/>
                  <a:gd name="T19" fmla="*/ 9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5">
                    <a:moveTo>
                      <a:pt x="0" y="9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26" y="17"/>
                    </a:lnTo>
                    <a:lnTo>
                      <a:pt x="17" y="25"/>
                    </a:lnTo>
                    <a:lnTo>
                      <a:pt x="0" y="2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5" name="Freeform 41"/>
              <p:cNvSpPr>
                <a:spLocks/>
              </p:cNvSpPr>
              <p:nvPr/>
            </p:nvSpPr>
            <p:spPr bwMode="auto">
              <a:xfrm>
                <a:off x="9397" y="15608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8 w 34"/>
                  <a:gd name="T3" fmla="*/ 8 h 33"/>
                  <a:gd name="T4" fmla="*/ 25 w 34"/>
                  <a:gd name="T5" fmla="*/ 0 h 33"/>
                  <a:gd name="T6" fmla="*/ 25 w 34"/>
                  <a:gd name="T7" fmla="*/ 8 h 33"/>
                  <a:gd name="T8" fmla="*/ 34 w 34"/>
                  <a:gd name="T9" fmla="*/ 8 h 33"/>
                  <a:gd name="T10" fmla="*/ 25 w 34"/>
                  <a:gd name="T11" fmla="*/ 33 h 33"/>
                  <a:gd name="T12" fmla="*/ 8 w 34"/>
                  <a:gd name="T13" fmla="*/ 25 h 33"/>
                  <a:gd name="T14" fmla="*/ 0 w 34"/>
                  <a:gd name="T15" fmla="*/ 1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8" y="8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34" y="8"/>
                    </a:lnTo>
                    <a:lnTo>
                      <a:pt x="25" y="33"/>
                    </a:lnTo>
                    <a:lnTo>
                      <a:pt x="8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6" name="Freeform 42"/>
              <p:cNvSpPr>
                <a:spLocks/>
              </p:cNvSpPr>
              <p:nvPr/>
            </p:nvSpPr>
            <p:spPr bwMode="auto">
              <a:xfrm>
                <a:off x="9465" y="15608"/>
                <a:ext cx="42" cy="33"/>
              </a:xfrm>
              <a:custGeom>
                <a:avLst/>
                <a:gdLst>
                  <a:gd name="T0" fmla="*/ 0 w 42"/>
                  <a:gd name="T1" fmla="*/ 17 h 33"/>
                  <a:gd name="T2" fmla="*/ 17 w 42"/>
                  <a:gd name="T3" fmla="*/ 0 h 33"/>
                  <a:gd name="T4" fmla="*/ 25 w 42"/>
                  <a:gd name="T5" fmla="*/ 0 h 33"/>
                  <a:gd name="T6" fmla="*/ 34 w 42"/>
                  <a:gd name="T7" fmla="*/ 0 h 33"/>
                  <a:gd name="T8" fmla="*/ 42 w 42"/>
                  <a:gd name="T9" fmla="*/ 8 h 33"/>
                  <a:gd name="T10" fmla="*/ 42 w 42"/>
                  <a:gd name="T11" fmla="*/ 25 h 33"/>
                  <a:gd name="T12" fmla="*/ 34 w 42"/>
                  <a:gd name="T13" fmla="*/ 25 h 33"/>
                  <a:gd name="T14" fmla="*/ 25 w 42"/>
                  <a:gd name="T15" fmla="*/ 33 h 33"/>
                  <a:gd name="T16" fmla="*/ 17 w 42"/>
                  <a:gd name="T17" fmla="*/ 25 h 33"/>
                  <a:gd name="T18" fmla="*/ 0 w 42"/>
                  <a:gd name="T19" fmla="*/ 1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33">
                    <a:moveTo>
                      <a:pt x="0" y="17"/>
                    </a:move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8"/>
                    </a:lnTo>
                    <a:lnTo>
                      <a:pt x="42" y="25"/>
                    </a:lnTo>
                    <a:lnTo>
                      <a:pt x="34" y="25"/>
                    </a:lnTo>
                    <a:lnTo>
                      <a:pt x="25" y="33"/>
                    </a:lnTo>
                    <a:lnTo>
                      <a:pt x="17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" name="Freeform 43"/>
              <p:cNvSpPr>
                <a:spLocks/>
              </p:cNvSpPr>
              <p:nvPr/>
            </p:nvSpPr>
            <p:spPr bwMode="auto">
              <a:xfrm>
                <a:off x="9354" y="15625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0 w 17"/>
                  <a:gd name="T3" fmla="*/ 0 h 8"/>
                  <a:gd name="T4" fmla="*/ 0 w 17"/>
                  <a:gd name="T5" fmla="*/ 0 h 8"/>
                  <a:gd name="T6" fmla="*/ 17 w 17"/>
                  <a:gd name="T7" fmla="*/ 0 h 8"/>
                  <a:gd name="T8" fmla="*/ 17 w 17"/>
                  <a:gd name="T9" fmla="*/ 8 h 8"/>
                  <a:gd name="T10" fmla="*/ 9 w 17"/>
                  <a:gd name="T11" fmla="*/ 8 h 8"/>
                  <a:gd name="T12" fmla="*/ 0 w 17"/>
                  <a:gd name="T13" fmla="*/ 8 h 8"/>
                  <a:gd name="T14" fmla="*/ 0 w 17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8"/>
                    </a:lnTo>
                    <a:lnTo>
                      <a:pt x="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8" name="Freeform 44"/>
              <p:cNvSpPr>
                <a:spLocks/>
              </p:cNvSpPr>
              <p:nvPr/>
            </p:nvSpPr>
            <p:spPr bwMode="auto">
              <a:xfrm>
                <a:off x="11011" y="15608"/>
                <a:ext cx="34" cy="8"/>
              </a:xfrm>
              <a:custGeom>
                <a:avLst/>
                <a:gdLst>
                  <a:gd name="T0" fmla="*/ 0 w 34"/>
                  <a:gd name="T1" fmla="*/ 8 h 8"/>
                  <a:gd name="T2" fmla="*/ 17 w 34"/>
                  <a:gd name="T3" fmla="*/ 0 h 8"/>
                  <a:gd name="T4" fmla="*/ 25 w 34"/>
                  <a:gd name="T5" fmla="*/ 0 h 8"/>
                  <a:gd name="T6" fmla="*/ 34 w 34"/>
                  <a:gd name="T7" fmla="*/ 8 h 8"/>
                  <a:gd name="T8" fmla="*/ 17 w 34"/>
                  <a:gd name="T9" fmla="*/ 8 h 8"/>
                  <a:gd name="T10" fmla="*/ 0 w 34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8">
                    <a:moveTo>
                      <a:pt x="0" y="8"/>
                    </a:moveTo>
                    <a:lnTo>
                      <a:pt x="17" y="0"/>
                    </a:lnTo>
                    <a:lnTo>
                      <a:pt x="25" y="0"/>
                    </a:lnTo>
                    <a:lnTo>
                      <a:pt x="34" y="8"/>
                    </a:lnTo>
                    <a:lnTo>
                      <a:pt x="1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9" name="Freeform 45"/>
              <p:cNvSpPr>
                <a:spLocks/>
              </p:cNvSpPr>
              <p:nvPr/>
            </p:nvSpPr>
            <p:spPr bwMode="auto">
              <a:xfrm>
                <a:off x="9439" y="15592"/>
                <a:ext cx="34" cy="16"/>
              </a:xfrm>
              <a:custGeom>
                <a:avLst/>
                <a:gdLst>
                  <a:gd name="T0" fmla="*/ 0 w 34"/>
                  <a:gd name="T1" fmla="*/ 8 h 16"/>
                  <a:gd name="T2" fmla="*/ 17 w 34"/>
                  <a:gd name="T3" fmla="*/ 0 h 16"/>
                  <a:gd name="T4" fmla="*/ 26 w 34"/>
                  <a:gd name="T5" fmla="*/ 0 h 16"/>
                  <a:gd name="T6" fmla="*/ 34 w 34"/>
                  <a:gd name="T7" fmla="*/ 0 h 16"/>
                  <a:gd name="T8" fmla="*/ 26 w 34"/>
                  <a:gd name="T9" fmla="*/ 16 h 16"/>
                  <a:gd name="T10" fmla="*/ 9 w 34"/>
                  <a:gd name="T11" fmla="*/ 16 h 16"/>
                  <a:gd name="T12" fmla="*/ 9 w 34"/>
                  <a:gd name="T13" fmla="*/ 16 h 16"/>
                  <a:gd name="T14" fmla="*/ 0 w 34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0" y="8"/>
                    </a:move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26" y="16"/>
                    </a:lnTo>
                    <a:lnTo>
                      <a:pt x="9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0" name="Freeform 46"/>
              <p:cNvSpPr>
                <a:spLocks/>
              </p:cNvSpPr>
              <p:nvPr/>
            </p:nvSpPr>
            <p:spPr bwMode="auto">
              <a:xfrm>
                <a:off x="10399" y="15518"/>
                <a:ext cx="119" cy="57"/>
              </a:xfrm>
              <a:custGeom>
                <a:avLst/>
                <a:gdLst>
                  <a:gd name="T0" fmla="*/ 0 w 119"/>
                  <a:gd name="T1" fmla="*/ 33 h 57"/>
                  <a:gd name="T2" fmla="*/ 0 w 119"/>
                  <a:gd name="T3" fmla="*/ 24 h 57"/>
                  <a:gd name="T4" fmla="*/ 0 w 119"/>
                  <a:gd name="T5" fmla="*/ 24 h 57"/>
                  <a:gd name="T6" fmla="*/ 17 w 119"/>
                  <a:gd name="T7" fmla="*/ 24 h 57"/>
                  <a:gd name="T8" fmla="*/ 26 w 119"/>
                  <a:gd name="T9" fmla="*/ 24 h 57"/>
                  <a:gd name="T10" fmla="*/ 51 w 119"/>
                  <a:gd name="T11" fmla="*/ 41 h 57"/>
                  <a:gd name="T12" fmla="*/ 77 w 119"/>
                  <a:gd name="T13" fmla="*/ 41 h 57"/>
                  <a:gd name="T14" fmla="*/ 85 w 119"/>
                  <a:gd name="T15" fmla="*/ 41 h 57"/>
                  <a:gd name="T16" fmla="*/ 93 w 119"/>
                  <a:gd name="T17" fmla="*/ 33 h 57"/>
                  <a:gd name="T18" fmla="*/ 85 w 119"/>
                  <a:gd name="T19" fmla="*/ 24 h 57"/>
                  <a:gd name="T20" fmla="*/ 77 w 119"/>
                  <a:gd name="T21" fmla="*/ 16 h 57"/>
                  <a:gd name="T22" fmla="*/ 68 w 119"/>
                  <a:gd name="T23" fmla="*/ 16 h 57"/>
                  <a:gd name="T24" fmla="*/ 60 w 119"/>
                  <a:gd name="T25" fmla="*/ 16 h 57"/>
                  <a:gd name="T26" fmla="*/ 60 w 119"/>
                  <a:gd name="T27" fmla="*/ 8 h 57"/>
                  <a:gd name="T28" fmla="*/ 60 w 119"/>
                  <a:gd name="T29" fmla="*/ 0 h 57"/>
                  <a:gd name="T30" fmla="*/ 77 w 119"/>
                  <a:gd name="T31" fmla="*/ 0 h 57"/>
                  <a:gd name="T32" fmla="*/ 93 w 119"/>
                  <a:gd name="T33" fmla="*/ 0 h 57"/>
                  <a:gd name="T34" fmla="*/ 110 w 119"/>
                  <a:gd name="T35" fmla="*/ 16 h 57"/>
                  <a:gd name="T36" fmla="*/ 119 w 119"/>
                  <a:gd name="T37" fmla="*/ 33 h 57"/>
                  <a:gd name="T38" fmla="*/ 110 w 119"/>
                  <a:gd name="T39" fmla="*/ 49 h 57"/>
                  <a:gd name="T40" fmla="*/ 102 w 119"/>
                  <a:gd name="T41" fmla="*/ 57 h 57"/>
                  <a:gd name="T42" fmla="*/ 77 w 119"/>
                  <a:gd name="T43" fmla="*/ 57 h 57"/>
                  <a:gd name="T44" fmla="*/ 43 w 119"/>
                  <a:gd name="T45" fmla="*/ 49 h 57"/>
                  <a:gd name="T46" fmla="*/ 0 w 119"/>
                  <a:gd name="T47" fmla="*/ 33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9" h="57">
                    <a:moveTo>
                      <a:pt x="0" y="33"/>
                    </a:moveTo>
                    <a:lnTo>
                      <a:pt x="0" y="24"/>
                    </a:lnTo>
                    <a:lnTo>
                      <a:pt x="17" y="24"/>
                    </a:lnTo>
                    <a:lnTo>
                      <a:pt x="26" y="24"/>
                    </a:lnTo>
                    <a:lnTo>
                      <a:pt x="51" y="41"/>
                    </a:lnTo>
                    <a:lnTo>
                      <a:pt x="77" y="41"/>
                    </a:lnTo>
                    <a:lnTo>
                      <a:pt x="85" y="41"/>
                    </a:lnTo>
                    <a:lnTo>
                      <a:pt x="93" y="33"/>
                    </a:lnTo>
                    <a:lnTo>
                      <a:pt x="85" y="24"/>
                    </a:lnTo>
                    <a:lnTo>
                      <a:pt x="77" y="16"/>
                    </a:lnTo>
                    <a:lnTo>
                      <a:pt x="68" y="16"/>
                    </a:lnTo>
                    <a:lnTo>
                      <a:pt x="60" y="16"/>
                    </a:lnTo>
                    <a:lnTo>
                      <a:pt x="60" y="8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3" y="0"/>
                    </a:lnTo>
                    <a:lnTo>
                      <a:pt x="110" y="16"/>
                    </a:lnTo>
                    <a:lnTo>
                      <a:pt x="119" y="33"/>
                    </a:lnTo>
                    <a:lnTo>
                      <a:pt x="110" y="49"/>
                    </a:lnTo>
                    <a:lnTo>
                      <a:pt x="102" y="57"/>
                    </a:lnTo>
                    <a:lnTo>
                      <a:pt x="77" y="57"/>
                    </a:lnTo>
                    <a:lnTo>
                      <a:pt x="43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1" name="Freeform 47"/>
              <p:cNvSpPr>
                <a:spLocks/>
              </p:cNvSpPr>
              <p:nvPr/>
            </p:nvSpPr>
            <p:spPr bwMode="auto">
              <a:xfrm>
                <a:off x="10637" y="15485"/>
                <a:ext cx="93" cy="82"/>
              </a:xfrm>
              <a:custGeom>
                <a:avLst/>
                <a:gdLst>
                  <a:gd name="T0" fmla="*/ 8 w 93"/>
                  <a:gd name="T1" fmla="*/ 57 h 82"/>
                  <a:gd name="T2" fmla="*/ 0 w 93"/>
                  <a:gd name="T3" fmla="*/ 41 h 82"/>
                  <a:gd name="T4" fmla="*/ 8 w 93"/>
                  <a:gd name="T5" fmla="*/ 16 h 82"/>
                  <a:gd name="T6" fmla="*/ 25 w 93"/>
                  <a:gd name="T7" fmla="*/ 8 h 82"/>
                  <a:gd name="T8" fmla="*/ 51 w 93"/>
                  <a:gd name="T9" fmla="*/ 0 h 82"/>
                  <a:gd name="T10" fmla="*/ 68 w 93"/>
                  <a:gd name="T11" fmla="*/ 0 h 82"/>
                  <a:gd name="T12" fmla="*/ 85 w 93"/>
                  <a:gd name="T13" fmla="*/ 8 h 82"/>
                  <a:gd name="T14" fmla="*/ 93 w 93"/>
                  <a:gd name="T15" fmla="*/ 33 h 82"/>
                  <a:gd name="T16" fmla="*/ 85 w 93"/>
                  <a:gd name="T17" fmla="*/ 41 h 82"/>
                  <a:gd name="T18" fmla="*/ 76 w 93"/>
                  <a:gd name="T19" fmla="*/ 49 h 82"/>
                  <a:gd name="T20" fmla="*/ 68 w 93"/>
                  <a:gd name="T21" fmla="*/ 49 h 82"/>
                  <a:gd name="T22" fmla="*/ 68 w 93"/>
                  <a:gd name="T23" fmla="*/ 33 h 82"/>
                  <a:gd name="T24" fmla="*/ 68 w 93"/>
                  <a:gd name="T25" fmla="*/ 24 h 82"/>
                  <a:gd name="T26" fmla="*/ 59 w 93"/>
                  <a:gd name="T27" fmla="*/ 16 h 82"/>
                  <a:gd name="T28" fmla="*/ 51 w 93"/>
                  <a:gd name="T29" fmla="*/ 16 h 82"/>
                  <a:gd name="T30" fmla="*/ 42 w 93"/>
                  <a:gd name="T31" fmla="*/ 24 h 82"/>
                  <a:gd name="T32" fmla="*/ 34 w 93"/>
                  <a:gd name="T33" fmla="*/ 33 h 82"/>
                  <a:gd name="T34" fmla="*/ 25 w 93"/>
                  <a:gd name="T35" fmla="*/ 49 h 82"/>
                  <a:gd name="T36" fmla="*/ 34 w 93"/>
                  <a:gd name="T37" fmla="*/ 57 h 82"/>
                  <a:gd name="T38" fmla="*/ 34 w 93"/>
                  <a:gd name="T39" fmla="*/ 57 h 82"/>
                  <a:gd name="T40" fmla="*/ 51 w 93"/>
                  <a:gd name="T41" fmla="*/ 57 h 82"/>
                  <a:gd name="T42" fmla="*/ 51 w 93"/>
                  <a:gd name="T43" fmla="*/ 57 h 82"/>
                  <a:gd name="T44" fmla="*/ 59 w 93"/>
                  <a:gd name="T45" fmla="*/ 57 h 82"/>
                  <a:gd name="T46" fmla="*/ 59 w 93"/>
                  <a:gd name="T47" fmla="*/ 74 h 82"/>
                  <a:gd name="T48" fmla="*/ 51 w 93"/>
                  <a:gd name="T49" fmla="*/ 74 h 82"/>
                  <a:gd name="T50" fmla="*/ 42 w 93"/>
                  <a:gd name="T51" fmla="*/ 82 h 82"/>
                  <a:gd name="T52" fmla="*/ 25 w 93"/>
                  <a:gd name="T53" fmla="*/ 82 h 82"/>
                  <a:gd name="T54" fmla="*/ 17 w 93"/>
                  <a:gd name="T55" fmla="*/ 74 h 82"/>
                  <a:gd name="T56" fmla="*/ 8 w 93"/>
                  <a:gd name="T57" fmla="*/ 57 h 8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3" h="82">
                    <a:moveTo>
                      <a:pt x="8" y="57"/>
                    </a:moveTo>
                    <a:lnTo>
                      <a:pt x="0" y="41"/>
                    </a:lnTo>
                    <a:lnTo>
                      <a:pt x="8" y="16"/>
                    </a:lnTo>
                    <a:lnTo>
                      <a:pt x="25" y="8"/>
                    </a:lnTo>
                    <a:lnTo>
                      <a:pt x="51" y="0"/>
                    </a:lnTo>
                    <a:lnTo>
                      <a:pt x="68" y="0"/>
                    </a:lnTo>
                    <a:lnTo>
                      <a:pt x="85" y="8"/>
                    </a:lnTo>
                    <a:lnTo>
                      <a:pt x="93" y="33"/>
                    </a:lnTo>
                    <a:lnTo>
                      <a:pt x="85" y="41"/>
                    </a:lnTo>
                    <a:lnTo>
                      <a:pt x="76" y="49"/>
                    </a:lnTo>
                    <a:lnTo>
                      <a:pt x="68" y="49"/>
                    </a:lnTo>
                    <a:lnTo>
                      <a:pt x="68" y="33"/>
                    </a:lnTo>
                    <a:lnTo>
                      <a:pt x="68" y="24"/>
                    </a:lnTo>
                    <a:lnTo>
                      <a:pt x="59" y="16"/>
                    </a:lnTo>
                    <a:lnTo>
                      <a:pt x="51" y="16"/>
                    </a:lnTo>
                    <a:lnTo>
                      <a:pt x="42" y="24"/>
                    </a:lnTo>
                    <a:lnTo>
                      <a:pt x="34" y="33"/>
                    </a:lnTo>
                    <a:lnTo>
                      <a:pt x="25" y="49"/>
                    </a:lnTo>
                    <a:lnTo>
                      <a:pt x="34" y="57"/>
                    </a:lnTo>
                    <a:lnTo>
                      <a:pt x="51" y="57"/>
                    </a:lnTo>
                    <a:lnTo>
                      <a:pt x="59" y="57"/>
                    </a:lnTo>
                    <a:lnTo>
                      <a:pt x="59" y="74"/>
                    </a:lnTo>
                    <a:lnTo>
                      <a:pt x="51" y="74"/>
                    </a:lnTo>
                    <a:lnTo>
                      <a:pt x="42" y="82"/>
                    </a:lnTo>
                    <a:lnTo>
                      <a:pt x="25" y="82"/>
                    </a:lnTo>
                    <a:lnTo>
                      <a:pt x="17" y="74"/>
                    </a:lnTo>
                    <a:lnTo>
                      <a:pt x="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2" name="Freeform 48"/>
              <p:cNvSpPr>
                <a:spLocks/>
              </p:cNvSpPr>
              <p:nvPr/>
            </p:nvSpPr>
            <p:spPr bwMode="auto">
              <a:xfrm>
                <a:off x="10968" y="14025"/>
                <a:ext cx="26" cy="1534"/>
              </a:xfrm>
              <a:custGeom>
                <a:avLst/>
                <a:gdLst>
                  <a:gd name="T0" fmla="*/ 0 w 26"/>
                  <a:gd name="T1" fmla="*/ 1526 h 1534"/>
                  <a:gd name="T2" fmla="*/ 9 w 26"/>
                  <a:gd name="T3" fmla="*/ 83 h 1534"/>
                  <a:gd name="T4" fmla="*/ 9 w 26"/>
                  <a:gd name="T5" fmla="*/ 41 h 1534"/>
                  <a:gd name="T6" fmla="*/ 9 w 26"/>
                  <a:gd name="T7" fmla="*/ 17 h 1534"/>
                  <a:gd name="T8" fmla="*/ 17 w 26"/>
                  <a:gd name="T9" fmla="*/ 0 h 1534"/>
                  <a:gd name="T10" fmla="*/ 26 w 26"/>
                  <a:gd name="T11" fmla="*/ 91 h 1534"/>
                  <a:gd name="T12" fmla="*/ 17 w 26"/>
                  <a:gd name="T13" fmla="*/ 1534 h 1534"/>
                  <a:gd name="T14" fmla="*/ 9 w 26"/>
                  <a:gd name="T15" fmla="*/ 1534 h 1534"/>
                  <a:gd name="T16" fmla="*/ 0 w 26"/>
                  <a:gd name="T17" fmla="*/ 1534 h 1534"/>
                  <a:gd name="T18" fmla="*/ 0 w 26"/>
                  <a:gd name="T19" fmla="*/ 1526 h 15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1534">
                    <a:moveTo>
                      <a:pt x="0" y="1526"/>
                    </a:moveTo>
                    <a:lnTo>
                      <a:pt x="9" y="83"/>
                    </a:lnTo>
                    <a:lnTo>
                      <a:pt x="9" y="41"/>
                    </a:lnTo>
                    <a:lnTo>
                      <a:pt x="9" y="17"/>
                    </a:lnTo>
                    <a:lnTo>
                      <a:pt x="17" y="0"/>
                    </a:lnTo>
                    <a:lnTo>
                      <a:pt x="26" y="91"/>
                    </a:lnTo>
                    <a:lnTo>
                      <a:pt x="17" y="1534"/>
                    </a:lnTo>
                    <a:lnTo>
                      <a:pt x="9" y="1534"/>
                    </a:lnTo>
                    <a:lnTo>
                      <a:pt x="0" y="1534"/>
                    </a:lnTo>
                    <a:lnTo>
                      <a:pt x="0" y="152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3" name="Freeform 49"/>
              <p:cNvSpPr>
                <a:spLocks/>
              </p:cNvSpPr>
              <p:nvPr/>
            </p:nvSpPr>
            <p:spPr bwMode="auto">
              <a:xfrm>
                <a:off x="11011" y="13984"/>
                <a:ext cx="25" cy="1575"/>
              </a:xfrm>
              <a:custGeom>
                <a:avLst/>
                <a:gdLst>
                  <a:gd name="T0" fmla="*/ 0 w 25"/>
                  <a:gd name="T1" fmla="*/ 0 h 1575"/>
                  <a:gd name="T2" fmla="*/ 25 w 25"/>
                  <a:gd name="T3" fmla="*/ 8 h 1575"/>
                  <a:gd name="T4" fmla="*/ 25 w 25"/>
                  <a:gd name="T5" fmla="*/ 16 h 1575"/>
                  <a:gd name="T6" fmla="*/ 25 w 25"/>
                  <a:gd name="T7" fmla="*/ 25 h 1575"/>
                  <a:gd name="T8" fmla="*/ 25 w 25"/>
                  <a:gd name="T9" fmla="*/ 49 h 1575"/>
                  <a:gd name="T10" fmla="*/ 25 w 25"/>
                  <a:gd name="T11" fmla="*/ 74 h 1575"/>
                  <a:gd name="T12" fmla="*/ 25 w 25"/>
                  <a:gd name="T13" fmla="*/ 107 h 1575"/>
                  <a:gd name="T14" fmla="*/ 25 w 25"/>
                  <a:gd name="T15" fmla="*/ 148 h 1575"/>
                  <a:gd name="T16" fmla="*/ 25 w 25"/>
                  <a:gd name="T17" fmla="*/ 198 h 1575"/>
                  <a:gd name="T18" fmla="*/ 25 w 25"/>
                  <a:gd name="T19" fmla="*/ 247 h 1575"/>
                  <a:gd name="T20" fmla="*/ 25 w 25"/>
                  <a:gd name="T21" fmla="*/ 305 h 1575"/>
                  <a:gd name="T22" fmla="*/ 25 w 25"/>
                  <a:gd name="T23" fmla="*/ 371 h 1575"/>
                  <a:gd name="T24" fmla="*/ 25 w 25"/>
                  <a:gd name="T25" fmla="*/ 503 h 1575"/>
                  <a:gd name="T26" fmla="*/ 25 w 25"/>
                  <a:gd name="T27" fmla="*/ 643 h 1575"/>
                  <a:gd name="T28" fmla="*/ 25 w 25"/>
                  <a:gd name="T29" fmla="*/ 783 h 1575"/>
                  <a:gd name="T30" fmla="*/ 25 w 25"/>
                  <a:gd name="T31" fmla="*/ 923 h 1575"/>
                  <a:gd name="T32" fmla="*/ 25 w 25"/>
                  <a:gd name="T33" fmla="*/ 1064 h 1575"/>
                  <a:gd name="T34" fmla="*/ 25 w 25"/>
                  <a:gd name="T35" fmla="*/ 1195 h 1575"/>
                  <a:gd name="T36" fmla="*/ 17 w 25"/>
                  <a:gd name="T37" fmla="*/ 1253 h 1575"/>
                  <a:gd name="T38" fmla="*/ 17 w 25"/>
                  <a:gd name="T39" fmla="*/ 1311 h 1575"/>
                  <a:gd name="T40" fmla="*/ 17 w 25"/>
                  <a:gd name="T41" fmla="*/ 1369 h 1575"/>
                  <a:gd name="T42" fmla="*/ 17 w 25"/>
                  <a:gd name="T43" fmla="*/ 1418 h 1575"/>
                  <a:gd name="T44" fmla="*/ 17 w 25"/>
                  <a:gd name="T45" fmla="*/ 1451 h 1575"/>
                  <a:gd name="T46" fmla="*/ 17 w 25"/>
                  <a:gd name="T47" fmla="*/ 1492 h 1575"/>
                  <a:gd name="T48" fmla="*/ 17 w 25"/>
                  <a:gd name="T49" fmla="*/ 1517 h 1575"/>
                  <a:gd name="T50" fmla="*/ 17 w 25"/>
                  <a:gd name="T51" fmla="*/ 1542 h 1575"/>
                  <a:gd name="T52" fmla="*/ 17 w 25"/>
                  <a:gd name="T53" fmla="*/ 1550 h 1575"/>
                  <a:gd name="T54" fmla="*/ 17 w 25"/>
                  <a:gd name="T55" fmla="*/ 1558 h 1575"/>
                  <a:gd name="T56" fmla="*/ 0 w 25"/>
                  <a:gd name="T57" fmla="*/ 1575 h 1575"/>
                  <a:gd name="T58" fmla="*/ 0 w 25"/>
                  <a:gd name="T59" fmla="*/ 1567 h 1575"/>
                  <a:gd name="T60" fmla="*/ 0 w 25"/>
                  <a:gd name="T61" fmla="*/ 1550 h 1575"/>
                  <a:gd name="T62" fmla="*/ 0 w 25"/>
                  <a:gd name="T63" fmla="*/ 1534 h 1575"/>
                  <a:gd name="T64" fmla="*/ 0 w 25"/>
                  <a:gd name="T65" fmla="*/ 1501 h 1575"/>
                  <a:gd name="T66" fmla="*/ 0 w 25"/>
                  <a:gd name="T67" fmla="*/ 1468 h 1575"/>
                  <a:gd name="T68" fmla="*/ 0 w 25"/>
                  <a:gd name="T69" fmla="*/ 1426 h 1575"/>
                  <a:gd name="T70" fmla="*/ 0 w 25"/>
                  <a:gd name="T71" fmla="*/ 1377 h 1575"/>
                  <a:gd name="T72" fmla="*/ 0 w 25"/>
                  <a:gd name="T73" fmla="*/ 1327 h 1575"/>
                  <a:gd name="T74" fmla="*/ 0 w 25"/>
                  <a:gd name="T75" fmla="*/ 1270 h 1575"/>
                  <a:gd name="T76" fmla="*/ 0 w 25"/>
                  <a:gd name="T77" fmla="*/ 1204 h 1575"/>
                  <a:gd name="T78" fmla="*/ 0 w 25"/>
                  <a:gd name="T79" fmla="*/ 1072 h 1575"/>
                  <a:gd name="T80" fmla="*/ 0 w 25"/>
                  <a:gd name="T81" fmla="*/ 932 h 1575"/>
                  <a:gd name="T82" fmla="*/ 0 w 25"/>
                  <a:gd name="T83" fmla="*/ 783 h 1575"/>
                  <a:gd name="T84" fmla="*/ 0 w 25"/>
                  <a:gd name="T85" fmla="*/ 635 h 1575"/>
                  <a:gd name="T86" fmla="*/ 0 w 25"/>
                  <a:gd name="T87" fmla="*/ 495 h 1575"/>
                  <a:gd name="T88" fmla="*/ 0 w 25"/>
                  <a:gd name="T89" fmla="*/ 363 h 1575"/>
                  <a:gd name="T90" fmla="*/ 0 w 25"/>
                  <a:gd name="T91" fmla="*/ 305 h 1575"/>
                  <a:gd name="T92" fmla="*/ 0 w 25"/>
                  <a:gd name="T93" fmla="*/ 239 h 1575"/>
                  <a:gd name="T94" fmla="*/ 0 w 25"/>
                  <a:gd name="T95" fmla="*/ 190 h 1575"/>
                  <a:gd name="T96" fmla="*/ 0 w 25"/>
                  <a:gd name="T97" fmla="*/ 140 h 1575"/>
                  <a:gd name="T98" fmla="*/ 0 w 25"/>
                  <a:gd name="T99" fmla="*/ 99 h 1575"/>
                  <a:gd name="T100" fmla="*/ 0 w 25"/>
                  <a:gd name="T101" fmla="*/ 66 h 1575"/>
                  <a:gd name="T102" fmla="*/ 0 w 25"/>
                  <a:gd name="T103" fmla="*/ 33 h 1575"/>
                  <a:gd name="T104" fmla="*/ 0 w 25"/>
                  <a:gd name="T105" fmla="*/ 16 h 1575"/>
                  <a:gd name="T106" fmla="*/ 0 w 25"/>
                  <a:gd name="T107" fmla="*/ 0 h 1575"/>
                  <a:gd name="T108" fmla="*/ 0 w 25"/>
                  <a:gd name="T109" fmla="*/ 0 h 15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5" h="1575">
                    <a:moveTo>
                      <a:pt x="0" y="0"/>
                    </a:moveTo>
                    <a:lnTo>
                      <a:pt x="25" y="8"/>
                    </a:lnTo>
                    <a:lnTo>
                      <a:pt x="25" y="16"/>
                    </a:lnTo>
                    <a:lnTo>
                      <a:pt x="25" y="25"/>
                    </a:lnTo>
                    <a:lnTo>
                      <a:pt x="25" y="49"/>
                    </a:lnTo>
                    <a:lnTo>
                      <a:pt x="25" y="74"/>
                    </a:lnTo>
                    <a:lnTo>
                      <a:pt x="25" y="107"/>
                    </a:lnTo>
                    <a:lnTo>
                      <a:pt x="25" y="148"/>
                    </a:lnTo>
                    <a:lnTo>
                      <a:pt x="25" y="198"/>
                    </a:lnTo>
                    <a:lnTo>
                      <a:pt x="25" y="247"/>
                    </a:lnTo>
                    <a:lnTo>
                      <a:pt x="25" y="305"/>
                    </a:lnTo>
                    <a:lnTo>
                      <a:pt x="25" y="371"/>
                    </a:lnTo>
                    <a:lnTo>
                      <a:pt x="25" y="503"/>
                    </a:lnTo>
                    <a:lnTo>
                      <a:pt x="25" y="643"/>
                    </a:lnTo>
                    <a:lnTo>
                      <a:pt x="25" y="783"/>
                    </a:lnTo>
                    <a:lnTo>
                      <a:pt x="25" y="923"/>
                    </a:lnTo>
                    <a:lnTo>
                      <a:pt x="25" y="1064"/>
                    </a:lnTo>
                    <a:lnTo>
                      <a:pt x="25" y="1195"/>
                    </a:lnTo>
                    <a:lnTo>
                      <a:pt x="17" y="1253"/>
                    </a:lnTo>
                    <a:lnTo>
                      <a:pt x="17" y="1311"/>
                    </a:lnTo>
                    <a:lnTo>
                      <a:pt x="17" y="1369"/>
                    </a:lnTo>
                    <a:lnTo>
                      <a:pt x="17" y="1418"/>
                    </a:lnTo>
                    <a:lnTo>
                      <a:pt x="17" y="1451"/>
                    </a:lnTo>
                    <a:lnTo>
                      <a:pt x="17" y="1492"/>
                    </a:lnTo>
                    <a:lnTo>
                      <a:pt x="17" y="1517"/>
                    </a:lnTo>
                    <a:lnTo>
                      <a:pt x="17" y="1542"/>
                    </a:lnTo>
                    <a:lnTo>
                      <a:pt x="17" y="1550"/>
                    </a:lnTo>
                    <a:lnTo>
                      <a:pt x="17" y="1558"/>
                    </a:lnTo>
                    <a:lnTo>
                      <a:pt x="0" y="1575"/>
                    </a:lnTo>
                    <a:lnTo>
                      <a:pt x="0" y="1567"/>
                    </a:lnTo>
                    <a:lnTo>
                      <a:pt x="0" y="1550"/>
                    </a:lnTo>
                    <a:lnTo>
                      <a:pt x="0" y="1534"/>
                    </a:lnTo>
                    <a:lnTo>
                      <a:pt x="0" y="1501"/>
                    </a:lnTo>
                    <a:lnTo>
                      <a:pt x="0" y="1468"/>
                    </a:lnTo>
                    <a:lnTo>
                      <a:pt x="0" y="1426"/>
                    </a:lnTo>
                    <a:lnTo>
                      <a:pt x="0" y="1377"/>
                    </a:lnTo>
                    <a:lnTo>
                      <a:pt x="0" y="1327"/>
                    </a:lnTo>
                    <a:lnTo>
                      <a:pt x="0" y="1270"/>
                    </a:lnTo>
                    <a:lnTo>
                      <a:pt x="0" y="1204"/>
                    </a:lnTo>
                    <a:lnTo>
                      <a:pt x="0" y="1072"/>
                    </a:lnTo>
                    <a:lnTo>
                      <a:pt x="0" y="932"/>
                    </a:lnTo>
                    <a:lnTo>
                      <a:pt x="0" y="783"/>
                    </a:lnTo>
                    <a:lnTo>
                      <a:pt x="0" y="635"/>
                    </a:lnTo>
                    <a:lnTo>
                      <a:pt x="0" y="495"/>
                    </a:lnTo>
                    <a:lnTo>
                      <a:pt x="0" y="363"/>
                    </a:lnTo>
                    <a:lnTo>
                      <a:pt x="0" y="305"/>
                    </a:lnTo>
                    <a:lnTo>
                      <a:pt x="0" y="239"/>
                    </a:lnTo>
                    <a:lnTo>
                      <a:pt x="0" y="190"/>
                    </a:lnTo>
                    <a:lnTo>
                      <a:pt x="0" y="140"/>
                    </a:lnTo>
                    <a:lnTo>
                      <a:pt x="0" y="99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4" name="Freeform 50"/>
              <p:cNvSpPr>
                <a:spLocks/>
              </p:cNvSpPr>
              <p:nvPr/>
            </p:nvSpPr>
            <p:spPr bwMode="auto">
              <a:xfrm>
                <a:off x="10314" y="15443"/>
                <a:ext cx="153" cy="91"/>
              </a:xfrm>
              <a:custGeom>
                <a:avLst/>
                <a:gdLst>
                  <a:gd name="T0" fmla="*/ 26 w 153"/>
                  <a:gd name="T1" fmla="*/ 83 h 91"/>
                  <a:gd name="T2" fmla="*/ 34 w 153"/>
                  <a:gd name="T3" fmla="*/ 58 h 91"/>
                  <a:gd name="T4" fmla="*/ 34 w 153"/>
                  <a:gd name="T5" fmla="*/ 50 h 91"/>
                  <a:gd name="T6" fmla="*/ 34 w 153"/>
                  <a:gd name="T7" fmla="*/ 33 h 91"/>
                  <a:gd name="T8" fmla="*/ 34 w 153"/>
                  <a:gd name="T9" fmla="*/ 33 h 91"/>
                  <a:gd name="T10" fmla="*/ 26 w 153"/>
                  <a:gd name="T11" fmla="*/ 33 h 91"/>
                  <a:gd name="T12" fmla="*/ 17 w 153"/>
                  <a:gd name="T13" fmla="*/ 33 h 91"/>
                  <a:gd name="T14" fmla="*/ 9 w 153"/>
                  <a:gd name="T15" fmla="*/ 42 h 91"/>
                  <a:gd name="T16" fmla="*/ 9 w 153"/>
                  <a:gd name="T17" fmla="*/ 42 h 91"/>
                  <a:gd name="T18" fmla="*/ 0 w 153"/>
                  <a:gd name="T19" fmla="*/ 33 h 91"/>
                  <a:gd name="T20" fmla="*/ 9 w 153"/>
                  <a:gd name="T21" fmla="*/ 17 h 91"/>
                  <a:gd name="T22" fmla="*/ 17 w 153"/>
                  <a:gd name="T23" fmla="*/ 9 h 91"/>
                  <a:gd name="T24" fmla="*/ 26 w 153"/>
                  <a:gd name="T25" fmla="*/ 9 h 91"/>
                  <a:gd name="T26" fmla="*/ 34 w 153"/>
                  <a:gd name="T27" fmla="*/ 9 h 91"/>
                  <a:gd name="T28" fmla="*/ 43 w 153"/>
                  <a:gd name="T29" fmla="*/ 17 h 91"/>
                  <a:gd name="T30" fmla="*/ 51 w 153"/>
                  <a:gd name="T31" fmla="*/ 25 h 91"/>
                  <a:gd name="T32" fmla="*/ 51 w 153"/>
                  <a:gd name="T33" fmla="*/ 42 h 91"/>
                  <a:gd name="T34" fmla="*/ 51 w 153"/>
                  <a:gd name="T35" fmla="*/ 66 h 91"/>
                  <a:gd name="T36" fmla="*/ 85 w 153"/>
                  <a:gd name="T37" fmla="*/ 58 h 91"/>
                  <a:gd name="T38" fmla="*/ 119 w 153"/>
                  <a:gd name="T39" fmla="*/ 58 h 91"/>
                  <a:gd name="T40" fmla="*/ 128 w 153"/>
                  <a:gd name="T41" fmla="*/ 42 h 91"/>
                  <a:gd name="T42" fmla="*/ 128 w 153"/>
                  <a:gd name="T43" fmla="*/ 33 h 91"/>
                  <a:gd name="T44" fmla="*/ 128 w 153"/>
                  <a:gd name="T45" fmla="*/ 25 h 91"/>
                  <a:gd name="T46" fmla="*/ 119 w 153"/>
                  <a:gd name="T47" fmla="*/ 17 h 91"/>
                  <a:gd name="T48" fmla="*/ 111 w 153"/>
                  <a:gd name="T49" fmla="*/ 25 h 91"/>
                  <a:gd name="T50" fmla="*/ 102 w 153"/>
                  <a:gd name="T51" fmla="*/ 33 h 91"/>
                  <a:gd name="T52" fmla="*/ 94 w 153"/>
                  <a:gd name="T53" fmla="*/ 33 h 91"/>
                  <a:gd name="T54" fmla="*/ 85 w 153"/>
                  <a:gd name="T55" fmla="*/ 33 h 91"/>
                  <a:gd name="T56" fmla="*/ 85 w 153"/>
                  <a:gd name="T57" fmla="*/ 25 h 91"/>
                  <a:gd name="T58" fmla="*/ 94 w 153"/>
                  <a:gd name="T59" fmla="*/ 17 h 91"/>
                  <a:gd name="T60" fmla="*/ 102 w 153"/>
                  <a:gd name="T61" fmla="*/ 9 h 91"/>
                  <a:gd name="T62" fmla="*/ 119 w 153"/>
                  <a:gd name="T63" fmla="*/ 0 h 91"/>
                  <a:gd name="T64" fmla="*/ 128 w 153"/>
                  <a:gd name="T65" fmla="*/ 0 h 91"/>
                  <a:gd name="T66" fmla="*/ 145 w 153"/>
                  <a:gd name="T67" fmla="*/ 9 h 91"/>
                  <a:gd name="T68" fmla="*/ 153 w 153"/>
                  <a:gd name="T69" fmla="*/ 17 h 91"/>
                  <a:gd name="T70" fmla="*/ 153 w 153"/>
                  <a:gd name="T71" fmla="*/ 42 h 91"/>
                  <a:gd name="T72" fmla="*/ 145 w 153"/>
                  <a:gd name="T73" fmla="*/ 58 h 91"/>
                  <a:gd name="T74" fmla="*/ 119 w 153"/>
                  <a:gd name="T75" fmla="*/ 75 h 91"/>
                  <a:gd name="T76" fmla="*/ 102 w 153"/>
                  <a:gd name="T77" fmla="*/ 83 h 91"/>
                  <a:gd name="T78" fmla="*/ 77 w 153"/>
                  <a:gd name="T79" fmla="*/ 83 h 91"/>
                  <a:gd name="T80" fmla="*/ 51 w 153"/>
                  <a:gd name="T81" fmla="*/ 83 h 91"/>
                  <a:gd name="T82" fmla="*/ 51 w 153"/>
                  <a:gd name="T83" fmla="*/ 75 h 91"/>
                  <a:gd name="T84" fmla="*/ 34 w 153"/>
                  <a:gd name="T85" fmla="*/ 83 h 91"/>
                  <a:gd name="T86" fmla="*/ 34 w 153"/>
                  <a:gd name="T87" fmla="*/ 91 h 91"/>
                  <a:gd name="T88" fmla="*/ 26 w 153"/>
                  <a:gd name="T89" fmla="*/ 83 h 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3" h="91">
                    <a:moveTo>
                      <a:pt x="26" y="83"/>
                    </a:moveTo>
                    <a:lnTo>
                      <a:pt x="34" y="58"/>
                    </a:lnTo>
                    <a:lnTo>
                      <a:pt x="34" y="50"/>
                    </a:lnTo>
                    <a:lnTo>
                      <a:pt x="34" y="33"/>
                    </a:lnTo>
                    <a:lnTo>
                      <a:pt x="26" y="33"/>
                    </a:lnTo>
                    <a:lnTo>
                      <a:pt x="17" y="33"/>
                    </a:lnTo>
                    <a:lnTo>
                      <a:pt x="9" y="42"/>
                    </a:lnTo>
                    <a:lnTo>
                      <a:pt x="0" y="33"/>
                    </a:lnTo>
                    <a:lnTo>
                      <a:pt x="9" y="17"/>
                    </a:lnTo>
                    <a:lnTo>
                      <a:pt x="17" y="9"/>
                    </a:lnTo>
                    <a:lnTo>
                      <a:pt x="26" y="9"/>
                    </a:lnTo>
                    <a:lnTo>
                      <a:pt x="34" y="9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51" y="42"/>
                    </a:lnTo>
                    <a:lnTo>
                      <a:pt x="51" y="66"/>
                    </a:lnTo>
                    <a:lnTo>
                      <a:pt x="85" y="58"/>
                    </a:lnTo>
                    <a:lnTo>
                      <a:pt x="119" y="58"/>
                    </a:lnTo>
                    <a:lnTo>
                      <a:pt x="128" y="42"/>
                    </a:lnTo>
                    <a:lnTo>
                      <a:pt x="128" y="33"/>
                    </a:lnTo>
                    <a:lnTo>
                      <a:pt x="128" y="25"/>
                    </a:lnTo>
                    <a:lnTo>
                      <a:pt x="119" y="17"/>
                    </a:lnTo>
                    <a:lnTo>
                      <a:pt x="111" y="25"/>
                    </a:lnTo>
                    <a:lnTo>
                      <a:pt x="102" y="33"/>
                    </a:lnTo>
                    <a:lnTo>
                      <a:pt x="94" y="33"/>
                    </a:lnTo>
                    <a:lnTo>
                      <a:pt x="85" y="33"/>
                    </a:lnTo>
                    <a:lnTo>
                      <a:pt x="85" y="25"/>
                    </a:lnTo>
                    <a:lnTo>
                      <a:pt x="94" y="17"/>
                    </a:lnTo>
                    <a:lnTo>
                      <a:pt x="102" y="9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45" y="9"/>
                    </a:lnTo>
                    <a:lnTo>
                      <a:pt x="153" y="17"/>
                    </a:lnTo>
                    <a:lnTo>
                      <a:pt x="153" y="42"/>
                    </a:lnTo>
                    <a:lnTo>
                      <a:pt x="145" y="58"/>
                    </a:lnTo>
                    <a:lnTo>
                      <a:pt x="119" y="75"/>
                    </a:lnTo>
                    <a:lnTo>
                      <a:pt x="102" y="83"/>
                    </a:lnTo>
                    <a:lnTo>
                      <a:pt x="77" y="83"/>
                    </a:lnTo>
                    <a:lnTo>
                      <a:pt x="51" y="83"/>
                    </a:lnTo>
                    <a:lnTo>
                      <a:pt x="51" y="75"/>
                    </a:lnTo>
                    <a:lnTo>
                      <a:pt x="34" y="83"/>
                    </a:lnTo>
                    <a:lnTo>
                      <a:pt x="34" y="91"/>
                    </a:lnTo>
                    <a:lnTo>
                      <a:pt x="26" y="83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5" name="Freeform 51"/>
              <p:cNvSpPr>
                <a:spLocks/>
              </p:cNvSpPr>
              <p:nvPr/>
            </p:nvSpPr>
            <p:spPr bwMode="auto">
              <a:xfrm>
                <a:off x="10603" y="15443"/>
                <a:ext cx="59" cy="58"/>
              </a:xfrm>
              <a:custGeom>
                <a:avLst/>
                <a:gdLst>
                  <a:gd name="T0" fmla="*/ 25 w 59"/>
                  <a:gd name="T1" fmla="*/ 58 h 58"/>
                  <a:gd name="T2" fmla="*/ 8 w 59"/>
                  <a:gd name="T3" fmla="*/ 17 h 58"/>
                  <a:gd name="T4" fmla="*/ 0 w 59"/>
                  <a:gd name="T5" fmla="*/ 9 h 58"/>
                  <a:gd name="T6" fmla="*/ 0 w 59"/>
                  <a:gd name="T7" fmla="*/ 0 h 58"/>
                  <a:gd name="T8" fmla="*/ 0 w 59"/>
                  <a:gd name="T9" fmla="*/ 0 h 58"/>
                  <a:gd name="T10" fmla="*/ 34 w 59"/>
                  <a:gd name="T11" fmla="*/ 9 h 58"/>
                  <a:gd name="T12" fmla="*/ 59 w 59"/>
                  <a:gd name="T13" fmla="*/ 25 h 58"/>
                  <a:gd name="T14" fmla="*/ 59 w 59"/>
                  <a:gd name="T15" fmla="*/ 33 h 58"/>
                  <a:gd name="T16" fmla="*/ 51 w 59"/>
                  <a:gd name="T17" fmla="*/ 33 h 58"/>
                  <a:gd name="T18" fmla="*/ 42 w 59"/>
                  <a:gd name="T19" fmla="*/ 50 h 58"/>
                  <a:gd name="T20" fmla="*/ 34 w 59"/>
                  <a:gd name="T21" fmla="*/ 58 h 58"/>
                  <a:gd name="T22" fmla="*/ 25 w 59"/>
                  <a:gd name="T23" fmla="*/ 58 h 58"/>
                  <a:gd name="T24" fmla="*/ 25 w 59"/>
                  <a:gd name="T25" fmla="*/ 58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58">
                    <a:moveTo>
                      <a:pt x="25" y="58"/>
                    </a:moveTo>
                    <a:lnTo>
                      <a:pt x="8" y="1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4" y="9"/>
                    </a:lnTo>
                    <a:lnTo>
                      <a:pt x="59" y="25"/>
                    </a:lnTo>
                    <a:lnTo>
                      <a:pt x="59" y="33"/>
                    </a:lnTo>
                    <a:lnTo>
                      <a:pt x="51" y="33"/>
                    </a:lnTo>
                    <a:lnTo>
                      <a:pt x="42" y="50"/>
                    </a:lnTo>
                    <a:lnTo>
                      <a:pt x="34" y="58"/>
                    </a:lnTo>
                    <a:lnTo>
                      <a:pt x="25" y="58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6" name="Freeform 52"/>
              <p:cNvSpPr>
                <a:spLocks/>
              </p:cNvSpPr>
              <p:nvPr/>
            </p:nvSpPr>
            <p:spPr bwMode="auto">
              <a:xfrm>
                <a:off x="10416" y="15262"/>
                <a:ext cx="127" cy="132"/>
              </a:xfrm>
              <a:custGeom>
                <a:avLst/>
                <a:gdLst>
                  <a:gd name="T0" fmla="*/ 0 w 127"/>
                  <a:gd name="T1" fmla="*/ 115 h 132"/>
                  <a:gd name="T2" fmla="*/ 0 w 127"/>
                  <a:gd name="T3" fmla="*/ 107 h 132"/>
                  <a:gd name="T4" fmla="*/ 9 w 127"/>
                  <a:gd name="T5" fmla="*/ 99 h 132"/>
                  <a:gd name="T6" fmla="*/ 26 w 127"/>
                  <a:gd name="T7" fmla="*/ 74 h 132"/>
                  <a:gd name="T8" fmla="*/ 68 w 127"/>
                  <a:gd name="T9" fmla="*/ 33 h 132"/>
                  <a:gd name="T10" fmla="*/ 110 w 127"/>
                  <a:gd name="T11" fmla="*/ 0 h 132"/>
                  <a:gd name="T12" fmla="*/ 119 w 127"/>
                  <a:gd name="T13" fmla="*/ 8 h 132"/>
                  <a:gd name="T14" fmla="*/ 127 w 127"/>
                  <a:gd name="T15" fmla="*/ 16 h 132"/>
                  <a:gd name="T16" fmla="*/ 110 w 127"/>
                  <a:gd name="T17" fmla="*/ 41 h 132"/>
                  <a:gd name="T18" fmla="*/ 85 w 127"/>
                  <a:gd name="T19" fmla="*/ 74 h 132"/>
                  <a:gd name="T20" fmla="*/ 26 w 127"/>
                  <a:gd name="T21" fmla="*/ 124 h 132"/>
                  <a:gd name="T22" fmla="*/ 17 w 127"/>
                  <a:gd name="T23" fmla="*/ 132 h 132"/>
                  <a:gd name="T24" fmla="*/ 9 w 127"/>
                  <a:gd name="T25" fmla="*/ 132 h 132"/>
                  <a:gd name="T26" fmla="*/ 0 w 127"/>
                  <a:gd name="T27" fmla="*/ 115 h 1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7" h="132">
                    <a:moveTo>
                      <a:pt x="0" y="115"/>
                    </a:moveTo>
                    <a:lnTo>
                      <a:pt x="0" y="107"/>
                    </a:lnTo>
                    <a:lnTo>
                      <a:pt x="9" y="99"/>
                    </a:lnTo>
                    <a:lnTo>
                      <a:pt x="26" y="74"/>
                    </a:lnTo>
                    <a:lnTo>
                      <a:pt x="68" y="33"/>
                    </a:lnTo>
                    <a:lnTo>
                      <a:pt x="110" y="0"/>
                    </a:lnTo>
                    <a:lnTo>
                      <a:pt x="119" y="8"/>
                    </a:lnTo>
                    <a:lnTo>
                      <a:pt x="127" y="16"/>
                    </a:lnTo>
                    <a:lnTo>
                      <a:pt x="110" y="41"/>
                    </a:lnTo>
                    <a:lnTo>
                      <a:pt x="85" y="74"/>
                    </a:lnTo>
                    <a:lnTo>
                      <a:pt x="26" y="124"/>
                    </a:lnTo>
                    <a:lnTo>
                      <a:pt x="17" y="132"/>
                    </a:lnTo>
                    <a:lnTo>
                      <a:pt x="9" y="132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7" name="Freeform 53"/>
              <p:cNvSpPr>
                <a:spLocks/>
              </p:cNvSpPr>
              <p:nvPr/>
            </p:nvSpPr>
            <p:spPr bwMode="auto">
              <a:xfrm>
                <a:off x="10679" y="15254"/>
                <a:ext cx="60" cy="107"/>
              </a:xfrm>
              <a:custGeom>
                <a:avLst/>
                <a:gdLst>
                  <a:gd name="T0" fmla="*/ 0 w 60"/>
                  <a:gd name="T1" fmla="*/ 90 h 107"/>
                  <a:gd name="T2" fmla="*/ 0 w 60"/>
                  <a:gd name="T3" fmla="*/ 74 h 107"/>
                  <a:gd name="T4" fmla="*/ 0 w 60"/>
                  <a:gd name="T5" fmla="*/ 49 h 107"/>
                  <a:gd name="T6" fmla="*/ 9 w 60"/>
                  <a:gd name="T7" fmla="*/ 49 h 107"/>
                  <a:gd name="T8" fmla="*/ 9 w 60"/>
                  <a:gd name="T9" fmla="*/ 74 h 107"/>
                  <a:gd name="T10" fmla="*/ 17 w 60"/>
                  <a:gd name="T11" fmla="*/ 82 h 107"/>
                  <a:gd name="T12" fmla="*/ 26 w 60"/>
                  <a:gd name="T13" fmla="*/ 82 h 107"/>
                  <a:gd name="T14" fmla="*/ 34 w 60"/>
                  <a:gd name="T15" fmla="*/ 82 h 107"/>
                  <a:gd name="T16" fmla="*/ 43 w 60"/>
                  <a:gd name="T17" fmla="*/ 74 h 107"/>
                  <a:gd name="T18" fmla="*/ 34 w 60"/>
                  <a:gd name="T19" fmla="*/ 57 h 107"/>
                  <a:gd name="T20" fmla="*/ 26 w 60"/>
                  <a:gd name="T21" fmla="*/ 41 h 107"/>
                  <a:gd name="T22" fmla="*/ 9 w 60"/>
                  <a:gd name="T23" fmla="*/ 8 h 107"/>
                  <a:gd name="T24" fmla="*/ 9 w 60"/>
                  <a:gd name="T25" fmla="*/ 0 h 107"/>
                  <a:gd name="T26" fmla="*/ 17 w 60"/>
                  <a:gd name="T27" fmla="*/ 0 h 107"/>
                  <a:gd name="T28" fmla="*/ 34 w 60"/>
                  <a:gd name="T29" fmla="*/ 24 h 107"/>
                  <a:gd name="T30" fmla="*/ 51 w 60"/>
                  <a:gd name="T31" fmla="*/ 49 h 107"/>
                  <a:gd name="T32" fmla="*/ 60 w 60"/>
                  <a:gd name="T33" fmla="*/ 74 h 107"/>
                  <a:gd name="T34" fmla="*/ 51 w 60"/>
                  <a:gd name="T35" fmla="*/ 99 h 107"/>
                  <a:gd name="T36" fmla="*/ 43 w 60"/>
                  <a:gd name="T37" fmla="*/ 107 h 107"/>
                  <a:gd name="T38" fmla="*/ 26 w 60"/>
                  <a:gd name="T39" fmla="*/ 107 h 107"/>
                  <a:gd name="T40" fmla="*/ 9 w 60"/>
                  <a:gd name="T41" fmla="*/ 99 h 107"/>
                  <a:gd name="T42" fmla="*/ 0 w 60"/>
                  <a:gd name="T43" fmla="*/ 90 h 1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107">
                    <a:moveTo>
                      <a:pt x="0" y="90"/>
                    </a:moveTo>
                    <a:lnTo>
                      <a:pt x="0" y="74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9" y="74"/>
                    </a:lnTo>
                    <a:lnTo>
                      <a:pt x="17" y="82"/>
                    </a:lnTo>
                    <a:lnTo>
                      <a:pt x="26" y="82"/>
                    </a:lnTo>
                    <a:lnTo>
                      <a:pt x="34" y="82"/>
                    </a:lnTo>
                    <a:lnTo>
                      <a:pt x="43" y="74"/>
                    </a:lnTo>
                    <a:lnTo>
                      <a:pt x="34" y="57"/>
                    </a:lnTo>
                    <a:lnTo>
                      <a:pt x="26" y="41"/>
                    </a:lnTo>
                    <a:lnTo>
                      <a:pt x="9" y="8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4" y="24"/>
                    </a:lnTo>
                    <a:lnTo>
                      <a:pt x="51" y="49"/>
                    </a:lnTo>
                    <a:lnTo>
                      <a:pt x="60" y="74"/>
                    </a:lnTo>
                    <a:lnTo>
                      <a:pt x="51" y="99"/>
                    </a:lnTo>
                    <a:lnTo>
                      <a:pt x="43" y="107"/>
                    </a:lnTo>
                    <a:lnTo>
                      <a:pt x="26" y="107"/>
                    </a:lnTo>
                    <a:lnTo>
                      <a:pt x="9" y="9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8" name="Freeform 54"/>
              <p:cNvSpPr>
                <a:spLocks/>
              </p:cNvSpPr>
              <p:nvPr/>
            </p:nvSpPr>
            <p:spPr bwMode="auto">
              <a:xfrm>
                <a:off x="10425" y="15270"/>
                <a:ext cx="59" cy="50"/>
              </a:xfrm>
              <a:custGeom>
                <a:avLst/>
                <a:gdLst>
                  <a:gd name="T0" fmla="*/ 0 w 59"/>
                  <a:gd name="T1" fmla="*/ 50 h 50"/>
                  <a:gd name="T2" fmla="*/ 51 w 59"/>
                  <a:gd name="T3" fmla="*/ 0 h 50"/>
                  <a:gd name="T4" fmla="*/ 59 w 59"/>
                  <a:gd name="T5" fmla="*/ 0 h 50"/>
                  <a:gd name="T6" fmla="*/ 34 w 59"/>
                  <a:gd name="T7" fmla="*/ 33 h 50"/>
                  <a:gd name="T8" fmla="*/ 17 w 59"/>
                  <a:gd name="T9" fmla="*/ 41 h 50"/>
                  <a:gd name="T10" fmla="*/ 0 w 59"/>
                  <a:gd name="T11" fmla="*/ 50 h 50"/>
                  <a:gd name="T12" fmla="*/ 0 w 59"/>
                  <a:gd name="T13" fmla="*/ 5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50">
                    <a:moveTo>
                      <a:pt x="0" y="50"/>
                    </a:moveTo>
                    <a:lnTo>
                      <a:pt x="51" y="0"/>
                    </a:lnTo>
                    <a:lnTo>
                      <a:pt x="59" y="0"/>
                    </a:lnTo>
                    <a:lnTo>
                      <a:pt x="34" y="33"/>
                    </a:lnTo>
                    <a:lnTo>
                      <a:pt x="17" y="41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9" name="Freeform 55"/>
              <p:cNvSpPr>
                <a:spLocks/>
              </p:cNvSpPr>
              <p:nvPr/>
            </p:nvSpPr>
            <p:spPr bwMode="auto">
              <a:xfrm>
                <a:off x="10739" y="15262"/>
                <a:ext cx="93" cy="58"/>
              </a:xfrm>
              <a:custGeom>
                <a:avLst/>
                <a:gdLst>
                  <a:gd name="T0" fmla="*/ 0 w 93"/>
                  <a:gd name="T1" fmla="*/ 8 h 58"/>
                  <a:gd name="T2" fmla="*/ 0 w 93"/>
                  <a:gd name="T3" fmla="*/ 0 h 58"/>
                  <a:gd name="T4" fmla="*/ 8 w 93"/>
                  <a:gd name="T5" fmla="*/ 0 h 58"/>
                  <a:gd name="T6" fmla="*/ 34 w 93"/>
                  <a:gd name="T7" fmla="*/ 25 h 58"/>
                  <a:gd name="T8" fmla="*/ 51 w 93"/>
                  <a:gd name="T9" fmla="*/ 33 h 58"/>
                  <a:gd name="T10" fmla="*/ 59 w 93"/>
                  <a:gd name="T11" fmla="*/ 33 h 58"/>
                  <a:gd name="T12" fmla="*/ 68 w 93"/>
                  <a:gd name="T13" fmla="*/ 33 h 58"/>
                  <a:gd name="T14" fmla="*/ 76 w 93"/>
                  <a:gd name="T15" fmla="*/ 25 h 58"/>
                  <a:gd name="T16" fmla="*/ 68 w 93"/>
                  <a:gd name="T17" fmla="*/ 16 h 58"/>
                  <a:gd name="T18" fmla="*/ 59 w 93"/>
                  <a:gd name="T19" fmla="*/ 16 h 58"/>
                  <a:gd name="T20" fmla="*/ 59 w 93"/>
                  <a:gd name="T21" fmla="*/ 8 h 58"/>
                  <a:gd name="T22" fmla="*/ 68 w 93"/>
                  <a:gd name="T23" fmla="*/ 0 h 58"/>
                  <a:gd name="T24" fmla="*/ 76 w 93"/>
                  <a:gd name="T25" fmla="*/ 0 h 58"/>
                  <a:gd name="T26" fmla="*/ 93 w 93"/>
                  <a:gd name="T27" fmla="*/ 16 h 58"/>
                  <a:gd name="T28" fmla="*/ 93 w 93"/>
                  <a:gd name="T29" fmla="*/ 33 h 58"/>
                  <a:gd name="T30" fmla="*/ 93 w 93"/>
                  <a:gd name="T31" fmla="*/ 41 h 58"/>
                  <a:gd name="T32" fmla="*/ 85 w 93"/>
                  <a:gd name="T33" fmla="*/ 58 h 58"/>
                  <a:gd name="T34" fmla="*/ 76 w 93"/>
                  <a:gd name="T35" fmla="*/ 58 h 58"/>
                  <a:gd name="T36" fmla="*/ 51 w 93"/>
                  <a:gd name="T37" fmla="*/ 58 h 58"/>
                  <a:gd name="T38" fmla="*/ 25 w 93"/>
                  <a:gd name="T39" fmla="*/ 41 h 58"/>
                  <a:gd name="T40" fmla="*/ 17 w 93"/>
                  <a:gd name="T41" fmla="*/ 25 h 58"/>
                  <a:gd name="T42" fmla="*/ 0 w 93"/>
                  <a:gd name="T43" fmla="*/ 8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3" h="58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34" y="25"/>
                    </a:lnTo>
                    <a:lnTo>
                      <a:pt x="51" y="33"/>
                    </a:lnTo>
                    <a:lnTo>
                      <a:pt x="59" y="33"/>
                    </a:lnTo>
                    <a:lnTo>
                      <a:pt x="68" y="33"/>
                    </a:lnTo>
                    <a:lnTo>
                      <a:pt x="76" y="25"/>
                    </a:lnTo>
                    <a:lnTo>
                      <a:pt x="68" y="16"/>
                    </a:lnTo>
                    <a:lnTo>
                      <a:pt x="59" y="16"/>
                    </a:lnTo>
                    <a:lnTo>
                      <a:pt x="59" y="8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93" y="16"/>
                    </a:lnTo>
                    <a:lnTo>
                      <a:pt x="93" y="33"/>
                    </a:lnTo>
                    <a:lnTo>
                      <a:pt x="93" y="41"/>
                    </a:lnTo>
                    <a:lnTo>
                      <a:pt x="85" y="58"/>
                    </a:lnTo>
                    <a:lnTo>
                      <a:pt x="76" y="58"/>
                    </a:lnTo>
                    <a:lnTo>
                      <a:pt x="51" y="58"/>
                    </a:lnTo>
                    <a:lnTo>
                      <a:pt x="25" y="41"/>
                    </a:lnTo>
                    <a:lnTo>
                      <a:pt x="17" y="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0" name="Freeform 56"/>
              <p:cNvSpPr>
                <a:spLocks/>
              </p:cNvSpPr>
              <p:nvPr/>
            </p:nvSpPr>
            <p:spPr bwMode="auto">
              <a:xfrm>
                <a:off x="10085" y="15270"/>
                <a:ext cx="25" cy="50"/>
              </a:xfrm>
              <a:custGeom>
                <a:avLst/>
                <a:gdLst>
                  <a:gd name="T0" fmla="*/ 0 w 25"/>
                  <a:gd name="T1" fmla="*/ 0 h 50"/>
                  <a:gd name="T2" fmla="*/ 17 w 25"/>
                  <a:gd name="T3" fmla="*/ 8 h 50"/>
                  <a:gd name="T4" fmla="*/ 25 w 25"/>
                  <a:gd name="T5" fmla="*/ 17 h 50"/>
                  <a:gd name="T6" fmla="*/ 25 w 25"/>
                  <a:gd name="T7" fmla="*/ 50 h 50"/>
                  <a:gd name="T8" fmla="*/ 0 w 25"/>
                  <a:gd name="T9" fmla="*/ 25 h 50"/>
                  <a:gd name="T10" fmla="*/ 0 w 25"/>
                  <a:gd name="T11" fmla="*/ 17 h 50"/>
                  <a:gd name="T12" fmla="*/ 0 w 25"/>
                  <a:gd name="T13" fmla="*/ 8 h 50"/>
                  <a:gd name="T14" fmla="*/ 0 w 25"/>
                  <a:gd name="T15" fmla="*/ 0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50">
                    <a:moveTo>
                      <a:pt x="0" y="0"/>
                    </a:moveTo>
                    <a:lnTo>
                      <a:pt x="17" y="8"/>
                    </a:lnTo>
                    <a:lnTo>
                      <a:pt x="25" y="17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1" name="Freeform 57"/>
              <p:cNvSpPr>
                <a:spLocks/>
              </p:cNvSpPr>
              <p:nvPr/>
            </p:nvSpPr>
            <p:spPr bwMode="auto">
              <a:xfrm>
                <a:off x="10603" y="15221"/>
                <a:ext cx="68" cy="90"/>
              </a:xfrm>
              <a:custGeom>
                <a:avLst/>
                <a:gdLst>
                  <a:gd name="T0" fmla="*/ 0 w 68"/>
                  <a:gd name="T1" fmla="*/ 82 h 90"/>
                  <a:gd name="T2" fmla="*/ 0 w 68"/>
                  <a:gd name="T3" fmla="*/ 74 h 90"/>
                  <a:gd name="T4" fmla="*/ 0 w 68"/>
                  <a:gd name="T5" fmla="*/ 57 h 90"/>
                  <a:gd name="T6" fmla="*/ 0 w 68"/>
                  <a:gd name="T7" fmla="*/ 41 h 90"/>
                  <a:gd name="T8" fmla="*/ 8 w 68"/>
                  <a:gd name="T9" fmla="*/ 33 h 90"/>
                  <a:gd name="T10" fmla="*/ 17 w 68"/>
                  <a:gd name="T11" fmla="*/ 33 h 90"/>
                  <a:gd name="T12" fmla="*/ 17 w 68"/>
                  <a:gd name="T13" fmla="*/ 41 h 90"/>
                  <a:gd name="T14" fmla="*/ 17 w 68"/>
                  <a:gd name="T15" fmla="*/ 57 h 90"/>
                  <a:gd name="T16" fmla="*/ 17 w 68"/>
                  <a:gd name="T17" fmla="*/ 74 h 90"/>
                  <a:gd name="T18" fmla="*/ 25 w 68"/>
                  <a:gd name="T19" fmla="*/ 74 h 90"/>
                  <a:gd name="T20" fmla="*/ 34 w 68"/>
                  <a:gd name="T21" fmla="*/ 74 h 90"/>
                  <a:gd name="T22" fmla="*/ 51 w 68"/>
                  <a:gd name="T23" fmla="*/ 57 h 90"/>
                  <a:gd name="T24" fmla="*/ 51 w 68"/>
                  <a:gd name="T25" fmla="*/ 33 h 90"/>
                  <a:gd name="T26" fmla="*/ 51 w 68"/>
                  <a:gd name="T27" fmla="*/ 0 h 90"/>
                  <a:gd name="T28" fmla="*/ 59 w 68"/>
                  <a:gd name="T29" fmla="*/ 0 h 90"/>
                  <a:gd name="T30" fmla="*/ 59 w 68"/>
                  <a:gd name="T31" fmla="*/ 0 h 90"/>
                  <a:gd name="T32" fmla="*/ 68 w 68"/>
                  <a:gd name="T33" fmla="*/ 16 h 90"/>
                  <a:gd name="T34" fmla="*/ 68 w 68"/>
                  <a:gd name="T35" fmla="*/ 41 h 90"/>
                  <a:gd name="T36" fmla="*/ 68 w 68"/>
                  <a:gd name="T37" fmla="*/ 57 h 90"/>
                  <a:gd name="T38" fmla="*/ 59 w 68"/>
                  <a:gd name="T39" fmla="*/ 82 h 90"/>
                  <a:gd name="T40" fmla="*/ 42 w 68"/>
                  <a:gd name="T41" fmla="*/ 90 h 90"/>
                  <a:gd name="T42" fmla="*/ 34 w 68"/>
                  <a:gd name="T43" fmla="*/ 90 h 90"/>
                  <a:gd name="T44" fmla="*/ 17 w 68"/>
                  <a:gd name="T45" fmla="*/ 90 h 90"/>
                  <a:gd name="T46" fmla="*/ 0 w 68"/>
                  <a:gd name="T47" fmla="*/ 82 h 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8" h="90">
                    <a:moveTo>
                      <a:pt x="0" y="82"/>
                    </a:moveTo>
                    <a:lnTo>
                      <a:pt x="0" y="74"/>
                    </a:lnTo>
                    <a:lnTo>
                      <a:pt x="0" y="57"/>
                    </a:lnTo>
                    <a:lnTo>
                      <a:pt x="0" y="41"/>
                    </a:lnTo>
                    <a:lnTo>
                      <a:pt x="8" y="33"/>
                    </a:lnTo>
                    <a:lnTo>
                      <a:pt x="17" y="33"/>
                    </a:lnTo>
                    <a:lnTo>
                      <a:pt x="17" y="41"/>
                    </a:lnTo>
                    <a:lnTo>
                      <a:pt x="17" y="57"/>
                    </a:lnTo>
                    <a:lnTo>
                      <a:pt x="17" y="74"/>
                    </a:lnTo>
                    <a:lnTo>
                      <a:pt x="25" y="74"/>
                    </a:lnTo>
                    <a:lnTo>
                      <a:pt x="34" y="74"/>
                    </a:lnTo>
                    <a:lnTo>
                      <a:pt x="51" y="57"/>
                    </a:lnTo>
                    <a:lnTo>
                      <a:pt x="51" y="3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8" y="16"/>
                    </a:lnTo>
                    <a:lnTo>
                      <a:pt x="68" y="41"/>
                    </a:lnTo>
                    <a:lnTo>
                      <a:pt x="68" y="57"/>
                    </a:lnTo>
                    <a:lnTo>
                      <a:pt x="59" y="82"/>
                    </a:lnTo>
                    <a:lnTo>
                      <a:pt x="42" y="90"/>
                    </a:lnTo>
                    <a:lnTo>
                      <a:pt x="34" y="90"/>
                    </a:lnTo>
                    <a:lnTo>
                      <a:pt x="17" y="9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2" name="Freeform 58"/>
              <p:cNvSpPr>
                <a:spLocks/>
              </p:cNvSpPr>
              <p:nvPr/>
            </p:nvSpPr>
            <p:spPr bwMode="auto">
              <a:xfrm>
                <a:off x="10000" y="14866"/>
                <a:ext cx="459" cy="437"/>
              </a:xfrm>
              <a:custGeom>
                <a:avLst/>
                <a:gdLst>
                  <a:gd name="T0" fmla="*/ 0 w 459"/>
                  <a:gd name="T1" fmla="*/ 412 h 437"/>
                  <a:gd name="T2" fmla="*/ 25 w 459"/>
                  <a:gd name="T3" fmla="*/ 412 h 437"/>
                  <a:gd name="T4" fmla="*/ 51 w 459"/>
                  <a:gd name="T5" fmla="*/ 396 h 437"/>
                  <a:gd name="T6" fmla="*/ 68 w 459"/>
                  <a:gd name="T7" fmla="*/ 297 h 437"/>
                  <a:gd name="T8" fmla="*/ 136 w 459"/>
                  <a:gd name="T9" fmla="*/ 239 h 437"/>
                  <a:gd name="T10" fmla="*/ 229 w 459"/>
                  <a:gd name="T11" fmla="*/ 248 h 437"/>
                  <a:gd name="T12" fmla="*/ 331 w 459"/>
                  <a:gd name="T13" fmla="*/ 322 h 437"/>
                  <a:gd name="T14" fmla="*/ 246 w 459"/>
                  <a:gd name="T15" fmla="*/ 190 h 437"/>
                  <a:gd name="T16" fmla="*/ 238 w 459"/>
                  <a:gd name="T17" fmla="*/ 124 h 437"/>
                  <a:gd name="T18" fmla="*/ 289 w 459"/>
                  <a:gd name="T19" fmla="*/ 66 h 437"/>
                  <a:gd name="T20" fmla="*/ 365 w 459"/>
                  <a:gd name="T21" fmla="*/ 50 h 437"/>
                  <a:gd name="T22" fmla="*/ 433 w 459"/>
                  <a:gd name="T23" fmla="*/ 25 h 437"/>
                  <a:gd name="T24" fmla="*/ 416 w 459"/>
                  <a:gd name="T25" fmla="*/ 25 h 437"/>
                  <a:gd name="T26" fmla="*/ 416 w 459"/>
                  <a:gd name="T27" fmla="*/ 8 h 437"/>
                  <a:gd name="T28" fmla="*/ 450 w 459"/>
                  <a:gd name="T29" fmla="*/ 0 h 437"/>
                  <a:gd name="T30" fmla="*/ 450 w 459"/>
                  <a:gd name="T31" fmla="*/ 33 h 437"/>
                  <a:gd name="T32" fmla="*/ 408 w 459"/>
                  <a:gd name="T33" fmla="*/ 66 h 437"/>
                  <a:gd name="T34" fmla="*/ 382 w 459"/>
                  <a:gd name="T35" fmla="*/ 83 h 437"/>
                  <a:gd name="T36" fmla="*/ 408 w 459"/>
                  <a:gd name="T37" fmla="*/ 124 h 437"/>
                  <a:gd name="T38" fmla="*/ 391 w 459"/>
                  <a:gd name="T39" fmla="*/ 173 h 437"/>
                  <a:gd name="T40" fmla="*/ 323 w 459"/>
                  <a:gd name="T41" fmla="*/ 173 h 437"/>
                  <a:gd name="T42" fmla="*/ 314 w 459"/>
                  <a:gd name="T43" fmla="*/ 149 h 437"/>
                  <a:gd name="T44" fmla="*/ 348 w 459"/>
                  <a:gd name="T45" fmla="*/ 157 h 437"/>
                  <a:gd name="T46" fmla="*/ 365 w 459"/>
                  <a:gd name="T47" fmla="*/ 124 h 437"/>
                  <a:gd name="T48" fmla="*/ 306 w 459"/>
                  <a:gd name="T49" fmla="*/ 99 h 437"/>
                  <a:gd name="T50" fmla="*/ 263 w 459"/>
                  <a:gd name="T51" fmla="*/ 149 h 437"/>
                  <a:gd name="T52" fmla="*/ 280 w 459"/>
                  <a:gd name="T53" fmla="*/ 231 h 437"/>
                  <a:gd name="T54" fmla="*/ 314 w 459"/>
                  <a:gd name="T55" fmla="*/ 256 h 437"/>
                  <a:gd name="T56" fmla="*/ 289 w 459"/>
                  <a:gd name="T57" fmla="*/ 190 h 437"/>
                  <a:gd name="T58" fmla="*/ 297 w 459"/>
                  <a:gd name="T59" fmla="*/ 206 h 437"/>
                  <a:gd name="T60" fmla="*/ 348 w 459"/>
                  <a:gd name="T61" fmla="*/ 297 h 437"/>
                  <a:gd name="T62" fmla="*/ 416 w 459"/>
                  <a:gd name="T63" fmla="*/ 429 h 437"/>
                  <a:gd name="T64" fmla="*/ 246 w 459"/>
                  <a:gd name="T65" fmla="*/ 297 h 437"/>
                  <a:gd name="T66" fmla="*/ 195 w 459"/>
                  <a:gd name="T67" fmla="*/ 272 h 437"/>
                  <a:gd name="T68" fmla="*/ 280 w 459"/>
                  <a:gd name="T69" fmla="*/ 297 h 437"/>
                  <a:gd name="T70" fmla="*/ 221 w 459"/>
                  <a:gd name="T71" fmla="*/ 256 h 437"/>
                  <a:gd name="T72" fmla="*/ 136 w 459"/>
                  <a:gd name="T73" fmla="*/ 264 h 437"/>
                  <a:gd name="T74" fmla="*/ 110 w 459"/>
                  <a:gd name="T75" fmla="*/ 322 h 437"/>
                  <a:gd name="T76" fmla="*/ 153 w 459"/>
                  <a:gd name="T77" fmla="*/ 346 h 437"/>
                  <a:gd name="T78" fmla="*/ 178 w 459"/>
                  <a:gd name="T79" fmla="*/ 305 h 437"/>
                  <a:gd name="T80" fmla="*/ 195 w 459"/>
                  <a:gd name="T81" fmla="*/ 330 h 437"/>
                  <a:gd name="T82" fmla="*/ 178 w 459"/>
                  <a:gd name="T83" fmla="*/ 388 h 437"/>
                  <a:gd name="T84" fmla="*/ 110 w 459"/>
                  <a:gd name="T85" fmla="*/ 396 h 437"/>
                  <a:gd name="T86" fmla="*/ 85 w 459"/>
                  <a:gd name="T87" fmla="*/ 355 h 437"/>
                  <a:gd name="T88" fmla="*/ 68 w 459"/>
                  <a:gd name="T89" fmla="*/ 363 h 437"/>
                  <a:gd name="T90" fmla="*/ 68 w 459"/>
                  <a:gd name="T91" fmla="*/ 404 h 437"/>
                  <a:gd name="T92" fmla="*/ 34 w 459"/>
                  <a:gd name="T93" fmla="*/ 437 h 43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59" h="437">
                    <a:moveTo>
                      <a:pt x="0" y="429"/>
                    </a:moveTo>
                    <a:lnTo>
                      <a:pt x="0" y="421"/>
                    </a:lnTo>
                    <a:lnTo>
                      <a:pt x="0" y="412"/>
                    </a:lnTo>
                    <a:lnTo>
                      <a:pt x="17" y="404"/>
                    </a:lnTo>
                    <a:lnTo>
                      <a:pt x="25" y="404"/>
                    </a:lnTo>
                    <a:lnTo>
                      <a:pt x="25" y="412"/>
                    </a:lnTo>
                    <a:lnTo>
                      <a:pt x="34" y="421"/>
                    </a:lnTo>
                    <a:lnTo>
                      <a:pt x="42" y="412"/>
                    </a:lnTo>
                    <a:lnTo>
                      <a:pt x="51" y="396"/>
                    </a:lnTo>
                    <a:lnTo>
                      <a:pt x="51" y="363"/>
                    </a:lnTo>
                    <a:lnTo>
                      <a:pt x="51" y="330"/>
                    </a:lnTo>
                    <a:lnTo>
                      <a:pt x="68" y="297"/>
                    </a:lnTo>
                    <a:lnTo>
                      <a:pt x="85" y="272"/>
                    </a:lnTo>
                    <a:lnTo>
                      <a:pt x="110" y="248"/>
                    </a:lnTo>
                    <a:lnTo>
                      <a:pt x="136" y="239"/>
                    </a:lnTo>
                    <a:lnTo>
                      <a:pt x="170" y="231"/>
                    </a:lnTo>
                    <a:lnTo>
                      <a:pt x="195" y="231"/>
                    </a:lnTo>
                    <a:lnTo>
                      <a:pt x="229" y="248"/>
                    </a:lnTo>
                    <a:lnTo>
                      <a:pt x="280" y="272"/>
                    </a:lnTo>
                    <a:lnTo>
                      <a:pt x="323" y="322"/>
                    </a:lnTo>
                    <a:lnTo>
                      <a:pt x="331" y="322"/>
                    </a:lnTo>
                    <a:lnTo>
                      <a:pt x="331" y="313"/>
                    </a:lnTo>
                    <a:lnTo>
                      <a:pt x="272" y="231"/>
                    </a:lnTo>
                    <a:lnTo>
                      <a:pt x="246" y="190"/>
                    </a:lnTo>
                    <a:lnTo>
                      <a:pt x="238" y="165"/>
                    </a:lnTo>
                    <a:lnTo>
                      <a:pt x="238" y="140"/>
                    </a:lnTo>
                    <a:lnTo>
                      <a:pt x="238" y="124"/>
                    </a:lnTo>
                    <a:lnTo>
                      <a:pt x="246" y="99"/>
                    </a:lnTo>
                    <a:lnTo>
                      <a:pt x="263" y="83"/>
                    </a:lnTo>
                    <a:lnTo>
                      <a:pt x="289" y="66"/>
                    </a:lnTo>
                    <a:lnTo>
                      <a:pt x="306" y="58"/>
                    </a:lnTo>
                    <a:lnTo>
                      <a:pt x="323" y="58"/>
                    </a:lnTo>
                    <a:lnTo>
                      <a:pt x="365" y="50"/>
                    </a:lnTo>
                    <a:lnTo>
                      <a:pt x="408" y="50"/>
                    </a:lnTo>
                    <a:lnTo>
                      <a:pt x="425" y="41"/>
                    </a:lnTo>
                    <a:lnTo>
                      <a:pt x="433" y="25"/>
                    </a:lnTo>
                    <a:lnTo>
                      <a:pt x="433" y="17"/>
                    </a:lnTo>
                    <a:lnTo>
                      <a:pt x="416" y="25"/>
                    </a:lnTo>
                    <a:lnTo>
                      <a:pt x="408" y="25"/>
                    </a:lnTo>
                    <a:lnTo>
                      <a:pt x="416" y="8"/>
                    </a:lnTo>
                    <a:lnTo>
                      <a:pt x="425" y="0"/>
                    </a:lnTo>
                    <a:lnTo>
                      <a:pt x="442" y="0"/>
                    </a:lnTo>
                    <a:lnTo>
                      <a:pt x="450" y="0"/>
                    </a:lnTo>
                    <a:lnTo>
                      <a:pt x="450" y="8"/>
                    </a:lnTo>
                    <a:lnTo>
                      <a:pt x="459" y="17"/>
                    </a:lnTo>
                    <a:lnTo>
                      <a:pt x="450" y="33"/>
                    </a:lnTo>
                    <a:lnTo>
                      <a:pt x="433" y="50"/>
                    </a:lnTo>
                    <a:lnTo>
                      <a:pt x="416" y="58"/>
                    </a:lnTo>
                    <a:lnTo>
                      <a:pt x="408" y="66"/>
                    </a:lnTo>
                    <a:lnTo>
                      <a:pt x="365" y="74"/>
                    </a:lnTo>
                    <a:lnTo>
                      <a:pt x="374" y="83"/>
                    </a:lnTo>
                    <a:lnTo>
                      <a:pt x="382" y="83"/>
                    </a:lnTo>
                    <a:lnTo>
                      <a:pt x="399" y="91"/>
                    </a:lnTo>
                    <a:lnTo>
                      <a:pt x="408" y="107"/>
                    </a:lnTo>
                    <a:lnTo>
                      <a:pt x="408" y="124"/>
                    </a:lnTo>
                    <a:lnTo>
                      <a:pt x="416" y="140"/>
                    </a:lnTo>
                    <a:lnTo>
                      <a:pt x="408" y="157"/>
                    </a:lnTo>
                    <a:lnTo>
                      <a:pt x="391" y="173"/>
                    </a:lnTo>
                    <a:lnTo>
                      <a:pt x="374" y="182"/>
                    </a:lnTo>
                    <a:lnTo>
                      <a:pt x="348" y="182"/>
                    </a:lnTo>
                    <a:lnTo>
                      <a:pt x="323" y="173"/>
                    </a:lnTo>
                    <a:lnTo>
                      <a:pt x="314" y="165"/>
                    </a:lnTo>
                    <a:lnTo>
                      <a:pt x="314" y="157"/>
                    </a:lnTo>
                    <a:lnTo>
                      <a:pt x="314" y="149"/>
                    </a:lnTo>
                    <a:lnTo>
                      <a:pt x="331" y="157"/>
                    </a:lnTo>
                    <a:lnTo>
                      <a:pt x="340" y="157"/>
                    </a:lnTo>
                    <a:lnTo>
                      <a:pt x="348" y="157"/>
                    </a:lnTo>
                    <a:lnTo>
                      <a:pt x="365" y="140"/>
                    </a:lnTo>
                    <a:lnTo>
                      <a:pt x="365" y="132"/>
                    </a:lnTo>
                    <a:lnTo>
                      <a:pt x="365" y="124"/>
                    </a:lnTo>
                    <a:lnTo>
                      <a:pt x="340" y="99"/>
                    </a:lnTo>
                    <a:lnTo>
                      <a:pt x="323" y="99"/>
                    </a:lnTo>
                    <a:lnTo>
                      <a:pt x="306" y="99"/>
                    </a:lnTo>
                    <a:lnTo>
                      <a:pt x="297" y="107"/>
                    </a:lnTo>
                    <a:lnTo>
                      <a:pt x="280" y="116"/>
                    </a:lnTo>
                    <a:lnTo>
                      <a:pt x="263" y="149"/>
                    </a:lnTo>
                    <a:lnTo>
                      <a:pt x="263" y="182"/>
                    </a:lnTo>
                    <a:lnTo>
                      <a:pt x="272" y="206"/>
                    </a:lnTo>
                    <a:lnTo>
                      <a:pt x="280" y="231"/>
                    </a:lnTo>
                    <a:lnTo>
                      <a:pt x="306" y="256"/>
                    </a:lnTo>
                    <a:lnTo>
                      <a:pt x="306" y="264"/>
                    </a:lnTo>
                    <a:lnTo>
                      <a:pt x="314" y="256"/>
                    </a:lnTo>
                    <a:lnTo>
                      <a:pt x="306" y="239"/>
                    </a:lnTo>
                    <a:lnTo>
                      <a:pt x="297" y="215"/>
                    </a:lnTo>
                    <a:lnTo>
                      <a:pt x="289" y="190"/>
                    </a:lnTo>
                    <a:lnTo>
                      <a:pt x="280" y="165"/>
                    </a:lnTo>
                    <a:lnTo>
                      <a:pt x="289" y="157"/>
                    </a:lnTo>
                    <a:lnTo>
                      <a:pt x="297" y="206"/>
                    </a:lnTo>
                    <a:lnTo>
                      <a:pt x="306" y="231"/>
                    </a:lnTo>
                    <a:lnTo>
                      <a:pt x="323" y="256"/>
                    </a:lnTo>
                    <a:lnTo>
                      <a:pt x="348" y="297"/>
                    </a:lnTo>
                    <a:lnTo>
                      <a:pt x="382" y="330"/>
                    </a:lnTo>
                    <a:lnTo>
                      <a:pt x="450" y="388"/>
                    </a:lnTo>
                    <a:lnTo>
                      <a:pt x="416" y="429"/>
                    </a:lnTo>
                    <a:lnTo>
                      <a:pt x="323" y="346"/>
                    </a:lnTo>
                    <a:lnTo>
                      <a:pt x="280" y="313"/>
                    </a:lnTo>
                    <a:lnTo>
                      <a:pt x="246" y="297"/>
                    </a:lnTo>
                    <a:lnTo>
                      <a:pt x="221" y="289"/>
                    </a:lnTo>
                    <a:lnTo>
                      <a:pt x="170" y="280"/>
                    </a:lnTo>
                    <a:lnTo>
                      <a:pt x="195" y="272"/>
                    </a:lnTo>
                    <a:lnTo>
                      <a:pt x="221" y="280"/>
                    </a:lnTo>
                    <a:lnTo>
                      <a:pt x="272" y="297"/>
                    </a:lnTo>
                    <a:lnTo>
                      <a:pt x="280" y="297"/>
                    </a:lnTo>
                    <a:lnTo>
                      <a:pt x="263" y="280"/>
                    </a:lnTo>
                    <a:lnTo>
                      <a:pt x="246" y="272"/>
                    </a:lnTo>
                    <a:lnTo>
                      <a:pt x="221" y="256"/>
                    </a:lnTo>
                    <a:lnTo>
                      <a:pt x="195" y="256"/>
                    </a:lnTo>
                    <a:lnTo>
                      <a:pt x="161" y="256"/>
                    </a:lnTo>
                    <a:lnTo>
                      <a:pt x="136" y="264"/>
                    </a:lnTo>
                    <a:lnTo>
                      <a:pt x="119" y="289"/>
                    </a:lnTo>
                    <a:lnTo>
                      <a:pt x="110" y="305"/>
                    </a:lnTo>
                    <a:lnTo>
                      <a:pt x="110" y="322"/>
                    </a:lnTo>
                    <a:lnTo>
                      <a:pt x="119" y="338"/>
                    </a:lnTo>
                    <a:lnTo>
                      <a:pt x="136" y="346"/>
                    </a:lnTo>
                    <a:lnTo>
                      <a:pt x="153" y="346"/>
                    </a:lnTo>
                    <a:lnTo>
                      <a:pt x="161" y="338"/>
                    </a:lnTo>
                    <a:lnTo>
                      <a:pt x="170" y="330"/>
                    </a:lnTo>
                    <a:lnTo>
                      <a:pt x="178" y="305"/>
                    </a:lnTo>
                    <a:lnTo>
                      <a:pt x="187" y="313"/>
                    </a:lnTo>
                    <a:lnTo>
                      <a:pt x="195" y="330"/>
                    </a:lnTo>
                    <a:lnTo>
                      <a:pt x="195" y="355"/>
                    </a:lnTo>
                    <a:lnTo>
                      <a:pt x="187" y="371"/>
                    </a:lnTo>
                    <a:lnTo>
                      <a:pt x="178" y="388"/>
                    </a:lnTo>
                    <a:lnTo>
                      <a:pt x="161" y="396"/>
                    </a:lnTo>
                    <a:lnTo>
                      <a:pt x="127" y="404"/>
                    </a:lnTo>
                    <a:lnTo>
                      <a:pt x="110" y="396"/>
                    </a:lnTo>
                    <a:lnTo>
                      <a:pt x="85" y="379"/>
                    </a:lnTo>
                    <a:lnTo>
                      <a:pt x="85" y="371"/>
                    </a:lnTo>
                    <a:lnTo>
                      <a:pt x="85" y="355"/>
                    </a:lnTo>
                    <a:lnTo>
                      <a:pt x="76" y="346"/>
                    </a:lnTo>
                    <a:lnTo>
                      <a:pt x="68" y="346"/>
                    </a:lnTo>
                    <a:lnTo>
                      <a:pt x="68" y="363"/>
                    </a:lnTo>
                    <a:lnTo>
                      <a:pt x="68" y="371"/>
                    </a:lnTo>
                    <a:lnTo>
                      <a:pt x="68" y="388"/>
                    </a:lnTo>
                    <a:lnTo>
                      <a:pt x="68" y="404"/>
                    </a:lnTo>
                    <a:lnTo>
                      <a:pt x="59" y="429"/>
                    </a:lnTo>
                    <a:lnTo>
                      <a:pt x="51" y="437"/>
                    </a:lnTo>
                    <a:lnTo>
                      <a:pt x="34" y="437"/>
                    </a:lnTo>
                    <a:lnTo>
                      <a:pt x="17" y="437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3" name="Freeform 59"/>
              <p:cNvSpPr>
                <a:spLocks/>
              </p:cNvSpPr>
              <p:nvPr/>
            </p:nvSpPr>
            <p:spPr bwMode="auto">
              <a:xfrm>
                <a:off x="10637" y="1527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8 w 8"/>
                  <a:gd name="T7" fmla="*/ 0 h 1"/>
                  <a:gd name="T8" fmla="*/ 8 w 8"/>
                  <a:gd name="T9" fmla="*/ 0 h 1"/>
                  <a:gd name="T10" fmla="*/ 0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4" name="Freeform 60"/>
              <p:cNvSpPr>
                <a:spLocks/>
              </p:cNvSpPr>
              <p:nvPr/>
            </p:nvSpPr>
            <p:spPr bwMode="auto">
              <a:xfrm>
                <a:off x="10756" y="15196"/>
                <a:ext cx="85" cy="58"/>
              </a:xfrm>
              <a:custGeom>
                <a:avLst/>
                <a:gdLst>
                  <a:gd name="T0" fmla="*/ 0 w 85"/>
                  <a:gd name="T1" fmla="*/ 49 h 58"/>
                  <a:gd name="T2" fmla="*/ 25 w 85"/>
                  <a:gd name="T3" fmla="*/ 41 h 58"/>
                  <a:gd name="T4" fmla="*/ 68 w 85"/>
                  <a:gd name="T5" fmla="*/ 0 h 58"/>
                  <a:gd name="T6" fmla="*/ 76 w 85"/>
                  <a:gd name="T7" fmla="*/ 8 h 58"/>
                  <a:gd name="T8" fmla="*/ 85 w 85"/>
                  <a:gd name="T9" fmla="*/ 16 h 58"/>
                  <a:gd name="T10" fmla="*/ 76 w 85"/>
                  <a:gd name="T11" fmla="*/ 41 h 58"/>
                  <a:gd name="T12" fmla="*/ 68 w 85"/>
                  <a:gd name="T13" fmla="*/ 58 h 58"/>
                  <a:gd name="T14" fmla="*/ 51 w 85"/>
                  <a:gd name="T15" fmla="*/ 58 h 58"/>
                  <a:gd name="T16" fmla="*/ 34 w 85"/>
                  <a:gd name="T17" fmla="*/ 58 h 58"/>
                  <a:gd name="T18" fmla="*/ 0 w 85"/>
                  <a:gd name="T19" fmla="*/ 58 h 58"/>
                  <a:gd name="T20" fmla="*/ 0 w 85"/>
                  <a:gd name="T21" fmla="*/ 49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5" h="58">
                    <a:moveTo>
                      <a:pt x="0" y="49"/>
                    </a:moveTo>
                    <a:lnTo>
                      <a:pt x="25" y="41"/>
                    </a:lnTo>
                    <a:lnTo>
                      <a:pt x="68" y="0"/>
                    </a:lnTo>
                    <a:lnTo>
                      <a:pt x="76" y="8"/>
                    </a:lnTo>
                    <a:lnTo>
                      <a:pt x="85" y="16"/>
                    </a:lnTo>
                    <a:lnTo>
                      <a:pt x="76" y="41"/>
                    </a:lnTo>
                    <a:lnTo>
                      <a:pt x="68" y="58"/>
                    </a:lnTo>
                    <a:lnTo>
                      <a:pt x="51" y="58"/>
                    </a:lnTo>
                    <a:lnTo>
                      <a:pt x="34" y="58"/>
                    </a:lnTo>
                    <a:lnTo>
                      <a:pt x="0" y="5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5" name="Freeform 61"/>
              <p:cNvSpPr>
                <a:spLocks/>
              </p:cNvSpPr>
              <p:nvPr/>
            </p:nvSpPr>
            <p:spPr bwMode="auto">
              <a:xfrm>
                <a:off x="10272" y="15196"/>
                <a:ext cx="8" cy="41"/>
              </a:xfrm>
              <a:custGeom>
                <a:avLst/>
                <a:gdLst>
                  <a:gd name="T0" fmla="*/ 0 w 8"/>
                  <a:gd name="T1" fmla="*/ 0 h 41"/>
                  <a:gd name="T2" fmla="*/ 0 w 8"/>
                  <a:gd name="T3" fmla="*/ 0 h 41"/>
                  <a:gd name="T4" fmla="*/ 8 w 8"/>
                  <a:gd name="T5" fmla="*/ 8 h 41"/>
                  <a:gd name="T6" fmla="*/ 8 w 8"/>
                  <a:gd name="T7" fmla="*/ 16 h 41"/>
                  <a:gd name="T8" fmla="*/ 8 w 8"/>
                  <a:gd name="T9" fmla="*/ 33 h 41"/>
                  <a:gd name="T10" fmla="*/ 0 w 8"/>
                  <a:gd name="T11" fmla="*/ 41 h 41"/>
                  <a:gd name="T12" fmla="*/ 0 w 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1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33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6" name="Freeform 62"/>
              <p:cNvSpPr>
                <a:spLocks/>
              </p:cNvSpPr>
              <p:nvPr/>
            </p:nvSpPr>
            <p:spPr bwMode="auto">
              <a:xfrm>
                <a:off x="10594" y="15163"/>
                <a:ext cx="94" cy="49"/>
              </a:xfrm>
              <a:custGeom>
                <a:avLst/>
                <a:gdLst>
                  <a:gd name="T0" fmla="*/ 0 w 94"/>
                  <a:gd name="T1" fmla="*/ 41 h 49"/>
                  <a:gd name="T2" fmla="*/ 0 w 94"/>
                  <a:gd name="T3" fmla="*/ 25 h 49"/>
                  <a:gd name="T4" fmla="*/ 9 w 94"/>
                  <a:gd name="T5" fmla="*/ 16 h 49"/>
                  <a:gd name="T6" fmla="*/ 26 w 94"/>
                  <a:gd name="T7" fmla="*/ 0 h 49"/>
                  <a:gd name="T8" fmla="*/ 26 w 94"/>
                  <a:gd name="T9" fmla="*/ 0 h 49"/>
                  <a:gd name="T10" fmla="*/ 43 w 94"/>
                  <a:gd name="T11" fmla="*/ 0 h 49"/>
                  <a:gd name="T12" fmla="*/ 51 w 94"/>
                  <a:gd name="T13" fmla="*/ 8 h 49"/>
                  <a:gd name="T14" fmla="*/ 43 w 94"/>
                  <a:gd name="T15" fmla="*/ 8 h 49"/>
                  <a:gd name="T16" fmla="*/ 26 w 94"/>
                  <a:gd name="T17" fmla="*/ 16 h 49"/>
                  <a:gd name="T18" fmla="*/ 26 w 94"/>
                  <a:gd name="T19" fmla="*/ 25 h 49"/>
                  <a:gd name="T20" fmla="*/ 26 w 94"/>
                  <a:gd name="T21" fmla="*/ 33 h 49"/>
                  <a:gd name="T22" fmla="*/ 43 w 94"/>
                  <a:gd name="T23" fmla="*/ 33 h 49"/>
                  <a:gd name="T24" fmla="*/ 60 w 94"/>
                  <a:gd name="T25" fmla="*/ 25 h 49"/>
                  <a:gd name="T26" fmla="*/ 85 w 94"/>
                  <a:gd name="T27" fmla="*/ 0 h 49"/>
                  <a:gd name="T28" fmla="*/ 94 w 94"/>
                  <a:gd name="T29" fmla="*/ 0 h 49"/>
                  <a:gd name="T30" fmla="*/ 94 w 94"/>
                  <a:gd name="T31" fmla="*/ 8 h 49"/>
                  <a:gd name="T32" fmla="*/ 94 w 94"/>
                  <a:gd name="T33" fmla="*/ 8 h 49"/>
                  <a:gd name="T34" fmla="*/ 85 w 94"/>
                  <a:gd name="T35" fmla="*/ 25 h 49"/>
                  <a:gd name="T36" fmla="*/ 77 w 94"/>
                  <a:gd name="T37" fmla="*/ 41 h 49"/>
                  <a:gd name="T38" fmla="*/ 60 w 94"/>
                  <a:gd name="T39" fmla="*/ 49 h 49"/>
                  <a:gd name="T40" fmla="*/ 43 w 94"/>
                  <a:gd name="T41" fmla="*/ 49 h 49"/>
                  <a:gd name="T42" fmla="*/ 17 w 94"/>
                  <a:gd name="T43" fmla="*/ 49 h 49"/>
                  <a:gd name="T44" fmla="*/ 0 w 94"/>
                  <a:gd name="T45" fmla="*/ 41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4" h="49">
                    <a:moveTo>
                      <a:pt x="0" y="41"/>
                    </a:moveTo>
                    <a:lnTo>
                      <a:pt x="0" y="25"/>
                    </a:lnTo>
                    <a:lnTo>
                      <a:pt x="9" y="16"/>
                    </a:lnTo>
                    <a:lnTo>
                      <a:pt x="26" y="0"/>
                    </a:lnTo>
                    <a:lnTo>
                      <a:pt x="43" y="0"/>
                    </a:lnTo>
                    <a:lnTo>
                      <a:pt x="51" y="8"/>
                    </a:lnTo>
                    <a:lnTo>
                      <a:pt x="43" y="8"/>
                    </a:lnTo>
                    <a:lnTo>
                      <a:pt x="26" y="16"/>
                    </a:lnTo>
                    <a:lnTo>
                      <a:pt x="26" y="25"/>
                    </a:lnTo>
                    <a:lnTo>
                      <a:pt x="26" y="33"/>
                    </a:lnTo>
                    <a:lnTo>
                      <a:pt x="43" y="33"/>
                    </a:lnTo>
                    <a:lnTo>
                      <a:pt x="60" y="25"/>
                    </a:lnTo>
                    <a:lnTo>
                      <a:pt x="85" y="0"/>
                    </a:lnTo>
                    <a:lnTo>
                      <a:pt x="94" y="0"/>
                    </a:lnTo>
                    <a:lnTo>
                      <a:pt x="94" y="8"/>
                    </a:lnTo>
                    <a:lnTo>
                      <a:pt x="85" y="25"/>
                    </a:lnTo>
                    <a:lnTo>
                      <a:pt x="77" y="41"/>
                    </a:lnTo>
                    <a:lnTo>
                      <a:pt x="60" y="49"/>
                    </a:lnTo>
                    <a:lnTo>
                      <a:pt x="43" y="49"/>
                    </a:lnTo>
                    <a:lnTo>
                      <a:pt x="17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7" name="Freeform 63"/>
              <p:cNvSpPr>
                <a:spLocks/>
              </p:cNvSpPr>
              <p:nvPr/>
            </p:nvSpPr>
            <p:spPr bwMode="auto">
              <a:xfrm>
                <a:off x="10892" y="1518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8" name="Freeform 64"/>
              <p:cNvSpPr>
                <a:spLocks/>
              </p:cNvSpPr>
              <p:nvPr/>
            </p:nvSpPr>
            <p:spPr bwMode="auto">
              <a:xfrm>
                <a:off x="10654" y="15105"/>
                <a:ext cx="59" cy="50"/>
              </a:xfrm>
              <a:custGeom>
                <a:avLst/>
                <a:gdLst>
                  <a:gd name="T0" fmla="*/ 0 w 59"/>
                  <a:gd name="T1" fmla="*/ 25 h 50"/>
                  <a:gd name="T2" fmla="*/ 0 w 59"/>
                  <a:gd name="T3" fmla="*/ 17 h 50"/>
                  <a:gd name="T4" fmla="*/ 8 w 59"/>
                  <a:gd name="T5" fmla="*/ 0 h 50"/>
                  <a:gd name="T6" fmla="*/ 17 w 59"/>
                  <a:gd name="T7" fmla="*/ 0 h 50"/>
                  <a:gd name="T8" fmla="*/ 17 w 59"/>
                  <a:gd name="T9" fmla="*/ 9 h 50"/>
                  <a:gd name="T10" fmla="*/ 17 w 59"/>
                  <a:gd name="T11" fmla="*/ 17 h 50"/>
                  <a:gd name="T12" fmla="*/ 17 w 59"/>
                  <a:gd name="T13" fmla="*/ 25 h 50"/>
                  <a:gd name="T14" fmla="*/ 17 w 59"/>
                  <a:gd name="T15" fmla="*/ 33 h 50"/>
                  <a:gd name="T16" fmla="*/ 25 w 59"/>
                  <a:gd name="T17" fmla="*/ 33 h 50"/>
                  <a:gd name="T18" fmla="*/ 34 w 59"/>
                  <a:gd name="T19" fmla="*/ 25 h 50"/>
                  <a:gd name="T20" fmla="*/ 42 w 59"/>
                  <a:gd name="T21" fmla="*/ 17 h 50"/>
                  <a:gd name="T22" fmla="*/ 51 w 59"/>
                  <a:gd name="T23" fmla="*/ 17 h 50"/>
                  <a:gd name="T24" fmla="*/ 59 w 59"/>
                  <a:gd name="T25" fmla="*/ 25 h 50"/>
                  <a:gd name="T26" fmla="*/ 51 w 59"/>
                  <a:gd name="T27" fmla="*/ 33 h 50"/>
                  <a:gd name="T28" fmla="*/ 42 w 59"/>
                  <a:gd name="T29" fmla="*/ 41 h 50"/>
                  <a:gd name="T30" fmla="*/ 17 w 59"/>
                  <a:gd name="T31" fmla="*/ 50 h 50"/>
                  <a:gd name="T32" fmla="*/ 8 w 59"/>
                  <a:gd name="T33" fmla="*/ 50 h 50"/>
                  <a:gd name="T34" fmla="*/ 8 w 59"/>
                  <a:gd name="T35" fmla="*/ 41 h 50"/>
                  <a:gd name="T36" fmla="*/ 0 w 59"/>
                  <a:gd name="T37" fmla="*/ 25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50">
                    <a:moveTo>
                      <a:pt x="0" y="25"/>
                    </a:moveTo>
                    <a:lnTo>
                      <a:pt x="0" y="17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17" y="9"/>
                    </a:lnTo>
                    <a:lnTo>
                      <a:pt x="17" y="17"/>
                    </a:lnTo>
                    <a:lnTo>
                      <a:pt x="17" y="25"/>
                    </a:lnTo>
                    <a:lnTo>
                      <a:pt x="17" y="33"/>
                    </a:lnTo>
                    <a:lnTo>
                      <a:pt x="25" y="33"/>
                    </a:lnTo>
                    <a:lnTo>
                      <a:pt x="34" y="25"/>
                    </a:lnTo>
                    <a:lnTo>
                      <a:pt x="42" y="17"/>
                    </a:lnTo>
                    <a:lnTo>
                      <a:pt x="51" y="17"/>
                    </a:lnTo>
                    <a:lnTo>
                      <a:pt x="59" y="25"/>
                    </a:lnTo>
                    <a:lnTo>
                      <a:pt x="51" y="33"/>
                    </a:lnTo>
                    <a:lnTo>
                      <a:pt x="42" y="41"/>
                    </a:lnTo>
                    <a:lnTo>
                      <a:pt x="17" y="50"/>
                    </a:lnTo>
                    <a:lnTo>
                      <a:pt x="8" y="50"/>
                    </a:lnTo>
                    <a:lnTo>
                      <a:pt x="8" y="4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9" name="Freeform 65"/>
              <p:cNvSpPr>
                <a:spLocks/>
              </p:cNvSpPr>
              <p:nvPr/>
            </p:nvSpPr>
            <p:spPr bwMode="auto">
              <a:xfrm>
                <a:off x="10357" y="15130"/>
                <a:ext cx="25" cy="16"/>
              </a:xfrm>
              <a:custGeom>
                <a:avLst/>
                <a:gdLst>
                  <a:gd name="T0" fmla="*/ 0 w 25"/>
                  <a:gd name="T1" fmla="*/ 8 h 16"/>
                  <a:gd name="T2" fmla="*/ 0 w 25"/>
                  <a:gd name="T3" fmla="*/ 0 h 16"/>
                  <a:gd name="T4" fmla="*/ 8 w 25"/>
                  <a:gd name="T5" fmla="*/ 0 h 16"/>
                  <a:gd name="T6" fmla="*/ 25 w 25"/>
                  <a:gd name="T7" fmla="*/ 0 h 16"/>
                  <a:gd name="T8" fmla="*/ 25 w 25"/>
                  <a:gd name="T9" fmla="*/ 8 h 16"/>
                  <a:gd name="T10" fmla="*/ 17 w 25"/>
                  <a:gd name="T11" fmla="*/ 16 h 16"/>
                  <a:gd name="T12" fmla="*/ 8 w 25"/>
                  <a:gd name="T13" fmla="*/ 16 h 16"/>
                  <a:gd name="T14" fmla="*/ 0 w 25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17" y="16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0" name="Freeform 66"/>
              <p:cNvSpPr>
                <a:spLocks/>
              </p:cNvSpPr>
              <p:nvPr/>
            </p:nvSpPr>
            <p:spPr bwMode="auto">
              <a:xfrm>
                <a:off x="10476" y="14042"/>
                <a:ext cx="458" cy="1080"/>
              </a:xfrm>
              <a:custGeom>
                <a:avLst/>
                <a:gdLst>
                  <a:gd name="T0" fmla="*/ 0 w 458"/>
                  <a:gd name="T1" fmla="*/ 1072 h 1080"/>
                  <a:gd name="T2" fmla="*/ 33 w 458"/>
                  <a:gd name="T3" fmla="*/ 1055 h 1080"/>
                  <a:gd name="T4" fmla="*/ 76 w 458"/>
                  <a:gd name="T5" fmla="*/ 1039 h 1080"/>
                  <a:gd name="T6" fmla="*/ 118 w 458"/>
                  <a:gd name="T7" fmla="*/ 1014 h 1080"/>
                  <a:gd name="T8" fmla="*/ 152 w 458"/>
                  <a:gd name="T9" fmla="*/ 989 h 1080"/>
                  <a:gd name="T10" fmla="*/ 186 w 458"/>
                  <a:gd name="T11" fmla="*/ 964 h 1080"/>
                  <a:gd name="T12" fmla="*/ 220 w 458"/>
                  <a:gd name="T13" fmla="*/ 931 h 1080"/>
                  <a:gd name="T14" fmla="*/ 246 w 458"/>
                  <a:gd name="T15" fmla="*/ 890 h 1080"/>
                  <a:gd name="T16" fmla="*/ 263 w 458"/>
                  <a:gd name="T17" fmla="*/ 857 h 1080"/>
                  <a:gd name="T18" fmla="*/ 280 w 458"/>
                  <a:gd name="T19" fmla="*/ 816 h 1080"/>
                  <a:gd name="T20" fmla="*/ 297 w 458"/>
                  <a:gd name="T21" fmla="*/ 750 h 1080"/>
                  <a:gd name="T22" fmla="*/ 305 w 458"/>
                  <a:gd name="T23" fmla="*/ 676 h 1080"/>
                  <a:gd name="T24" fmla="*/ 305 w 458"/>
                  <a:gd name="T25" fmla="*/ 536 h 1080"/>
                  <a:gd name="T26" fmla="*/ 441 w 458"/>
                  <a:gd name="T27" fmla="*/ 536 h 1080"/>
                  <a:gd name="T28" fmla="*/ 450 w 458"/>
                  <a:gd name="T29" fmla="*/ 519 h 1080"/>
                  <a:gd name="T30" fmla="*/ 450 w 458"/>
                  <a:gd name="T31" fmla="*/ 49 h 1080"/>
                  <a:gd name="T32" fmla="*/ 450 w 458"/>
                  <a:gd name="T33" fmla="*/ 0 h 1080"/>
                  <a:gd name="T34" fmla="*/ 458 w 458"/>
                  <a:gd name="T35" fmla="*/ 0 h 1080"/>
                  <a:gd name="T36" fmla="*/ 458 w 458"/>
                  <a:gd name="T37" fmla="*/ 99 h 1080"/>
                  <a:gd name="T38" fmla="*/ 458 w 458"/>
                  <a:gd name="T39" fmla="*/ 544 h 1080"/>
                  <a:gd name="T40" fmla="*/ 390 w 458"/>
                  <a:gd name="T41" fmla="*/ 552 h 1080"/>
                  <a:gd name="T42" fmla="*/ 331 w 458"/>
                  <a:gd name="T43" fmla="*/ 552 h 1080"/>
                  <a:gd name="T44" fmla="*/ 331 w 458"/>
                  <a:gd name="T45" fmla="*/ 560 h 1080"/>
                  <a:gd name="T46" fmla="*/ 331 w 458"/>
                  <a:gd name="T47" fmla="*/ 651 h 1080"/>
                  <a:gd name="T48" fmla="*/ 322 w 458"/>
                  <a:gd name="T49" fmla="*/ 742 h 1080"/>
                  <a:gd name="T50" fmla="*/ 305 w 458"/>
                  <a:gd name="T51" fmla="*/ 791 h 1080"/>
                  <a:gd name="T52" fmla="*/ 288 w 458"/>
                  <a:gd name="T53" fmla="*/ 832 h 1080"/>
                  <a:gd name="T54" fmla="*/ 271 w 458"/>
                  <a:gd name="T55" fmla="*/ 874 h 1080"/>
                  <a:gd name="T56" fmla="*/ 254 w 458"/>
                  <a:gd name="T57" fmla="*/ 915 h 1080"/>
                  <a:gd name="T58" fmla="*/ 203 w 458"/>
                  <a:gd name="T59" fmla="*/ 973 h 1080"/>
                  <a:gd name="T60" fmla="*/ 144 w 458"/>
                  <a:gd name="T61" fmla="*/ 1022 h 1080"/>
                  <a:gd name="T62" fmla="*/ 110 w 458"/>
                  <a:gd name="T63" fmla="*/ 1039 h 1080"/>
                  <a:gd name="T64" fmla="*/ 76 w 458"/>
                  <a:gd name="T65" fmla="*/ 1055 h 1080"/>
                  <a:gd name="T66" fmla="*/ 42 w 458"/>
                  <a:gd name="T67" fmla="*/ 1072 h 1080"/>
                  <a:gd name="T68" fmla="*/ 8 w 458"/>
                  <a:gd name="T69" fmla="*/ 1080 h 1080"/>
                  <a:gd name="T70" fmla="*/ 0 w 458"/>
                  <a:gd name="T71" fmla="*/ 1072 h 10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8" h="1080">
                    <a:moveTo>
                      <a:pt x="0" y="1072"/>
                    </a:moveTo>
                    <a:lnTo>
                      <a:pt x="33" y="1055"/>
                    </a:lnTo>
                    <a:lnTo>
                      <a:pt x="76" y="1039"/>
                    </a:lnTo>
                    <a:lnTo>
                      <a:pt x="118" y="1014"/>
                    </a:lnTo>
                    <a:lnTo>
                      <a:pt x="152" y="989"/>
                    </a:lnTo>
                    <a:lnTo>
                      <a:pt x="186" y="964"/>
                    </a:lnTo>
                    <a:lnTo>
                      <a:pt x="220" y="931"/>
                    </a:lnTo>
                    <a:lnTo>
                      <a:pt x="246" y="890"/>
                    </a:lnTo>
                    <a:lnTo>
                      <a:pt x="263" y="857"/>
                    </a:lnTo>
                    <a:lnTo>
                      <a:pt x="280" y="816"/>
                    </a:lnTo>
                    <a:lnTo>
                      <a:pt x="297" y="750"/>
                    </a:lnTo>
                    <a:lnTo>
                      <a:pt x="305" y="676"/>
                    </a:lnTo>
                    <a:lnTo>
                      <a:pt x="305" y="536"/>
                    </a:lnTo>
                    <a:lnTo>
                      <a:pt x="441" y="536"/>
                    </a:lnTo>
                    <a:lnTo>
                      <a:pt x="450" y="519"/>
                    </a:lnTo>
                    <a:lnTo>
                      <a:pt x="450" y="49"/>
                    </a:lnTo>
                    <a:lnTo>
                      <a:pt x="450" y="0"/>
                    </a:lnTo>
                    <a:lnTo>
                      <a:pt x="458" y="0"/>
                    </a:lnTo>
                    <a:lnTo>
                      <a:pt x="458" y="99"/>
                    </a:lnTo>
                    <a:lnTo>
                      <a:pt x="458" y="544"/>
                    </a:lnTo>
                    <a:lnTo>
                      <a:pt x="390" y="552"/>
                    </a:lnTo>
                    <a:lnTo>
                      <a:pt x="331" y="552"/>
                    </a:lnTo>
                    <a:lnTo>
                      <a:pt x="331" y="560"/>
                    </a:lnTo>
                    <a:lnTo>
                      <a:pt x="331" y="651"/>
                    </a:lnTo>
                    <a:lnTo>
                      <a:pt x="322" y="742"/>
                    </a:lnTo>
                    <a:lnTo>
                      <a:pt x="305" y="791"/>
                    </a:lnTo>
                    <a:lnTo>
                      <a:pt x="288" y="832"/>
                    </a:lnTo>
                    <a:lnTo>
                      <a:pt x="271" y="874"/>
                    </a:lnTo>
                    <a:lnTo>
                      <a:pt x="254" y="915"/>
                    </a:lnTo>
                    <a:lnTo>
                      <a:pt x="203" y="973"/>
                    </a:lnTo>
                    <a:lnTo>
                      <a:pt x="144" y="1022"/>
                    </a:lnTo>
                    <a:lnTo>
                      <a:pt x="110" y="1039"/>
                    </a:lnTo>
                    <a:lnTo>
                      <a:pt x="76" y="1055"/>
                    </a:lnTo>
                    <a:lnTo>
                      <a:pt x="42" y="1072"/>
                    </a:lnTo>
                    <a:lnTo>
                      <a:pt x="8" y="108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1" name="Freeform 67"/>
              <p:cNvSpPr>
                <a:spLocks/>
              </p:cNvSpPr>
              <p:nvPr/>
            </p:nvSpPr>
            <p:spPr bwMode="auto">
              <a:xfrm>
                <a:off x="10331" y="13984"/>
                <a:ext cx="569" cy="1130"/>
              </a:xfrm>
              <a:custGeom>
                <a:avLst/>
                <a:gdLst>
                  <a:gd name="T0" fmla="*/ 0 w 569"/>
                  <a:gd name="T1" fmla="*/ 1097 h 1130"/>
                  <a:gd name="T2" fmla="*/ 0 w 569"/>
                  <a:gd name="T3" fmla="*/ 1088 h 1130"/>
                  <a:gd name="T4" fmla="*/ 51 w 569"/>
                  <a:gd name="T5" fmla="*/ 1088 h 1130"/>
                  <a:gd name="T6" fmla="*/ 102 w 569"/>
                  <a:gd name="T7" fmla="*/ 1072 h 1130"/>
                  <a:gd name="T8" fmla="*/ 153 w 569"/>
                  <a:gd name="T9" fmla="*/ 1055 h 1130"/>
                  <a:gd name="T10" fmla="*/ 204 w 569"/>
                  <a:gd name="T11" fmla="*/ 1039 h 1130"/>
                  <a:gd name="T12" fmla="*/ 246 w 569"/>
                  <a:gd name="T13" fmla="*/ 1006 h 1130"/>
                  <a:gd name="T14" fmla="*/ 289 w 569"/>
                  <a:gd name="T15" fmla="*/ 981 h 1130"/>
                  <a:gd name="T16" fmla="*/ 323 w 569"/>
                  <a:gd name="T17" fmla="*/ 940 h 1130"/>
                  <a:gd name="T18" fmla="*/ 348 w 569"/>
                  <a:gd name="T19" fmla="*/ 890 h 1130"/>
                  <a:gd name="T20" fmla="*/ 365 w 569"/>
                  <a:gd name="T21" fmla="*/ 849 h 1130"/>
                  <a:gd name="T22" fmla="*/ 382 w 569"/>
                  <a:gd name="T23" fmla="*/ 808 h 1130"/>
                  <a:gd name="T24" fmla="*/ 391 w 569"/>
                  <a:gd name="T25" fmla="*/ 717 h 1130"/>
                  <a:gd name="T26" fmla="*/ 391 w 569"/>
                  <a:gd name="T27" fmla="*/ 544 h 1130"/>
                  <a:gd name="T28" fmla="*/ 535 w 569"/>
                  <a:gd name="T29" fmla="*/ 536 h 1130"/>
                  <a:gd name="T30" fmla="*/ 535 w 569"/>
                  <a:gd name="T31" fmla="*/ 536 h 1130"/>
                  <a:gd name="T32" fmla="*/ 535 w 569"/>
                  <a:gd name="T33" fmla="*/ 264 h 1130"/>
                  <a:gd name="T34" fmla="*/ 544 w 569"/>
                  <a:gd name="T35" fmla="*/ 8 h 1130"/>
                  <a:gd name="T36" fmla="*/ 544 w 569"/>
                  <a:gd name="T37" fmla="*/ 0 h 1130"/>
                  <a:gd name="T38" fmla="*/ 552 w 569"/>
                  <a:gd name="T39" fmla="*/ 0 h 1130"/>
                  <a:gd name="T40" fmla="*/ 561 w 569"/>
                  <a:gd name="T41" fmla="*/ 0 h 1130"/>
                  <a:gd name="T42" fmla="*/ 569 w 569"/>
                  <a:gd name="T43" fmla="*/ 16 h 1130"/>
                  <a:gd name="T44" fmla="*/ 569 w 569"/>
                  <a:gd name="T45" fmla="*/ 25 h 1130"/>
                  <a:gd name="T46" fmla="*/ 569 w 569"/>
                  <a:gd name="T47" fmla="*/ 66 h 1130"/>
                  <a:gd name="T48" fmla="*/ 569 w 569"/>
                  <a:gd name="T49" fmla="*/ 569 h 1130"/>
                  <a:gd name="T50" fmla="*/ 569 w 569"/>
                  <a:gd name="T51" fmla="*/ 577 h 1130"/>
                  <a:gd name="T52" fmla="*/ 433 w 569"/>
                  <a:gd name="T53" fmla="*/ 577 h 1130"/>
                  <a:gd name="T54" fmla="*/ 433 w 569"/>
                  <a:gd name="T55" fmla="*/ 585 h 1130"/>
                  <a:gd name="T56" fmla="*/ 433 w 569"/>
                  <a:gd name="T57" fmla="*/ 651 h 1130"/>
                  <a:gd name="T58" fmla="*/ 433 w 569"/>
                  <a:gd name="T59" fmla="*/ 717 h 1130"/>
                  <a:gd name="T60" fmla="*/ 425 w 569"/>
                  <a:gd name="T61" fmla="*/ 783 h 1130"/>
                  <a:gd name="T62" fmla="*/ 408 w 569"/>
                  <a:gd name="T63" fmla="*/ 849 h 1130"/>
                  <a:gd name="T64" fmla="*/ 382 w 569"/>
                  <a:gd name="T65" fmla="*/ 907 h 1130"/>
                  <a:gd name="T66" fmla="*/ 357 w 569"/>
                  <a:gd name="T67" fmla="*/ 965 h 1130"/>
                  <a:gd name="T68" fmla="*/ 306 w 569"/>
                  <a:gd name="T69" fmla="*/ 1014 h 1130"/>
                  <a:gd name="T70" fmla="*/ 280 w 569"/>
                  <a:gd name="T71" fmla="*/ 1039 h 1130"/>
                  <a:gd name="T72" fmla="*/ 255 w 569"/>
                  <a:gd name="T73" fmla="*/ 1055 h 1130"/>
                  <a:gd name="T74" fmla="*/ 221 w 569"/>
                  <a:gd name="T75" fmla="*/ 1072 h 1130"/>
                  <a:gd name="T76" fmla="*/ 195 w 569"/>
                  <a:gd name="T77" fmla="*/ 1088 h 1130"/>
                  <a:gd name="T78" fmla="*/ 128 w 569"/>
                  <a:gd name="T79" fmla="*/ 1113 h 1130"/>
                  <a:gd name="T80" fmla="*/ 9 w 569"/>
                  <a:gd name="T81" fmla="*/ 1130 h 1130"/>
                  <a:gd name="T82" fmla="*/ 0 w 569"/>
                  <a:gd name="T83" fmla="*/ 1097 h 11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9" h="1130">
                    <a:moveTo>
                      <a:pt x="0" y="1097"/>
                    </a:moveTo>
                    <a:lnTo>
                      <a:pt x="0" y="1088"/>
                    </a:lnTo>
                    <a:lnTo>
                      <a:pt x="51" y="1088"/>
                    </a:lnTo>
                    <a:lnTo>
                      <a:pt x="102" y="1072"/>
                    </a:lnTo>
                    <a:lnTo>
                      <a:pt x="153" y="1055"/>
                    </a:lnTo>
                    <a:lnTo>
                      <a:pt x="204" y="1039"/>
                    </a:lnTo>
                    <a:lnTo>
                      <a:pt x="246" y="1006"/>
                    </a:lnTo>
                    <a:lnTo>
                      <a:pt x="289" y="981"/>
                    </a:lnTo>
                    <a:lnTo>
                      <a:pt x="323" y="940"/>
                    </a:lnTo>
                    <a:lnTo>
                      <a:pt x="348" y="890"/>
                    </a:lnTo>
                    <a:lnTo>
                      <a:pt x="365" y="849"/>
                    </a:lnTo>
                    <a:lnTo>
                      <a:pt x="382" y="808"/>
                    </a:lnTo>
                    <a:lnTo>
                      <a:pt x="391" y="717"/>
                    </a:lnTo>
                    <a:lnTo>
                      <a:pt x="391" y="544"/>
                    </a:lnTo>
                    <a:lnTo>
                      <a:pt x="535" y="536"/>
                    </a:lnTo>
                    <a:lnTo>
                      <a:pt x="535" y="264"/>
                    </a:lnTo>
                    <a:lnTo>
                      <a:pt x="544" y="8"/>
                    </a:lnTo>
                    <a:lnTo>
                      <a:pt x="544" y="0"/>
                    </a:lnTo>
                    <a:lnTo>
                      <a:pt x="552" y="0"/>
                    </a:lnTo>
                    <a:lnTo>
                      <a:pt x="561" y="0"/>
                    </a:lnTo>
                    <a:lnTo>
                      <a:pt x="569" y="16"/>
                    </a:lnTo>
                    <a:lnTo>
                      <a:pt x="569" y="25"/>
                    </a:lnTo>
                    <a:lnTo>
                      <a:pt x="569" y="66"/>
                    </a:lnTo>
                    <a:lnTo>
                      <a:pt x="569" y="569"/>
                    </a:lnTo>
                    <a:lnTo>
                      <a:pt x="569" y="577"/>
                    </a:lnTo>
                    <a:lnTo>
                      <a:pt x="433" y="577"/>
                    </a:lnTo>
                    <a:lnTo>
                      <a:pt x="433" y="585"/>
                    </a:lnTo>
                    <a:lnTo>
                      <a:pt x="433" y="651"/>
                    </a:lnTo>
                    <a:lnTo>
                      <a:pt x="433" y="717"/>
                    </a:lnTo>
                    <a:lnTo>
                      <a:pt x="425" y="783"/>
                    </a:lnTo>
                    <a:lnTo>
                      <a:pt x="408" y="849"/>
                    </a:lnTo>
                    <a:lnTo>
                      <a:pt x="382" y="907"/>
                    </a:lnTo>
                    <a:lnTo>
                      <a:pt x="357" y="965"/>
                    </a:lnTo>
                    <a:lnTo>
                      <a:pt x="306" y="1014"/>
                    </a:lnTo>
                    <a:lnTo>
                      <a:pt x="280" y="1039"/>
                    </a:lnTo>
                    <a:lnTo>
                      <a:pt x="255" y="1055"/>
                    </a:lnTo>
                    <a:lnTo>
                      <a:pt x="221" y="1072"/>
                    </a:lnTo>
                    <a:lnTo>
                      <a:pt x="195" y="1088"/>
                    </a:lnTo>
                    <a:lnTo>
                      <a:pt x="128" y="1113"/>
                    </a:lnTo>
                    <a:lnTo>
                      <a:pt x="9" y="1130"/>
                    </a:lnTo>
                    <a:lnTo>
                      <a:pt x="0" y="109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2" name="Freeform 68"/>
              <p:cNvSpPr>
                <a:spLocks/>
              </p:cNvSpPr>
              <p:nvPr/>
            </p:nvSpPr>
            <p:spPr bwMode="auto">
              <a:xfrm>
                <a:off x="10212" y="15064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0 w 34"/>
                  <a:gd name="T3" fmla="*/ 8 h 33"/>
                  <a:gd name="T4" fmla="*/ 0 w 34"/>
                  <a:gd name="T5" fmla="*/ 0 h 33"/>
                  <a:gd name="T6" fmla="*/ 9 w 34"/>
                  <a:gd name="T7" fmla="*/ 0 h 33"/>
                  <a:gd name="T8" fmla="*/ 17 w 34"/>
                  <a:gd name="T9" fmla="*/ 0 h 33"/>
                  <a:gd name="T10" fmla="*/ 34 w 34"/>
                  <a:gd name="T11" fmla="*/ 33 h 33"/>
                  <a:gd name="T12" fmla="*/ 17 w 34"/>
                  <a:gd name="T13" fmla="*/ 33 h 33"/>
                  <a:gd name="T14" fmla="*/ 0 w 34"/>
                  <a:gd name="T15" fmla="*/ 1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4" y="33"/>
                    </a:lnTo>
                    <a:lnTo>
                      <a:pt x="17" y="3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3" name="Freeform 69"/>
              <p:cNvSpPr>
                <a:spLocks/>
              </p:cNvSpPr>
              <p:nvPr/>
            </p:nvSpPr>
            <p:spPr bwMode="auto">
              <a:xfrm>
                <a:off x="10059" y="14907"/>
                <a:ext cx="170" cy="174"/>
              </a:xfrm>
              <a:custGeom>
                <a:avLst/>
                <a:gdLst>
                  <a:gd name="T0" fmla="*/ 0 w 170"/>
                  <a:gd name="T1" fmla="*/ 149 h 174"/>
                  <a:gd name="T2" fmla="*/ 26 w 170"/>
                  <a:gd name="T3" fmla="*/ 132 h 174"/>
                  <a:gd name="T4" fmla="*/ 43 w 170"/>
                  <a:gd name="T5" fmla="*/ 132 h 174"/>
                  <a:gd name="T6" fmla="*/ 60 w 170"/>
                  <a:gd name="T7" fmla="*/ 141 h 174"/>
                  <a:gd name="T8" fmla="*/ 77 w 170"/>
                  <a:gd name="T9" fmla="*/ 141 h 174"/>
                  <a:gd name="T10" fmla="*/ 85 w 170"/>
                  <a:gd name="T11" fmla="*/ 141 h 174"/>
                  <a:gd name="T12" fmla="*/ 94 w 170"/>
                  <a:gd name="T13" fmla="*/ 141 h 174"/>
                  <a:gd name="T14" fmla="*/ 102 w 170"/>
                  <a:gd name="T15" fmla="*/ 132 h 174"/>
                  <a:gd name="T16" fmla="*/ 102 w 170"/>
                  <a:gd name="T17" fmla="*/ 132 h 174"/>
                  <a:gd name="T18" fmla="*/ 60 w 170"/>
                  <a:gd name="T19" fmla="*/ 116 h 174"/>
                  <a:gd name="T20" fmla="*/ 51 w 170"/>
                  <a:gd name="T21" fmla="*/ 99 h 174"/>
                  <a:gd name="T22" fmla="*/ 43 w 170"/>
                  <a:gd name="T23" fmla="*/ 83 h 174"/>
                  <a:gd name="T24" fmla="*/ 26 w 170"/>
                  <a:gd name="T25" fmla="*/ 33 h 174"/>
                  <a:gd name="T26" fmla="*/ 51 w 170"/>
                  <a:gd name="T27" fmla="*/ 33 h 174"/>
                  <a:gd name="T28" fmla="*/ 68 w 170"/>
                  <a:gd name="T29" fmla="*/ 42 h 174"/>
                  <a:gd name="T30" fmla="*/ 85 w 170"/>
                  <a:gd name="T31" fmla="*/ 50 h 174"/>
                  <a:gd name="T32" fmla="*/ 102 w 170"/>
                  <a:gd name="T33" fmla="*/ 66 h 174"/>
                  <a:gd name="T34" fmla="*/ 111 w 170"/>
                  <a:gd name="T35" fmla="*/ 75 h 174"/>
                  <a:gd name="T36" fmla="*/ 119 w 170"/>
                  <a:gd name="T37" fmla="*/ 91 h 174"/>
                  <a:gd name="T38" fmla="*/ 119 w 170"/>
                  <a:gd name="T39" fmla="*/ 99 h 174"/>
                  <a:gd name="T40" fmla="*/ 128 w 170"/>
                  <a:gd name="T41" fmla="*/ 108 h 174"/>
                  <a:gd name="T42" fmla="*/ 136 w 170"/>
                  <a:gd name="T43" fmla="*/ 108 h 174"/>
                  <a:gd name="T44" fmla="*/ 128 w 170"/>
                  <a:gd name="T45" fmla="*/ 75 h 174"/>
                  <a:gd name="T46" fmla="*/ 128 w 170"/>
                  <a:gd name="T47" fmla="*/ 50 h 174"/>
                  <a:gd name="T48" fmla="*/ 136 w 170"/>
                  <a:gd name="T49" fmla="*/ 17 h 174"/>
                  <a:gd name="T50" fmla="*/ 153 w 170"/>
                  <a:gd name="T51" fmla="*/ 0 h 174"/>
                  <a:gd name="T52" fmla="*/ 162 w 170"/>
                  <a:gd name="T53" fmla="*/ 9 h 174"/>
                  <a:gd name="T54" fmla="*/ 170 w 170"/>
                  <a:gd name="T55" fmla="*/ 25 h 174"/>
                  <a:gd name="T56" fmla="*/ 170 w 170"/>
                  <a:gd name="T57" fmla="*/ 50 h 174"/>
                  <a:gd name="T58" fmla="*/ 162 w 170"/>
                  <a:gd name="T59" fmla="*/ 108 h 174"/>
                  <a:gd name="T60" fmla="*/ 162 w 170"/>
                  <a:gd name="T61" fmla="*/ 124 h 174"/>
                  <a:gd name="T62" fmla="*/ 153 w 170"/>
                  <a:gd name="T63" fmla="*/ 141 h 174"/>
                  <a:gd name="T64" fmla="*/ 145 w 170"/>
                  <a:gd name="T65" fmla="*/ 141 h 174"/>
                  <a:gd name="T66" fmla="*/ 136 w 170"/>
                  <a:gd name="T67" fmla="*/ 141 h 174"/>
                  <a:gd name="T68" fmla="*/ 128 w 170"/>
                  <a:gd name="T69" fmla="*/ 141 h 174"/>
                  <a:gd name="T70" fmla="*/ 128 w 170"/>
                  <a:gd name="T71" fmla="*/ 157 h 174"/>
                  <a:gd name="T72" fmla="*/ 128 w 170"/>
                  <a:gd name="T73" fmla="*/ 165 h 174"/>
                  <a:gd name="T74" fmla="*/ 77 w 170"/>
                  <a:gd name="T75" fmla="*/ 174 h 174"/>
                  <a:gd name="T76" fmla="*/ 60 w 170"/>
                  <a:gd name="T77" fmla="*/ 174 h 174"/>
                  <a:gd name="T78" fmla="*/ 34 w 170"/>
                  <a:gd name="T79" fmla="*/ 174 h 174"/>
                  <a:gd name="T80" fmla="*/ 0 w 170"/>
                  <a:gd name="T81" fmla="*/ 149 h 1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70" h="174">
                    <a:moveTo>
                      <a:pt x="0" y="149"/>
                    </a:moveTo>
                    <a:lnTo>
                      <a:pt x="26" y="132"/>
                    </a:lnTo>
                    <a:lnTo>
                      <a:pt x="43" y="132"/>
                    </a:lnTo>
                    <a:lnTo>
                      <a:pt x="60" y="141"/>
                    </a:lnTo>
                    <a:lnTo>
                      <a:pt x="77" y="141"/>
                    </a:lnTo>
                    <a:lnTo>
                      <a:pt x="85" y="141"/>
                    </a:lnTo>
                    <a:lnTo>
                      <a:pt x="94" y="141"/>
                    </a:lnTo>
                    <a:lnTo>
                      <a:pt x="102" y="132"/>
                    </a:lnTo>
                    <a:lnTo>
                      <a:pt x="60" y="116"/>
                    </a:lnTo>
                    <a:lnTo>
                      <a:pt x="51" y="99"/>
                    </a:lnTo>
                    <a:lnTo>
                      <a:pt x="43" y="83"/>
                    </a:lnTo>
                    <a:lnTo>
                      <a:pt x="26" y="33"/>
                    </a:lnTo>
                    <a:lnTo>
                      <a:pt x="51" y="33"/>
                    </a:lnTo>
                    <a:lnTo>
                      <a:pt x="68" y="42"/>
                    </a:lnTo>
                    <a:lnTo>
                      <a:pt x="85" y="50"/>
                    </a:lnTo>
                    <a:lnTo>
                      <a:pt x="102" y="66"/>
                    </a:lnTo>
                    <a:lnTo>
                      <a:pt x="111" y="75"/>
                    </a:lnTo>
                    <a:lnTo>
                      <a:pt x="119" y="91"/>
                    </a:lnTo>
                    <a:lnTo>
                      <a:pt x="119" y="99"/>
                    </a:lnTo>
                    <a:lnTo>
                      <a:pt x="128" y="108"/>
                    </a:lnTo>
                    <a:lnTo>
                      <a:pt x="136" y="108"/>
                    </a:lnTo>
                    <a:lnTo>
                      <a:pt x="128" y="75"/>
                    </a:lnTo>
                    <a:lnTo>
                      <a:pt x="128" y="50"/>
                    </a:lnTo>
                    <a:lnTo>
                      <a:pt x="136" y="17"/>
                    </a:lnTo>
                    <a:lnTo>
                      <a:pt x="153" y="0"/>
                    </a:lnTo>
                    <a:lnTo>
                      <a:pt x="162" y="9"/>
                    </a:lnTo>
                    <a:lnTo>
                      <a:pt x="170" y="25"/>
                    </a:lnTo>
                    <a:lnTo>
                      <a:pt x="170" y="50"/>
                    </a:lnTo>
                    <a:lnTo>
                      <a:pt x="162" y="108"/>
                    </a:lnTo>
                    <a:lnTo>
                      <a:pt x="162" y="124"/>
                    </a:lnTo>
                    <a:lnTo>
                      <a:pt x="153" y="141"/>
                    </a:lnTo>
                    <a:lnTo>
                      <a:pt x="145" y="141"/>
                    </a:lnTo>
                    <a:lnTo>
                      <a:pt x="136" y="141"/>
                    </a:lnTo>
                    <a:lnTo>
                      <a:pt x="128" y="141"/>
                    </a:lnTo>
                    <a:lnTo>
                      <a:pt x="128" y="157"/>
                    </a:lnTo>
                    <a:lnTo>
                      <a:pt x="128" y="165"/>
                    </a:lnTo>
                    <a:lnTo>
                      <a:pt x="77" y="174"/>
                    </a:lnTo>
                    <a:lnTo>
                      <a:pt x="60" y="174"/>
                    </a:lnTo>
                    <a:lnTo>
                      <a:pt x="34" y="174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4" name="Freeform 70"/>
              <p:cNvSpPr>
                <a:spLocks/>
              </p:cNvSpPr>
              <p:nvPr/>
            </p:nvSpPr>
            <p:spPr bwMode="auto">
              <a:xfrm>
                <a:off x="10764" y="14973"/>
                <a:ext cx="77" cy="75"/>
              </a:xfrm>
              <a:custGeom>
                <a:avLst/>
                <a:gdLst>
                  <a:gd name="T0" fmla="*/ 17 w 77"/>
                  <a:gd name="T1" fmla="*/ 50 h 75"/>
                  <a:gd name="T2" fmla="*/ 0 w 77"/>
                  <a:gd name="T3" fmla="*/ 25 h 75"/>
                  <a:gd name="T4" fmla="*/ 0 w 77"/>
                  <a:gd name="T5" fmla="*/ 9 h 75"/>
                  <a:gd name="T6" fmla="*/ 17 w 77"/>
                  <a:gd name="T7" fmla="*/ 0 h 75"/>
                  <a:gd name="T8" fmla="*/ 26 w 77"/>
                  <a:gd name="T9" fmla="*/ 9 h 75"/>
                  <a:gd name="T10" fmla="*/ 51 w 77"/>
                  <a:gd name="T11" fmla="*/ 25 h 75"/>
                  <a:gd name="T12" fmla="*/ 77 w 77"/>
                  <a:gd name="T13" fmla="*/ 75 h 75"/>
                  <a:gd name="T14" fmla="*/ 77 w 77"/>
                  <a:gd name="T15" fmla="*/ 75 h 75"/>
                  <a:gd name="T16" fmla="*/ 51 w 77"/>
                  <a:gd name="T17" fmla="*/ 58 h 75"/>
                  <a:gd name="T18" fmla="*/ 17 w 77"/>
                  <a:gd name="T19" fmla="*/ 5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75">
                    <a:moveTo>
                      <a:pt x="17" y="50"/>
                    </a:moveTo>
                    <a:lnTo>
                      <a:pt x="0" y="25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51" y="25"/>
                    </a:lnTo>
                    <a:lnTo>
                      <a:pt x="77" y="75"/>
                    </a:lnTo>
                    <a:lnTo>
                      <a:pt x="51" y="58"/>
                    </a:lnTo>
                    <a:lnTo>
                      <a:pt x="17" y="5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5" name="Freeform 71"/>
              <p:cNvSpPr>
                <a:spLocks/>
              </p:cNvSpPr>
              <p:nvPr/>
            </p:nvSpPr>
            <p:spPr bwMode="auto">
              <a:xfrm>
                <a:off x="10425" y="14949"/>
                <a:ext cx="34" cy="33"/>
              </a:xfrm>
              <a:custGeom>
                <a:avLst/>
                <a:gdLst>
                  <a:gd name="T0" fmla="*/ 0 w 34"/>
                  <a:gd name="T1" fmla="*/ 8 h 33"/>
                  <a:gd name="T2" fmla="*/ 8 w 34"/>
                  <a:gd name="T3" fmla="*/ 0 h 33"/>
                  <a:gd name="T4" fmla="*/ 17 w 34"/>
                  <a:gd name="T5" fmla="*/ 0 h 33"/>
                  <a:gd name="T6" fmla="*/ 34 w 34"/>
                  <a:gd name="T7" fmla="*/ 24 h 33"/>
                  <a:gd name="T8" fmla="*/ 25 w 34"/>
                  <a:gd name="T9" fmla="*/ 33 h 33"/>
                  <a:gd name="T10" fmla="*/ 8 w 34"/>
                  <a:gd name="T11" fmla="*/ 33 h 33"/>
                  <a:gd name="T12" fmla="*/ 0 w 34"/>
                  <a:gd name="T13" fmla="*/ 8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33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4" y="24"/>
                    </a:lnTo>
                    <a:lnTo>
                      <a:pt x="25" y="33"/>
                    </a:lnTo>
                    <a:lnTo>
                      <a:pt x="8" y="3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6" name="Freeform 72"/>
              <p:cNvSpPr>
                <a:spLocks/>
              </p:cNvSpPr>
              <p:nvPr/>
            </p:nvSpPr>
            <p:spPr bwMode="auto">
              <a:xfrm>
                <a:off x="10756" y="14462"/>
                <a:ext cx="34" cy="25"/>
              </a:xfrm>
              <a:custGeom>
                <a:avLst/>
                <a:gdLst>
                  <a:gd name="T0" fmla="*/ 0 w 34"/>
                  <a:gd name="T1" fmla="*/ 25 h 25"/>
                  <a:gd name="T2" fmla="*/ 8 w 34"/>
                  <a:gd name="T3" fmla="*/ 8 h 25"/>
                  <a:gd name="T4" fmla="*/ 17 w 34"/>
                  <a:gd name="T5" fmla="*/ 0 h 25"/>
                  <a:gd name="T6" fmla="*/ 25 w 34"/>
                  <a:gd name="T7" fmla="*/ 8 h 25"/>
                  <a:gd name="T8" fmla="*/ 34 w 34"/>
                  <a:gd name="T9" fmla="*/ 17 h 25"/>
                  <a:gd name="T10" fmla="*/ 25 w 34"/>
                  <a:gd name="T11" fmla="*/ 25 h 25"/>
                  <a:gd name="T12" fmla="*/ 17 w 34"/>
                  <a:gd name="T13" fmla="*/ 25 h 25"/>
                  <a:gd name="T14" fmla="*/ 8 w 34"/>
                  <a:gd name="T15" fmla="*/ 25 h 25"/>
                  <a:gd name="T16" fmla="*/ 0 w 3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25"/>
                    </a:moveTo>
                    <a:lnTo>
                      <a:pt x="8" y="8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34" y="17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8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7" name="Freeform 73"/>
              <p:cNvSpPr>
                <a:spLocks/>
              </p:cNvSpPr>
              <p:nvPr/>
            </p:nvSpPr>
            <p:spPr bwMode="auto">
              <a:xfrm>
                <a:off x="10722" y="14380"/>
                <a:ext cx="110" cy="57"/>
              </a:xfrm>
              <a:custGeom>
                <a:avLst/>
                <a:gdLst>
                  <a:gd name="T0" fmla="*/ 0 w 110"/>
                  <a:gd name="T1" fmla="*/ 0 h 57"/>
                  <a:gd name="T2" fmla="*/ 17 w 110"/>
                  <a:gd name="T3" fmla="*/ 8 h 57"/>
                  <a:gd name="T4" fmla="*/ 34 w 110"/>
                  <a:gd name="T5" fmla="*/ 16 h 57"/>
                  <a:gd name="T6" fmla="*/ 59 w 110"/>
                  <a:gd name="T7" fmla="*/ 33 h 57"/>
                  <a:gd name="T8" fmla="*/ 76 w 110"/>
                  <a:gd name="T9" fmla="*/ 16 h 57"/>
                  <a:gd name="T10" fmla="*/ 85 w 110"/>
                  <a:gd name="T11" fmla="*/ 8 h 57"/>
                  <a:gd name="T12" fmla="*/ 93 w 110"/>
                  <a:gd name="T13" fmla="*/ 0 h 57"/>
                  <a:gd name="T14" fmla="*/ 110 w 110"/>
                  <a:gd name="T15" fmla="*/ 0 h 57"/>
                  <a:gd name="T16" fmla="*/ 93 w 110"/>
                  <a:gd name="T17" fmla="*/ 16 h 57"/>
                  <a:gd name="T18" fmla="*/ 85 w 110"/>
                  <a:gd name="T19" fmla="*/ 41 h 57"/>
                  <a:gd name="T20" fmla="*/ 68 w 110"/>
                  <a:gd name="T21" fmla="*/ 57 h 57"/>
                  <a:gd name="T22" fmla="*/ 59 w 110"/>
                  <a:gd name="T23" fmla="*/ 57 h 57"/>
                  <a:gd name="T24" fmla="*/ 42 w 110"/>
                  <a:gd name="T25" fmla="*/ 57 h 57"/>
                  <a:gd name="T26" fmla="*/ 17 w 110"/>
                  <a:gd name="T27" fmla="*/ 33 h 57"/>
                  <a:gd name="T28" fmla="*/ 0 w 110"/>
                  <a:gd name="T29" fmla="*/ 0 h 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0" h="57">
                    <a:moveTo>
                      <a:pt x="0" y="0"/>
                    </a:moveTo>
                    <a:lnTo>
                      <a:pt x="17" y="8"/>
                    </a:lnTo>
                    <a:lnTo>
                      <a:pt x="34" y="16"/>
                    </a:lnTo>
                    <a:lnTo>
                      <a:pt x="59" y="33"/>
                    </a:lnTo>
                    <a:lnTo>
                      <a:pt x="76" y="16"/>
                    </a:lnTo>
                    <a:lnTo>
                      <a:pt x="85" y="8"/>
                    </a:lnTo>
                    <a:lnTo>
                      <a:pt x="93" y="0"/>
                    </a:lnTo>
                    <a:lnTo>
                      <a:pt x="110" y="0"/>
                    </a:lnTo>
                    <a:lnTo>
                      <a:pt x="93" y="16"/>
                    </a:lnTo>
                    <a:lnTo>
                      <a:pt x="85" y="41"/>
                    </a:lnTo>
                    <a:lnTo>
                      <a:pt x="68" y="57"/>
                    </a:lnTo>
                    <a:lnTo>
                      <a:pt x="59" y="57"/>
                    </a:lnTo>
                    <a:lnTo>
                      <a:pt x="42" y="57"/>
                    </a:lnTo>
                    <a:lnTo>
                      <a:pt x="17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8" name="Freeform 74"/>
              <p:cNvSpPr>
                <a:spLocks/>
              </p:cNvSpPr>
              <p:nvPr/>
            </p:nvSpPr>
            <p:spPr bwMode="auto">
              <a:xfrm>
                <a:off x="10756" y="14347"/>
                <a:ext cx="42" cy="41"/>
              </a:xfrm>
              <a:custGeom>
                <a:avLst/>
                <a:gdLst>
                  <a:gd name="T0" fmla="*/ 0 w 42"/>
                  <a:gd name="T1" fmla="*/ 24 h 41"/>
                  <a:gd name="T2" fmla="*/ 8 w 42"/>
                  <a:gd name="T3" fmla="*/ 8 h 41"/>
                  <a:gd name="T4" fmla="*/ 17 w 42"/>
                  <a:gd name="T5" fmla="*/ 0 h 41"/>
                  <a:gd name="T6" fmla="*/ 25 w 42"/>
                  <a:gd name="T7" fmla="*/ 8 h 41"/>
                  <a:gd name="T8" fmla="*/ 42 w 42"/>
                  <a:gd name="T9" fmla="*/ 16 h 41"/>
                  <a:gd name="T10" fmla="*/ 34 w 42"/>
                  <a:gd name="T11" fmla="*/ 24 h 41"/>
                  <a:gd name="T12" fmla="*/ 34 w 42"/>
                  <a:gd name="T13" fmla="*/ 33 h 41"/>
                  <a:gd name="T14" fmla="*/ 17 w 42"/>
                  <a:gd name="T15" fmla="*/ 41 h 41"/>
                  <a:gd name="T16" fmla="*/ 8 w 42"/>
                  <a:gd name="T17" fmla="*/ 33 h 41"/>
                  <a:gd name="T18" fmla="*/ 8 w 42"/>
                  <a:gd name="T19" fmla="*/ 33 h 41"/>
                  <a:gd name="T20" fmla="*/ 0 w 42"/>
                  <a:gd name="T21" fmla="*/ 2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" h="41">
                    <a:moveTo>
                      <a:pt x="0" y="24"/>
                    </a:moveTo>
                    <a:lnTo>
                      <a:pt x="8" y="8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42" y="16"/>
                    </a:lnTo>
                    <a:lnTo>
                      <a:pt x="34" y="24"/>
                    </a:lnTo>
                    <a:lnTo>
                      <a:pt x="34" y="33"/>
                    </a:lnTo>
                    <a:lnTo>
                      <a:pt x="17" y="41"/>
                    </a:lnTo>
                    <a:lnTo>
                      <a:pt x="8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9" name="Freeform 75"/>
              <p:cNvSpPr>
                <a:spLocks/>
              </p:cNvSpPr>
              <p:nvPr/>
            </p:nvSpPr>
            <p:spPr bwMode="auto">
              <a:xfrm>
                <a:off x="10730" y="14330"/>
                <a:ext cx="26" cy="33"/>
              </a:xfrm>
              <a:custGeom>
                <a:avLst/>
                <a:gdLst>
                  <a:gd name="T0" fmla="*/ 0 w 26"/>
                  <a:gd name="T1" fmla="*/ 25 h 33"/>
                  <a:gd name="T2" fmla="*/ 9 w 26"/>
                  <a:gd name="T3" fmla="*/ 8 h 33"/>
                  <a:gd name="T4" fmla="*/ 17 w 26"/>
                  <a:gd name="T5" fmla="*/ 0 h 33"/>
                  <a:gd name="T6" fmla="*/ 26 w 26"/>
                  <a:gd name="T7" fmla="*/ 0 h 33"/>
                  <a:gd name="T8" fmla="*/ 26 w 26"/>
                  <a:gd name="T9" fmla="*/ 8 h 33"/>
                  <a:gd name="T10" fmla="*/ 26 w 26"/>
                  <a:gd name="T11" fmla="*/ 17 h 33"/>
                  <a:gd name="T12" fmla="*/ 9 w 26"/>
                  <a:gd name="T13" fmla="*/ 33 h 33"/>
                  <a:gd name="T14" fmla="*/ 0 w 26"/>
                  <a:gd name="T15" fmla="*/ 25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0" y="25"/>
                    </a:moveTo>
                    <a:lnTo>
                      <a:pt x="9" y="8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6" y="8"/>
                    </a:lnTo>
                    <a:lnTo>
                      <a:pt x="26" y="17"/>
                    </a:lnTo>
                    <a:lnTo>
                      <a:pt x="9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0" name="Freeform 76"/>
              <p:cNvSpPr>
                <a:spLocks/>
              </p:cNvSpPr>
              <p:nvPr/>
            </p:nvSpPr>
            <p:spPr bwMode="auto">
              <a:xfrm>
                <a:off x="10790" y="14322"/>
                <a:ext cx="25" cy="33"/>
              </a:xfrm>
              <a:custGeom>
                <a:avLst/>
                <a:gdLst>
                  <a:gd name="T0" fmla="*/ 8 w 25"/>
                  <a:gd name="T1" fmla="*/ 0 h 33"/>
                  <a:gd name="T2" fmla="*/ 8 w 25"/>
                  <a:gd name="T3" fmla="*/ 0 h 33"/>
                  <a:gd name="T4" fmla="*/ 17 w 25"/>
                  <a:gd name="T5" fmla="*/ 16 h 33"/>
                  <a:gd name="T6" fmla="*/ 25 w 25"/>
                  <a:gd name="T7" fmla="*/ 33 h 33"/>
                  <a:gd name="T8" fmla="*/ 17 w 25"/>
                  <a:gd name="T9" fmla="*/ 33 h 33"/>
                  <a:gd name="T10" fmla="*/ 8 w 25"/>
                  <a:gd name="T11" fmla="*/ 16 h 33"/>
                  <a:gd name="T12" fmla="*/ 0 w 25"/>
                  <a:gd name="T13" fmla="*/ 8 h 33"/>
                  <a:gd name="T14" fmla="*/ 8 w 25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33">
                    <a:moveTo>
                      <a:pt x="8" y="0"/>
                    </a:moveTo>
                    <a:lnTo>
                      <a:pt x="8" y="0"/>
                    </a:lnTo>
                    <a:lnTo>
                      <a:pt x="17" y="16"/>
                    </a:lnTo>
                    <a:lnTo>
                      <a:pt x="25" y="33"/>
                    </a:lnTo>
                    <a:lnTo>
                      <a:pt x="17" y="33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1" name="Freeform 77"/>
              <p:cNvSpPr>
                <a:spLocks/>
              </p:cNvSpPr>
              <p:nvPr/>
            </p:nvSpPr>
            <p:spPr bwMode="auto">
              <a:xfrm>
                <a:off x="10764" y="14289"/>
                <a:ext cx="17" cy="25"/>
              </a:xfrm>
              <a:custGeom>
                <a:avLst/>
                <a:gdLst>
                  <a:gd name="T0" fmla="*/ 0 w 17"/>
                  <a:gd name="T1" fmla="*/ 16 h 25"/>
                  <a:gd name="T2" fmla="*/ 0 w 17"/>
                  <a:gd name="T3" fmla="*/ 8 h 25"/>
                  <a:gd name="T4" fmla="*/ 9 w 17"/>
                  <a:gd name="T5" fmla="*/ 0 h 25"/>
                  <a:gd name="T6" fmla="*/ 17 w 17"/>
                  <a:gd name="T7" fmla="*/ 8 h 25"/>
                  <a:gd name="T8" fmla="*/ 17 w 17"/>
                  <a:gd name="T9" fmla="*/ 16 h 25"/>
                  <a:gd name="T10" fmla="*/ 9 w 17"/>
                  <a:gd name="T11" fmla="*/ 25 h 25"/>
                  <a:gd name="T12" fmla="*/ 0 w 17"/>
                  <a:gd name="T13" fmla="*/ 25 h 25"/>
                  <a:gd name="T14" fmla="*/ 0 w 17"/>
                  <a:gd name="T15" fmla="*/ 16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25">
                    <a:moveTo>
                      <a:pt x="0" y="16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17" y="8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0" y="2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2" name="Freeform 78"/>
              <p:cNvSpPr>
                <a:spLocks/>
              </p:cNvSpPr>
              <p:nvPr/>
            </p:nvSpPr>
            <p:spPr bwMode="auto">
              <a:xfrm>
                <a:off x="10756" y="14248"/>
                <a:ext cx="25" cy="16"/>
              </a:xfrm>
              <a:custGeom>
                <a:avLst/>
                <a:gdLst>
                  <a:gd name="T0" fmla="*/ 0 w 25"/>
                  <a:gd name="T1" fmla="*/ 8 h 16"/>
                  <a:gd name="T2" fmla="*/ 8 w 25"/>
                  <a:gd name="T3" fmla="*/ 0 h 16"/>
                  <a:gd name="T4" fmla="*/ 17 w 25"/>
                  <a:gd name="T5" fmla="*/ 0 h 16"/>
                  <a:gd name="T6" fmla="*/ 25 w 25"/>
                  <a:gd name="T7" fmla="*/ 8 h 16"/>
                  <a:gd name="T8" fmla="*/ 17 w 25"/>
                  <a:gd name="T9" fmla="*/ 16 h 16"/>
                  <a:gd name="T10" fmla="*/ 8 w 25"/>
                  <a:gd name="T11" fmla="*/ 16 h 16"/>
                  <a:gd name="T12" fmla="*/ 0 w 25"/>
                  <a:gd name="T13" fmla="*/ 8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17" y="16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3" name="Freeform 79"/>
              <p:cNvSpPr>
                <a:spLocks/>
              </p:cNvSpPr>
              <p:nvPr/>
            </p:nvSpPr>
            <p:spPr bwMode="auto">
              <a:xfrm>
                <a:off x="10892" y="13926"/>
                <a:ext cx="119" cy="107"/>
              </a:xfrm>
              <a:custGeom>
                <a:avLst/>
                <a:gdLst>
                  <a:gd name="T0" fmla="*/ 0 w 119"/>
                  <a:gd name="T1" fmla="*/ 25 h 107"/>
                  <a:gd name="T2" fmla="*/ 0 w 119"/>
                  <a:gd name="T3" fmla="*/ 0 h 107"/>
                  <a:gd name="T4" fmla="*/ 0 w 119"/>
                  <a:gd name="T5" fmla="*/ 0 h 107"/>
                  <a:gd name="T6" fmla="*/ 8 w 119"/>
                  <a:gd name="T7" fmla="*/ 0 h 107"/>
                  <a:gd name="T8" fmla="*/ 8 w 119"/>
                  <a:gd name="T9" fmla="*/ 8 h 107"/>
                  <a:gd name="T10" fmla="*/ 25 w 119"/>
                  <a:gd name="T11" fmla="*/ 41 h 107"/>
                  <a:gd name="T12" fmla="*/ 34 w 119"/>
                  <a:gd name="T13" fmla="*/ 58 h 107"/>
                  <a:gd name="T14" fmla="*/ 51 w 119"/>
                  <a:gd name="T15" fmla="*/ 74 h 107"/>
                  <a:gd name="T16" fmla="*/ 59 w 119"/>
                  <a:gd name="T17" fmla="*/ 74 h 107"/>
                  <a:gd name="T18" fmla="*/ 76 w 119"/>
                  <a:gd name="T19" fmla="*/ 74 h 107"/>
                  <a:gd name="T20" fmla="*/ 110 w 119"/>
                  <a:gd name="T21" fmla="*/ 0 h 107"/>
                  <a:gd name="T22" fmla="*/ 119 w 119"/>
                  <a:gd name="T23" fmla="*/ 8 h 107"/>
                  <a:gd name="T24" fmla="*/ 110 w 119"/>
                  <a:gd name="T25" fmla="*/ 17 h 107"/>
                  <a:gd name="T26" fmla="*/ 110 w 119"/>
                  <a:gd name="T27" fmla="*/ 25 h 107"/>
                  <a:gd name="T28" fmla="*/ 93 w 119"/>
                  <a:gd name="T29" fmla="*/ 66 h 107"/>
                  <a:gd name="T30" fmla="*/ 68 w 119"/>
                  <a:gd name="T31" fmla="*/ 107 h 107"/>
                  <a:gd name="T32" fmla="*/ 42 w 119"/>
                  <a:gd name="T33" fmla="*/ 91 h 107"/>
                  <a:gd name="T34" fmla="*/ 25 w 119"/>
                  <a:gd name="T35" fmla="*/ 74 h 107"/>
                  <a:gd name="T36" fmla="*/ 0 w 119"/>
                  <a:gd name="T37" fmla="*/ 25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9" h="107">
                    <a:moveTo>
                      <a:pt x="0" y="25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25" y="41"/>
                    </a:lnTo>
                    <a:lnTo>
                      <a:pt x="34" y="58"/>
                    </a:lnTo>
                    <a:lnTo>
                      <a:pt x="51" y="74"/>
                    </a:lnTo>
                    <a:lnTo>
                      <a:pt x="59" y="74"/>
                    </a:lnTo>
                    <a:lnTo>
                      <a:pt x="76" y="74"/>
                    </a:lnTo>
                    <a:lnTo>
                      <a:pt x="110" y="0"/>
                    </a:lnTo>
                    <a:lnTo>
                      <a:pt x="119" y="8"/>
                    </a:lnTo>
                    <a:lnTo>
                      <a:pt x="110" y="17"/>
                    </a:lnTo>
                    <a:lnTo>
                      <a:pt x="110" y="25"/>
                    </a:lnTo>
                    <a:lnTo>
                      <a:pt x="93" y="66"/>
                    </a:lnTo>
                    <a:lnTo>
                      <a:pt x="68" y="107"/>
                    </a:lnTo>
                    <a:lnTo>
                      <a:pt x="42" y="91"/>
                    </a:lnTo>
                    <a:lnTo>
                      <a:pt x="25" y="7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4" name="Freeform 80"/>
              <p:cNvSpPr>
                <a:spLocks/>
              </p:cNvSpPr>
              <p:nvPr/>
            </p:nvSpPr>
            <p:spPr bwMode="auto">
              <a:xfrm>
                <a:off x="10917" y="13860"/>
                <a:ext cx="68" cy="116"/>
              </a:xfrm>
              <a:custGeom>
                <a:avLst/>
                <a:gdLst>
                  <a:gd name="T0" fmla="*/ 9 w 68"/>
                  <a:gd name="T1" fmla="*/ 83 h 116"/>
                  <a:gd name="T2" fmla="*/ 0 w 68"/>
                  <a:gd name="T3" fmla="*/ 58 h 116"/>
                  <a:gd name="T4" fmla="*/ 0 w 68"/>
                  <a:gd name="T5" fmla="*/ 41 h 116"/>
                  <a:gd name="T6" fmla="*/ 17 w 68"/>
                  <a:gd name="T7" fmla="*/ 33 h 116"/>
                  <a:gd name="T8" fmla="*/ 26 w 68"/>
                  <a:gd name="T9" fmla="*/ 33 h 116"/>
                  <a:gd name="T10" fmla="*/ 26 w 68"/>
                  <a:gd name="T11" fmla="*/ 25 h 116"/>
                  <a:gd name="T12" fmla="*/ 34 w 68"/>
                  <a:gd name="T13" fmla="*/ 9 h 116"/>
                  <a:gd name="T14" fmla="*/ 43 w 68"/>
                  <a:gd name="T15" fmla="*/ 0 h 116"/>
                  <a:gd name="T16" fmla="*/ 43 w 68"/>
                  <a:gd name="T17" fmla="*/ 0 h 116"/>
                  <a:gd name="T18" fmla="*/ 43 w 68"/>
                  <a:gd name="T19" fmla="*/ 17 h 116"/>
                  <a:gd name="T20" fmla="*/ 51 w 68"/>
                  <a:gd name="T21" fmla="*/ 25 h 116"/>
                  <a:gd name="T22" fmla="*/ 68 w 68"/>
                  <a:gd name="T23" fmla="*/ 50 h 116"/>
                  <a:gd name="T24" fmla="*/ 51 w 68"/>
                  <a:gd name="T25" fmla="*/ 83 h 116"/>
                  <a:gd name="T26" fmla="*/ 34 w 68"/>
                  <a:gd name="T27" fmla="*/ 116 h 116"/>
                  <a:gd name="T28" fmla="*/ 26 w 68"/>
                  <a:gd name="T29" fmla="*/ 116 h 116"/>
                  <a:gd name="T30" fmla="*/ 17 w 68"/>
                  <a:gd name="T31" fmla="*/ 99 h 116"/>
                  <a:gd name="T32" fmla="*/ 9 w 68"/>
                  <a:gd name="T33" fmla="*/ 83 h 1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16">
                    <a:moveTo>
                      <a:pt x="9" y="83"/>
                    </a:moveTo>
                    <a:lnTo>
                      <a:pt x="0" y="58"/>
                    </a:lnTo>
                    <a:lnTo>
                      <a:pt x="0" y="41"/>
                    </a:lnTo>
                    <a:lnTo>
                      <a:pt x="17" y="33"/>
                    </a:lnTo>
                    <a:lnTo>
                      <a:pt x="26" y="33"/>
                    </a:lnTo>
                    <a:lnTo>
                      <a:pt x="26" y="25"/>
                    </a:lnTo>
                    <a:lnTo>
                      <a:pt x="34" y="9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68" y="50"/>
                    </a:lnTo>
                    <a:lnTo>
                      <a:pt x="51" y="83"/>
                    </a:lnTo>
                    <a:lnTo>
                      <a:pt x="34" y="116"/>
                    </a:lnTo>
                    <a:lnTo>
                      <a:pt x="26" y="116"/>
                    </a:lnTo>
                    <a:lnTo>
                      <a:pt x="17" y="99"/>
                    </a:lnTo>
                    <a:lnTo>
                      <a:pt x="9" y="83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5" name="Freeform 81"/>
              <p:cNvSpPr>
                <a:spLocks/>
              </p:cNvSpPr>
              <p:nvPr/>
            </p:nvSpPr>
            <p:spPr bwMode="auto">
              <a:xfrm>
                <a:off x="11028" y="13934"/>
                <a:ext cx="34" cy="42"/>
              </a:xfrm>
              <a:custGeom>
                <a:avLst/>
                <a:gdLst>
                  <a:gd name="T0" fmla="*/ 0 w 34"/>
                  <a:gd name="T1" fmla="*/ 25 h 42"/>
                  <a:gd name="T2" fmla="*/ 0 w 34"/>
                  <a:gd name="T3" fmla="*/ 9 h 42"/>
                  <a:gd name="T4" fmla="*/ 8 w 34"/>
                  <a:gd name="T5" fmla="*/ 0 h 42"/>
                  <a:gd name="T6" fmla="*/ 25 w 34"/>
                  <a:gd name="T7" fmla="*/ 0 h 42"/>
                  <a:gd name="T8" fmla="*/ 34 w 34"/>
                  <a:gd name="T9" fmla="*/ 17 h 42"/>
                  <a:gd name="T10" fmla="*/ 34 w 34"/>
                  <a:gd name="T11" fmla="*/ 25 h 42"/>
                  <a:gd name="T12" fmla="*/ 34 w 34"/>
                  <a:gd name="T13" fmla="*/ 25 h 42"/>
                  <a:gd name="T14" fmla="*/ 17 w 34"/>
                  <a:gd name="T15" fmla="*/ 42 h 42"/>
                  <a:gd name="T16" fmla="*/ 8 w 34"/>
                  <a:gd name="T17" fmla="*/ 33 h 42"/>
                  <a:gd name="T18" fmla="*/ 0 w 34"/>
                  <a:gd name="T19" fmla="*/ 2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42">
                    <a:moveTo>
                      <a:pt x="0" y="25"/>
                    </a:moveTo>
                    <a:lnTo>
                      <a:pt x="0" y="9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17" y="42"/>
                    </a:lnTo>
                    <a:lnTo>
                      <a:pt x="8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6" name="Freeform 82"/>
              <p:cNvSpPr>
                <a:spLocks/>
              </p:cNvSpPr>
              <p:nvPr/>
            </p:nvSpPr>
            <p:spPr bwMode="auto">
              <a:xfrm>
                <a:off x="10841" y="13934"/>
                <a:ext cx="25" cy="33"/>
              </a:xfrm>
              <a:custGeom>
                <a:avLst/>
                <a:gdLst>
                  <a:gd name="T0" fmla="*/ 0 w 25"/>
                  <a:gd name="T1" fmla="*/ 25 h 33"/>
                  <a:gd name="T2" fmla="*/ 8 w 25"/>
                  <a:gd name="T3" fmla="*/ 17 h 33"/>
                  <a:gd name="T4" fmla="*/ 17 w 25"/>
                  <a:gd name="T5" fmla="*/ 0 h 33"/>
                  <a:gd name="T6" fmla="*/ 25 w 25"/>
                  <a:gd name="T7" fmla="*/ 9 h 33"/>
                  <a:gd name="T8" fmla="*/ 25 w 25"/>
                  <a:gd name="T9" fmla="*/ 17 h 33"/>
                  <a:gd name="T10" fmla="*/ 25 w 25"/>
                  <a:gd name="T11" fmla="*/ 25 h 33"/>
                  <a:gd name="T12" fmla="*/ 25 w 25"/>
                  <a:gd name="T13" fmla="*/ 33 h 33"/>
                  <a:gd name="T14" fmla="*/ 8 w 25"/>
                  <a:gd name="T15" fmla="*/ 33 h 33"/>
                  <a:gd name="T16" fmla="*/ 0 w 25"/>
                  <a:gd name="T17" fmla="*/ 25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3">
                    <a:moveTo>
                      <a:pt x="0" y="25"/>
                    </a:moveTo>
                    <a:lnTo>
                      <a:pt x="8" y="17"/>
                    </a:lnTo>
                    <a:lnTo>
                      <a:pt x="17" y="0"/>
                    </a:lnTo>
                    <a:lnTo>
                      <a:pt x="25" y="9"/>
                    </a:lnTo>
                    <a:lnTo>
                      <a:pt x="25" y="17"/>
                    </a:lnTo>
                    <a:lnTo>
                      <a:pt x="25" y="25"/>
                    </a:lnTo>
                    <a:lnTo>
                      <a:pt x="25" y="33"/>
                    </a:lnTo>
                    <a:lnTo>
                      <a:pt x="8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7" name="Freeform 83"/>
              <p:cNvSpPr>
                <a:spLocks/>
              </p:cNvSpPr>
              <p:nvPr/>
            </p:nvSpPr>
            <p:spPr bwMode="auto">
              <a:xfrm>
                <a:off x="10968" y="13662"/>
                <a:ext cx="111" cy="256"/>
              </a:xfrm>
              <a:custGeom>
                <a:avLst/>
                <a:gdLst>
                  <a:gd name="T0" fmla="*/ 77 w 111"/>
                  <a:gd name="T1" fmla="*/ 223 h 256"/>
                  <a:gd name="T2" fmla="*/ 68 w 111"/>
                  <a:gd name="T3" fmla="*/ 223 h 256"/>
                  <a:gd name="T4" fmla="*/ 60 w 111"/>
                  <a:gd name="T5" fmla="*/ 248 h 256"/>
                  <a:gd name="T6" fmla="*/ 43 w 111"/>
                  <a:gd name="T7" fmla="*/ 248 h 256"/>
                  <a:gd name="T8" fmla="*/ 60 w 111"/>
                  <a:gd name="T9" fmla="*/ 207 h 256"/>
                  <a:gd name="T10" fmla="*/ 60 w 111"/>
                  <a:gd name="T11" fmla="*/ 182 h 256"/>
                  <a:gd name="T12" fmla="*/ 43 w 111"/>
                  <a:gd name="T13" fmla="*/ 174 h 256"/>
                  <a:gd name="T14" fmla="*/ 43 w 111"/>
                  <a:gd name="T15" fmla="*/ 198 h 256"/>
                  <a:gd name="T16" fmla="*/ 26 w 111"/>
                  <a:gd name="T17" fmla="*/ 223 h 256"/>
                  <a:gd name="T18" fmla="*/ 17 w 111"/>
                  <a:gd name="T19" fmla="*/ 207 h 256"/>
                  <a:gd name="T20" fmla="*/ 60 w 111"/>
                  <a:gd name="T21" fmla="*/ 141 h 256"/>
                  <a:gd name="T22" fmla="*/ 60 w 111"/>
                  <a:gd name="T23" fmla="*/ 108 h 256"/>
                  <a:gd name="T24" fmla="*/ 43 w 111"/>
                  <a:gd name="T25" fmla="*/ 141 h 256"/>
                  <a:gd name="T26" fmla="*/ 17 w 111"/>
                  <a:gd name="T27" fmla="*/ 174 h 256"/>
                  <a:gd name="T28" fmla="*/ 0 w 111"/>
                  <a:gd name="T29" fmla="*/ 174 h 256"/>
                  <a:gd name="T30" fmla="*/ 60 w 111"/>
                  <a:gd name="T31" fmla="*/ 75 h 256"/>
                  <a:gd name="T32" fmla="*/ 60 w 111"/>
                  <a:gd name="T33" fmla="*/ 33 h 256"/>
                  <a:gd name="T34" fmla="*/ 26 w 111"/>
                  <a:gd name="T35" fmla="*/ 91 h 256"/>
                  <a:gd name="T36" fmla="*/ 0 w 111"/>
                  <a:gd name="T37" fmla="*/ 132 h 256"/>
                  <a:gd name="T38" fmla="*/ 17 w 111"/>
                  <a:gd name="T39" fmla="*/ 99 h 256"/>
                  <a:gd name="T40" fmla="*/ 26 w 111"/>
                  <a:gd name="T41" fmla="*/ 75 h 256"/>
                  <a:gd name="T42" fmla="*/ 17 w 111"/>
                  <a:gd name="T43" fmla="*/ 50 h 256"/>
                  <a:gd name="T44" fmla="*/ 9 w 111"/>
                  <a:gd name="T45" fmla="*/ 33 h 256"/>
                  <a:gd name="T46" fmla="*/ 17 w 111"/>
                  <a:gd name="T47" fmla="*/ 17 h 256"/>
                  <a:gd name="T48" fmla="*/ 34 w 111"/>
                  <a:gd name="T49" fmla="*/ 0 h 256"/>
                  <a:gd name="T50" fmla="*/ 68 w 111"/>
                  <a:gd name="T51" fmla="*/ 9 h 256"/>
                  <a:gd name="T52" fmla="*/ 77 w 111"/>
                  <a:gd name="T53" fmla="*/ 25 h 256"/>
                  <a:gd name="T54" fmla="*/ 85 w 111"/>
                  <a:gd name="T55" fmla="*/ 75 h 256"/>
                  <a:gd name="T56" fmla="*/ 68 w 111"/>
                  <a:gd name="T57" fmla="*/ 174 h 256"/>
                  <a:gd name="T58" fmla="*/ 85 w 111"/>
                  <a:gd name="T59" fmla="*/ 223 h 256"/>
                  <a:gd name="T60" fmla="*/ 111 w 111"/>
                  <a:gd name="T61" fmla="*/ 256 h 256"/>
                  <a:gd name="T62" fmla="*/ 94 w 111"/>
                  <a:gd name="T63" fmla="*/ 256 h 256"/>
                  <a:gd name="T64" fmla="*/ 85 w 111"/>
                  <a:gd name="T65" fmla="*/ 239 h 2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1" h="256">
                    <a:moveTo>
                      <a:pt x="85" y="239"/>
                    </a:moveTo>
                    <a:lnTo>
                      <a:pt x="77" y="223"/>
                    </a:lnTo>
                    <a:lnTo>
                      <a:pt x="68" y="223"/>
                    </a:lnTo>
                    <a:lnTo>
                      <a:pt x="60" y="231"/>
                    </a:lnTo>
                    <a:lnTo>
                      <a:pt x="60" y="248"/>
                    </a:lnTo>
                    <a:lnTo>
                      <a:pt x="43" y="248"/>
                    </a:lnTo>
                    <a:lnTo>
                      <a:pt x="51" y="231"/>
                    </a:lnTo>
                    <a:lnTo>
                      <a:pt x="60" y="207"/>
                    </a:lnTo>
                    <a:lnTo>
                      <a:pt x="60" y="190"/>
                    </a:lnTo>
                    <a:lnTo>
                      <a:pt x="60" y="182"/>
                    </a:lnTo>
                    <a:lnTo>
                      <a:pt x="51" y="165"/>
                    </a:lnTo>
                    <a:lnTo>
                      <a:pt x="43" y="174"/>
                    </a:lnTo>
                    <a:lnTo>
                      <a:pt x="43" y="182"/>
                    </a:lnTo>
                    <a:lnTo>
                      <a:pt x="43" y="198"/>
                    </a:lnTo>
                    <a:lnTo>
                      <a:pt x="34" y="215"/>
                    </a:lnTo>
                    <a:lnTo>
                      <a:pt x="26" y="223"/>
                    </a:lnTo>
                    <a:lnTo>
                      <a:pt x="17" y="223"/>
                    </a:lnTo>
                    <a:lnTo>
                      <a:pt x="17" y="207"/>
                    </a:lnTo>
                    <a:lnTo>
                      <a:pt x="43" y="165"/>
                    </a:lnTo>
                    <a:lnTo>
                      <a:pt x="60" y="141"/>
                    </a:lnTo>
                    <a:lnTo>
                      <a:pt x="60" y="108"/>
                    </a:lnTo>
                    <a:lnTo>
                      <a:pt x="51" y="108"/>
                    </a:lnTo>
                    <a:lnTo>
                      <a:pt x="43" y="141"/>
                    </a:lnTo>
                    <a:lnTo>
                      <a:pt x="26" y="165"/>
                    </a:lnTo>
                    <a:lnTo>
                      <a:pt x="17" y="174"/>
                    </a:lnTo>
                    <a:lnTo>
                      <a:pt x="0" y="182"/>
                    </a:lnTo>
                    <a:lnTo>
                      <a:pt x="0" y="174"/>
                    </a:lnTo>
                    <a:lnTo>
                      <a:pt x="43" y="108"/>
                    </a:lnTo>
                    <a:lnTo>
                      <a:pt x="60" y="75"/>
                    </a:lnTo>
                    <a:lnTo>
                      <a:pt x="60" y="42"/>
                    </a:lnTo>
                    <a:lnTo>
                      <a:pt x="60" y="33"/>
                    </a:lnTo>
                    <a:lnTo>
                      <a:pt x="51" y="42"/>
                    </a:lnTo>
                    <a:lnTo>
                      <a:pt x="26" y="91"/>
                    </a:lnTo>
                    <a:lnTo>
                      <a:pt x="17" y="116"/>
                    </a:lnTo>
                    <a:lnTo>
                      <a:pt x="0" y="132"/>
                    </a:lnTo>
                    <a:lnTo>
                      <a:pt x="0" y="108"/>
                    </a:lnTo>
                    <a:lnTo>
                      <a:pt x="17" y="99"/>
                    </a:lnTo>
                    <a:lnTo>
                      <a:pt x="26" y="83"/>
                    </a:lnTo>
                    <a:lnTo>
                      <a:pt x="26" y="75"/>
                    </a:lnTo>
                    <a:lnTo>
                      <a:pt x="26" y="66"/>
                    </a:lnTo>
                    <a:lnTo>
                      <a:pt x="17" y="50"/>
                    </a:lnTo>
                    <a:lnTo>
                      <a:pt x="9" y="42"/>
                    </a:lnTo>
                    <a:lnTo>
                      <a:pt x="9" y="33"/>
                    </a:lnTo>
                    <a:lnTo>
                      <a:pt x="9" y="25"/>
                    </a:lnTo>
                    <a:lnTo>
                      <a:pt x="17" y="17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68" y="9"/>
                    </a:lnTo>
                    <a:lnTo>
                      <a:pt x="77" y="17"/>
                    </a:lnTo>
                    <a:lnTo>
                      <a:pt x="77" y="25"/>
                    </a:lnTo>
                    <a:lnTo>
                      <a:pt x="85" y="50"/>
                    </a:lnTo>
                    <a:lnTo>
                      <a:pt x="85" y="75"/>
                    </a:lnTo>
                    <a:lnTo>
                      <a:pt x="68" y="124"/>
                    </a:lnTo>
                    <a:lnTo>
                      <a:pt x="68" y="174"/>
                    </a:lnTo>
                    <a:lnTo>
                      <a:pt x="68" y="198"/>
                    </a:lnTo>
                    <a:lnTo>
                      <a:pt x="85" y="223"/>
                    </a:lnTo>
                    <a:lnTo>
                      <a:pt x="94" y="239"/>
                    </a:lnTo>
                    <a:lnTo>
                      <a:pt x="111" y="256"/>
                    </a:lnTo>
                    <a:lnTo>
                      <a:pt x="102" y="256"/>
                    </a:lnTo>
                    <a:lnTo>
                      <a:pt x="94" y="256"/>
                    </a:lnTo>
                    <a:lnTo>
                      <a:pt x="85" y="248"/>
                    </a:lnTo>
                    <a:lnTo>
                      <a:pt x="85" y="23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8" name="Freeform 84"/>
              <p:cNvSpPr>
                <a:spLocks/>
              </p:cNvSpPr>
              <p:nvPr/>
            </p:nvSpPr>
            <p:spPr bwMode="auto">
              <a:xfrm>
                <a:off x="10849" y="13654"/>
                <a:ext cx="111" cy="264"/>
              </a:xfrm>
              <a:custGeom>
                <a:avLst/>
                <a:gdLst>
                  <a:gd name="T0" fmla="*/ 0 w 111"/>
                  <a:gd name="T1" fmla="*/ 264 h 264"/>
                  <a:gd name="T2" fmla="*/ 17 w 111"/>
                  <a:gd name="T3" fmla="*/ 239 h 264"/>
                  <a:gd name="T4" fmla="*/ 26 w 111"/>
                  <a:gd name="T5" fmla="*/ 223 h 264"/>
                  <a:gd name="T6" fmla="*/ 34 w 111"/>
                  <a:gd name="T7" fmla="*/ 198 h 264"/>
                  <a:gd name="T8" fmla="*/ 34 w 111"/>
                  <a:gd name="T9" fmla="*/ 173 h 264"/>
                  <a:gd name="T10" fmla="*/ 17 w 111"/>
                  <a:gd name="T11" fmla="*/ 74 h 264"/>
                  <a:gd name="T12" fmla="*/ 17 w 111"/>
                  <a:gd name="T13" fmla="*/ 50 h 264"/>
                  <a:gd name="T14" fmla="*/ 26 w 111"/>
                  <a:gd name="T15" fmla="*/ 33 h 264"/>
                  <a:gd name="T16" fmla="*/ 34 w 111"/>
                  <a:gd name="T17" fmla="*/ 17 h 264"/>
                  <a:gd name="T18" fmla="*/ 43 w 111"/>
                  <a:gd name="T19" fmla="*/ 8 h 264"/>
                  <a:gd name="T20" fmla="*/ 68 w 111"/>
                  <a:gd name="T21" fmla="*/ 0 h 264"/>
                  <a:gd name="T22" fmla="*/ 111 w 111"/>
                  <a:gd name="T23" fmla="*/ 41 h 264"/>
                  <a:gd name="T24" fmla="*/ 111 w 111"/>
                  <a:gd name="T25" fmla="*/ 41 h 264"/>
                  <a:gd name="T26" fmla="*/ 102 w 111"/>
                  <a:gd name="T27" fmla="*/ 41 h 264"/>
                  <a:gd name="T28" fmla="*/ 85 w 111"/>
                  <a:gd name="T29" fmla="*/ 50 h 264"/>
                  <a:gd name="T30" fmla="*/ 77 w 111"/>
                  <a:gd name="T31" fmla="*/ 66 h 264"/>
                  <a:gd name="T32" fmla="*/ 77 w 111"/>
                  <a:gd name="T33" fmla="*/ 74 h 264"/>
                  <a:gd name="T34" fmla="*/ 77 w 111"/>
                  <a:gd name="T35" fmla="*/ 91 h 264"/>
                  <a:gd name="T36" fmla="*/ 85 w 111"/>
                  <a:gd name="T37" fmla="*/ 99 h 264"/>
                  <a:gd name="T38" fmla="*/ 94 w 111"/>
                  <a:gd name="T39" fmla="*/ 107 h 264"/>
                  <a:gd name="T40" fmla="*/ 94 w 111"/>
                  <a:gd name="T41" fmla="*/ 149 h 264"/>
                  <a:gd name="T42" fmla="*/ 85 w 111"/>
                  <a:gd name="T43" fmla="*/ 132 h 264"/>
                  <a:gd name="T44" fmla="*/ 77 w 111"/>
                  <a:gd name="T45" fmla="*/ 124 h 264"/>
                  <a:gd name="T46" fmla="*/ 68 w 111"/>
                  <a:gd name="T47" fmla="*/ 99 h 264"/>
                  <a:gd name="T48" fmla="*/ 51 w 111"/>
                  <a:gd name="T49" fmla="*/ 41 h 264"/>
                  <a:gd name="T50" fmla="*/ 43 w 111"/>
                  <a:gd name="T51" fmla="*/ 41 h 264"/>
                  <a:gd name="T52" fmla="*/ 43 w 111"/>
                  <a:gd name="T53" fmla="*/ 50 h 264"/>
                  <a:gd name="T54" fmla="*/ 34 w 111"/>
                  <a:gd name="T55" fmla="*/ 66 h 264"/>
                  <a:gd name="T56" fmla="*/ 43 w 111"/>
                  <a:gd name="T57" fmla="*/ 91 h 264"/>
                  <a:gd name="T58" fmla="*/ 60 w 111"/>
                  <a:gd name="T59" fmla="*/ 132 h 264"/>
                  <a:gd name="T60" fmla="*/ 77 w 111"/>
                  <a:gd name="T61" fmla="*/ 157 h 264"/>
                  <a:gd name="T62" fmla="*/ 94 w 111"/>
                  <a:gd name="T63" fmla="*/ 182 h 264"/>
                  <a:gd name="T64" fmla="*/ 94 w 111"/>
                  <a:gd name="T65" fmla="*/ 190 h 264"/>
                  <a:gd name="T66" fmla="*/ 94 w 111"/>
                  <a:gd name="T67" fmla="*/ 190 h 264"/>
                  <a:gd name="T68" fmla="*/ 77 w 111"/>
                  <a:gd name="T69" fmla="*/ 190 h 264"/>
                  <a:gd name="T70" fmla="*/ 68 w 111"/>
                  <a:gd name="T71" fmla="*/ 173 h 264"/>
                  <a:gd name="T72" fmla="*/ 51 w 111"/>
                  <a:gd name="T73" fmla="*/ 149 h 264"/>
                  <a:gd name="T74" fmla="*/ 43 w 111"/>
                  <a:gd name="T75" fmla="*/ 149 h 264"/>
                  <a:gd name="T76" fmla="*/ 43 w 111"/>
                  <a:gd name="T77" fmla="*/ 165 h 264"/>
                  <a:gd name="T78" fmla="*/ 51 w 111"/>
                  <a:gd name="T79" fmla="*/ 190 h 264"/>
                  <a:gd name="T80" fmla="*/ 77 w 111"/>
                  <a:gd name="T81" fmla="*/ 215 h 264"/>
                  <a:gd name="T82" fmla="*/ 77 w 111"/>
                  <a:gd name="T83" fmla="*/ 231 h 264"/>
                  <a:gd name="T84" fmla="*/ 68 w 111"/>
                  <a:gd name="T85" fmla="*/ 231 h 264"/>
                  <a:gd name="T86" fmla="*/ 60 w 111"/>
                  <a:gd name="T87" fmla="*/ 223 h 264"/>
                  <a:gd name="T88" fmla="*/ 51 w 111"/>
                  <a:gd name="T89" fmla="*/ 215 h 264"/>
                  <a:gd name="T90" fmla="*/ 51 w 111"/>
                  <a:gd name="T91" fmla="*/ 206 h 264"/>
                  <a:gd name="T92" fmla="*/ 43 w 111"/>
                  <a:gd name="T93" fmla="*/ 198 h 264"/>
                  <a:gd name="T94" fmla="*/ 43 w 111"/>
                  <a:gd name="T95" fmla="*/ 215 h 264"/>
                  <a:gd name="T96" fmla="*/ 43 w 111"/>
                  <a:gd name="T97" fmla="*/ 231 h 264"/>
                  <a:gd name="T98" fmla="*/ 51 w 111"/>
                  <a:gd name="T99" fmla="*/ 239 h 264"/>
                  <a:gd name="T100" fmla="*/ 43 w 111"/>
                  <a:gd name="T101" fmla="*/ 247 h 264"/>
                  <a:gd name="T102" fmla="*/ 43 w 111"/>
                  <a:gd name="T103" fmla="*/ 256 h 264"/>
                  <a:gd name="T104" fmla="*/ 26 w 111"/>
                  <a:gd name="T105" fmla="*/ 247 h 264"/>
                  <a:gd name="T106" fmla="*/ 17 w 111"/>
                  <a:gd name="T107" fmla="*/ 256 h 264"/>
                  <a:gd name="T108" fmla="*/ 9 w 111"/>
                  <a:gd name="T109" fmla="*/ 264 h 264"/>
                  <a:gd name="T110" fmla="*/ 0 w 111"/>
                  <a:gd name="T111" fmla="*/ 264 h 2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1" h="264">
                    <a:moveTo>
                      <a:pt x="0" y="264"/>
                    </a:moveTo>
                    <a:lnTo>
                      <a:pt x="17" y="239"/>
                    </a:lnTo>
                    <a:lnTo>
                      <a:pt x="26" y="223"/>
                    </a:lnTo>
                    <a:lnTo>
                      <a:pt x="34" y="198"/>
                    </a:lnTo>
                    <a:lnTo>
                      <a:pt x="34" y="173"/>
                    </a:lnTo>
                    <a:lnTo>
                      <a:pt x="17" y="74"/>
                    </a:lnTo>
                    <a:lnTo>
                      <a:pt x="17" y="50"/>
                    </a:lnTo>
                    <a:lnTo>
                      <a:pt x="26" y="33"/>
                    </a:lnTo>
                    <a:lnTo>
                      <a:pt x="34" y="17"/>
                    </a:lnTo>
                    <a:lnTo>
                      <a:pt x="43" y="8"/>
                    </a:lnTo>
                    <a:lnTo>
                      <a:pt x="68" y="0"/>
                    </a:lnTo>
                    <a:lnTo>
                      <a:pt x="111" y="41"/>
                    </a:lnTo>
                    <a:lnTo>
                      <a:pt x="102" y="41"/>
                    </a:lnTo>
                    <a:lnTo>
                      <a:pt x="85" y="50"/>
                    </a:lnTo>
                    <a:lnTo>
                      <a:pt x="77" y="66"/>
                    </a:lnTo>
                    <a:lnTo>
                      <a:pt x="77" y="74"/>
                    </a:lnTo>
                    <a:lnTo>
                      <a:pt x="77" y="91"/>
                    </a:lnTo>
                    <a:lnTo>
                      <a:pt x="85" y="99"/>
                    </a:lnTo>
                    <a:lnTo>
                      <a:pt x="94" y="107"/>
                    </a:lnTo>
                    <a:lnTo>
                      <a:pt x="94" y="149"/>
                    </a:lnTo>
                    <a:lnTo>
                      <a:pt x="85" y="132"/>
                    </a:lnTo>
                    <a:lnTo>
                      <a:pt x="77" y="124"/>
                    </a:lnTo>
                    <a:lnTo>
                      <a:pt x="68" y="99"/>
                    </a:lnTo>
                    <a:lnTo>
                      <a:pt x="51" y="41"/>
                    </a:lnTo>
                    <a:lnTo>
                      <a:pt x="43" y="41"/>
                    </a:lnTo>
                    <a:lnTo>
                      <a:pt x="43" y="50"/>
                    </a:lnTo>
                    <a:lnTo>
                      <a:pt x="34" y="66"/>
                    </a:lnTo>
                    <a:lnTo>
                      <a:pt x="43" y="91"/>
                    </a:lnTo>
                    <a:lnTo>
                      <a:pt x="60" y="132"/>
                    </a:lnTo>
                    <a:lnTo>
                      <a:pt x="77" y="157"/>
                    </a:lnTo>
                    <a:lnTo>
                      <a:pt x="94" y="182"/>
                    </a:lnTo>
                    <a:lnTo>
                      <a:pt x="94" y="190"/>
                    </a:lnTo>
                    <a:lnTo>
                      <a:pt x="77" y="190"/>
                    </a:lnTo>
                    <a:lnTo>
                      <a:pt x="68" y="173"/>
                    </a:lnTo>
                    <a:lnTo>
                      <a:pt x="51" y="149"/>
                    </a:lnTo>
                    <a:lnTo>
                      <a:pt x="43" y="149"/>
                    </a:lnTo>
                    <a:lnTo>
                      <a:pt x="43" y="165"/>
                    </a:lnTo>
                    <a:lnTo>
                      <a:pt x="51" y="190"/>
                    </a:lnTo>
                    <a:lnTo>
                      <a:pt x="77" y="215"/>
                    </a:lnTo>
                    <a:lnTo>
                      <a:pt x="77" y="231"/>
                    </a:lnTo>
                    <a:lnTo>
                      <a:pt x="68" y="231"/>
                    </a:lnTo>
                    <a:lnTo>
                      <a:pt x="60" y="223"/>
                    </a:lnTo>
                    <a:lnTo>
                      <a:pt x="51" y="215"/>
                    </a:lnTo>
                    <a:lnTo>
                      <a:pt x="51" y="206"/>
                    </a:lnTo>
                    <a:lnTo>
                      <a:pt x="43" y="198"/>
                    </a:lnTo>
                    <a:lnTo>
                      <a:pt x="43" y="215"/>
                    </a:lnTo>
                    <a:lnTo>
                      <a:pt x="43" y="231"/>
                    </a:lnTo>
                    <a:lnTo>
                      <a:pt x="51" y="239"/>
                    </a:lnTo>
                    <a:lnTo>
                      <a:pt x="43" y="247"/>
                    </a:lnTo>
                    <a:lnTo>
                      <a:pt x="43" y="256"/>
                    </a:lnTo>
                    <a:lnTo>
                      <a:pt x="26" y="247"/>
                    </a:lnTo>
                    <a:lnTo>
                      <a:pt x="17" y="256"/>
                    </a:lnTo>
                    <a:lnTo>
                      <a:pt x="9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9" name="Freeform 85"/>
              <p:cNvSpPr>
                <a:spLocks/>
              </p:cNvSpPr>
              <p:nvPr/>
            </p:nvSpPr>
            <p:spPr bwMode="auto">
              <a:xfrm>
                <a:off x="10934" y="13621"/>
                <a:ext cx="51" cy="50"/>
              </a:xfrm>
              <a:custGeom>
                <a:avLst/>
                <a:gdLst>
                  <a:gd name="T0" fmla="*/ 0 w 51"/>
                  <a:gd name="T1" fmla="*/ 0 h 50"/>
                  <a:gd name="T2" fmla="*/ 51 w 51"/>
                  <a:gd name="T3" fmla="*/ 0 h 50"/>
                  <a:gd name="T4" fmla="*/ 51 w 51"/>
                  <a:gd name="T5" fmla="*/ 8 h 50"/>
                  <a:gd name="T6" fmla="*/ 51 w 51"/>
                  <a:gd name="T7" fmla="*/ 25 h 50"/>
                  <a:gd name="T8" fmla="*/ 34 w 51"/>
                  <a:gd name="T9" fmla="*/ 50 h 50"/>
                  <a:gd name="T10" fmla="*/ 34 w 51"/>
                  <a:gd name="T11" fmla="*/ 50 h 50"/>
                  <a:gd name="T12" fmla="*/ 26 w 51"/>
                  <a:gd name="T13" fmla="*/ 50 h 50"/>
                  <a:gd name="T14" fmla="*/ 17 w 51"/>
                  <a:gd name="T15" fmla="*/ 41 h 50"/>
                  <a:gd name="T16" fmla="*/ 9 w 51"/>
                  <a:gd name="T17" fmla="*/ 25 h 50"/>
                  <a:gd name="T18" fmla="*/ 0 w 51"/>
                  <a:gd name="T19" fmla="*/ 8 h 50"/>
                  <a:gd name="T20" fmla="*/ 0 w 51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" h="50">
                    <a:moveTo>
                      <a:pt x="0" y="0"/>
                    </a:moveTo>
                    <a:lnTo>
                      <a:pt x="51" y="0"/>
                    </a:lnTo>
                    <a:lnTo>
                      <a:pt x="51" y="8"/>
                    </a:lnTo>
                    <a:lnTo>
                      <a:pt x="51" y="25"/>
                    </a:lnTo>
                    <a:lnTo>
                      <a:pt x="34" y="50"/>
                    </a:lnTo>
                    <a:lnTo>
                      <a:pt x="26" y="50"/>
                    </a:lnTo>
                    <a:lnTo>
                      <a:pt x="17" y="41"/>
                    </a:lnTo>
                    <a:lnTo>
                      <a:pt x="9" y="25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0" name="Freeform 86"/>
              <p:cNvSpPr>
                <a:spLocks/>
              </p:cNvSpPr>
              <p:nvPr/>
            </p:nvSpPr>
            <p:spPr bwMode="auto">
              <a:xfrm>
                <a:off x="10917" y="13588"/>
                <a:ext cx="94" cy="8"/>
              </a:xfrm>
              <a:custGeom>
                <a:avLst/>
                <a:gdLst>
                  <a:gd name="T0" fmla="*/ 0 w 94"/>
                  <a:gd name="T1" fmla="*/ 8 h 8"/>
                  <a:gd name="T2" fmla="*/ 0 w 94"/>
                  <a:gd name="T3" fmla="*/ 8 h 8"/>
                  <a:gd name="T4" fmla="*/ 43 w 94"/>
                  <a:gd name="T5" fmla="*/ 0 h 8"/>
                  <a:gd name="T6" fmla="*/ 68 w 94"/>
                  <a:gd name="T7" fmla="*/ 0 h 8"/>
                  <a:gd name="T8" fmla="*/ 94 w 94"/>
                  <a:gd name="T9" fmla="*/ 8 h 8"/>
                  <a:gd name="T10" fmla="*/ 94 w 94"/>
                  <a:gd name="T11" fmla="*/ 8 h 8"/>
                  <a:gd name="T12" fmla="*/ 43 w 94"/>
                  <a:gd name="T13" fmla="*/ 8 h 8"/>
                  <a:gd name="T14" fmla="*/ 17 w 94"/>
                  <a:gd name="T15" fmla="*/ 8 h 8"/>
                  <a:gd name="T16" fmla="*/ 0 w 94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8">
                    <a:moveTo>
                      <a:pt x="0" y="8"/>
                    </a:moveTo>
                    <a:lnTo>
                      <a:pt x="0" y="8"/>
                    </a:lnTo>
                    <a:lnTo>
                      <a:pt x="43" y="0"/>
                    </a:lnTo>
                    <a:lnTo>
                      <a:pt x="68" y="0"/>
                    </a:lnTo>
                    <a:lnTo>
                      <a:pt x="94" y="8"/>
                    </a:lnTo>
                    <a:lnTo>
                      <a:pt x="43" y="8"/>
                    </a:lnTo>
                    <a:lnTo>
                      <a:pt x="1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1" name="Freeform 87"/>
              <p:cNvSpPr>
                <a:spLocks/>
              </p:cNvSpPr>
              <p:nvPr/>
            </p:nvSpPr>
            <p:spPr bwMode="auto">
              <a:xfrm>
                <a:off x="10883" y="13530"/>
                <a:ext cx="153" cy="42"/>
              </a:xfrm>
              <a:custGeom>
                <a:avLst/>
                <a:gdLst>
                  <a:gd name="T0" fmla="*/ 0 w 153"/>
                  <a:gd name="T1" fmla="*/ 25 h 42"/>
                  <a:gd name="T2" fmla="*/ 0 w 153"/>
                  <a:gd name="T3" fmla="*/ 9 h 42"/>
                  <a:gd name="T4" fmla="*/ 9 w 153"/>
                  <a:gd name="T5" fmla="*/ 0 h 42"/>
                  <a:gd name="T6" fmla="*/ 145 w 153"/>
                  <a:gd name="T7" fmla="*/ 0 h 42"/>
                  <a:gd name="T8" fmla="*/ 153 w 153"/>
                  <a:gd name="T9" fmla="*/ 17 h 42"/>
                  <a:gd name="T10" fmla="*/ 153 w 153"/>
                  <a:gd name="T11" fmla="*/ 25 h 42"/>
                  <a:gd name="T12" fmla="*/ 145 w 153"/>
                  <a:gd name="T13" fmla="*/ 42 h 42"/>
                  <a:gd name="T14" fmla="*/ 17 w 153"/>
                  <a:gd name="T15" fmla="*/ 42 h 42"/>
                  <a:gd name="T16" fmla="*/ 0 w 153"/>
                  <a:gd name="T17" fmla="*/ 33 h 42"/>
                  <a:gd name="T18" fmla="*/ 0 w 153"/>
                  <a:gd name="T19" fmla="*/ 2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" h="42">
                    <a:moveTo>
                      <a:pt x="0" y="25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145" y="0"/>
                    </a:lnTo>
                    <a:lnTo>
                      <a:pt x="153" y="17"/>
                    </a:lnTo>
                    <a:lnTo>
                      <a:pt x="153" y="25"/>
                    </a:lnTo>
                    <a:lnTo>
                      <a:pt x="145" y="42"/>
                    </a:lnTo>
                    <a:lnTo>
                      <a:pt x="17" y="42"/>
                    </a:lnTo>
                    <a:lnTo>
                      <a:pt x="0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2" name="Freeform 88"/>
              <p:cNvSpPr>
                <a:spLocks/>
              </p:cNvSpPr>
              <p:nvPr/>
            </p:nvSpPr>
            <p:spPr bwMode="auto">
              <a:xfrm>
                <a:off x="10909" y="13497"/>
                <a:ext cx="93" cy="9"/>
              </a:xfrm>
              <a:custGeom>
                <a:avLst/>
                <a:gdLst>
                  <a:gd name="T0" fmla="*/ 0 w 93"/>
                  <a:gd name="T1" fmla="*/ 0 h 9"/>
                  <a:gd name="T2" fmla="*/ 51 w 93"/>
                  <a:gd name="T3" fmla="*/ 0 h 9"/>
                  <a:gd name="T4" fmla="*/ 93 w 93"/>
                  <a:gd name="T5" fmla="*/ 0 h 9"/>
                  <a:gd name="T6" fmla="*/ 93 w 93"/>
                  <a:gd name="T7" fmla="*/ 9 h 9"/>
                  <a:gd name="T8" fmla="*/ 51 w 93"/>
                  <a:gd name="T9" fmla="*/ 9 h 9"/>
                  <a:gd name="T10" fmla="*/ 0 w 93"/>
                  <a:gd name="T11" fmla="*/ 9 h 9"/>
                  <a:gd name="T12" fmla="*/ 0 w 93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">
                    <a:moveTo>
                      <a:pt x="0" y="0"/>
                    </a:moveTo>
                    <a:lnTo>
                      <a:pt x="51" y="0"/>
                    </a:lnTo>
                    <a:lnTo>
                      <a:pt x="93" y="0"/>
                    </a:lnTo>
                    <a:lnTo>
                      <a:pt x="93" y="9"/>
                    </a:lnTo>
                    <a:lnTo>
                      <a:pt x="5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4" name="Group 89"/>
            <p:cNvGrpSpPr>
              <a:grpSpLocks/>
            </p:cNvGrpSpPr>
            <p:nvPr/>
          </p:nvGrpSpPr>
          <p:grpSpPr bwMode="auto">
            <a:xfrm>
              <a:off x="8031" y="12971"/>
              <a:ext cx="2836" cy="2835"/>
              <a:chOff x="8556" y="13473"/>
              <a:chExt cx="2548" cy="2457"/>
            </a:xfrm>
          </p:grpSpPr>
          <p:sp>
            <p:nvSpPr>
              <p:cNvPr id="6155" name="Freeform 90"/>
              <p:cNvSpPr>
                <a:spLocks/>
              </p:cNvSpPr>
              <p:nvPr/>
            </p:nvSpPr>
            <p:spPr bwMode="auto">
              <a:xfrm>
                <a:off x="8556" y="13473"/>
                <a:ext cx="2548" cy="2457"/>
              </a:xfrm>
              <a:custGeom>
                <a:avLst/>
                <a:gdLst>
                  <a:gd name="T0" fmla="*/ 501 w 2548"/>
                  <a:gd name="T1" fmla="*/ 2407 h 2457"/>
                  <a:gd name="T2" fmla="*/ 433 w 2548"/>
                  <a:gd name="T3" fmla="*/ 2449 h 2457"/>
                  <a:gd name="T4" fmla="*/ 340 w 2548"/>
                  <a:gd name="T5" fmla="*/ 2391 h 2457"/>
                  <a:gd name="T6" fmla="*/ 170 w 2548"/>
                  <a:gd name="T7" fmla="*/ 2391 h 2457"/>
                  <a:gd name="T8" fmla="*/ 102 w 2548"/>
                  <a:gd name="T9" fmla="*/ 2383 h 2457"/>
                  <a:gd name="T10" fmla="*/ 42 w 2548"/>
                  <a:gd name="T11" fmla="*/ 2399 h 2457"/>
                  <a:gd name="T12" fmla="*/ 0 w 2548"/>
                  <a:gd name="T13" fmla="*/ 2234 h 2457"/>
                  <a:gd name="T14" fmla="*/ 51 w 2548"/>
                  <a:gd name="T15" fmla="*/ 2209 h 2457"/>
                  <a:gd name="T16" fmla="*/ 119 w 2548"/>
                  <a:gd name="T17" fmla="*/ 2242 h 2457"/>
                  <a:gd name="T18" fmla="*/ 170 w 2548"/>
                  <a:gd name="T19" fmla="*/ 2209 h 2457"/>
                  <a:gd name="T20" fmla="*/ 331 w 2548"/>
                  <a:gd name="T21" fmla="*/ 2209 h 2457"/>
                  <a:gd name="T22" fmla="*/ 433 w 2548"/>
                  <a:gd name="T23" fmla="*/ 2176 h 2457"/>
                  <a:gd name="T24" fmla="*/ 892 w 2548"/>
                  <a:gd name="T25" fmla="*/ 2209 h 2457"/>
                  <a:gd name="T26" fmla="*/ 815 w 2548"/>
                  <a:gd name="T27" fmla="*/ 2176 h 2457"/>
                  <a:gd name="T28" fmla="*/ 773 w 2548"/>
                  <a:gd name="T29" fmla="*/ 2160 h 2457"/>
                  <a:gd name="T30" fmla="*/ 832 w 2548"/>
                  <a:gd name="T31" fmla="*/ 2135 h 2457"/>
                  <a:gd name="T32" fmla="*/ 1002 w 2548"/>
                  <a:gd name="T33" fmla="*/ 2110 h 2457"/>
                  <a:gd name="T34" fmla="*/ 1079 w 2548"/>
                  <a:gd name="T35" fmla="*/ 2135 h 2457"/>
                  <a:gd name="T36" fmla="*/ 1333 w 2548"/>
                  <a:gd name="T37" fmla="*/ 2078 h 2457"/>
                  <a:gd name="T38" fmla="*/ 1554 w 2548"/>
                  <a:gd name="T39" fmla="*/ 1970 h 2457"/>
                  <a:gd name="T40" fmla="*/ 1597 w 2548"/>
                  <a:gd name="T41" fmla="*/ 1805 h 2457"/>
                  <a:gd name="T42" fmla="*/ 1571 w 2548"/>
                  <a:gd name="T43" fmla="*/ 1896 h 2457"/>
                  <a:gd name="T44" fmla="*/ 1486 w 2548"/>
                  <a:gd name="T45" fmla="*/ 1847 h 2457"/>
                  <a:gd name="T46" fmla="*/ 1427 w 2548"/>
                  <a:gd name="T47" fmla="*/ 1789 h 2457"/>
                  <a:gd name="T48" fmla="*/ 1478 w 2548"/>
                  <a:gd name="T49" fmla="*/ 1748 h 2457"/>
                  <a:gd name="T50" fmla="*/ 1503 w 2548"/>
                  <a:gd name="T51" fmla="*/ 1608 h 2457"/>
                  <a:gd name="T52" fmla="*/ 1529 w 2548"/>
                  <a:gd name="T53" fmla="*/ 1550 h 2457"/>
                  <a:gd name="T54" fmla="*/ 1495 w 2548"/>
                  <a:gd name="T55" fmla="*/ 1443 h 2457"/>
                  <a:gd name="T56" fmla="*/ 1665 w 2548"/>
                  <a:gd name="T57" fmla="*/ 1418 h 2457"/>
                  <a:gd name="T58" fmla="*/ 1792 w 2548"/>
                  <a:gd name="T59" fmla="*/ 1426 h 2457"/>
                  <a:gd name="T60" fmla="*/ 1886 w 2548"/>
                  <a:gd name="T61" fmla="*/ 1368 h 2457"/>
                  <a:gd name="T62" fmla="*/ 1920 w 2548"/>
                  <a:gd name="T63" fmla="*/ 1418 h 2457"/>
                  <a:gd name="T64" fmla="*/ 1928 w 2548"/>
                  <a:gd name="T65" fmla="*/ 1492 h 2457"/>
                  <a:gd name="T66" fmla="*/ 1920 w 2548"/>
                  <a:gd name="T67" fmla="*/ 1517 h 2457"/>
                  <a:gd name="T68" fmla="*/ 1987 w 2548"/>
                  <a:gd name="T69" fmla="*/ 1517 h 2457"/>
                  <a:gd name="T70" fmla="*/ 2123 w 2548"/>
                  <a:gd name="T71" fmla="*/ 1360 h 2457"/>
                  <a:gd name="T72" fmla="*/ 2166 w 2548"/>
                  <a:gd name="T73" fmla="*/ 1039 h 2457"/>
                  <a:gd name="T74" fmla="*/ 2191 w 2548"/>
                  <a:gd name="T75" fmla="*/ 981 h 2457"/>
                  <a:gd name="T76" fmla="*/ 2140 w 2548"/>
                  <a:gd name="T77" fmla="*/ 898 h 2457"/>
                  <a:gd name="T78" fmla="*/ 2191 w 2548"/>
                  <a:gd name="T79" fmla="*/ 775 h 2457"/>
                  <a:gd name="T80" fmla="*/ 2234 w 2548"/>
                  <a:gd name="T81" fmla="*/ 808 h 2457"/>
                  <a:gd name="T82" fmla="*/ 2293 w 2548"/>
                  <a:gd name="T83" fmla="*/ 701 h 2457"/>
                  <a:gd name="T84" fmla="*/ 2251 w 2548"/>
                  <a:gd name="T85" fmla="*/ 445 h 2457"/>
                  <a:gd name="T86" fmla="*/ 2310 w 2548"/>
                  <a:gd name="T87" fmla="*/ 346 h 2457"/>
                  <a:gd name="T88" fmla="*/ 2310 w 2548"/>
                  <a:gd name="T89" fmla="*/ 173 h 2457"/>
                  <a:gd name="T90" fmla="*/ 2310 w 2548"/>
                  <a:gd name="T91" fmla="*/ 99 h 2457"/>
                  <a:gd name="T92" fmla="*/ 2319 w 2548"/>
                  <a:gd name="T93" fmla="*/ 33 h 2457"/>
                  <a:gd name="T94" fmla="*/ 2472 w 2548"/>
                  <a:gd name="T95" fmla="*/ 33 h 2457"/>
                  <a:gd name="T96" fmla="*/ 2497 w 2548"/>
                  <a:gd name="T97" fmla="*/ 99 h 2457"/>
                  <a:gd name="T98" fmla="*/ 2489 w 2548"/>
                  <a:gd name="T99" fmla="*/ 165 h 2457"/>
                  <a:gd name="T100" fmla="*/ 2506 w 2548"/>
                  <a:gd name="T101" fmla="*/ 371 h 2457"/>
                  <a:gd name="T102" fmla="*/ 2548 w 2548"/>
                  <a:gd name="T103" fmla="*/ 445 h 2457"/>
                  <a:gd name="T104" fmla="*/ 2506 w 2548"/>
                  <a:gd name="T105" fmla="*/ 527 h 2457"/>
                  <a:gd name="T106" fmla="*/ 2548 w 2548"/>
                  <a:gd name="T107" fmla="*/ 2168 h 2457"/>
                  <a:gd name="T108" fmla="*/ 2531 w 2548"/>
                  <a:gd name="T109" fmla="*/ 2308 h 2457"/>
                  <a:gd name="T110" fmla="*/ 2472 w 2548"/>
                  <a:gd name="T111" fmla="*/ 2449 h 2457"/>
                  <a:gd name="T112" fmla="*/ 2276 w 2548"/>
                  <a:gd name="T113" fmla="*/ 2457 h 245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548" h="2457">
                    <a:moveTo>
                      <a:pt x="2140" y="2407"/>
                    </a:moveTo>
                    <a:lnTo>
                      <a:pt x="552" y="2399"/>
                    </a:lnTo>
                    <a:lnTo>
                      <a:pt x="527" y="2399"/>
                    </a:lnTo>
                    <a:lnTo>
                      <a:pt x="518" y="2399"/>
                    </a:lnTo>
                    <a:lnTo>
                      <a:pt x="501" y="2407"/>
                    </a:lnTo>
                    <a:lnTo>
                      <a:pt x="484" y="2424"/>
                    </a:lnTo>
                    <a:lnTo>
                      <a:pt x="476" y="2424"/>
                    </a:lnTo>
                    <a:lnTo>
                      <a:pt x="459" y="2424"/>
                    </a:lnTo>
                    <a:lnTo>
                      <a:pt x="442" y="2440"/>
                    </a:lnTo>
                    <a:lnTo>
                      <a:pt x="433" y="2449"/>
                    </a:lnTo>
                    <a:lnTo>
                      <a:pt x="425" y="2449"/>
                    </a:lnTo>
                    <a:lnTo>
                      <a:pt x="408" y="2424"/>
                    </a:lnTo>
                    <a:lnTo>
                      <a:pt x="382" y="2399"/>
                    </a:lnTo>
                    <a:lnTo>
                      <a:pt x="365" y="2391"/>
                    </a:lnTo>
                    <a:lnTo>
                      <a:pt x="340" y="2391"/>
                    </a:lnTo>
                    <a:lnTo>
                      <a:pt x="289" y="2399"/>
                    </a:lnTo>
                    <a:lnTo>
                      <a:pt x="246" y="2407"/>
                    </a:lnTo>
                    <a:lnTo>
                      <a:pt x="221" y="2407"/>
                    </a:lnTo>
                    <a:lnTo>
                      <a:pt x="195" y="2407"/>
                    </a:lnTo>
                    <a:lnTo>
                      <a:pt x="170" y="2391"/>
                    </a:lnTo>
                    <a:lnTo>
                      <a:pt x="153" y="2383"/>
                    </a:lnTo>
                    <a:lnTo>
                      <a:pt x="136" y="2366"/>
                    </a:lnTo>
                    <a:lnTo>
                      <a:pt x="136" y="2383"/>
                    </a:lnTo>
                    <a:lnTo>
                      <a:pt x="119" y="2383"/>
                    </a:lnTo>
                    <a:lnTo>
                      <a:pt x="102" y="2383"/>
                    </a:lnTo>
                    <a:lnTo>
                      <a:pt x="93" y="2399"/>
                    </a:lnTo>
                    <a:lnTo>
                      <a:pt x="76" y="2407"/>
                    </a:lnTo>
                    <a:lnTo>
                      <a:pt x="68" y="2407"/>
                    </a:lnTo>
                    <a:lnTo>
                      <a:pt x="59" y="2407"/>
                    </a:lnTo>
                    <a:lnTo>
                      <a:pt x="42" y="2399"/>
                    </a:lnTo>
                    <a:lnTo>
                      <a:pt x="34" y="2383"/>
                    </a:lnTo>
                    <a:lnTo>
                      <a:pt x="17" y="2383"/>
                    </a:lnTo>
                    <a:lnTo>
                      <a:pt x="8" y="2374"/>
                    </a:lnTo>
                    <a:lnTo>
                      <a:pt x="0" y="2374"/>
                    </a:lnTo>
                    <a:lnTo>
                      <a:pt x="0" y="2234"/>
                    </a:lnTo>
                    <a:lnTo>
                      <a:pt x="17" y="2234"/>
                    </a:lnTo>
                    <a:lnTo>
                      <a:pt x="34" y="2226"/>
                    </a:lnTo>
                    <a:lnTo>
                      <a:pt x="34" y="2218"/>
                    </a:lnTo>
                    <a:lnTo>
                      <a:pt x="42" y="2209"/>
                    </a:lnTo>
                    <a:lnTo>
                      <a:pt x="51" y="2209"/>
                    </a:lnTo>
                    <a:lnTo>
                      <a:pt x="68" y="2209"/>
                    </a:lnTo>
                    <a:lnTo>
                      <a:pt x="85" y="2209"/>
                    </a:lnTo>
                    <a:lnTo>
                      <a:pt x="93" y="2218"/>
                    </a:lnTo>
                    <a:lnTo>
                      <a:pt x="102" y="2234"/>
                    </a:lnTo>
                    <a:lnTo>
                      <a:pt x="119" y="2242"/>
                    </a:lnTo>
                    <a:lnTo>
                      <a:pt x="127" y="2242"/>
                    </a:lnTo>
                    <a:lnTo>
                      <a:pt x="136" y="2251"/>
                    </a:lnTo>
                    <a:lnTo>
                      <a:pt x="144" y="2234"/>
                    </a:lnTo>
                    <a:lnTo>
                      <a:pt x="153" y="2226"/>
                    </a:lnTo>
                    <a:lnTo>
                      <a:pt x="170" y="2209"/>
                    </a:lnTo>
                    <a:lnTo>
                      <a:pt x="187" y="2201"/>
                    </a:lnTo>
                    <a:lnTo>
                      <a:pt x="221" y="2201"/>
                    </a:lnTo>
                    <a:lnTo>
                      <a:pt x="246" y="2201"/>
                    </a:lnTo>
                    <a:lnTo>
                      <a:pt x="297" y="2209"/>
                    </a:lnTo>
                    <a:lnTo>
                      <a:pt x="331" y="2209"/>
                    </a:lnTo>
                    <a:lnTo>
                      <a:pt x="357" y="2209"/>
                    </a:lnTo>
                    <a:lnTo>
                      <a:pt x="382" y="2201"/>
                    </a:lnTo>
                    <a:lnTo>
                      <a:pt x="408" y="2185"/>
                    </a:lnTo>
                    <a:lnTo>
                      <a:pt x="425" y="2160"/>
                    </a:lnTo>
                    <a:lnTo>
                      <a:pt x="433" y="2176"/>
                    </a:lnTo>
                    <a:lnTo>
                      <a:pt x="450" y="2193"/>
                    </a:lnTo>
                    <a:lnTo>
                      <a:pt x="476" y="2193"/>
                    </a:lnTo>
                    <a:lnTo>
                      <a:pt x="484" y="2201"/>
                    </a:lnTo>
                    <a:lnTo>
                      <a:pt x="501" y="2209"/>
                    </a:lnTo>
                    <a:lnTo>
                      <a:pt x="892" y="2209"/>
                    </a:lnTo>
                    <a:lnTo>
                      <a:pt x="900" y="2209"/>
                    </a:lnTo>
                    <a:lnTo>
                      <a:pt x="841" y="2176"/>
                    </a:lnTo>
                    <a:lnTo>
                      <a:pt x="832" y="2176"/>
                    </a:lnTo>
                    <a:lnTo>
                      <a:pt x="824" y="2176"/>
                    </a:lnTo>
                    <a:lnTo>
                      <a:pt x="815" y="2176"/>
                    </a:lnTo>
                    <a:lnTo>
                      <a:pt x="798" y="2185"/>
                    </a:lnTo>
                    <a:lnTo>
                      <a:pt x="790" y="2176"/>
                    </a:lnTo>
                    <a:lnTo>
                      <a:pt x="781" y="2176"/>
                    </a:lnTo>
                    <a:lnTo>
                      <a:pt x="781" y="2168"/>
                    </a:lnTo>
                    <a:lnTo>
                      <a:pt x="773" y="2160"/>
                    </a:lnTo>
                    <a:lnTo>
                      <a:pt x="773" y="2143"/>
                    </a:lnTo>
                    <a:lnTo>
                      <a:pt x="781" y="2135"/>
                    </a:lnTo>
                    <a:lnTo>
                      <a:pt x="798" y="2127"/>
                    </a:lnTo>
                    <a:lnTo>
                      <a:pt x="815" y="2127"/>
                    </a:lnTo>
                    <a:lnTo>
                      <a:pt x="832" y="2135"/>
                    </a:lnTo>
                    <a:lnTo>
                      <a:pt x="875" y="2110"/>
                    </a:lnTo>
                    <a:lnTo>
                      <a:pt x="926" y="2094"/>
                    </a:lnTo>
                    <a:lnTo>
                      <a:pt x="943" y="2069"/>
                    </a:lnTo>
                    <a:lnTo>
                      <a:pt x="977" y="2094"/>
                    </a:lnTo>
                    <a:lnTo>
                      <a:pt x="1002" y="2110"/>
                    </a:lnTo>
                    <a:lnTo>
                      <a:pt x="1011" y="2119"/>
                    </a:lnTo>
                    <a:lnTo>
                      <a:pt x="1028" y="2127"/>
                    </a:lnTo>
                    <a:lnTo>
                      <a:pt x="1053" y="2127"/>
                    </a:lnTo>
                    <a:lnTo>
                      <a:pt x="1070" y="2127"/>
                    </a:lnTo>
                    <a:lnTo>
                      <a:pt x="1079" y="2135"/>
                    </a:lnTo>
                    <a:lnTo>
                      <a:pt x="1079" y="2110"/>
                    </a:lnTo>
                    <a:lnTo>
                      <a:pt x="1079" y="2086"/>
                    </a:lnTo>
                    <a:lnTo>
                      <a:pt x="1206" y="2086"/>
                    </a:lnTo>
                    <a:lnTo>
                      <a:pt x="1274" y="2086"/>
                    </a:lnTo>
                    <a:lnTo>
                      <a:pt x="1333" y="2078"/>
                    </a:lnTo>
                    <a:lnTo>
                      <a:pt x="1393" y="2069"/>
                    </a:lnTo>
                    <a:lnTo>
                      <a:pt x="1452" y="2045"/>
                    </a:lnTo>
                    <a:lnTo>
                      <a:pt x="1503" y="2020"/>
                    </a:lnTo>
                    <a:lnTo>
                      <a:pt x="1529" y="1995"/>
                    </a:lnTo>
                    <a:lnTo>
                      <a:pt x="1554" y="1970"/>
                    </a:lnTo>
                    <a:lnTo>
                      <a:pt x="1580" y="1929"/>
                    </a:lnTo>
                    <a:lnTo>
                      <a:pt x="1605" y="1896"/>
                    </a:lnTo>
                    <a:lnTo>
                      <a:pt x="1622" y="1847"/>
                    </a:lnTo>
                    <a:lnTo>
                      <a:pt x="1631" y="1805"/>
                    </a:lnTo>
                    <a:lnTo>
                      <a:pt x="1597" y="1805"/>
                    </a:lnTo>
                    <a:lnTo>
                      <a:pt x="1580" y="1805"/>
                    </a:lnTo>
                    <a:lnTo>
                      <a:pt x="1580" y="1830"/>
                    </a:lnTo>
                    <a:lnTo>
                      <a:pt x="1571" y="1847"/>
                    </a:lnTo>
                    <a:lnTo>
                      <a:pt x="1580" y="1888"/>
                    </a:lnTo>
                    <a:lnTo>
                      <a:pt x="1571" y="1896"/>
                    </a:lnTo>
                    <a:lnTo>
                      <a:pt x="1563" y="1896"/>
                    </a:lnTo>
                    <a:lnTo>
                      <a:pt x="1546" y="1863"/>
                    </a:lnTo>
                    <a:lnTo>
                      <a:pt x="1529" y="1847"/>
                    </a:lnTo>
                    <a:lnTo>
                      <a:pt x="1512" y="1838"/>
                    </a:lnTo>
                    <a:lnTo>
                      <a:pt x="1486" y="1847"/>
                    </a:lnTo>
                    <a:lnTo>
                      <a:pt x="1452" y="1847"/>
                    </a:lnTo>
                    <a:lnTo>
                      <a:pt x="1444" y="1847"/>
                    </a:lnTo>
                    <a:lnTo>
                      <a:pt x="1427" y="1830"/>
                    </a:lnTo>
                    <a:lnTo>
                      <a:pt x="1427" y="1805"/>
                    </a:lnTo>
                    <a:lnTo>
                      <a:pt x="1427" y="1789"/>
                    </a:lnTo>
                    <a:lnTo>
                      <a:pt x="1444" y="1781"/>
                    </a:lnTo>
                    <a:lnTo>
                      <a:pt x="1461" y="1772"/>
                    </a:lnTo>
                    <a:lnTo>
                      <a:pt x="1478" y="1781"/>
                    </a:lnTo>
                    <a:lnTo>
                      <a:pt x="1478" y="1764"/>
                    </a:lnTo>
                    <a:lnTo>
                      <a:pt x="1478" y="1748"/>
                    </a:lnTo>
                    <a:lnTo>
                      <a:pt x="1486" y="1715"/>
                    </a:lnTo>
                    <a:lnTo>
                      <a:pt x="1486" y="1690"/>
                    </a:lnTo>
                    <a:lnTo>
                      <a:pt x="1495" y="1665"/>
                    </a:lnTo>
                    <a:lnTo>
                      <a:pt x="1537" y="1624"/>
                    </a:lnTo>
                    <a:lnTo>
                      <a:pt x="1503" y="1608"/>
                    </a:lnTo>
                    <a:lnTo>
                      <a:pt x="1486" y="1599"/>
                    </a:lnTo>
                    <a:lnTo>
                      <a:pt x="1469" y="1599"/>
                    </a:lnTo>
                    <a:lnTo>
                      <a:pt x="1469" y="1591"/>
                    </a:lnTo>
                    <a:lnTo>
                      <a:pt x="1469" y="1583"/>
                    </a:lnTo>
                    <a:lnTo>
                      <a:pt x="1529" y="1550"/>
                    </a:lnTo>
                    <a:lnTo>
                      <a:pt x="1520" y="1517"/>
                    </a:lnTo>
                    <a:lnTo>
                      <a:pt x="1512" y="1492"/>
                    </a:lnTo>
                    <a:lnTo>
                      <a:pt x="1503" y="1467"/>
                    </a:lnTo>
                    <a:lnTo>
                      <a:pt x="1495" y="1443"/>
                    </a:lnTo>
                    <a:lnTo>
                      <a:pt x="1554" y="1451"/>
                    </a:lnTo>
                    <a:lnTo>
                      <a:pt x="1580" y="1459"/>
                    </a:lnTo>
                    <a:lnTo>
                      <a:pt x="1605" y="1476"/>
                    </a:lnTo>
                    <a:lnTo>
                      <a:pt x="1656" y="1401"/>
                    </a:lnTo>
                    <a:lnTo>
                      <a:pt x="1665" y="1418"/>
                    </a:lnTo>
                    <a:lnTo>
                      <a:pt x="1673" y="1426"/>
                    </a:lnTo>
                    <a:lnTo>
                      <a:pt x="1690" y="1459"/>
                    </a:lnTo>
                    <a:lnTo>
                      <a:pt x="1724" y="1443"/>
                    </a:lnTo>
                    <a:lnTo>
                      <a:pt x="1758" y="1426"/>
                    </a:lnTo>
                    <a:lnTo>
                      <a:pt x="1792" y="1426"/>
                    </a:lnTo>
                    <a:lnTo>
                      <a:pt x="1835" y="1426"/>
                    </a:lnTo>
                    <a:lnTo>
                      <a:pt x="1835" y="1401"/>
                    </a:lnTo>
                    <a:lnTo>
                      <a:pt x="1843" y="1385"/>
                    </a:lnTo>
                    <a:lnTo>
                      <a:pt x="1852" y="1368"/>
                    </a:lnTo>
                    <a:lnTo>
                      <a:pt x="1886" y="1368"/>
                    </a:lnTo>
                    <a:lnTo>
                      <a:pt x="1894" y="1368"/>
                    </a:lnTo>
                    <a:lnTo>
                      <a:pt x="1911" y="1377"/>
                    </a:lnTo>
                    <a:lnTo>
                      <a:pt x="1920" y="1401"/>
                    </a:lnTo>
                    <a:lnTo>
                      <a:pt x="1920" y="1410"/>
                    </a:lnTo>
                    <a:lnTo>
                      <a:pt x="1920" y="1418"/>
                    </a:lnTo>
                    <a:lnTo>
                      <a:pt x="1920" y="1434"/>
                    </a:lnTo>
                    <a:lnTo>
                      <a:pt x="1911" y="1443"/>
                    </a:lnTo>
                    <a:lnTo>
                      <a:pt x="1903" y="1451"/>
                    </a:lnTo>
                    <a:lnTo>
                      <a:pt x="1903" y="1467"/>
                    </a:lnTo>
                    <a:lnTo>
                      <a:pt x="1928" y="1492"/>
                    </a:lnTo>
                    <a:lnTo>
                      <a:pt x="1953" y="1517"/>
                    </a:lnTo>
                    <a:lnTo>
                      <a:pt x="1945" y="1525"/>
                    </a:lnTo>
                    <a:lnTo>
                      <a:pt x="1936" y="1517"/>
                    </a:lnTo>
                    <a:lnTo>
                      <a:pt x="1928" y="1517"/>
                    </a:lnTo>
                    <a:lnTo>
                      <a:pt x="1920" y="1517"/>
                    </a:lnTo>
                    <a:lnTo>
                      <a:pt x="1877" y="1517"/>
                    </a:lnTo>
                    <a:lnTo>
                      <a:pt x="1860" y="1558"/>
                    </a:lnTo>
                    <a:lnTo>
                      <a:pt x="1903" y="1558"/>
                    </a:lnTo>
                    <a:lnTo>
                      <a:pt x="1945" y="1542"/>
                    </a:lnTo>
                    <a:lnTo>
                      <a:pt x="1987" y="1517"/>
                    </a:lnTo>
                    <a:lnTo>
                      <a:pt x="2021" y="1500"/>
                    </a:lnTo>
                    <a:lnTo>
                      <a:pt x="2055" y="1467"/>
                    </a:lnTo>
                    <a:lnTo>
                      <a:pt x="2081" y="1434"/>
                    </a:lnTo>
                    <a:lnTo>
                      <a:pt x="2106" y="1401"/>
                    </a:lnTo>
                    <a:lnTo>
                      <a:pt x="2123" y="1360"/>
                    </a:lnTo>
                    <a:lnTo>
                      <a:pt x="2140" y="1286"/>
                    </a:lnTo>
                    <a:lnTo>
                      <a:pt x="2140" y="1204"/>
                    </a:lnTo>
                    <a:lnTo>
                      <a:pt x="2149" y="1039"/>
                    </a:lnTo>
                    <a:lnTo>
                      <a:pt x="2157" y="1039"/>
                    </a:lnTo>
                    <a:lnTo>
                      <a:pt x="2166" y="1039"/>
                    </a:lnTo>
                    <a:lnTo>
                      <a:pt x="2183" y="1039"/>
                    </a:lnTo>
                    <a:lnTo>
                      <a:pt x="2191" y="1030"/>
                    </a:lnTo>
                    <a:lnTo>
                      <a:pt x="2183" y="1022"/>
                    </a:lnTo>
                    <a:lnTo>
                      <a:pt x="2183" y="1006"/>
                    </a:lnTo>
                    <a:lnTo>
                      <a:pt x="2191" y="981"/>
                    </a:lnTo>
                    <a:lnTo>
                      <a:pt x="2157" y="940"/>
                    </a:lnTo>
                    <a:lnTo>
                      <a:pt x="2149" y="923"/>
                    </a:lnTo>
                    <a:lnTo>
                      <a:pt x="2123" y="907"/>
                    </a:lnTo>
                    <a:lnTo>
                      <a:pt x="2132" y="898"/>
                    </a:lnTo>
                    <a:lnTo>
                      <a:pt x="2140" y="898"/>
                    </a:lnTo>
                    <a:lnTo>
                      <a:pt x="2157" y="890"/>
                    </a:lnTo>
                    <a:lnTo>
                      <a:pt x="2174" y="849"/>
                    </a:lnTo>
                    <a:lnTo>
                      <a:pt x="2200" y="808"/>
                    </a:lnTo>
                    <a:lnTo>
                      <a:pt x="2183" y="791"/>
                    </a:lnTo>
                    <a:lnTo>
                      <a:pt x="2191" y="775"/>
                    </a:lnTo>
                    <a:lnTo>
                      <a:pt x="2200" y="758"/>
                    </a:lnTo>
                    <a:lnTo>
                      <a:pt x="2217" y="758"/>
                    </a:lnTo>
                    <a:lnTo>
                      <a:pt x="2234" y="758"/>
                    </a:lnTo>
                    <a:lnTo>
                      <a:pt x="2242" y="775"/>
                    </a:lnTo>
                    <a:lnTo>
                      <a:pt x="2234" y="808"/>
                    </a:lnTo>
                    <a:lnTo>
                      <a:pt x="2251" y="824"/>
                    </a:lnTo>
                    <a:lnTo>
                      <a:pt x="2268" y="841"/>
                    </a:lnTo>
                    <a:lnTo>
                      <a:pt x="2285" y="890"/>
                    </a:lnTo>
                    <a:lnTo>
                      <a:pt x="2293" y="882"/>
                    </a:lnTo>
                    <a:lnTo>
                      <a:pt x="2293" y="701"/>
                    </a:lnTo>
                    <a:lnTo>
                      <a:pt x="2293" y="519"/>
                    </a:lnTo>
                    <a:lnTo>
                      <a:pt x="2276" y="494"/>
                    </a:lnTo>
                    <a:lnTo>
                      <a:pt x="2268" y="486"/>
                    </a:lnTo>
                    <a:lnTo>
                      <a:pt x="2268" y="470"/>
                    </a:lnTo>
                    <a:lnTo>
                      <a:pt x="2251" y="445"/>
                    </a:lnTo>
                    <a:lnTo>
                      <a:pt x="2268" y="437"/>
                    </a:lnTo>
                    <a:lnTo>
                      <a:pt x="2276" y="437"/>
                    </a:lnTo>
                    <a:lnTo>
                      <a:pt x="2293" y="412"/>
                    </a:lnTo>
                    <a:lnTo>
                      <a:pt x="2310" y="379"/>
                    </a:lnTo>
                    <a:lnTo>
                      <a:pt x="2310" y="346"/>
                    </a:lnTo>
                    <a:lnTo>
                      <a:pt x="2293" y="280"/>
                    </a:lnTo>
                    <a:lnTo>
                      <a:pt x="2293" y="247"/>
                    </a:lnTo>
                    <a:lnTo>
                      <a:pt x="2293" y="214"/>
                    </a:lnTo>
                    <a:lnTo>
                      <a:pt x="2302" y="189"/>
                    </a:lnTo>
                    <a:lnTo>
                      <a:pt x="2310" y="173"/>
                    </a:lnTo>
                    <a:lnTo>
                      <a:pt x="2327" y="156"/>
                    </a:lnTo>
                    <a:lnTo>
                      <a:pt x="2344" y="148"/>
                    </a:lnTo>
                    <a:lnTo>
                      <a:pt x="2336" y="140"/>
                    </a:lnTo>
                    <a:lnTo>
                      <a:pt x="2336" y="115"/>
                    </a:lnTo>
                    <a:lnTo>
                      <a:pt x="2310" y="99"/>
                    </a:lnTo>
                    <a:lnTo>
                      <a:pt x="2302" y="82"/>
                    </a:lnTo>
                    <a:lnTo>
                      <a:pt x="2302" y="66"/>
                    </a:lnTo>
                    <a:lnTo>
                      <a:pt x="2302" y="57"/>
                    </a:lnTo>
                    <a:lnTo>
                      <a:pt x="2310" y="41"/>
                    </a:lnTo>
                    <a:lnTo>
                      <a:pt x="2319" y="33"/>
                    </a:lnTo>
                    <a:lnTo>
                      <a:pt x="2327" y="24"/>
                    </a:lnTo>
                    <a:lnTo>
                      <a:pt x="2327" y="0"/>
                    </a:lnTo>
                    <a:lnTo>
                      <a:pt x="2336" y="0"/>
                    </a:lnTo>
                    <a:lnTo>
                      <a:pt x="2472" y="0"/>
                    </a:lnTo>
                    <a:lnTo>
                      <a:pt x="2472" y="33"/>
                    </a:lnTo>
                    <a:lnTo>
                      <a:pt x="2497" y="57"/>
                    </a:lnTo>
                    <a:lnTo>
                      <a:pt x="2506" y="66"/>
                    </a:lnTo>
                    <a:lnTo>
                      <a:pt x="2506" y="82"/>
                    </a:lnTo>
                    <a:lnTo>
                      <a:pt x="2506" y="90"/>
                    </a:lnTo>
                    <a:lnTo>
                      <a:pt x="2497" y="99"/>
                    </a:lnTo>
                    <a:lnTo>
                      <a:pt x="2480" y="115"/>
                    </a:lnTo>
                    <a:lnTo>
                      <a:pt x="2480" y="132"/>
                    </a:lnTo>
                    <a:lnTo>
                      <a:pt x="2472" y="140"/>
                    </a:lnTo>
                    <a:lnTo>
                      <a:pt x="2463" y="148"/>
                    </a:lnTo>
                    <a:lnTo>
                      <a:pt x="2489" y="165"/>
                    </a:lnTo>
                    <a:lnTo>
                      <a:pt x="2506" y="189"/>
                    </a:lnTo>
                    <a:lnTo>
                      <a:pt x="2514" y="214"/>
                    </a:lnTo>
                    <a:lnTo>
                      <a:pt x="2523" y="239"/>
                    </a:lnTo>
                    <a:lnTo>
                      <a:pt x="2497" y="346"/>
                    </a:lnTo>
                    <a:lnTo>
                      <a:pt x="2506" y="371"/>
                    </a:lnTo>
                    <a:lnTo>
                      <a:pt x="2506" y="396"/>
                    </a:lnTo>
                    <a:lnTo>
                      <a:pt x="2523" y="420"/>
                    </a:lnTo>
                    <a:lnTo>
                      <a:pt x="2548" y="437"/>
                    </a:lnTo>
                    <a:lnTo>
                      <a:pt x="2548" y="445"/>
                    </a:lnTo>
                    <a:lnTo>
                      <a:pt x="2548" y="453"/>
                    </a:lnTo>
                    <a:lnTo>
                      <a:pt x="2531" y="461"/>
                    </a:lnTo>
                    <a:lnTo>
                      <a:pt x="2523" y="470"/>
                    </a:lnTo>
                    <a:lnTo>
                      <a:pt x="2523" y="494"/>
                    </a:lnTo>
                    <a:lnTo>
                      <a:pt x="2506" y="527"/>
                    </a:lnTo>
                    <a:lnTo>
                      <a:pt x="2497" y="1401"/>
                    </a:lnTo>
                    <a:lnTo>
                      <a:pt x="2497" y="2053"/>
                    </a:lnTo>
                    <a:lnTo>
                      <a:pt x="2523" y="2086"/>
                    </a:lnTo>
                    <a:lnTo>
                      <a:pt x="2540" y="2127"/>
                    </a:lnTo>
                    <a:lnTo>
                      <a:pt x="2548" y="2168"/>
                    </a:lnTo>
                    <a:lnTo>
                      <a:pt x="2548" y="2218"/>
                    </a:lnTo>
                    <a:lnTo>
                      <a:pt x="2540" y="2242"/>
                    </a:lnTo>
                    <a:lnTo>
                      <a:pt x="2531" y="2259"/>
                    </a:lnTo>
                    <a:lnTo>
                      <a:pt x="2523" y="2267"/>
                    </a:lnTo>
                    <a:lnTo>
                      <a:pt x="2531" y="2308"/>
                    </a:lnTo>
                    <a:lnTo>
                      <a:pt x="2540" y="2350"/>
                    </a:lnTo>
                    <a:lnTo>
                      <a:pt x="2540" y="2391"/>
                    </a:lnTo>
                    <a:lnTo>
                      <a:pt x="2531" y="2432"/>
                    </a:lnTo>
                    <a:lnTo>
                      <a:pt x="2506" y="2449"/>
                    </a:lnTo>
                    <a:lnTo>
                      <a:pt x="2472" y="2449"/>
                    </a:lnTo>
                    <a:lnTo>
                      <a:pt x="2404" y="2440"/>
                    </a:lnTo>
                    <a:lnTo>
                      <a:pt x="2353" y="2432"/>
                    </a:lnTo>
                    <a:lnTo>
                      <a:pt x="2336" y="2449"/>
                    </a:lnTo>
                    <a:lnTo>
                      <a:pt x="2302" y="2457"/>
                    </a:lnTo>
                    <a:lnTo>
                      <a:pt x="2276" y="2457"/>
                    </a:lnTo>
                    <a:lnTo>
                      <a:pt x="2251" y="2457"/>
                    </a:lnTo>
                    <a:lnTo>
                      <a:pt x="2217" y="2449"/>
                    </a:lnTo>
                    <a:lnTo>
                      <a:pt x="2191" y="2440"/>
                    </a:lnTo>
                    <a:lnTo>
                      <a:pt x="2140" y="2407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Freeform 91"/>
              <p:cNvSpPr>
                <a:spLocks/>
              </p:cNvSpPr>
              <p:nvPr/>
            </p:nvSpPr>
            <p:spPr bwMode="auto">
              <a:xfrm>
                <a:off x="10722" y="15872"/>
                <a:ext cx="161" cy="41"/>
              </a:xfrm>
              <a:custGeom>
                <a:avLst/>
                <a:gdLst>
                  <a:gd name="T0" fmla="*/ 0 w 161"/>
                  <a:gd name="T1" fmla="*/ 8 h 41"/>
                  <a:gd name="T2" fmla="*/ 8 w 161"/>
                  <a:gd name="T3" fmla="*/ 0 h 41"/>
                  <a:gd name="T4" fmla="*/ 8 w 161"/>
                  <a:gd name="T5" fmla="*/ 0 h 41"/>
                  <a:gd name="T6" fmla="*/ 25 w 161"/>
                  <a:gd name="T7" fmla="*/ 8 h 41"/>
                  <a:gd name="T8" fmla="*/ 59 w 161"/>
                  <a:gd name="T9" fmla="*/ 17 h 41"/>
                  <a:gd name="T10" fmla="*/ 85 w 161"/>
                  <a:gd name="T11" fmla="*/ 25 h 41"/>
                  <a:gd name="T12" fmla="*/ 119 w 161"/>
                  <a:gd name="T13" fmla="*/ 25 h 41"/>
                  <a:gd name="T14" fmla="*/ 153 w 161"/>
                  <a:gd name="T15" fmla="*/ 17 h 41"/>
                  <a:gd name="T16" fmla="*/ 161 w 161"/>
                  <a:gd name="T17" fmla="*/ 25 h 41"/>
                  <a:gd name="T18" fmla="*/ 144 w 161"/>
                  <a:gd name="T19" fmla="*/ 33 h 41"/>
                  <a:gd name="T20" fmla="*/ 119 w 161"/>
                  <a:gd name="T21" fmla="*/ 41 h 41"/>
                  <a:gd name="T22" fmla="*/ 93 w 161"/>
                  <a:gd name="T23" fmla="*/ 41 h 41"/>
                  <a:gd name="T24" fmla="*/ 68 w 161"/>
                  <a:gd name="T25" fmla="*/ 33 h 41"/>
                  <a:gd name="T26" fmla="*/ 34 w 161"/>
                  <a:gd name="T27" fmla="*/ 25 h 41"/>
                  <a:gd name="T28" fmla="*/ 0 w 161"/>
                  <a:gd name="T29" fmla="*/ 8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1" h="41">
                    <a:moveTo>
                      <a:pt x="0" y="8"/>
                    </a:moveTo>
                    <a:lnTo>
                      <a:pt x="8" y="0"/>
                    </a:lnTo>
                    <a:lnTo>
                      <a:pt x="25" y="8"/>
                    </a:lnTo>
                    <a:lnTo>
                      <a:pt x="59" y="17"/>
                    </a:lnTo>
                    <a:lnTo>
                      <a:pt x="85" y="25"/>
                    </a:lnTo>
                    <a:lnTo>
                      <a:pt x="119" y="25"/>
                    </a:lnTo>
                    <a:lnTo>
                      <a:pt x="153" y="17"/>
                    </a:lnTo>
                    <a:lnTo>
                      <a:pt x="161" y="25"/>
                    </a:lnTo>
                    <a:lnTo>
                      <a:pt x="144" y="33"/>
                    </a:lnTo>
                    <a:lnTo>
                      <a:pt x="119" y="41"/>
                    </a:lnTo>
                    <a:lnTo>
                      <a:pt x="93" y="41"/>
                    </a:lnTo>
                    <a:lnTo>
                      <a:pt x="68" y="33"/>
                    </a:lnTo>
                    <a:lnTo>
                      <a:pt x="34" y="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Freeform 92"/>
              <p:cNvSpPr>
                <a:spLocks/>
              </p:cNvSpPr>
              <p:nvPr/>
            </p:nvSpPr>
            <p:spPr bwMode="auto">
              <a:xfrm>
                <a:off x="10815" y="15649"/>
                <a:ext cx="264" cy="248"/>
              </a:xfrm>
              <a:custGeom>
                <a:avLst/>
                <a:gdLst>
                  <a:gd name="T0" fmla="*/ 17 w 264"/>
                  <a:gd name="T1" fmla="*/ 165 h 248"/>
                  <a:gd name="T2" fmla="*/ 9 w 264"/>
                  <a:gd name="T3" fmla="*/ 141 h 248"/>
                  <a:gd name="T4" fmla="*/ 9 w 264"/>
                  <a:gd name="T5" fmla="*/ 124 h 248"/>
                  <a:gd name="T6" fmla="*/ 0 w 264"/>
                  <a:gd name="T7" fmla="*/ 75 h 248"/>
                  <a:gd name="T8" fmla="*/ 0 w 264"/>
                  <a:gd name="T9" fmla="*/ 66 h 248"/>
                  <a:gd name="T10" fmla="*/ 9 w 264"/>
                  <a:gd name="T11" fmla="*/ 75 h 248"/>
                  <a:gd name="T12" fmla="*/ 17 w 264"/>
                  <a:gd name="T13" fmla="*/ 116 h 248"/>
                  <a:gd name="T14" fmla="*/ 34 w 264"/>
                  <a:gd name="T15" fmla="*/ 149 h 248"/>
                  <a:gd name="T16" fmla="*/ 51 w 264"/>
                  <a:gd name="T17" fmla="*/ 182 h 248"/>
                  <a:gd name="T18" fmla="*/ 68 w 264"/>
                  <a:gd name="T19" fmla="*/ 190 h 248"/>
                  <a:gd name="T20" fmla="*/ 85 w 264"/>
                  <a:gd name="T21" fmla="*/ 207 h 248"/>
                  <a:gd name="T22" fmla="*/ 111 w 264"/>
                  <a:gd name="T23" fmla="*/ 223 h 248"/>
                  <a:gd name="T24" fmla="*/ 145 w 264"/>
                  <a:gd name="T25" fmla="*/ 231 h 248"/>
                  <a:gd name="T26" fmla="*/ 213 w 264"/>
                  <a:gd name="T27" fmla="*/ 240 h 248"/>
                  <a:gd name="T28" fmla="*/ 238 w 264"/>
                  <a:gd name="T29" fmla="*/ 231 h 248"/>
                  <a:gd name="T30" fmla="*/ 247 w 264"/>
                  <a:gd name="T31" fmla="*/ 231 h 248"/>
                  <a:gd name="T32" fmla="*/ 255 w 264"/>
                  <a:gd name="T33" fmla="*/ 223 h 248"/>
                  <a:gd name="T34" fmla="*/ 255 w 264"/>
                  <a:gd name="T35" fmla="*/ 190 h 248"/>
                  <a:gd name="T36" fmla="*/ 247 w 264"/>
                  <a:gd name="T37" fmla="*/ 165 h 248"/>
                  <a:gd name="T38" fmla="*/ 247 w 264"/>
                  <a:gd name="T39" fmla="*/ 141 h 248"/>
                  <a:gd name="T40" fmla="*/ 238 w 264"/>
                  <a:gd name="T41" fmla="*/ 108 h 248"/>
                  <a:gd name="T42" fmla="*/ 221 w 264"/>
                  <a:gd name="T43" fmla="*/ 83 h 248"/>
                  <a:gd name="T44" fmla="*/ 204 w 264"/>
                  <a:gd name="T45" fmla="*/ 66 h 248"/>
                  <a:gd name="T46" fmla="*/ 179 w 264"/>
                  <a:gd name="T47" fmla="*/ 42 h 248"/>
                  <a:gd name="T48" fmla="*/ 153 w 264"/>
                  <a:gd name="T49" fmla="*/ 25 h 248"/>
                  <a:gd name="T50" fmla="*/ 136 w 264"/>
                  <a:gd name="T51" fmla="*/ 17 h 248"/>
                  <a:gd name="T52" fmla="*/ 119 w 264"/>
                  <a:gd name="T53" fmla="*/ 9 h 248"/>
                  <a:gd name="T54" fmla="*/ 94 w 264"/>
                  <a:gd name="T55" fmla="*/ 9 h 248"/>
                  <a:gd name="T56" fmla="*/ 77 w 264"/>
                  <a:gd name="T57" fmla="*/ 0 h 248"/>
                  <a:gd name="T58" fmla="*/ 85 w 264"/>
                  <a:gd name="T59" fmla="*/ 0 h 248"/>
                  <a:gd name="T60" fmla="*/ 119 w 264"/>
                  <a:gd name="T61" fmla="*/ 0 h 248"/>
                  <a:gd name="T62" fmla="*/ 153 w 264"/>
                  <a:gd name="T63" fmla="*/ 9 h 248"/>
                  <a:gd name="T64" fmla="*/ 179 w 264"/>
                  <a:gd name="T65" fmla="*/ 25 h 248"/>
                  <a:gd name="T66" fmla="*/ 213 w 264"/>
                  <a:gd name="T67" fmla="*/ 42 h 248"/>
                  <a:gd name="T68" fmla="*/ 230 w 264"/>
                  <a:gd name="T69" fmla="*/ 66 h 248"/>
                  <a:gd name="T70" fmla="*/ 247 w 264"/>
                  <a:gd name="T71" fmla="*/ 91 h 248"/>
                  <a:gd name="T72" fmla="*/ 255 w 264"/>
                  <a:gd name="T73" fmla="*/ 116 h 248"/>
                  <a:gd name="T74" fmla="*/ 264 w 264"/>
                  <a:gd name="T75" fmla="*/ 141 h 248"/>
                  <a:gd name="T76" fmla="*/ 264 w 264"/>
                  <a:gd name="T77" fmla="*/ 190 h 248"/>
                  <a:gd name="T78" fmla="*/ 255 w 264"/>
                  <a:gd name="T79" fmla="*/ 248 h 248"/>
                  <a:gd name="T80" fmla="*/ 221 w 264"/>
                  <a:gd name="T81" fmla="*/ 248 h 248"/>
                  <a:gd name="T82" fmla="*/ 196 w 264"/>
                  <a:gd name="T83" fmla="*/ 248 h 248"/>
                  <a:gd name="T84" fmla="*/ 153 w 264"/>
                  <a:gd name="T85" fmla="*/ 248 h 248"/>
                  <a:gd name="T86" fmla="*/ 128 w 264"/>
                  <a:gd name="T87" fmla="*/ 240 h 248"/>
                  <a:gd name="T88" fmla="*/ 94 w 264"/>
                  <a:gd name="T89" fmla="*/ 231 h 248"/>
                  <a:gd name="T90" fmla="*/ 68 w 264"/>
                  <a:gd name="T91" fmla="*/ 215 h 248"/>
                  <a:gd name="T92" fmla="*/ 43 w 264"/>
                  <a:gd name="T93" fmla="*/ 190 h 248"/>
                  <a:gd name="T94" fmla="*/ 17 w 264"/>
                  <a:gd name="T95" fmla="*/ 165 h 2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64" h="248">
                    <a:moveTo>
                      <a:pt x="17" y="165"/>
                    </a:moveTo>
                    <a:lnTo>
                      <a:pt x="9" y="141"/>
                    </a:lnTo>
                    <a:lnTo>
                      <a:pt x="9" y="124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17" y="116"/>
                    </a:lnTo>
                    <a:lnTo>
                      <a:pt x="34" y="149"/>
                    </a:lnTo>
                    <a:lnTo>
                      <a:pt x="51" y="182"/>
                    </a:lnTo>
                    <a:lnTo>
                      <a:pt x="68" y="190"/>
                    </a:lnTo>
                    <a:lnTo>
                      <a:pt x="85" y="207"/>
                    </a:lnTo>
                    <a:lnTo>
                      <a:pt x="111" y="223"/>
                    </a:lnTo>
                    <a:lnTo>
                      <a:pt x="145" y="231"/>
                    </a:lnTo>
                    <a:lnTo>
                      <a:pt x="213" y="240"/>
                    </a:lnTo>
                    <a:lnTo>
                      <a:pt x="238" y="231"/>
                    </a:lnTo>
                    <a:lnTo>
                      <a:pt x="247" y="231"/>
                    </a:lnTo>
                    <a:lnTo>
                      <a:pt x="255" y="223"/>
                    </a:lnTo>
                    <a:lnTo>
                      <a:pt x="255" y="190"/>
                    </a:lnTo>
                    <a:lnTo>
                      <a:pt x="247" y="165"/>
                    </a:lnTo>
                    <a:lnTo>
                      <a:pt x="247" y="141"/>
                    </a:lnTo>
                    <a:lnTo>
                      <a:pt x="238" y="108"/>
                    </a:lnTo>
                    <a:lnTo>
                      <a:pt x="221" y="83"/>
                    </a:lnTo>
                    <a:lnTo>
                      <a:pt x="204" y="66"/>
                    </a:lnTo>
                    <a:lnTo>
                      <a:pt x="179" y="42"/>
                    </a:lnTo>
                    <a:lnTo>
                      <a:pt x="153" y="25"/>
                    </a:lnTo>
                    <a:lnTo>
                      <a:pt x="136" y="17"/>
                    </a:lnTo>
                    <a:lnTo>
                      <a:pt x="119" y="9"/>
                    </a:lnTo>
                    <a:lnTo>
                      <a:pt x="94" y="9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119" y="0"/>
                    </a:lnTo>
                    <a:lnTo>
                      <a:pt x="153" y="9"/>
                    </a:lnTo>
                    <a:lnTo>
                      <a:pt x="179" y="25"/>
                    </a:lnTo>
                    <a:lnTo>
                      <a:pt x="213" y="42"/>
                    </a:lnTo>
                    <a:lnTo>
                      <a:pt x="230" y="66"/>
                    </a:lnTo>
                    <a:lnTo>
                      <a:pt x="247" y="91"/>
                    </a:lnTo>
                    <a:lnTo>
                      <a:pt x="255" y="116"/>
                    </a:lnTo>
                    <a:lnTo>
                      <a:pt x="264" y="141"/>
                    </a:lnTo>
                    <a:lnTo>
                      <a:pt x="264" y="190"/>
                    </a:lnTo>
                    <a:lnTo>
                      <a:pt x="255" y="248"/>
                    </a:lnTo>
                    <a:lnTo>
                      <a:pt x="221" y="248"/>
                    </a:lnTo>
                    <a:lnTo>
                      <a:pt x="196" y="248"/>
                    </a:lnTo>
                    <a:lnTo>
                      <a:pt x="153" y="248"/>
                    </a:lnTo>
                    <a:lnTo>
                      <a:pt x="128" y="240"/>
                    </a:lnTo>
                    <a:lnTo>
                      <a:pt x="94" y="231"/>
                    </a:lnTo>
                    <a:lnTo>
                      <a:pt x="68" y="215"/>
                    </a:lnTo>
                    <a:lnTo>
                      <a:pt x="43" y="190"/>
                    </a:lnTo>
                    <a:lnTo>
                      <a:pt x="17" y="165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Freeform 93"/>
              <p:cNvSpPr>
                <a:spLocks/>
              </p:cNvSpPr>
              <p:nvPr/>
            </p:nvSpPr>
            <p:spPr bwMode="auto">
              <a:xfrm>
                <a:off x="8726" y="15674"/>
                <a:ext cx="272" cy="215"/>
              </a:xfrm>
              <a:custGeom>
                <a:avLst/>
                <a:gdLst>
                  <a:gd name="T0" fmla="*/ 51 w 272"/>
                  <a:gd name="T1" fmla="*/ 182 h 215"/>
                  <a:gd name="T2" fmla="*/ 8 w 272"/>
                  <a:gd name="T3" fmla="*/ 165 h 215"/>
                  <a:gd name="T4" fmla="*/ 25 w 272"/>
                  <a:gd name="T5" fmla="*/ 132 h 215"/>
                  <a:gd name="T6" fmla="*/ 51 w 272"/>
                  <a:gd name="T7" fmla="*/ 107 h 215"/>
                  <a:gd name="T8" fmla="*/ 25 w 272"/>
                  <a:gd name="T9" fmla="*/ 74 h 215"/>
                  <a:gd name="T10" fmla="*/ 8 w 272"/>
                  <a:gd name="T11" fmla="*/ 41 h 215"/>
                  <a:gd name="T12" fmla="*/ 42 w 272"/>
                  <a:gd name="T13" fmla="*/ 25 h 215"/>
                  <a:gd name="T14" fmla="*/ 102 w 272"/>
                  <a:gd name="T15" fmla="*/ 17 h 215"/>
                  <a:gd name="T16" fmla="*/ 195 w 272"/>
                  <a:gd name="T17" fmla="*/ 25 h 215"/>
                  <a:gd name="T18" fmla="*/ 263 w 272"/>
                  <a:gd name="T19" fmla="*/ 0 h 215"/>
                  <a:gd name="T20" fmla="*/ 255 w 272"/>
                  <a:gd name="T21" fmla="*/ 17 h 215"/>
                  <a:gd name="T22" fmla="*/ 238 w 272"/>
                  <a:gd name="T23" fmla="*/ 25 h 215"/>
                  <a:gd name="T24" fmla="*/ 238 w 272"/>
                  <a:gd name="T25" fmla="*/ 41 h 215"/>
                  <a:gd name="T26" fmla="*/ 238 w 272"/>
                  <a:gd name="T27" fmla="*/ 50 h 215"/>
                  <a:gd name="T28" fmla="*/ 212 w 272"/>
                  <a:gd name="T29" fmla="*/ 33 h 215"/>
                  <a:gd name="T30" fmla="*/ 187 w 272"/>
                  <a:gd name="T31" fmla="*/ 33 h 215"/>
                  <a:gd name="T32" fmla="*/ 204 w 272"/>
                  <a:gd name="T33" fmla="*/ 50 h 215"/>
                  <a:gd name="T34" fmla="*/ 221 w 272"/>
                  <a:gd name="T35" fmla="*/ 74 h 215"/>
                  <a:gd name="T36" fmla="*/ 195 w 272"/>
                  <a:gd name="T37" fmla="*/ 74 h 215"/>
                  <a:gd name="T38" fmla="*/ 153 w 272"/>
                  <a:gd name="T39" fmla="*/ 41 h 215"/>
                  <a:gd name="T40" fmla="*/ 127 w 272"/>
                  <a:gd name="T41" fmla="*/ 41 h 215"/>
                  <a:gd name="T42" fmla="*/ 144 w 272"/>
                  <a:gd name="T43" fmla="*/ 58 h 215"/>
                  <a:gd name="T44" fmla="*/ 170 w 272"/>
                  <a:gd name="T45" fmla="*/ 83 h 215"/>
                  <a:gd name="T46" fmla="*/ 85 w 272"/>
                  <a:gd name="T47" fmla="*/ 41 h 215"/>
                  <a:gd name="T48" fmla="*/ 51 w 272"/>
                  <a:gd name="T49" fmla="*/ 33 h 215"/>
                  <a:gd name="T50" fmla="*/ 51 w 272"/>
                  <a:gd name="T51" fmla="*/ 50 h 215"/>
                  <a:gd name="T52" fmla="*/ 68 w 272"/>
                  <a:gd name="T53" fmla="*/ 50 h 215"/>
                  <a:gd name="T54" fmla="*/ 110 w 272"/>
                  <a:gd name="T55" fmla="*/ 66 h 215"/>
                  <a:gd name="T56" fmla="*/ 127 w 272"/>
                  <a:gd name="T57" fmla="*/ 99 h 215"/>
                  <a:gd name="T58" fmla="*/ 110 w 272"/>
                  <a:gd name="T59" fmla="*/ 91 h 215"/>
                  <a:gd name="T60" fmla="*/ 85 w 272"/>
                  <a:gd name="T61" fmla="*/ 74 h 215"/>
                  <a:gd name="T62" fmla="*/ 59 w 272"/>
                  <a:gd name="T63" fmla="*/ 99 h 215"/>
                  <a:gd name="T64" fmla="*/ 59 w 272"/>
                  <a:gd name="T65" fmla="*/ 132 h 215"/>
                  <a:gd name="T66" fmla="*/ 93 w 272"/>
                  <a:gd name="T67" fmla="*/ 132 h 215"/>
                  <a:gd name="T68" fmla="*/ 127 w 272"/>
                  <a:gd name="T69" fmla="*/ 116 h 215"/>
                  <a:gd name="T70" fmla="*/ 127 w 272"/>
                  <a:gd name="T71" fmla="*/ 132 h 215"/>
                  <a:gd name="T72" fmla="*/ 51 w 272"/>
                  <a:gd name="T73" fmla="*/ 157 h 215"/>
                  <a:gd name="T74" fmla="*/ 42 w 272"/>
                  <a:gd name="T75" fmla="*/ 173 h 215"/>
                  <a:gd name="T76" fmla="*/ 85 w 272"/>
                  <a:gd name="T77" fmla="*/ 173 h 215"/>
                  <a:gd name="T78" fmla="*/ 144 w 272"/>
                  <a:gd name="T79" fmla="*/ 140 h 215"/>
                  <a:gd name="T80" fmla="*/ 187 w 272"/>
                  <a:gd name="T81" fmla="*/ 124 h 215"/>
                  <a:gd name="T82" fmla="*/ 170 w 272"/>
                  <a:gd name="T83" fmla="*/ 140 h 215"/>
                  <a:gd name="T84" fmla="*/ 144 w 272"/>
                  <a:gd name="T85" fmla="*/ 157 h 215"/>
                  <a:gd name="T86" fmla="*/ 153 w 272"/>
                  <a:gd name="T87" fmla="*/ 165 h 215"/>
                  <a:gd name="T88" fmla="*/ 212 w 272"/>
                  <a:gd name="T89" fmla="*/ 124 h 215"/>
                  <a:gd name="T90" fmla="*/ 229 w 272"/>
                  <a:gd name="T91" fmla="*/ 132 h 215"/>
                  <a:gd name="T92" fmla="*/ 212 w 272"/>
                  <a:gd name="T93" fmla="*/ 149 h 215"/>
                  <a:gd name="T94" fmla="*/ 204 w 272"/>
                  <a:gd name="T95" fmla="*/ 173 h 215"/>
                  <a:gd name="T96" fmla="*/ 238 w 272"/>
                  <a:gd name="T97" fmla="*/ 157 h 215"/>
                  <a:gd name="T98" fmla="*/ 229 w 272"/>
                  <a:gd name="T99" fmla="*/ 182 h 215"/>
                  <a:gd name="T100" fmla="*/ 255 w 272"/>
                  <a:gd name="T101" fmla="*/ 190 h 215"/>
                  <a:gd name="T102" fmla="*/ 272 w 272"/>
                  <a:gd name="T103" fmla="*/ 206 h 215"/>
                  <a:gd name="T104" fmla="*/ 263 w 272"/>
                  <a:gd name="T105" fmla="*/ 215 h 215"/>
                  <a:gd name="T106" fmla="*/ 221 w 272"/>
                  <a:gd name="T107" fmla="*/ 182 h 215"/>
                  <a:gd name="T108" fmla="*/ 170 w 272"/>
                  <a:gd name="T109" fmla="*/ 173 h 215"/>
                  <a:gd name="T110" fmla="*/ 68 w 272"/>
                  <a:gd name="T111" fmla="*/ 182 h 2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2" h="215">
                    <a:moveTo>
                      <a:pt x="68" y="182"/>
                    </a:moveTo>
                    <a:lnTo>
                      <a:pt x="51" y="182"/>
                    </a:lnTo>
                    <a:lnTo>
                      <a:pt x="25" y="182"/>
                    </a:lnTo>
                    <a:lnTo>
                      <a:pt x="8" y="165"/>
                    </a:lnTo>
                    <a:lnTo>
                      <a:pt x="0" y="149"/>
                    </a:lnTo>
                    <a:lnTo>
                      <a:pt x="25" y="132"/>
                    </a:lnTo>
                    <a:lnTo>
                      <a:pt x="42" y="124"/>
                    </a:lnTo>
                    <a:lnTo>
                      <a:pt x="51" y="107"/>
                    </a:lnTo>
                    <a:lnTo>
                      <a:pt x="42" y="91"/>
                    </a:lnTo>
                    <a:lnTo>
                      <a:pt x="25" y="74"/>
                    </a:lnTo>
                    <a:lnTo>
                      <a:pt x="0" y="58"/>
                    </a:lnTo>
                    <a:lnTo>
                      <a:pt x="8" y="41"/>
                    </a:lnTo>
                    <a:lnTo>
                      <a:pt x="17" y="33"/>
                    </a:lnTo>
                    <a:lnTo>
                      <a:pt x="42" y="25"/>
                    </a:lnTo>
                    <a:lnTo>
                      <a:pt x="76" y="17"/>
                    </a:lnTo>
                    <a:lnTo>
                      <a:pt x="102" y="17"/>
                    </a:lnTo>
                    <a:lnTo>
                      <a:pt x="161" y="25"/>
                    </a:lnTo>
                    <a:lnTo>
                      <a:pt x="195" y="25"/>
                    </a:lnTo>
                    <a:lnTo>
                      <a:pt x="221" y="17"/>
                    </a:lnTo>
                    <a:lnTo>
                      <a:pt x="263" y="0"/>
                    </a:lnTo>
                    <a:lnTo>
                      <a:pt x="263" y="8"/>
                    </a:lnTo>
                    <a:lnTo>
                      <a:pt x="255" y="17"/>
                    </a:lnTo>
                    <a:lnTo>
                      <a:pt x="238" y="17"/>
                    </a:lnTo>
                    <a:lnTo>
                      <a:pt x="238" y="25"/>
                    </a:lnTo>
                    <a:lnTo>
                      <a:pt x="229" y="25"/>
                    </a:lnTo>
                    <a:lnTo>
                      <a:pt x="238" y="41"/>
                    </a:lnTo>
                    <a:lnTo>
                      <a:pt x="238" y="50"/>
                    </a:lnTo>
                    <a:lnTo>
                      <a:pt x="221" y="41"/>
                    </a:lnTo>
                    <a:lnTo>
                      <a:pt x="212" y="33"/>
                    </a:lnTo>
                    <a:lnTo>
                      <a:pt x="195" y="33"/>
                    </a:lnTo>
                    <a:lnTo>
                      <a:pt x="187" y="33"/>
                    </a:lnTo>
                    <a:lnTo>
                      <a:pt x="204" y="50"/>
                    </a:lnTo>
                    <a:lnTo>
                      <a:pt x="212" y="66"/>
                    </a:lnTo>
                    <a:lnTo>
                      <a:pt x="221" y="74"/>
                    </a:lnTo>
                    <a:lnTo>
                      <a:pt x="212" y="74"/>
                    </a:lnTo>
                    <a:lnTo>
                      <a:pt x="195" y="74"/>
                    </a:lnTo>
                    <a:lnTo>
                      <a:pt x="178" y="58"/>
                    </a:lnTo>
                    <a:lnTo>
                      <a:pt x="153" y="41"/>
                    </a:lnTo>
                    <a:lnTo>
                      <a:pt x="144" y="41"/>
                    </a:lnTo>
                    <a:lnTo>
                      <a:pt x="127" y="41"/>
                    </a:lnTo>
                    <a:lnTo>
                      <a:pt x="136" y="50"/>
                    </a:lnTo>
                    <a:lnTo>
                      <a:pt x="144" y="58"/>
                    </a:lnTo>
                    <a:lnTo>
                      <a:pt x="170" y="74"/>
                    </a:lnTo>
                    <a:lnTo>
                      <a:pt x="170" y="83"/>
                    </a:lnTo>
                    <a:lnTo>
                      <a:pt x="119" y="50"/>
                    </a:lnTo>
                    <a:lnTo>
                      <a:pt x="85" y="41"/>
                    </a:lnTo>
                    <a:lnTo>
                      <a:pt x="51" y="33"/>
                    </a:lnTo>
                    <a:lnTo>
                      <a:pt x="42" y="41"/>
                    </a:lnTo>
                    <a:lnTo>
                      <a:pt x="51" y="50"/>
                    </a:lnTo>
                    <a:lnTo>
                      <a:pt x="59" y="50"/>
                    </a:lnTo>
                    <a:lnTo>
                      <a:pt x="68" y="50"/>
                    </a:lnTo>
                    <a:lnTo>
                      <a:pt x="76" y="58"/>
                    </a:lnTo>
                    <a:lnTo>
                      <a:pt x="110" y="66"/>
                    </a:lnTo>
                    <a:lnTo>
                      <a:pt x="136" y="99"/>
                    </a:lnTo>
                    <a:lnTo>
                      <a:pt x="127" y="99"/>
                    </a:lnTo>
                    <a:lnTo>
                      <a:pt x="110" y="91"/>
                    </a:lnTo>
                    <a:lnTo>
                      <a:pt x="102" y="83"/>
                    </a:lnTo>
                    <a:lnTo>
                      <a:pt x="85" y="74"/>
                    </a:lnTo>
                    <a:lnTo>
                      <a:pt x="68" y="83"/>
                    </a:lnTo>
                    <a:lnTo>
                      <a:pt x="59" y="99"/>
                    </a:lnTo>
                    <a:lnTo>
                      <a:pt x="59" y="116"/>
                    </a:lnTo>
                    <a:lnTo>
                      <a:pt x="59" y="132"/>
                    </a:lnTo>
                    <a:lnTo>
                      <a:pt x="76" y="140"/>
                    </a:lnTo>
                    <a:lnTo>
                      <a:pt x="93" y="132"/>
                    </a:lnTo>
                    <a:lnTo>
                      <a:pt x="119" y="116"/>
                    </a:lnTo>
                    <a:lnTo>
                      <a:pt x="127" y="116"/>
                    </a:lnTo>
                    <a:lnTo>
                      <a:pt x="144" y="116"/>
                    </a:lnTo>
                    <a:lnTo>
                      <a:pt x="127" y="132"/>
                    </a:lnTo>
                    <a:lnTo>
                      <a:pt x="102" y="149"/>
                    </a:lnTo>
                    <a:lnTo>
                      <a:pt x="51" y="157"/>
                    </a:lnTo>
                    <a:lnTo>
                      <a:pt x="42" y="165"/>
                    </a:lnTo>
                    <a:lnTo>
                      <a:pt x="42" y="173"/>
                    </a:lnTo>
                    <a:lnTo>
                      <a:pt x="59" y="173"/>
                    </a:lnTo>
                    <a:lnTo>
                      <a:pt x="85" y="173"/>
                    </a:lnTo>
                    <a:lnTo>
                      <a:pt x="119" y="157"/>
                    </a:lnTo>
                    <a:lnTo>
                      <a:pt x="144" y="140"/>
                    </a:lnTo>
                    <a:lnTo>
                      <a:pt x="178" y="116"/>
                    </a:lnTo>
                    <a:lnTo>
                      <a:pt x="187" y="124"/>
                    </a:lnTo>
                    <a:lnTo>
                      <a:pt x="178" y="132"/>
                    </a:lnTo>
                    <a:lnTo>
                      <a:pt x="170" y="140"/>
                    </a:lnTo>
                    <a:lnTo>
                      <a:pt x="153" y="149"/>
                    </a:lnTo>
                    <a:lnTo>
                      <a:pt x="144" y="157"/>
                    </a:lnTo>
                    <a:lnTo>
                      <a:pt x="144" y="165"/>
                    </a:lnTo>
                    <a:lnTo>
                      <a:pt x="153" y="165"/>
                    </a:lnTo>
                    <a:lnTo>
                      <a:pt x="187" y="149"/>
                    </a:lnTo>
                    <a:lnTo>
                      <a:pt x="212" y="124"/>
                    </a:lnTo>
                    <a:lnTo>
                      <a:pt x="221" y="124"/>
                    </a:lnTo>
                    <a:lnTo>
                      <a:pt x="229" y="132"/>
                    </a:lnTo>
                    <a:lnTo>
                      <a:pt x="221" y="140"/>
                    </a:lnTo>
                    <a:lnTo>
                      <a:pt x="212" y="149"/>
                    </a:lnTo>
                    <a:lnTo>
                      <a:pt x="195" y="157"/>
                    </a:lnTo>
                    <a:lnTo>
                      <a:pt x="204" y="173"/>
                    </a:lnTo>
                    <a:lnTo>
                      <a:pt x="221" y="165"/>
                    </a:lnTo>
                    <a:lnTo>
                      <a:pt x="238" y="157"/>
                    </a:lnTo>
                    <a:lnTo>
                      <a:pt x="255" y="157"/>
                    </a:lnTo>
                    <a:lnTo>
                      <a:pt x="229" y="182"/>
                    </a:lnTo>
                    <a:lnTo>
                      <a:pt x="238" y="190"/>
                    </a:lnTo>
                    <a:lnTo>
                      <a:pt x="255" y="190"/>
                    </a:lnTo>
                    <a:lnTo>
                      <a:pt x="263" y="198"/>
                    </a:lnTo>
                    <a:lnTo>
                      <a:pt x="272" y="206"/>
                    </a:lnTo>
                    <a:lnTo>
                      <a:pt x="263" y="215"/>
                    </a:lnTo>
                    <a:lnTo>
                      <a:pt x="246" y="198"/>
                    </a:lnTo>
                    <a:lnTo>
                      <a:pt x="221" y="182"/>
                    </a:lnTo>
                    <a:lnTo>
                      <a:pt x="195" y="182"/>
                    </a:lnTo>
                    <a:lnTo>
                      <a:pt x="170" y="173"/>
                    </a:lnTo>
                    <a:lnTo>
                      <a:pt x="119" y="182"/>
                    </a:lnTo>
                    <a:lnTo>
                      <a:pt x="68" y="18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Freeform 94"/>
              <p:cNvSpPr>
                <a:spLocks/>
              </p:cNvSpPr>
              <p:nvPr/>
            </p:nvSpPr>
            <p:spPr bwMode="auto">
              <a:xfrm>
                <a:off x="9006" y="15847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9 w 34"/>
                  <a:gd name="T3" fmla="*/ 9 h 33"/>
                  <a:gd name="T4" fmla="*/ 17 w 34"/>
                  <a:gd name="T5" fmla="*/ 0 h 33"/>
                  <a:gd name="T6" fmla="*/ 26 w 34"/>
                  <a:gd name="T7" fmla="*/ 9 h 33"/>
                  <a:gd name="T8" fmla="*/ 34 w 34"/>
                  <a:gd name="T9" fmla="*/ 17 h 33"/>
                  <a:gd name="T10" fmla="*/ 34 w 34"/>
                  <a:gd name="T11" fmla="*/ 25 h 33"/>
                  <a:gd name="T12" fmla="*/ 26 w 34"/>
                  <a:gd name="T13" fmla="*/ 33 h 33"/>
                  <a:gd name="T14" fmla="*/ 9 w 34"/>
                  <a:gd name="T15" fmla="*/ 25 h 33"/>
                  <a:gd name="T16" fmla="*/ 0 w 34"/>
                  <a:gd name="T17" fmla="*/ 17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9" y="9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26" y="33"/>
                    </a:lnTo>
                    <a:lnTo>
                      <a:pt x="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Freeform 95"/>
              <p:cNvSpPr>
                <a:spLocks/>
              </p:cNvSpPr>
              <p:nvPr/>
            </p:nvSpPr>
            <p:spPr bwMode="auto">
              <a:xfrm>
                <a:off x="9049" y="15839"/>
                <a:ext cx="1664" cy="25"/>
              </a:xfrm>
              <a:custGeom>
                <a:avLst/>
                <a:gdLst>
                  <a:gd name="T0" fmla="*/ 25 w 1664"/>
                  <a:gd name="T1" fmla="*/ 17 h 25"/>
                  <a:gd name="T2" fmla="*/ 0 w 1664"/>
                  <a:gd name="T3" fmla="*/ 0 h 25"/>
                  <a:gd name="T4" fmla="*/ 8 w 1664"/>
                  <a:gd name="T5" fmla="*/ 0 h 25"/>
                  <a:gd name="T6" fmla="*/ 17 w 1664"/>
                  <a:gd name="T7" fmla="*/ 0 h 25"/>
                  <a:gd name="T8" fmla="*/ 25 w 1664"/>
                  <a:gd name="T9" fmla="*/ 0 h 25"/>
                  <a:gd name="T10" fmla="*/ 51 w 1664"/>
                  <a:gd name="T11" fmla="*/ 0 h 25"/>
                  <a:gd name="T12" fmla="*/ 85 w 1664"/>
                  <a:gd name="T13" fmla="*/ 0 h 25"/>
                  <a:gd name="T14" fmla="*/ 119 w 1664"/>
                  <a:gd name="T15" fmla="*/ 0 h 25"/>
                  <a:gd name="T16" fmla="*/ 161 w 1664"/>
                  <a:gd name="T17" fmla="*/ 0 h 25"/>
                  <a:gd name="T18" fmla="*/ 212 w 1664"/>
                  <a:gd name="T19" fmla="*/ 0 h 25"/>
                  <a:gd name="T20" fmla="*/ 271 w 1664"/>
                  <a:gd name="T21" fmla="*/ 0 h 25"/>
                  <a:gd name="T22" fmla="*/ 331 w 1664"/>
                  <a:gd name="T23" fmla="*/ 0 h 25"/>
                  <a:gd name="T24" fmla="*/ 399 w 1664"/>
                  <a:gd name="T25" fmla="*/ 0 h 25"/>
                  <a:gd name="T26" fmla="*/ 535 w 1664"/>
                  <a:gd name="T27" fmla="*/ 0 h 25"/>
                  <a:gd name="T28" fmla="*/ 679 w 1664"/>
                  <a:gd name="T29" fmla="*/ 0 h 25"/>
                  <a:gd name="T30" fmla="*/ 840 w 1664"/>
                  <a:gd name="T31" fmla="*/ 0 h 25"/>
                  <a:gd name="T32" fmla="*/ 993 w 1664"/>
                  <a:gd name="T33" fmla="*/ 0 h 25"/>
                  <a:gd name="T34" fmla="*/ 1138 w 1664"/>
                  <a:gd name="T35" fmla="*/ 0 h 25"/>
                  <a:gd name="T36" fmla="*/ 1282 w 1664"/>
                  <a:gd name="T37" fmla="*/ 0 h 25"/>
                  <a:gd name="T38" fmla="*/ 1342 w 1664"/>
                  <a:gd name="T39" fmla="*/ 0 h 25"/>
                  <a:gd name="T40" fmla="*/ 1410 w 1664"/>
                  <a:gd name="T41" fmla="*/ 0 h 25"/>
                  <a:gd name="T42" fmla="*/ 1460 w 1664"/>
                  <a:gd name="T43" fmla="*/ 0 h 25"/>
                  <a:gd name="T44" fmla="*/ 1511 w 1664"/>
                  <a:gd name="T45" fmla="*/ 0 h 25"/>
                  <a:gd name="T46" fmla="*/ 1554 w 1664"/>
                  <a:gd name="T47" fmla="*/ 0 h 25"/>
                  <a:gd name="T48" fmla="*/ 1596 w 1664"/>
                  <a:gd name="T49" fmla="*/ 0 h 25"/>
                  <a:gd name="T50" fmla="*/ 1622 w 1664"/>
                  <a:gd name="T51" fmla="*/ 0 h 25"/>
                  <a:gd name="T52" fmla="*/ 1647 w 1664"/>
                  <a:gd name="T53" fmla="*/ 0 h 25"/>
                  <a:gd name="T54" fmla="*/ 1664 w 1664"/>
                  <a:gd name="T55" fmla="*/ 0 h 25"/>
                  <a:gd name="T56" fmla="*/ 1664 w 1664"/>
                  <a:gd name="T57" fmla="*/ 0 h 25"/>
                  <a:gd name="T58" fmla="*/ 1664 w 1664"/>
                  <a:gd name="T59" fmla="*/ 17 h 25"/>
                  <a:gd name="T60" fmla="*/ 1656 w 1664"/>
                  <a:gd name="T61" fmla="*/ 25 h 25"/>
                  <a:gd name="T62" fmla="*/ 25 w 1664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64" h="25">
                    <a:moveTo>
                      <a:pt x="25" y="1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51" y="0"/>
                    </a:lnTo>
                    <a:lnTo>
                      <a:pt x="85" y="0"/>
                    </a:lnTo>
                    <a:lnTo>
                      <a:pt x="119" y="0"/>
                    </a:lnTo>
                    <a:lnTo>
                      <a:pt x="161" y="0"/>
                    </a:lnTo>
                    <a:lnTo>
                      <a:pt x="212" y="0"/>
                    </a:lnTo>
                    <a:lnTo>
                      <a:pt x="271" y="0"/>
                    </a:lnTo>
                    <a:lnTo>
                      <a:pt x="331" y="0"/>
                    </a:lnTo>
                    <a:lnTo>
                      <a:pt x="399" y="0"/>
                    </a:lnTo>
                    <a:lnTo>
                      <a:pt x="535" y="0"/>
                    </a:lnTo>
                    <a:lnTo>
                      <a:pt x="679" y="0"/>
                    </a:lnTo>
                    <a:lnTo>
                      <a:pt x="840" y="0"/>
                    </a:lnTo>
                    <a:lnTo>
                      <a:pt x="993" y="0"/>
                    </a:lnTo>
                    <a:lnTo>
                      <a:pt x="1138" y="0"/>
                    </a:lnTo>
                    <a:lnTo>
                      <a:pt x="1282" y="0"/>
                    </a:lnTo>
                    <a:lnTo>
                      <a:pt x="1342" y="0"/>
                    </a:lnTo>
                    <a:lnTo>
                      <a:pt x="1410" y="0"/>
                    </a:lnTo>
                    <a:lnTo>
                      <a:pt x="1460" y="0"/>
                    </a:lnTo>
                    <a:lnTo>
                      <a:pt x="1511" y="0"/>
                    </a:lnTo>
                    <a:lnTo>
                      <a:pt x="1554" y="0"/>
                    </a:lnTo>
                    <a:lnTo>
                      <a:pt x="1596" y="0"/>
                    </a:lnTo>
                    <a:lnTo>
                      <a:pt x="1622" y="0"/>
                    </a:lnTo>
                    <a:lnTo>
                      <a:pt x="1647" y="0"/>
                    </a:lnTo>
                    <a:lnTo>
                      <a:pt x="1664" y="0"/>
                    </a:lnTo>
                    <a:lnTo>
                      <a:pt x="1664" y="17"/>
                    </a:lnTo>
                    <a:lnTo>
                      <a:pt x="1656" y="25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Freeform 96"/>
              <p:cNvSpPr>
                <a:spLocks/>
              </p:cNvSpPr>
              <p:nvPr/>
            </p:nvSpPr>
            <p:spPr bwMode="auto">
              <a:xfrm>
                <a:off x="10849" y="15682"/>
                <a:ext cx="187" cy="182"/>
              </a:xfrm>
              <a:custGeom>
                <a:avLst/>
                <a:gdLst>
                  <a:gd name="T0" fmla="*/ 145 w 187"/>
                  <a:gd name="T1" fmla="*/ 157 h 182"/>
                  <a:gd name="T2" fmla="*/ 153 w 187"/>
                  <a:gd name="T3" fmla="*/ 174 h 182"/>
                  <a:gd name="T4" fmla="*/ 128 w 187"/>
                  <a:gd name="T5" fmla="*/ 141 h 182"/>
                  <a:gd name="T6" fmla="*/ 119 w 187"/>
                  <a:gd name="T7" fmla="*/ 149 h 182"/>
                  <a:gd name="T8" fmla="*/ 111 w 187"/>
                  <a:gd name="T9" fmla="*/ 124 h 182"/>
                  <a:gd name="T10" fmla="*/ 94 w 187"/>
                  <a:gd name="T11" fmla="*/ 124 h 182"/>
                  <a:gd name="T12" fmla="*/ 77 w 187"/>
                  <a:gd name="T13" fmla="*/ 108 h 182"/>
                  <a:gd name="T14" fmla="*/ 68 w 187"/>
                  <a:gd name="T15" fmla="*/ 124 h 182"/>
                  <a:gd name="T16" fmla="*/ 60 w 187"/>
                  <a:gd name="T17" fmla="*/ 91 h 182"/>
                  <a:gd name="T18" fmla="*/ 51 w 187"/>
                  <a:gd name="T19" fmla="*/ 83 h 182"/>
                  <a:gd name="T20" fmla="*/ 34 w 187"/>
                  <a:gd name="T21" fmla="*/ 75 h 182"/>
                  <a:gd name="T22" fmla="*/ 17 w 187"/>
                  <a:gd name="T23" fmla="*/ 75 h 182"/>
                  <a:gd name="T24" fmla="*/ 26 w 187"/>
                  <a:gd name="T25" fmla="*/ 99 h 182"/>
                  <a:gd name="T26" fmla="*/ 26 w 187"/>
                  <a:gd name="T27" fmla="*/ 116 h 182"/>
                  <a:gd name="T28" fmla="*/ 0 w 187"/>
                  <a:gd name="T29" fmla="*/ 83 h 182"/>
                  <a:gd name="T30" fmla="*/ 0 w 187"/>
                  <a:gd name="T31" fmla="*/ 42 h 182"/>
                  <a:gd name="T32" fmla="*/ 51 w 187"/>
                  <a:gd name="T33" fmla="*/ 58 h 182"/>
                  <a:gd name="T34" fmla="*/ 60 w 187"/>
                  <a:gd name="T35" fmla="*/ 0 h 182"/>
                  <a:gd name="T36" fmla="*/ 128 w 187"/>
                  <a:gd name="T37" fmla="*/ 25 h 182"/>
                  <a:gd name="T38" fmla="*/ 102 w 187"/>
                  <a:gd name="T39" fmla="*/ 33 h 182"/>
                  <a:gd name="T40" fmla="*/ 85 w 187"/>
                  <a:gd name="T41" fmla="*/ 33 h 182"/>
                  <a:gd name="T42" fmla="*/ 94 w 187"/>
                  <a:gd name="T43" fmla="*/ 42 h 182"/>
                  <a:gd name="T44" fmla="*/ 153 w 187"/>
                  <a:gd name="T45" fmla="*/ 50 h 182"/>
                  <a:gd name="T46" fmla="*/ 136 w 187"/>
                  <a:gd name="T47" fmla="*/ 58 h 182"/>
                  <a:gd name="T48" fmla="*/ 119 w 187"/>
                  <a:gd name="T49" fmla="*/ 58 h 182"/>
                  <a:gd name="T50" fmla="*/ 111 w 187"/>
                  <a:gd name="T51" fmla="*/ 66 h 182"/>
                  <a:gd name="T52" fmla="*/ 119 w 187"/>
                  <a:gd name="T53" fmla="*/ 75 h 182"/>
                  <a:gd name="T54" fmla="*/ 128 w 187"/>
                  <a:gd name="T55" fmla="*/ 83 h 182"/>
                  <a:gd name="T56" fmla="*/ 170 w 187"/>
                  <a:gd name="T57" fmla="*/ 99 h 182"/>
                  <a:gd name="T58" fmla="*/ 187 w 187"/>
                  <a:gd name="T59" fmla="*/ 99 h 182"/>
                  <a:gd name="T60" fmla="*/ 153 w 187"/>
                  <a:gd name="T61" fmla="*/ 99 h 182"/>
                  <a:gd name="T62" fmla="*/ 136 w 187"/>
                  <a:gd name="T63" fmla="*/ 99 h 182"/>
                  <a:gd name="T64" fmla="*/ 136 w 187"/>
                  <a:gd name="T65" fmla="*/ 108 h 182"/>
                  <a:gd name="T66" fmla="*/ 187 w 187"/>
                  <a:gd name="T67" fmla="*/ 124 h 182"/>
                  <a:gd name="T68" fmla="*/ 179 w 187"/>
                  <a:gd name="T69" fmla="*/ 124 h 182"/>
                  <a:gd name="T70" fmla="*/ 145 w 187"/>
                  <a:gd name="T71" fmla="*/ 124 h 182"/>
                  <a:gd name="T72" fmla="*/ 145 w 187"/>
                  <a:gd name="T73" fmla="*/ 132 h 182"/>
                  <a:gd name="T74" fmla="*/ 179 w 187"/>
                  <a:gd name="T75" fmla="*/ 141 h 182"/>
                  <a:gd name="T76" fmla="*/ 187 w 187"/>
                  <a:gd name="T77" fmla="*/ 149 h 182"/>
                  <a:gd name="T78" fmla="*/ 179 w 187"/>
                  <a:gd name="T79" fmla="*/ 157 h 182"/>
                  <a:gd name="T80" fmla="*/ 187 w 187"/>
                  <a:gd name="T81" fmla="*/ 174 h 182"/>
                  <a:gd name="T82" fmla="*/ 187 w 187"/>
                  <a:gd name="T83" fmla="*/ 182 h 182"/>
                  <a:gd name="T84" fmla="*/ 170 w 187"/>
                  <a:gd name="T85" fmla="*/ 157 h 182"/>
                  <a:gd name="T86" fmla="*/ 153 w 187"/>
                  <a:gd name="T87" fmla="*/ 157 h 1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7" h="182">
                    <a:moveTo>
                      <a:pt x="153" y="157"/>
                    </a:moveTo>
                    <a:lnTo>
                      <a:pt x="145" y="157"/>
                    </a:lnTo>
                    <a:lnTo>
                      <a:pt x="153" y="165"/>
                    </a:lnTo>
                    <a:lnTo>
                      <a:pt x="153" y="174"/>
                    </a:lnTo>
                    <a:lnTo>
                      <a:pt x="145" y="157"/>
                    </a:lnTo>
                    <a:lnTo>
                      <a:pt x="128" y="141"/>
                    </a:lnTo>
                    <a:lnTo>
                      <a:pt x="119" y="141"/>
                    </a:lnTo>
                    <a:lnTo>
                      <a:pt x="119" y="149"/>
                    </a:lnTo>
                    <a:lnTo>
                      <a:pt x="111" y="132"/>
                    </a:lnTo>
                    <a:lnTo>
                      <a:pt x="111" y="124"/>
                    </a:lnTo>
                    <a:lnTo>
                      <a:pt x="102" y="124"/>
                    </a:lnTo>
                    <a:lnTo>
                      <a:pt x="94" y="124"/>
                    </a:lnTo>
                    <a:lnTo>
                      <a:pt x="77" y="108"/>
                    </a:lnTo>
                    <a:lnTo>
                      <a:pt x="68" y="116"/>
                    </a:lnTo>
                    <a:lnTo>
                      <a:pt x="68" y="124"/>
                    </a:lnTo>
                    <a:lnTo>
                      <a:pt x="68" y="108"/>
                    </a:lnTo>
                    <a:lnTo>
                      <a:pt x="60" y="91"/>
                    </a:lnTo>
                    <a:lnTo>
                      <a:pt x="51" y="83"/>
                    </a:lnTo>
                    <a:lnTo>
                      <a:pt x="43" y="83"/>
                    </a:lnTo>
                    <a:lnTo>
                      <a:pt x="34" y="75"/>
                    </a:lnTo>
                    <a:lnTo>
                      <a:pt x="26" y="66"/>
                    </a:lnTo>
                    <a:lnTo>
                      <a:pt x="17" y="75"/>
                    </a:lnTo>
                    <a:lnTo>
                      <a:pt x="17" y="83"/>
                    </a:lnTo>
                    <a:lnTo>
                      <a:pt x="26" y="99"/>
                    </a:lnTo>
                    <a:lnTo>
                      <a:pt x="26" y="108"/>
                    </a:lnTo>
                    <a:lnTo>
                      <a:pt x="26" y="116"/>
                    </a:lnTo>
                    <a:lnTo>
                      <a:pt x="17" y="99"/>
                    </a:lnTo>
                    <a:lnTo>
                      <a:pt x="0" y="83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4" y="58"/>
                    </a:lnTo>
                    <a:lnTo>
                      <a:pt x="51" y="58"/>
                    </a:lnTo>
                    <a:lnTo>
                      <a:pt x="60" y="58"/>
                    </a:lnTo>
                    <a:lnTo>
                      <a:pt x="60" y="0"/>
                    </a:lnTo>
                    <a:lnTo>
                      <a:pt x="94" y="0"/>
                    </a:lnTo>
                    <a:lnTo>
                      <a:pt x="128" y="25"/>
                    </a:lnTo>
                    <a:lnTo>
                      <a:pt x="119" y="33"/>
                    </a:lnTo>
                    <a:lnTo>
                      <a:pt x="102" y="33"/>
                    </a:lnTo>
                    <a:lnTo>
                      <a:pt x="85" y="33"/>
                    </a:lnTo>
                    <a:lnTo>
                      <a:pt x="85" y="42"/>
                    </a:lnTo>
                    <a:lnTo>
                      <a:pt x="94" y="42"/>
                    </a:lnTo>
                    <a:lnTo>
                      <a:pt x="145" y="42"/>
                    </a:lnTo>
                    <a:lnTo>
                      <a:pt x="153" y="50"/>
                    </a:lnTo>
                    <a:lnTo>
                      <a:pt x="145" y="58"/>
                    </a:lnTo>
                    <a:lnTo>
                      <a:pt x="136" y="58"/>
                    </a:lnTo>
                    <a:lnTo>
                      <a:pt x="128" y="58"/>
                    </a:lnTo>
                    <a:lnTo>
                      <a:pt x="119" y="58"/>
                    </a:lnTo>
                    <a:lnTo>
                      <a:pt x="111" y="58"/>
                    </a:lnTo>
                    <a:lnTo>
                      <a:pt x="111" y="66"/>
                    </a:lnTo>
                    <a:lnTo>
                      <a:pt x="119" y="75"/>
                    </a:lnTo>
                    <a:lnTo>
                      <a:pt x="128" y="83"/>
                    </a:lnTo>
                    <a:lnTo>
                      <a:pt x="136" y="91"/>
                    </a:lnTo>
                    <a:lnTo>
                      <a:pt x="170" y="99"/>
                    </a:lnTo>
                    <a:lnTo>
                      <a:pt x="187" y="99"/>
                    </a:lnTo>
                    <a:lnTo>
                      <a:pt x="170" y="99"/>
                    </a:lnTo>
                    <a:lnTo>
                      <a:pt x="153" y="99"/>
                    </a:lnTo>
                    <a:lnTo>
                      <a:pt x="136" y="91"/>
                    </a:lnTo>
                    <a:lnTo>
                      <a:pt x="136" y="99"/>
                    </a:lnTo>
                    <a:lnTo>
                      <a:pt x="128" y="108"/>
                    </a:lnTo>
                    <a:lnTo>
                      <a:pt x="136" y="108"/>
                    </a:lnTo>
                    <a:lnTo>
                      <a:pt x="153" y="116"/>
                    </a:lnTo>
                    <a:lnTo>
                      <a:pt x="187" y="124"/>
                    </a:lnTo>
                    <a:lnTo>
                      <a:pt x="179" y="124"/>
                    </a:lnTo>
                    <a:lnTo>
                      <a:pt x="153" y="116"/>
                    </a:lnTo>
                    <a:lnTo>
                      <a:pt x="145" y="124"/>
                    </a:lnTo>
                    <a:lnTo>
                      <a:pt x="136" y="124"/>
                    </a:lnTo>
                    <a:lnTo>
                      <a:pt x="145" y="132"/>
                    </a:lnTo>
                    <a:lnTo>
                      <a:pt x="153" y="132"/>
                    </a:lnTo>
                    <a:lnTo>
                      <a:pt x="179" y="141"/>
                    </a:lnTo>
                    <a:lnTo>
                      <a:pt x="187" y="141"/>
                    </a:lnTo>
                    <a:lnTo>
                      <a:pt x="187" y="149"/>
                    </a:lnTo>
                    <a:lnTo>
                      <a:pt x="179" y="157"/>
                    </a:lnTo>
                    <a:lnTo>
                      <a:pt x="187" y="165"/>
                    </a:lnTo>
                    <a:lnTo>
                      <a:pt x="187" y="174"/>
                    </a:lnTo>
                    <a:lnTo>
                      <a:pt x="187" y="182"/>
                    </a:lnTo>
                    <a:lnTo>
                      <a:pt x="179" y="174"/>
                    </a:lnTo>
                    <a:lnTo>
                      <a:pt x="170" y="157"/>
                    </a:lnTo>
                    <a:lnTo>
                      <a:pt x="162" y="157"/>
                    </a:lnTo>
                    <a:lnTo>
                      <a:pt x="153" y="157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Freeform 97"/>
              <p:cNvSpPr>
                <a:spLocks/>
              </p:cNvSpPr>
              <p:nvPr/>
            </p:nvSpPr>
            <p:spPr bwMode="auto">
              <a:xfrm>
                <a:off x="10815" y="15823"/>
                <a:ext cx="34" cy="41"/>
              </a:xfrm>
              <a:custGeom>
                <a:avLst/>
                <a:gdLst>
                  <a:gd name="T0" fmla="*/ 0 w 34"/>
                  <a:gd name="T1" fmla="*/ 0 h 41"/>
                  <a:gd name="T2" fmla="*/ 34 w 34"/>
                  <a:gd name="T3" fmla="*/ 41 h 41"/>
                  <a:gd name="T4" fmla="*/ 17 w 34"/>
                  <a:gd name="T5" fmla="*/ 16 h 41"/>
                  <a:gd name="T6" fmla="*/ 0 w 34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lnTo>
                      <a:pt x="34" y="41"/>
                    </a:lnTo>
                    <a:lnTo>
                      <a:pt x="17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Freeform 98"/>
              <p:cNvSpPr>
                <a:spLocks/>
              </p:cNvSpPr>
              <p:nvPr/>
            </p:nvSpPr>
            <p:spPr bwMode="auto">
              <a:xfrm>
                <a:off x="10807" y="15847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8 w 8"/>
                  <a:gd name="T5" fmla="*/ 9 h 9"/>
                  <a:gd name="T6" fmla="*/ 0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0" y="0"/>
                    </a:lnTo>
                    <a:lnTo>
                      <a:pt x="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Freeform 99"/>
              <p:cNvSpPr>
                <a:spLocks/>
              </p:cNvSpPr>
              <p:nvPr/>
            </p:nvSpPr>
            <p:spPr bwMode="auto">
              <a:xfrm>
                <a:off x="8607" y="15707"/>
                <a:ext cx="34" cy="149"/>
              </a:xfrm>
              <a:custGeom>
                <a:avLst/>
                <a:gdLst>
                  <a:gd name="T0" fmla="*/ 8 w 34"/>
                  <a:gd name="T1" fmla="*/ 132 h 149"/>
                  <a:gd name="T2" fmla="*/ 0 w 34"/>
                  <a:gd name="T3" fmla="*/ 8 h 149"/>
                  <a:gd name="T4" fmla="*/ 0 w 34"/>
                  <a:gd name="T5" fmla="*/ 0 h 149"/>
                  <a:gd name="T6" fmla="*/ 8 w 34"/>
                  <a:gd name="T7" fmla="*/ 0 h 149"/>
                  <a:gd name="T8" fmla="*/ 25 w 34"/>
                  <a:gd name="T9" fmla="*/ 0 h 149"/>
                  <a:gd name="T10" fmla="*/ 34 w 34"/>
                  <a:gd name="T11" fmla="*/ 0 h 149"/>
                  <a:gd name="T12" fmla="*/ 34 w 34"/>
                  <a:gd name="T13" fmla="*/ 8 h 149"/>
                  <a:gd name="T14" fmla="*/ 34 w 34"/>
                  <a:gd name="T15" fmla="*/ 74 h 149"/>
                  <a:gd name="T16" fmla="*/ 34 w 34"/>
                  <a:gd name="T17" fmla="*/ 140 h 149"/>
                  <a:gd name="T18" fmla="*/ 25 w 34"/>
                  <a:gd name="T19" fmla="*/ 149 h 149"/>
                  <a:gd name="T20" fmla="*/ 17 w 34"/>
                  <a:gd name="T21" fmla="*/ 149 h 149"/>
                  <a:gd name="T22" fmla="*/ 8 w 34"/>
                  <a:gd name="T23" fmla="*/ 140 h 149"/>
                  <a:gd name="T24" fmla="*/ 8 w 34"/>
                  <a:gd name="T25" fmla="*/ 132 h 1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149">
                    <a:moveTo>
                      <a:pt x="8" y="13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34" y="8"/>
                    </a:lnTo>
                    <a:lnTo>
                      <a:pt x="34" y="74"/>
                    </a:lnTo>
                    <a:lnTo>
                      <a:pt x="34" y="140"/>
                    </a:lnTo>
                    <a:lnTo>
                      <a:pt x="25" y="149"/>
                    </a:lnTo>
                    <a:lnTo>
                      <a:pt x="17" y="149"/>
                    </a:lnTo>
                    <a:lnTo>
                      <a:pt x="8" y="140"/>
                    </a:lnTo>
                    <a:lnTo>
                      <a:pt x="8" y="13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Freeform 100"/>
              <p:cNvSpPr>
                <a:spLocks/>
              </p:cNvSpPr>
              <p:nvPr/>
            </p:nvSpPr>
            <p:spPr bwMode="auto">
              <a:xfrm>
                <a:off x="10747" y="15707"/>
                <a:ext cx="60" cy="149"/>
              </a:xfrm>
              <a:custGeom>
                <a:avLst/>
                <a:gdLst>
                  <a:gd name="T0" fmla="*/ 0 w 60"/>
                  <a:gd name="T1" fmla="*/ 140 h 149"/>
                  <a:gd name="T2" fmla="*/ 0 w 60"/>
                  <a:gd name="T3" fmla="*/ 124 h 149"/>
                  <a:gd name="T4" fmla="*/ 9 w 60"/>
                  <a:gd name="T5" fmla="*/ 107 h 149"/>
                  <a:gd name="T6" fmla="*/ 0 w 60"/>
                  <a:gd name="T7" fmla="*/ 66 h 149"/>
                  <a:gd name="T8" fmla="*/ 0 w 60"/>
                  <a:gd name="T9" fmla="*/ 33 h 149"/>
                  <a:gd name="T10" fmla="*/ 9 w 60"/>
                  <a:gd name="T11" fmla="*/ 8 h 149"/>
                  <a:gd name="T12" fmla="*/ 17 w 60"/>
                  <a:gd name="T13" fmla="*/ 0 h 149"/>
                  <a:gd name="T14" fmla="*/ 34 w 60"/>
                  <a:gd name="T15" fmla="*/ 0 h 149"/>
                  <a:gd name="T16" fmla="*/ 43 w 60"/>
                  <a:gd name="T17" fmla="*/ 0 h 149"/>
                  <a:gd name="T18" fmla="*/ 43 w 60"/>
                  <a:gd name="T19" fmla="*/ 17 h 149"/>
                  <a:gd name="T20" fmla="*/ 43 w 60"/>
                  <a:gd name="T21" fmla="*/ 41 h 149"/>
                  <a:gd name="T22" fmla="*/ 51 w 60"/>
                  <a:gd name="T23" fmla="*/ 58 h 149"/>
                  <a:gd name="T24" fmla="*/ 60 w 60"/>
                  <a:gd name="T25" fmla="*/ 83 h 149"/>
                  <a:gd name="T26" fmla="*/ 51 w 60"/>
                  <a:gd name="T27" fmla="*/ 74 h 149"/>
                  <a:gd name="T28" fmla="*/ 43 w 60"/>
                  <a:gd name="T29" fmla="*/ 66 h 149"/>
                  <a:gd name="T30" fmla="*/ 34 w 60"/>
                  <a:gd name="T31" fmla="*/ 66 h 149"/>
                  <a:gd name="T32" fmla="*/ 34 w 60"/>
                  <a:gd name="T33" fmla="*/ 83 h 149"/>
                  <a:gd name="T34" fmla="*/ 34 w 60"/>
                  <a:gd name="T35" fmla="*/ 99 h 149"/>
                  <a:gd name="T36" fmla="*/ 51 w 60"/>
                  <a:gd name="T37" fmla="*/ 124 h 149"/>
                  <a:gd name="T38" fmla="*/ 34 w 60"/>
                  <a:gd name="T39" fmla="*/ 99 h 149"/>
                  <a:gd name="T40" fmla="*/ 34 w 60"/>
                  <a:gd name="T41" fmla="*/ 91 h 149"/>
                  <a:gd name="T42" fmla="*/ 17 w 60"/>
                  <a:gd name="T43" fmla="*/ 83 h 149"/>
                  <a:gd name="T44" fmla="*/ 17 w 60"/>
                  <a:gd name="T45" fmla="*/ 91 h 149"/>
                  <a:gd name="T46" fmla="*/ 17 w 60"/>
                  <a:gd name="T47" fmla="*/ 99 h 149"/>
                  <a:gd name="T48" fmla="*/ 17 w 60"/>
                  <a:gd name="T49" fmla="*/ 116 h 149"/>
                  <a:gd name="T50" fmla="*/ 17 w 60"/>
                  <a:gd name="T51" fmla="*/ 116 h 149"/>
                  <a:gd name="T52" fmla="*/ 9 w 60"/>
                  <a:gd name="T53" fmla="*/ 116 h 149"/>
                  <a:gd name="T54" fmla="*/ 9 w 60"/>
                  <a:gd name="T55" fmla="*/ 132 h 149"/>
                  <a:gd name="T56" fmla="*/ 9 w 60"/>
                  <a:gd name="T57" fmla="*/ 140 h 149"/>
                  <a:gd name="T58" fmla="*/ 9 w 60"/>
                  <a:gd name="T59" fmla="*/ 149 h 149"/>
                  <a:gd name="T60" fmla="*/ 0 w 60"/>
                  <a:gd name="T61" fmla="*/ 149 h 149"/>
                  <a:gd name="T62" fmla="*/ 0 w 60"/>
                  <a:gd name="T63" fmla="*/ 14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0" h="149">
                    <a:moveTo>
                      <a:pt x="0" y="140"/>
                    </a:moveTo>
                    <a:lnTo>
                      <a:pt x="0" y="124"/>
                    </a:lnTo>
                    <a:lnTo>
                      <a:pt x="9" y="107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9" y="8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43" y="41"/>
                    </a:lnTo>
                    <a:lnTo>
                      <a:pt x="51" y="58"/>
                    </a:lnTo>
                    <a:lnTo>
                      <a:pt x="60" y="83"/>
                    </a:lnTo>
                    <a:lnTo>
                      <a:pt x="51" y="74"/>
                    </a:lnTo>
                    <a:lnTo>
                      <a:pt x="43" y="66"/>
                    </a:lnTo>
                    <a:lnTo>
                      <a:pt x="34" y="66"/>
                    </a:lnTo>
                    <a:lnTo>
                      <a:pt x="34" y="83"/>
                    </a:lnTo>
                    <a:lnTo>
                      <a:pt x="34" y="99"/>
                    </a:lnTo>
                    <a:lnTo>
                      <a:pt x="51" y="124"/>
                    </a:lnTo>
                    <a:lnTo>
                      <a:pt x="34" y="99"/>
                    </a:lnTo>
                    <a:lnTo>
                      <a:pt x="34" y="91"/>
                    </a:lnTo>
                    <a:lnTo>
                      <a:pt x="17" y="83"/>
                    </a:lnTo>
                    <a:lnTo>
                      <a:pt x="17" y="91"/>
                    </a:lnTo>
                    <a:lnTo>
                      <a:pt x="17" y="99"/>
                    </a:lnTo>
                    <a:lnTo>
                      <a:pt x="17" y="116"/>
                    </a:lnTo>
                    <a:lnTo>
                      <a:pt x="9" y="116"/>
                    </a:lnTo>
                    <a:lnTo>
                      <a:pt x="9" y="132"/>
                    </a:lnTo>
                    <a:lnTo>
                      <a:pt x="9" y="140"/>
                    </a:lnTo>
                    <a:lnTo>
                      <a:pt x="9" y="149"/>
                    </a:lnTo>
                    <a:lnTo>
                      <a:pt x="0" y="1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Freeform 101"/>
              <p:cNvSpPr>
                <a:spLocks/>
              </p:cNvSpPr>
              <p:nvPr/>
            </p:nvSpPr>
            <p:spPr bwMode="auto">
              <a:xfrm>
                <a:off x="10773" y="1583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8 w 8"/>
                  <a:gd name="T3" fmla="*/ 17 h 17"/>
                  <a:gd name="T4" fmla="*/ 0 w 8"/>
                  <a:gd name="T5" fmla="*/ 0 h 17"/>
                  <a:gd name="T6" fmla="*/ 0 w 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Freeform 102"/>
              <p:cNvSpPr>
                <a:spLocks/>
              </p:cNvSpPr>
              <p:nvPr/>
            </p:nvSpPr>
            <p:spPr bwMode="auto">
              <a:xfrm>
                <a:off x="10968" y="15831"/>
                <a:ext cx="9" cy="25"/>
              </a:xfrm>
              <a:custGeom>
                <a:avLst/>
                <a:gdLst>
                  <a:gd name="T0" fmla="*/ 0 w 9"/>
                  <a:gd name="T1" fmla="*/ 0 h 25"/>
                  <a:gd name="T2" fmla="*/ 9 w 9"/>
                  <a:gd name="T3" fmla="*/ 8 h 25"/>
                  <a:gd name="T4" fmla="*/ 9 w 9"/>
                  <a:gd name="T5" fmla="*/ 25 h 25"/>
                  <a:gd name="T6" fmla="*/ 0 w 9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5">
                    <a:moveTo>
                      <a:pt x="0" y="0"/>
                    </a:moveTo>
                    <a:lnTo>
                      <a:pt x="9" y="8"/>
                    </a:lnTo>
                    <a:lnTo>
                      <a:pt x="9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Freeform 103"/>
              <p:cNvSpPr>
                <a:spLocks/>
              </p:cNvSpPr>
              <p:nvPr/>
            </p:nvSpPr>
            <p:spPr bwMode="auto">
              <a:xfrm>
                <a:off x="10951" y="15831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w 1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Freeform 104"/>
              <p:cNvSpPr>
                <a:spLocks/>
              </p:cNvSpPr>
              <p:nvPr/>
            </p:nvSpPr>
            <p:spPr bwMode="auto">
              <a:xfrm>
                <a:off x="8666" y="15732"/>
                <a:ext cx="9" cy="107"/>
              </a:xfrm>
              <a:custGeom>
                <a:avLst/>
                <a:gdLst>
                  <a:gd name="T0" fmla="*/ 0 w 9"/>
                  <a:gd name="T1" fmla="*/ 99 h 107"/>
                  <a:gd name="T2" fmla="*/ 0 w 9"/>
                  <a:gd name="T3" fmla="*/ 0 h 107"/>
                  <a:gd name="T4" fmla="*/ 0 w 9"/>
                  <a:gd name="T5" fmla="*/ 0 h 107"/>
                  <a:gd name="T6" fmla="*/ 9 w 9"/>
                  <a:gd name="T7" fmla="*/ 16 h 107"/>
                  <a:gd name="T8" fmla="*/ 9 w 9"/>
                  <a:gd name="T9" fmla="*/ 49 h 107"/>
                  <a:gd name="T10" fmla="*/ 9 w 9"/>
                  <a:gd name="T11" fmla="*/ 99 h 107"/>
                  <a:gd name="T12" fmla="*/ 0 w 9"/>
                  <a:gd name="T13" fmla="*/ 107 h 107"/>
                  <a:gd name="T14" fmla="*/ 0 w 9"/>
                  <a:gd name="T15" fmla="*/ 99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07">
                    <a:moveTo>
                      <a:pt x="0" y="99"/>
                    </a:moveTo>
                    <a:lnTo>
                      <a:pt x="0" y="0"/>
                    </a:lnTo>
                    <a:lnTo>
                      <a:pt x="9" y="16"/>
                    </a:lnTo>
                    <a:lnTo>
                      <a:pt x="9" y="49"/>
                    </a:lnTo>
                    <a:lnTo>
                      <a:pt x="9" y="99"/>
                    </a:lnTo>
                    <a:lnTo>
                      <a:pt x="0" y="10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" name="Freeform 105"/>
              <p:cNvSpPr>
                <a:spLocks/>
              </p:cNvSpPr>
              <p:nvPr/>
            </p:nvSpPr>
            <p:spPr bwMode="auto">
              <a:xfrm>
                <a:off x="8573" y="15732"/>
                <a:ext cx="17" cy="99"/>
              </a:xfrm>
              <a:custGeom>
                <a:avLst/>
                <a:gdLst>
                  <a:gd name="T0" fmla="*/ 0 w 17"/>
                  <a:gd name="T1" fmla="*/ 8 h 99"/>
                  <a:gd name="T2" fmla="*/ 8 w 17"/>
                  <a:gd name="T3" fmla="*/ 0 h 99"/>
                  <a:gd name="T4" fmla="*/ 17 w 17"/>
                  <a:gd name="T5" fmla="*/ 8 h 99"/>
                  <a:gd name="T6" fmla="*/ 17 w 17"/>
                  <a:gd name="T7" fmla="*/ 91 h 99"/>
                  <a:gd name="T8" fmla="*/ 8 w 17"/>
                  <a:gd name="T9" fmla="*/ 99 h 99"/>
                  <a:gd name="T10" fmla="*/ 0 w 17"/>
                  <a:gd name="T11" fmla="*/ 91 h 99"/>
                  <a:gd name="T12" fmla="*/ 0 w 17"/>
                  <a:gd name="T13" fmla="*/ 8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99">
                    <a:moveTo>
                      <a:pt x="0" y="8"/>
                    </a:moveTo>
                    <a:lnTo>
                      <a:pt x="8" y="0"/>
                    </a:lnTo>
                    <a:lnTo>
                      <a:pt x="17" y="8"/>
                    </a:lnTo>
                    <a:lnTo>
                      <a:pt x="17" y="91"/>
                    </a:lnTo>
                    <a:lnTo>
                      <a:pt x="8" y="99"/>
                    </a:lnTo>
                    <a:lnTo>
                      <a:pt x="0" y="9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Freeform 106"/>
              <p:cNvSpPr>
                <a:spLocks/>
              </p:cNvSpPr>
              <p:nvPr/>
            </p:nvSpPr>
            <p:spPr bwMode="auto">
              <a:xfrm>
                <a:off x="8998" y="15732"/>
                <a:ext cx="93" cy="99"/>
              </a:xfrm>
              <a:custGeom>
                <a:avLst/>
                <a:gdLst>
                  <a:gd name="T0" fmla="*/ 0 w 93"/>
                  <a:gd name="T1" fmla="*/ 91 h 99"/>
                  <a:gd name="T2" fmla="*/ 76 w 93"/>
                  <a:gd name="T3" fmla="*/ 41 h 99"/>
                  <a:gd name="T4" fmla="*/ 68 w 93"/>
                  <a:gd name="T5" fmla="*/ 33 h 99"/>
                  <a:gd name="T6" fmla="*/ 42 w 93"/>
                  <a:gd name="T7" fmla="*/ 16 h 99"/>
                  <a:gd name="T8" fmla="*/ 8 w 93"/>
                  <a:gd name="T9" fmla="*/ 8 h 99"/>
                  <a:gd name="T10" fmla="*/ 0 w 93"/>
                  <a:gd name="T11" fmla="*/ 0 h 99"/>
                  <a:gd name="T12" fmla="*/ 25 w 93"/>
                  <a:gd name="T13" fmla="*/ 8 h 99"/>
                  <a:gd name="T14" fmla="*/ 42 w 93"/>
                  <a:gd name="T15" fmla="*/ 16 h 99"/>
                  <a:gd name="T16" fmla="*/ 76 w 93"/>
                  <a:gd name="T17" fmla="*/ 33 h 99"/>
                  <a:gd name="T18" fmla="*/ 93 w 93"/>
                  <a:gd name="T19" fmla="*/ 41 h 99"/>
                  <a:gd name="T20" fmla="*/ 76 w 93"/>
                  <a:gd name="T21" fmla="*/ 66 h 99"/>
                  <a:gd name="T22" fmla="*/ 51 w 93"/>
                  <a:gd name="T23" fmla="*/ 74 h 99"/>
                  <a:gd name="T24" fmla="*/ 0 w 93"/>
                  <a:gd name="T25" fmla="*/ 99 h 99"/>
                  <a:gd name="T26" fmla="*/ 0 w 93"/>
                  <a:gd name="T27" fmla="*/ 91 h 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3" h="99">
                    <a:moveTo>
                      <a:pt x="0" y="91"/>
                    </a:moveTo>
                    <a:lnTo>
                      <a:pt x="76" y="41"/>
                    </a:lnTo>
                    <a:lnTo>
                      <a:pt x="68" y="33"/>
                    </a:lnTo>
                    <a:lnTo>
                      <a:pt x="42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25" y="8"/>
                    </a:lnTo>
                    <a:lnTo>
                      <a:pt x="42" y="16"/>
                    </a:lnTo>
                    <a:lnTo>
                      <a:pt x="76" y="33"/>
                    </a:lnTo>
                    <a:lnTo>
                      <a:pt x="93" y="41"/>
                    </a:lnTo>
                    <a:lnTo>
                      <a:pt x="76" y="66"/>
                    </a:lnTo>
                    <a:lnTo>
                      <a:pt x="51" y="74"/>
                    </a:lnTo>
                    <a:lnTo>
                      <a:pt x="0" y="9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Freeform 107"/>
              <p:cNvSpPr>
                <a:spLocks/>
              </p:cNvSpPr>
              <p:nvPr/>
            </p:nvSpPr>
            <p:spPr bwMode="auto">
              <a:xfrm>
                <a:off x="10892" y="15806"/>
                <a:ext cx="8" cy="17"/>
              </a:xfrm>
              <a:custGeom>
                <a:avLst/>
                <a:gdLst>
                  <a:gd name="T0" fmla="*/ 8 w 8"/>
                  <a:gd name="T1" fmla="*/ 0 h 17"/>
                  <a:gd name="T2" fmla="*/ 8 w 8"/>
                  <a:gd name="T3" fmla="*/ 8 h 17"/>
                  <a:gd name="T4" fmla="*/ 8 w 8"/>
                  <a:gd name="T5" fmla="*/ 17 h 17"/>
                  <a:gd name="T6" fmla="*/ 0 w 8"/>
                  <a:gd name="T7" fmla="*/ 8 h 17"/>
                  <a:gd name="T8" fmla="*/ 8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8" y="0"/>
                    </a:moveTo>
                    <a:lnTo>
                      <a:pt x="8" y="8"/>
                    </a:lnTo>
                    <a:lnTo>
                      <a:pt x="8" y="17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Freeform 108"/>
              <p:cNvSpPr>
                <a:spLocks/>
              </p:cNvSpPr>
              <p:nvPr/>
            </p:nvSpPr>
            <p:spPr bwMode="auto">
              <a:xfrm>
                <a:off x="9091" y="15806"/>
                <a:ext cx="1639" cy="17"/>
              </a:xfrm>
              <a:custGeom>
                <a:avLst/>
                <a:gdLst>
                  <a:gd name="T0" fmla="*/ 26 w 1639"/>
                  <a:gd name="T1" fmla="*/ 8 h 17"/>
                  <a:gd name="T2" fmla="*/ 0 w 1639"/>
                  <a:gd name="T3" fmla="*/ 0 h 17"/>
                  <a:gd name="T4" fmla="*/ 9 w 1639"/>
                  <a:gd name="T5" fmla="*/ 0 h 17"/>
                  <a:gd name="T6" fmla="*/ 51 w 1639"/>
                  <a:gd name="T7" fmla="*/ 0 h 17"/>
                  <a:gd name="T8" fmla="*/ 85 w 1639"/>
                  <a:gd name="T9" fmla="*/ 0 h 17"/>
                  <a:gd name="T10" fmla="*/ 136 w 1639"/>
                  <a:gd name="T11" fmla="*/ 0 h 17"/>
                  <a:gd name="T12" fmla="*/ 187 w 1639"/>
                  <a:gd name="T13" fmla="*/ 0 h 17"/>
                  <a:gd name="T14" fmla="*/ 238 w 1639"/>
                  <a:gd name="T15" fmla="*/ 0 h 17"/>
                  <a:gd name="T16" fmla="*/ 297 w 1639"/>
                  <a:gd name="T17" fmla="*/ 0 h 17"/>
                  <a:gd name="T18" fmla="*/ 416 w 1639"/>
                  <a:gd name="T19" fmla="*/ 0 h 17"/>
                  <a:gd name="T20" fmla="*/ 544 w 1639"/>
                  <a:gd name="T21" fmla="*/ 0 h 17"/>
                  <a:gd name="T22" fmla="*/ 680 w 1639"/>
                  <a:gd name="T23" fmla="*/ 0 h 17"/>
                  <a:gd name="T24" fmla="*/ 951 w 1639"/>
                  <a:gd name="T25" fmla="*/ 0 h 17"/>
                  <a:gd name="T26" fmla="*/ 1087 w 1639"/>
                  <a:gd name="T27" fmla="*/ 0 h 17"/>
                  <a:gd name="T28" fmla="*/ 1215 w 1639"/>
                  <a:gd name="T29" fmla="*/ 0 h 17"/>
                  <a:gd name="T30" fmla="*/ 1325 w 1639"/>
                  <a:gd name="T31" fmla="*/ 0 h 17"/>
                  <a:gd name="T32" fmla="*/ 1376 w 1639"/>
                  <a:gd name="T33" fmla="*/ 0 h 17"/>
                  <a:gd name="T34" fmla="*/ 1427 w 1639"/>
                  <a:gd name="T35" fmla="*/ 0 h 17"/>
                  <a:gd name="T36" fmla="*/ 1469 w 1639"/>
                  <a:gd name="T37" fmla="*/ 0 h 17"/>
                  <a:gd name="T38" fmla="*/ 1512 w 1639"/>
                  <a:gd name="T39" fmla="*/ 0 h 17"/>
                  <a:gd name="T40" fmla="*/ 1546 w 1639"/>
                  <a:gd name="T41" fmla="*/ 0 h 17"/>
                  <a:gd name="T42" fmla="*/ 1571 w 1639"/>
                  <a:gd name="T43" fmla="*/ 0 h 17"/>
                  <a:gd name="T44" fmla="*/ 1597 w 1639"/>
                  <a:gd name="T45" fmla="*/ 0 h 17"/>
                  <a:gd name="T46" fmla="*/ 1614 w 1639"/>
                  <a:gd name="T47" fmla="*/ 0 h 17"/>
                  <a:gd name="T48" fmla="*/ 1622 w 1639"/>
                  <a:gd name="T49" fmla="*/ 0 h 17"/>
                  <a:gd name="T50" fmla="*/ 1631 w 1639"/>
                  <a:gd name="T51" fmla="*/ 0 h 17"/>
                  <a:gd name="T52" fmla="*/ 1639 w 1639"/>
                  <a:gd name="T53" fmla="*/ 8 h 17"/>
                  <a:gd name="T54" fmla="*/ 1631 w 1639"/>
                  <a:gd name="T55" fmla="*/ 17 h 17"/>
                  <a:gd name="T56" fmla="*/ 1622 w 1639"/>
                  <a:gd name="T57" fmla="*/ 17 h 17"/>
                  <a:gd name="T58" fmla="*/ 1614 w 1639"/>
                  <a:gd name="T59" fmla="*/ 17 h 17"/>
                  <a:gd name="T60" fmla="*/ 1597 w 1639"/>
                  <a:gd name="T61" fmla="*/ 17 h 17"/>
                  <a:gd name="T62" fmla="*/ 1563 w 1639"/>
                  <a:gd name="T63" fmla="*/ 17 h 17"/>
                  <a:gd name="T64" fmla="*/ 1529 w 1639"/>
                  <a:gd name="T65" fmla="*/ 17 h 17"/>
                  <a:gd name="T66" fmla="*/ 1486 w 1639"/>
                  <a:gd name="T67" fmla="*/ 17 h 17"/>
                  <a:gd name="T68" fmla="*/ 1435 w 1639"/>
                  <a:gd name="T69" fmla="*/ 17 h 17"/>
                  <a:gd name="T70" fmla="*/ 1385 w 1639"/>
                  <a:gd name="T71" fmla="*/ 17 h 17"/>
                  <a:gd name="T72" fmla="*/ 1325 w 1639"/>
                  <a:gd name="T73" fmla="*/ 17 h 17"/>
                  <a:gd name="T74" fmla="*/ 1257 w 1639"/>
                  <a:gd name="T75" fmla="*/ 17 h 17"/>
                  <a:gd name="T76" fmla="*/ 1121 w 1639"/>
                  <a:gd name="T77" fmla="*/ 17 h 17"/>
                  <a:gd name="T78" fmla="*/ 977 w 1639"/>
                  <a:gd name="T79" fmla="*/ 17 h 17"/>
                  <a:gd name="T80" fmla="*/ 832 w 1639"/>
                  <a:gd name="T81" fmla="*/ 17 h 17"/>
                  <a:gd name="T82" fmla="*/ 680 w 1639"/>
                  <a:gd name="T83" fmla="*/ 17 h 17"/>
                  <a:gd name="T84" fmla="*/ 535 w 1639"/>
                  <a:gd name="T85" fmla="*/ 8 h 17"/>
                  <a:gd name="T86" fmla="*/ 399 w 1639"/>
                  <a:gd name="T87" fmla="*/ 8 h 17"/>
                  <a:gd name="T88" fmla="*/ 340 w 1639"/>
                  <a:gd name="T89" fmla="*/ 8 h 17"/>
                  <a:gd name="T90" fmla="*/ 280 w 1639"/>
                  <a:gd name="T91" fmla="*/ 8 h 17"/>
                  <a:gd name="T92" fmla="*/ 221 w 1639"/>
                  <a:gd name="T93" fmla="*/ 8 h 17"/>
                  <a:gd name="T94" fmla="*/ 178 w 1639"/>
                  <a:gd name="T95" fmla="*/ 8 h 17"/>
                  <a:gd name="T96" fmla="*/ 136 w 1639"/>
                  <a:gd name="T97" fmla="*/ 8 h 17"/>
                  <a:gd name="T98" fmla="*/ 102 w 1639"/>
                  <a:gd name="T99" fmla="*/ 8 h 17"/>
                  <a:gd name="T100" fmla="*/ 68 w 1639"/>
                  <a:gd name="T101" fmla="*/ 8 h 17"/>
                  <a:gd name="T102" fmla="*/ 51 w 1639"/>
                  <a:gd name="T103" fmla="*/ 8 h 17"/>
                  <a:gd name="T104" fmla="*/ 34 w 1639"/>
                  <a:gd name="T105" fmla="*/ 8 h 17"/>
                  <a:gd name="T106" fmla="*/ 26 w 1639"/>
                  <a:gd name="T107" fmla="*/ 8 h 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39" h="17">
                    <a:moveTo>
                      <a:pt x="26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51" y="0"/>
                    </a:lnTo>
                    <a:lnTo>
                      <a:pt x="85" y="0"/>
                    </a:lnTo>
                    <a:lnTo>
                      <a:pt x="136" y="0"/>
                    </a:lnTo>
                    <a:lnTo>
                      <a:pt x="187" y="0"/>
                    </a:lnTo>
                    <a:lnTo>
                      <a:pt x="238" y="0"/>
                    </a:lnTo>
                    <a:lnTo>
                      <a:pt x="297" y="0"/>
                    </a:lnTo>
                    <a:lnTo>
                      <a:pt x="416" y="0"/>
                    </a:lnTo>
                    <a:lnTo>
                      <a:pt x="544" y="0"/>
                    </a:lnTo>
                    <a:lnTo>
                      <a:pt x="680" y="0"/>
                    </a:lnTo>
                    <a:lnTo>
                      <a:pt x="951" y="0"/>
                    </a:lnTo>
                    <a:lnTo>
                      <a:pt x="1087" y="0"/>
                    </a:lnTo>
                    <a:lnTo>
                      <a:pt x="1215" y="0"/>
                    </a:lnTo>
                    <a:lnTo>
                      <a:pt x="1325" y="0"/>
                    </a:lnTo>
                    <a:lnTo>
                      <a:pt x="1376" y="0"/>
                    </a:lnTo>
                    <a:lnTo>
                      <a:pt x="1427" y="0"/>
                    </a:lnTo>
                    <a:lnTo>
                      <a:pt x="1469" y="0"/>
                    </a:lnTo>
                    <a:lnTo>
                      <a:pt x="1512" y="0"/>
                    </a:lnTo>
                    <a:lnTo>
                      <a:pt x="1546" y="0"/>
                    </a:lnTo>
                    <a:lnTo>
                      <a:pt x="1571" y="0"/>
                    </a:lnTo>
                    <a:lnTo>
                      <a:pt x="1597" y="0"/>
                    </a:lnTo>
                    <a:lnTo>
                      <a:pt x="1614" y="0"/>
                    </a:lnTo>
                    <a:lnTo>
                      <a:pt x="1622" y="0"/>
                    </a:lnTo>
                    <a:lnTo>
                      <a:pt x="1631" y="0"/>
                    </a:lnTo>
                    <a:lnTo>
                      <a:pt x="1639" y="8"/>
                    </a:lnTo>
                    <a:lnTo>
                      <a:pt x="1631" y="17"/>
                    </a:lnTo>
                    <a:lnTo>
                      <a:pt x="1622" y="17"/>
                    </a:lnTo>
                    <a:lnTo>
                      <a:pt x="1614" y="17"/>
                    </a:lnTo>
                    <a:lnTo>
                      <a:pt x="1597" y="17"/>
                    </a:lnTo>
                    <a:lnTo>
                      <a:pt x="1563" y="17"/>
                    </a:lnTo>
                    <a:lnTo>
                      <a:pt x="1529" y="17"/>
                    </a:lnTo>
                    <a:lnTo>
                      <a:pt x="1486" y="17"/>
                    </a:lnTo>
                    <a:lnTo>
                      <a:pt x="1435" y="17"/>
                    </a:lnTo>
                    <a:lnTo>
                      <a:pt x="1385" y="17"/>
                    </a:lnTo>
                    <a:lnTo>
                      <a:pt x="1325" y="17"/>
                    </a:lnTo>
                    <a:lnTo>
                      <a:pt x="1257" y="17"/>
                    </a:lnTo>
                    <a:lnTo>
                      <a:pt x="1121" y="17"/>
                    </a:lnTo>
                    <a:lnTo>
                      <a:pt x="977" y="17"/>
                    </a:lnTo>
                    <a:lnTo>
                      <a:pt x="832" y="17"/>
                    </a:lnTo>
                    <a:lnTo>
                      <a:pt x="680" y="17"/>
                    </a:lnTo>
                    <a:lnTo>
                      <a:pt x="535" y="8"/>
                    </a:lnTo>
                    <a:lnTo>
                      <a:pt x="399" y="8"/>
                    </a:lnTo>
                    <a:lnTo>
                      <a:pt x="340" y="8"/>
                    </a:lnTo>
                    <a:lnTo>
                      <a:pt x="280" y="8"/>
                    </a:lnTo>
                    <a:lnTo>
                      <a:pt x="221" y="8"/>
                    </a:lnTo>
                    <a:lnTo>
                      <a:pt x="178" y="8"/>
                    </a:lnTo>
                    <a:lnTo>
                      <a:pt x="136" y="8"/>
                    </a:lnTo>
                    <a:lnTo>
                      <a:pt x="102" y="8"/>
                    </a:lnTo>
                    <a:lnTo>
                      <a:pt x="68" y="8"/>
                    </a:lnTo>
                    <a:lnTo>
                      <a:pt x="51" y="8"/>
                    </a:lnTo>
                    <a:lnTo>
                      <a:pt x="34" y="8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" name="Freeform 109"/>
              <p:cNvSpPr>
                <a:spLocks/>
              </p:cNvSpPr>
              <p:nvPr/>
            </p:nvSpPr>
            <p:spPr bwMode="auto">
              <a:xfrm>
                <a:off x="8700" y="15748"/>
                <a:ext cx="51" cy="58"/>
              </a:xfrm>
              <a:custGeom>
                <a:avLst/>
                <a:gdLst>
                  <a:gd name="T0" fmla="*/ 0 w 51"/>
                  <a:gd name="T1" fmla="*/ 0 h 58"/>
                  <a:gd name="T2" fmla="*/ 17 w 51"/>
                  <a:gd name="T3" fmla="*/ 0 h 58"/>
                  <a:gd name="T4" fmla="*/ 34 w 51"/>
                  <a:gd name="T5" fmla="*/ 9 h 58"/>
                  <a:gd name="T6" fmla="*/ 43 w 51"/>
                  <a:gd name="T7" fmla="*/ 17 h 58"/>
                  <a:gd name="T8" fmla="*/ 51 w 51"/>
                  <a:gd name="T9" fmla="*/ 25 h 58"/>
                  <a:gd name="T10" fmla="*/ 51 w 51"/>
                  <a:gd name="T11" fmla="*/ 33 h 58"/>
                  <a:gd name="T12" fmla="*/ 34 w 51"/>
                  <a:gd name="T13" fmla="*/ 42 h 58"/>
                  <a:gd name="T14" fmla="*/ 26 w 51"/>
                  <a:gd name="T15" fmla="*/ 50 h 58"/>
                  <a:gd name="T16" fmla="*/ 0 w 51"/>
                  <a:gd name="T17" fmla="*/ 58 h 58"/>
                  <a:gd name="T18" fmla="*/ 0 w 51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58">
                    <a:moveTo>
                      <a:pt x="0" y="0"/>
                    </a:moveTo>
                    <a:lnTo>
                      <a:pt x="17" y="0"/>
                    </a:lnTo>
                    <a:lnTo>
                      <a:pt x="34" y="9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51" y="33"/>
                    </a:lnTo>
                    <a:lnTo>
                      <a:pt x="34" y="42"/>
                    </a:lnTo>
                    <a:lnTo>
                      <a:pt x="26" y="50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Freeform 110"/>
              <p:cNvSpPr>
                <a:spLocks/>
              </p:cNvSpPr>
              <p:nvPr/>
            </p:nvSpPr>
            <p:spPr bwMode="auto">
              <a:xfrm>
                <a:off x="8930" y="15748"/>
                <a:ext cx="110" cy="58"/>
              </a:xfrm>
              <a:custGeom>
                <a:avLst/>
                <a:gdLst>
                  <a:gd name="T0" fmla="*/ 34 w 110"/>
                  <a:gd name="T1" fmla="*/ 42 h 58"/>
                  <a:gd name="T2" fmla="*/ 25 w 110"/>
                  <a:gd name="T3" fmla="*/ 33 h 58"/>
                  <a:gd name="T4" fmla="*/ 17 w 110"/>
                  <a:gd name="T5" fmla="*/ 33 h 58"/>
                  <a:gd name="T6" fmla="*/ 8 w 110"/>
                  <a:gd name="T7" fmla="*/ 25 h 58"/>
                  <a:gd name="T8" fmla="*/ 0 w 110"/>
                  <a:gd name="T9" fmla="*/ 25 h 58"/>
                  <a:gd name="T10" fmla="*/ 17 w 110"/>
                  <a:gd name="T11" fmla="*/ 25 h 58"/>
                  <a:gd name="T12" fmla="*/ 34 w 110"/>
                  <a:gd name="T13" fmla="*/ 17 h 58"/>
                  <a:gd name="T14" fmla="*/ 42 w 110"/>
                  <a:gd name="T15" fmla="*/ 0 h 58"/>
                  <a:gd name="T16" fmla="*/ 76 w 110"/>
                  <a:gd name="T17" fmla="*/ 9 h 58"/>
                  <a:gd name="T18" fmla="*/ 110 w 110"/>
                  <a:gd name="T19" fmla="*/ 25 h 58"/>
                  <a:gd name="T20" fmla="*/ 102 w 110"/>
                  <a:gd name="T21" fmla="*/ 42 h 58"/>
                  <a:gd name="T22" fmla="*/ 85 w 110"/>
                  <a:gd name="T23" fmla="*/ 42 h 58"/>
                  <a:gd name="T24" fmla="*/ 42 w 110"/>
                  <a:gd name="T25" fmla="*/ 58 h 58"/>
                  <a:gd name="T26" fmla="*/ 34 w 110"/>
                  <a:gd name="T27" fmla="*/ 42 h 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0" h="58">
                    <a:moveTo>
                      <a:pt x="34" y="42"/>
                    </a:moveTo>
                    <a:lnTo>
                      <a:pt x="25" y="33"/>
                    </a:lnTo>
                    <a:lnTo>
                      <a:pt x="17" y="33"/>
                    </a:lnTo>
                    <a:lnTo>
                      <a:pt x="8" y="25"/>
                    </a:lnTo>
                    <a:lnTo>
                      <a:pt x="0" y="25"/>
                    </a:lnTo>
                    <a:lnTo>
                      <a:pt x="17" y="25"/>
                    </a:lnTo>
                    <a:lnTo>
                      <a:pt x="34" y="17"/>
                    </a:lnTo>
                    <a:lnTo>
                      <a:pt x="42" y="0"/>
                    </a:lnTo>
                    <a:lnTo>
                      <a:pt x="76" y="9"/>
                    </a:lnTo>
                    <a:lnTo>
                      <a:pt x="110" y="25"/>
                    </a:lnTo>
                    <a:lnTo>
                      <a:pt x="102" y="42"/>
                    </a:lnTo>
                    <a:lnTo>
                      <a:pt x="85" y="42"/>
                    </a:lnTo>
                    <a:lnTo>
                      <a:pt x="42" y="58"/>
                    </a:lnTo>
                    <a:lnTo>
                      <a:pt x="34" y="4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Freeform 111"/>
              <p:cNvSpPr>
                <a:spLocks/>
              </p:cNvSpPr>
              <p:nvPr/>
            </p:nvSpPr>
            <p:spPr bwMode="auto">
              <a:xfrm>
                <a:off x="9754" y="14627"/>
                <a:ext cx="1197" cy="1163"/>
              </a:xfrm>
              <a:custGeom>
                <a:avLst/>
                <a:gdLst>
                  <a:gd name="T0" fmla="*/ 101 w 1197"/>
                  <a:gd name="T1" fmla="*/ 1146 h 1163"/>
                  <a:gd name="T2" fmla="*/ 59 w 1197"/>
                  <a:gd name="T3" fmla="*/ 1055 h 1163"/>
                  <a:gd name="T4" fmla="*/ 34 w 1197"/>
                  <a:gd name="T5" fmla="*/ 1072 h 1163"/>
                  <a:gd name="T6" fmla="*/ 195 w 1197"/>
                  <a:gd name="T7" fmla="*/ 1039 h 1163"/>
                  <a:gd name="T8" fmla="*/ 560 w 1197"/>
                  <a:gd name="T9" fmla="*/ 1138 h 1163"/>
                  <a:gd name="T10" fmla="*/ 433 w 1197"/>
                  <a:gd name="T11" fmla="*/ 940 h 1163"/>
                  <a:gd name="T12" fmla="*/ 543 w 1197"/>
                  <a:gd name="T13" fmla="*/ 627 h 1163"/>
                  <a:gd name="T14" fmla="*/ 543 w 1197"/>
                  <a:gd name="T15" fmla="*/ 684 h 1163"/>
                  <a:gd name="T16" fmla="*/ 603 w 1197"/>
                  <a:gd name="T17" fmla="*/ 643 h 1163"/>
                  <a:gd name="T18" fmla="*/ 611 w 1197"/>
                  <a:gd name="T19" fmla="*/ 775 h 1163"/>
                  <a:gd name="T20" fmla="*/ 458 w 1197"/>
                  <a:gd name="T21" fmla="*/ 907 h 1163"/>
                  <a:gd name="T22" fmla="*/ 475 w 1197"/>
                  <a:gd name="T23" fmla="*/ 924 h 1163"/>
                  <a:gd name="T24" fmla="*/ 543 w 1197"/>
                  <a:gd name="T25" fmla="*/ 891 h 1163"/>
                  <a:gd name="T26" fmla="*/ 526 w 1197"/>
                  <a:gd name="T27" fmla="*/ 866 h 1163"/>
                  <a:gd name="T28" fmla="*/ 560 w 1197"/>
                  <a:gd name="T29" fmla="*/ 825 h 1163"/>
                  <a:gd name="T30" fmla="*/ 688 w 1197"/>
                  <a:gd name="T31" fmla="*/ 800 h 1163"/>
                  <a:gd name="T32" fmla="*/ 772 w 1197"/>
                  <a:gd name="T33" fmla="*/ 899 h 1163"/>
                  <a:gd name="T34" fmla="*/ 730 w 1197"/>
                  <a:gd name="T35" fmla="*/ 1031 h 1163"/>
                  <a:gd name="T36" fmla="*/ 586 w 1197"/>
                  <a:gd name="T37" fmla="*/ 1064 h 1163"/>
                  <a:gd name="T38" fmla="*/ 603 w 1197"/>
                  <a:gd name="T39" fmla="*/ 956 h 1163"/>
                  <a:gd name="T40" fmla="*/ 526 w 1197"/>
                  <a:gd name="T41" fmla="*/ 1064 h 1163"/>
                  <a:gd name="T42" fmla="*/ 815 w 1197"/>
                  <a:gd name="T43" fmla="*/ 989 h 1163"/>
                  <a:gd name="T44" fmla="*/ 789 w 1197"/>
                  <a:gd name="T45" fmla="*/ 717 h 1163"/>
                  <a:gd name="T46" fmla="*/ 1087 w 1197"/>
                  <a:gd name="T47" fmla="*/ 742 h 1163"/>
                  <a:gd name="T48" fmla="*/ 1061 w 1197"/>
                  <a:gd name="T49" fmla="*/ 503 h 1163"/>
                  <a:gd name="T50" fmla="*/ 1019 w 1197"/>
                  <a:gd name="T51" fmla="*/ 594 h 1163"/>
                  <a:gd name="T52" fmla="*/ 1078 w 1197"/>
                  <a:gd name="T53" fmla="*/ 643 h 1163"/>
                  <a:gd name="T54" fmla="*/ 1010 w 1197"/>
                  <a:gd name="T55" fmla="*/ 693 h 1163"/>
                  <a:gd name="T56" fmla="*/ 917 w 1197"/>
                  <a:gd name="T57" fmla="*/ 742 h 1163"/>
                  <a:gd name="T58" fmla="*/ 832 w 1197"/>
                  <a:gd name="T59" fmla="*/ 627 h 1163"/>
                  <a:gd name="T60" fmla="*/ 866 w 1197"/>
                  <a:gd name="T61" fmla="*/ 519 h 1163"/>
                  <a:gd name="T62" fmla="*/ 1002 w 1197"/>
                  <a:gd name="T63" fmla="*/ 462 h 1163"/>
                  <a:gd name="T64" fmla="*/ 900 w 1197"/>
                  <a:gd name="T65" fmla="*/ 454 h 1163"/>
                  <a:gd name="T66" fmla="*/ 772 w 1197"/>
                  <a:gd name="T67" fmla="*/ 602 h 1163"/>
                  <a:gd name="T68" fmla="*/ 654 w 1197"/>
                  <a:gd name="T69" fmla="*/ 511 h 1163"/>
                  <a:gd name="T70" fmla="*/ 679 w 1197"/>
                  <a:gd name="T71" fmla="*/ 519 h 1163"/>
                  <a:gd name="T72" fmla="*/ 934 w 1197"/>
                  <a:gd name="T73" fmla="*/ 421 h 1163"/>
                  <a:gd name="T74" fmla="*/ 1163 w 1197"/>
                  <a:gd name="T75" fmla="*/ 552 h 1163"/>
                  <a:gd name="T76" fmla="*/ 1070 w 1197"/>
                  <a:gd name="T77" fmla="*/ 181 h 1163"/>
                  <a:gd name="T78" fmla="*/ 1087 w 1197"/>
                  <a:gd name="T79" fmla="*/ 25 h 1163"/>
                  <a:gd name="T80" fmla="*/ 1112 w 1197"/>
                  <a:gd name="T81" fmla="*/ 74 h 1163"/>
                  <a:gd name="T82" fmla="*/ 1172 w 1197"/>
                  <a:gd name="T83" fmla="*/ 17 h 1163"/>
                  <a:gd name="T84" fmla="*/ 1146 w 1197"/>
                  <a:gd name="T85" fmla="*/ 165 h 1163"/>
                  <a:gd name="T86" fmla="*/ 1146 w 1197"/>
                  <a:gd name="T87" fmla="*/ 379 h 1163"/>
                  <a:gd name="T88" fmla="*/ 1163 w 1197"/>
                  <a:gd name="T89" fmla="*/ 223 h 1163"/>
                  <a:gd name="T90" fmla="*/ 1070 w 1197"/>
                  <a:gd name="T91" fmla="*/ 289 h 1163"/>
                  <a:gd name="T92" fmla="*/ 1121 w 1197"/>
                  <a:gd name="T93" fmla="*/ 759 h 1163"/>
                  <a:gd name="T94" fmla="*/ 1189 w 1197"/>
                  <a:gd name="T95" fmla="*/ 849 h 1163"/>
                  <a:gd name="T96" fmla="*/ 1053 w 1197"/>
                  <a:gd name="T97" fmla="*/ 874 h 1163"/>
                  <a:gd name="T98" fmla="*/ 1138 w 1197"/>
                  <a:gd name="T99" fmla="*/ 849 h 1163"/>
                  <a:gd name="T100" fmla="*/ 781 w 1197"/>
                  <a:gd name="T101" fmla="*/ 742 h 1163"/>
                  <a:gd name="T102" fmla="*/ 891 w 1197"/>
                  <a:gd name="T103" fmla="*/ 1097 h 1163"/>
                  <a:gd name="T104" fmla="*/ 900 w 1197"/>
                  <a:gd name="T105" fmla="*/ 1014 h 1163"/>
                  <a:gd name="T106" fmla="*/ 917 w 1197"/>
                  <a:gd name="T107" fmla="*/ 1146 h 1163"/>
                  <a:gd name="T108" fmla="*/ 815 w 1197"/>
                  <a:gd name="T109" fmla="*/ 1022 h 1163"/>
                  <a:gd name="T110" fmla="*/ 628 w 1197"/>
                  <a:gd name="T111" fmla="*/ 1154 h 1163"/>
                  <a:gd name="T112" fmla="*/ 212 w 1197"/>
                  <a:gd name="T113" fmla="*/ 1072 h 1163"/>
                  <a:gd name="T114" fmla="*/ 280 w 1197"/>
                  <a:gd name="T115" fmla="*/ 1072 h 1163"/>
                  <a:gd name="T116" fmla="*/ 237 w 1197"/>
                  <a:gd name="T117" fmla="*/ 1163 h 11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97" h="1163">
                    <a:moveTo>
                      <a:pt x="203" y="1138"/>
                    </a:moveTo>
                    <a:lnTo>
                      <a:pt x="195" y="1121"/>
                    </a:lnTo>
                    <a:lnTo>
                      <a:pt x="195" y="1097"/>
                    </a:lnTo>
                    <a:lnTo>
                      <a:pt x="203" y="1055"/>
                    </a:lnTo>
                    <a:lnTo>
                      <a:pt x="195" y="1047"/>
                    </a:lnTo>
                    <a:lnTo>
                      <a:pt x="195" y="1055"/>
                    </a:lnTo>
                    <a:lnTo>
                      <a:pt x="169" y="1097"/>
                    </a:lnTo>
                    <a:lnTo>
                      <a:pt x="152" y="1121"/>
                    </a:lnTo>
                    <a:lnTo>
                      <a:pt x="127" y="1138"/>
                    </a:lnTo>
                    <a:lnTo>
                      <a:pt x="101" y="1146"/>
                    </a:lnTo>
                    <a:lnTo>
                      <a:pt x="68" y="1146"/>
                    </a:lnTo>
                    <a:lnTo>
                      <a:pt x="42" y="1138"/>
                    </a:lnTo>
                    <a:lnTo>
                      <a:pt x="17" y="1130"/>
                    </a:lnTo>
                    <a:lnTo>
                      <a:pt x="8" y="1113"/>
                    </a:lnTo>
                    <a:lnTo>
                      <a:pt x="0" y="1105"/>
                    </a:lnTo>
                    <a:lnTo>
                      <a:pt x="0" y="1072"/>
                    </a:lnTo>
                    <a:lnTo>
                      <a:pt x="8" y="1064"/>
                    </a:lnTo>
                    <a:lnTo>
                      <a:pt x="17" y="1055"/>
                    </a:lnTo>
                    <a:lnTo>
                      <a:pt x="42" y="1055"/>
                    </a:lnTo>
                    <a:lnTo>
                      <a:pt x="59" y="1055"/>
                    </a:lnTo>
                    <a:lnTo>
                      <a:pt x="68" y="1064"/>
                    </a:lnTo>
                    <a:lnTo>
                      <a:pt x="68" y="1080"/>
                    </a:lnTo>
                    <a:lnTo>
                      <a:pt x="68" y="1088"/>
                    </a:lnTo>
                    <a:lnTo>
                      <a:pt x="51" y="1097"/>
                    </a:lnTo>
                    <a:lnTo>
                      <a:pt x="42" y="1097"/>
                    </a:lnTo>
                    <a:lnTo>
                      <a:pt x="34" y="1097"/>
                    </a:lnTo>
                    <a:lnTo>
                      <a:pt x="34" y="1088"/>
                    </a:lnTo>
                    <a:lnTo>
                      <a:pt x="34" y="1080"/>
                    </a:lnTo>
                    <a:lnTo>
                      <a:pt x="34" y="1072"/>
                    </a:lnTo>
                    <a:lnTo>
                      <a:pt x="17" y="1072"/>
                    </a:lnTo>
                    <a:lnTo>
                      <a:pt x="8" y="1088"/>
                    </a:lnTo>
                    <a:lnTo>
                      <a:pt x="17" y="1097"/>
                    </a:lnTo>
                    <a:lnTo>
                      <a:pt x="25" y="1113"/>
                    </a:lnTo>
                    <a:lnTo>
                      <a:pt x="34" y="1121"/>
                    </a:lnTo>
                    <a:lnTo>
                      <a:pt x="68" y="1113"/>
                    </a:lnTo>
                    <a:lnTo>
                      <a:pt x="93" y="1105"/>
                    </a:lnTo>
                    <a:lnTo>
                      <a:pt x="144" y="1072"/>
                    </a:lnTo>
                    <a:lnTo>
                      <a:pt x="195" y="1039"/>
                    </a:lnTo>
                    <a:lnTo>
                      <a:pt x="220" y="1022"/>
                    </a:lnTo>
                    <a:lnTo>
                      <a:pt x="246" y="1022"/>
                    </a:lnTo>
                    <a:lnTo>
                      <a:pt x="288" y="1022"/>
                    </a:lnTo>
                    <a:lnTo>
                      <a:pt x="322" y="1022"/>
                    </a:lnTo>
                    <a:lnTo>
                      <a:pt x="356" y="1039"/>
                    </a:lnTo>
                    <a:lnTo>
                      <a:pt x="390" y="1055"/>
                    </a:lnTo>
                    <a:lnTo>
                      <a:pt x="518" y="1130"/>
                    </a:lnTo>
                    <a:lnTo>
                      <a:pt x="535" y="1138"/>
                    </a:lnTo>
                    <a:lnTo>
                      <a:pt x="543" y="1138"/>
                    </a:lnTo>
                    <a:lnTo>
                      <a:pt x="560" y="1138"/>
                    </a:lnTo>
                    <a:lnTo>
                      <a:pt x="560" y="1130"/>
                    </a:lnTo>
                    <a:lnTo>
                      <a:pt x="552" y="1121"/>
                    </a:lnTo>
                    <a:lnTo>
                      <a:pt x="526" y="1113"/>
                    </a:lnTo>
                    <a:lnTo>
                      <a:pt x="509" y="1105"/>
                    </a:lnTo>
                    <a:lnTo>
                      <a:pt x="475" y="1072"/>
                    </a:lnTo>
                    <a:lnTo>
                      <a:pt x="450" y="1047"/>
                    </a:lnTo>
                    <a:lnTo>
                      <a:pt x="433" y="1006"/>
                    </a:lnTo>
                    <a:lnTo>
                      <a:pt x="433" y="973"/>
                    </a:lnTo>
                    <a:lnTo>
                      <a:pt x="433" y="940"/>
                    </a:lnTo>
                    <a:lnTo>
                      <a:pt x="450" y="899"/>
                    </a:lnTo>
                    <a:lnTo>
                      <a:pt x="467" y="866"/>
                    </a:lnTo>
                    <a:lnTo>
                      <a:pt x="518" y="800"/>
                    </a:lnTo>
                    <a:lnTo>
                      <a:pt x="569" y="734"/>
                    </a:lnTo>
                    <a:lnTo>
                      <a:pt x="586" y="693"/>
                    </a:lnTo>
                    <a:lnTo>
                      <a:pt x="586" y="676"/>
                    </a:lnTo>
                    <a:lnTo>
                      <a:pt x="586" y="651"/>
                    </a:lnTo>
                    <a:lnTo>
                      <a:pt x="569" y="643"/>
                    </a:lnTo>
                    <a:lnTo>
                      <a:pt x="552" y="627"/>
                    </a:lnTo>
                    <a:lnTo>
                      <a:pt x="543" y="627"/>
                    </a:lnTo>
                    <a:lnTo>
                      <a:pt x="526" y="635"/>
                    </a:lnTo>
                    <a:lnTo>
                      <a:pt x="526" y="643"/>
                    </a:lnTo>
                    <a:lnTo>
                      <a:pt x="526" y="651"/>
                    </a:lnTo>
                    <a:lnTo>
                      <a:pt x="543" y="651"/>
                    </a:lnTo>
                    <a:lnTo>
                      <a:pt x="552" y="651"/>
                    </a:lnTo>
                    <a:lnTo>
                      <a:pt x="552" y="660"/>
                    </a:lnTo>
                    <a:lnTo>
                      <a:pt x="552" y="668"/>
                    </a:lnTo>
                    <a:lnTo>
                      <a:pt x="552" y="676"/>
                    </a:lnTo>
                    <a:lnTo>
                      <a:pt x="543" y="684"/>
                    </a:lnTo>
                    <a:lnTo>
                      <a:pt x="535" y="684"/>
                    </a:lnTo>
                    <a:lnTo>
                      <a:pt x="526" y="684"/>
                    </a:lnTo>
                    <a:lnTo>
                      <a:pt x="509" y="668"/>
                    </a:lnTo>
                    <a:lnTo>
                      <a:pt x="509" y="643"/>
                    </a:lnTo>
                    <a:lnTo>
                      <a:pt x="518" y="635"/>
                    </a:lnTo>
                    <a:lnTo>
                      <a:pt x="526" y="627"/>
                    </a:lnTo>
                    <a:lnTo>
                      <a:pt x="543" y="618"/>
                    </a:lnTo>
                    <a:lnTo>
                      <a:pt x="560" y="610"/>
                    </a:lnTo>
                    <a:lnTo>
                      <a:pt x="569" y="618"/>
                    </a:lnTo>
                    <a:lnTo>
                      <a:pt x="603" y="643"/>
                    </a:lnTo>
                    <a:lnTo>
                      <a:pt x="620" y="668"/>
                    </a:lnTo>
                    <a:lnTo>
                      <a:pt x="620" y="693"/>
                    </a:lnTo>
                    <a:lnTo>
                      <a:pt x="620" y="709"/>
                    </a:lnTo>
                    <a:lnTo>
                      <a:pt x="611" y="726"/>
                    </a:lnTo>
                    <a:lnTo>
                      <a:pt x="594" y="734"/>
                    </a:lnTo>
                    <a:lnTo>
                      <a:pt x="603" y="742"/>
                    </a:lnTo>
                    <a:lnTo>
                      <a:pt x="611" y="742"/>
                    </a:lnTo>
                    <a:lnTo>
                      <a:pt x="620" y="742"/>
                    </a:lnTo>
                    <a:lnTo>
                      <a:pt x="620" y="750"/>
                    </a:lnTo>
                    <a:lnTo>
                      <a:pt x="611" y="775"/>
                    </a:lnTo>
                    <a:lnTo>
                      <a:pt x="594" y="783"/>
                    </a:lnTo>
                    <a:lnTo>
                      <a:pt x="552" y="800"/>
                    </a:lnTo>
                    <a:lnTo>
                      <a:pt x="543" y="816"/>
                    </a:lnTo>
                    <a:lnTo>
                      <a:pt x="535" y="825"/>
                    </a:lnTo>
                    <a:lnTo>
                      <a:pt x="535" y="833"/>
                    </a:lnTo>
                    <a:lnTo>
                      <a:pt x="501" y="849"/>
                    </a:lnTo>
                    <a:lnTo>
                      <a:pt x="492" y="858"/>
                    </a:lnTo>
                    <a:lnTo>
                      <a:pt x="484" y="874"/>
                    </a:lnTo>
                    <a:lnTo>
                      <a:pt x="484" y="891"/>
                    </a:lnTo>
                    <a:lnTo>
                      <a:pt x="458" y="907"/>
                    </a:lnTo>
                    <a:lnTo>
                      <a:pt x="450" y="932"/>
                    </a:lnTo>
                    <a:lnTo>
                      <a:pt x="450" y="948"/>
                    </a:lnTo>
                    <a:lnTo>
                      <a:pt x="458" y="965"/>
                    </a:lnTo>
                    <a:lnTo>
                      <a:pt x="467" y="973"/>
                    </a:lnTo>
                    <a:lnTo>
                      <a:pt x="475" y="965"/>
                    </a:lnTo>
                    <a:lnTo>
                      <a:pt x="475" y="956"/>
                    </a:lnTo>
                    <a:lnTo>
                      <a:pt x="475" y="948"/>
                    </a:lnTo>
                    <a:lnTo>
                      <a:pt x="467" y="940"/>
                    </a:lnTo>
                    <a:lnTo>
                      <a:pt x="475" y="932"/>
                    </a:lnTo>
                    <a:lnTo>
                      <a:pt x="475" y="924"/>
                    </a:lnTo>
                    <a:lnTo>
                      <a:pt x="484" y="915"/>
                    </a:lnTo>
                    <a:lnTo>
                      <a:pt x="492" y="915"/>
                    </a:lnTo>
                    <a:lnTo>
                      <a:pt x="501" y="915"/>
                    </a:lnTo>
                    <a:lnTo>
                      <a:pt x="509" y="907"/>
                    </a:lnTo>
                    <a:lnTo>
                      <a:pt x="509" y="899"/>
                    </a:lnTo>
                    <a:lnTo>
                      <a:pt x="509" y="907"/>
                    </a:lnTo>
                    <a:lnTo>
                      <a:pt x="518" y="907"/>
                    </a:lnTo>
                    <a:lnTo>
                      <a:pt x="535" y="882"/>
                    </a:lnTo>
                    <a:lnTo>
                      <a:pt x="543" y="891"/>
                    </a:lnTo>
                    <a:lnTo>
                      <a:pt x="543" y="899"/>
                    </a:lnTo>
                    <a:lnTo>
                      <a:pt x="535" y="915"/>
                    </a:lnTo>
                    <a:lnTo>
                      <a:pt x="535" y="924"/>
                    </a:lnTo>
                    <a:lnTo>
                      <a:pt x="543" y="932"/>
                    </a:lnTo>
                    <a:lnTo>
                      <a:pt x="552" y="924"/>
                    </a:lnTo>
                    <a:lnTo>
                      <a:pt x="560" y="907"/>
                    </a:lnTo>
                    <a:lnTo>
                      <a:pt x="560" y="891"/>
                    </a:lnTo>
                    <a:lnTo>
                      <a:pt x="552" y="866"/>
                    </a:lnTo>
                    <a:lnTo>
                      <a:pt x="543" y="866"/>
                    </a:lnTo>
                    <a:lnTo>
                      <a:pt x="526" y="866"/>
                    </a:lnTo>
                    <a:lnTo>
                      <a:pt x="509" y="874"/>
                    </a:lnTo>
                    <a:lnTo>
                      <a:pt x="509" y="899"/>
                    </a:lnTo>
                    <a:lnTo>
                      <a:pt x="501" y="891"/>
                    </a:lnTo>
                    <a:lnTo>
                      <a:pt x="501" y="882"/>
                    </a:lnTo>
                    <a:lnTo>
                      <a:pt x="509" y="866"/>
                    </a:lnTo>
                    <a:lnTo>
                      <a:pt x="518" y="858"/>
                    </a:lnTo>
                    <a:lnTo>
                      <a:pt x="535" y="858"/>
                    </a:lnTo>
                    <a:lnTo>
                      <a:pt x="543" y="849"/>
                    </a:lnTo>
                    <a:lnTo>
                      <a:pt x="552" y="833"/>
                    </a:lnTo>
                    <a:lnTo>
                      <a:pt x="560" y="825"/>
                    </a:lnTo>
                    <a:lnTo>
                      <a:pt x="569" y="825"/>
                    </a:lnTo>
                    <a:lnTo>
                      <a:pt x="586" y="808"/>
                    </a:lnTo>
                    <a:lnTo>
                      <a:pt x="594" y="808"/>
                    </a:lnTo>
                    <a:lnTo>
                      <a:pt x="611" y="816"/>
                    </a:lnTo>
                    <a:lnTo>
                      <a:pt x="628" y="825"/>
                    </a:lnTo>
                    <a:lnTo>
                      <a:pt x="637" y="825"/>
                    </a:lnTo>
                    <a:lnTo>
                      <a:pt x="654" y="808"/>
                    </a:lnTo>
                    <a:lnTo>
                      <a:pt x="671" y="800"/>
                    </a:lnTo>
                    <a:lnTo>
                      <a:pt x="688" y="800"/>
                    </a:lnTo>
                    <a:lnTo>
                      <a:pt x="713" y="800"/>
                    </a:lnTo>
                    <a:lnTo>
                      <a:pt x="722" y="816"/>
                    </a:lnTo>
                    <a:lnTo>
                      <a:pt x="730" y="825"/>
                    </a:lnTo>
                    <a:lnTo>
                      <a:pt x="730" y="858"/>
                    </a:lnTo>
                    <a:lnTo>
                      <a:pt x="722" y="866"/>
                    </a:lnTo>
                    <a:lnTo>
                      <a:pt x="722" y="874"/>
                    </a:lnTo>
                    <a:lnTo>
                      <a:pt x="730" y="874"/>
                    </a:lnTo>
                    <a:lnTo>
                      <a:pt x="738" y="874"/>
                    </a:lnTo>
                    <a:lnTo>
                      <a:pt x="755" y="874"/>
                    </a:lnTo>
                    <a:lnTo>
                      <a:pt x="772" y="899"/>
                    </a:lnTo>
                    <a:lnTo>
                      <a:pt x="781" y="915"/>
                    </a:lnTo>
                    <a:lnTo>
                      <a:pt x="781" y="932"/>
                    </a:lnTo>
                    <a:lnTo>
                      <a:pt x="772" y="948"/>
                    </a:lnTo>
                    <a:lnTo>
                      <a:pt x="755" y="956"/>
                    </a:lnTo>
                    <a:lnTo>
                      <a:pt x="747" y="965"/>
                    </a:lnTo>
                    <a:lnTo>
                      <a:pt x="730" y="965"/>
                    </a:lnTo>
                    <a:lnTo>
                      <a:pt x="738" y="989"/>
                    </a:lnTo>
                    <a:lnTo>
                      <a:pt x="747" y="1006"/>
                    </a:lnTo>
                    <a:lnTo>
                      <a:pt x="738" y="1022"/>
                    </a:lnTo>
                    <a:lnTo>
                      <a:pt x="730" y="1031"/>
                    </a:lnTo>
                    <a:lnTo>
                      <a:pt x="722" y="1039"/>
                    </a:lnTo>
                    <a:lnTo>
                      <a:pt x="705" y="1055"/>
                    </a:lnTo>
                    <a:lnTo>
                      <a:pt x="688" y="1055"/>
                    </a:lnTo>
                    <a:lnTo>
                      <a:pt x="671" y="1047"/>
                    </a:lnTo>
                    <a:lnTo>
                      <a:pt x="654" y="1039"/>
                    </a:lnTo>
                    <a:lnTo>
                      <a:pt x="637" y="1055"/>
                    </a:lnTo>
                    <a:lnTo>
                      <a:pt x="628" y="1064"/>
                    </a:lnTo>
                    <a:lnTo>
                      <a:pt x="620" y="1072"/>
                    </a:lnTo>
                    <a:lnTo>
                      <a:pt x="594" y="1072"/>
                    </a:lnTo>
                    <a:lnTo>
                      <a:pt x="586" y="1064"/>
                    </a:lnTo>
                    <a:lnTo>
                      <a:pt x="569" y="1055"/>
                    </a:lnTo>
                    <a:lnTo>
                      <a:pt x="552" y="1047"/>
                    </a:lnTo>
                    <a:lnTo>
                      <a:pt x="552" y="1031"/>
                    </a:lnTo>
                    <a:lnTo>
                      <a:pt x="560" y="1022"/>
                    </a:lnTo>
                    <a:lnTo>
                      <a:pt x="577" y="1022"/>
                    </a:lnTo>
                    <a:lnTo>
                      <a:pt x="586" y="1022"/>
                    </a:lnTo>
                    <a:lnTo>
                      <a:pt x="603" y="1006"/>
                    </a:lnTo>
                    <a:lnTo>
                      <a:pt x="611" y="998"/>
                    </a:lnTo>
                    <a:lnTo>
                      <a:pt x="611" y="973"/>
                    </a:lnTo>
                    <a:lnTo>
                      <a:pt x="603" y="956"/>
                    </a:lnTo>
                    <a:lnTo>
                      <a:pt x="594" y="948"/>
                    </a:lnTo>
                    <a:lnTo>
                      <a:pt x="586" y="940"/>
                    </a:lnTo>
                    <a:lnTo>
                      <a:pt x="560" y="940"/>
                    </a:lnTo>
                    <a:lnTo>
                      <a:pt x="543" y="948"/>
                    </a:lnTo>
                    <a:lnTo>
                      <a:pt x="526" y="956"/>
                    </a:lnTo>
                    <a:lnTo>
                      <a:pt x="518" y="973"/>
                    </a:lnTo>
                    <a:lnTo>
                      <a:pt x="509" y="989"/>
                    </a:lnTo>
                    <a:lnTo>
                      <a:pt x="509" y="1014"/>
                    </a:lnTo>
                    <a:lnTo>
                      <a:pt x="518" y="1039"/>
                    </a:lnTo>
                    <a:lnTo>
                      <a:pt x="526" y="1064"/>
                    </a:lnTo>
                    <a:lnTo>
                      <a:pt x="552" y="1088"/>
                    </a:lnTo>
                    <a:lnTo>
                      <a:pt x="586" y="1105"/>
                    </a:lnTo>
                    <a:lnTo>
                      <a:pt x="611" y="1113"/>
                    </a:lnTo>
                    <a:lnTo>
                      <a:pt x="645" y="1113"/>
                    </a:lnTo>
                    <a:lnTo>
                      <a:pt x="679" y="1105"/>
                    </a:lnTo>
                    <a:lnTo>
                      <a:pt x="738" y="1080"/>
                    </a:lnTo>
                    <a:lnTo>
                      <a:pt x="764" y="1055"/>
                    </a:lnTo>
                    <a:lnTo>
                      <a:pt x="781" y="1039"/>
                    </a:lnTo>
                    <a:lnTo>
                      <a:pt x="798" y="1014"/>
                    </a:lnTo>
                    <a:lnTo>
                      <a:pt x="815" y="989"/>
                    </a:lnTo>
                    <a:lnTo>
                      <a:pt x="815" y="956"/>
                    </a:lnTo>
                    <a:lnTo>
                      <a:pt x="823" y="932"/>
                    </a:lnTo>
                    <a:lnTo>
                      <a:pt x="815" y="899"/>
                    </a:lnTo>
                    <a:lnTo>
                      <a:pt x="815" y="866"/>
                    </a:lnTo>
                    <a:lnTo>
                      <a:pt x="798" y="841"/>
                    </a:lnTo>
                    <a:lnTo>
                      <a:pt x="781" y="808"/>
                    </a:lnTo>
                    <a:lnTo>
                      <a:pt x="747" y="759"/>
                    </a:lnTo>
                    <a:lnTo>
                      <a:pt x="755" y="742"/>
                    </a:lnTo>
                    <a:lnTo>
                      <a:pt x="764" y="734"/>
                    </a:lnTo>
                    <a:lnTo>
                      <a:pt x="789" y="717"/>
                    </a:lnTo>
                    <a:lnTo>
                      <a:pt x="840" y="750"/>
                    </a:lnTo>
                    <a:lnTo>
                      <a:pt x="866" y="767"/>
                    </a:lnTo>
                    <a:lnTo>
                      <a:pt x="883" y="783"/>
                    </a:lnTo>
                    <a:lnTo>
                      <a:pt x="908" y="783"/>
                    </a:lnTo>
                    <a:lnTo>
                      <a:pt x="942" y="792"/>
                    </a:lnTo>
                    <a:lnTo>
                      <a:pt x="968" y="792"/>
                    </a:lnTo>
                    <a:lnTo>
                      <a:pt x="993" y="783"/>
                    </a:lnTo>
                    <a:lnTo>
                      <a:pt x="1019" y="783"/>
                    </a:lnTo>
                    <a:lnTo>
                      <a:pt x="1044" y="775"/>
                    </a:lnTo>
                    <a:lnTo>
                      <a:pt x="1087" y="742"/>
                    </a:lnTo>
                    <a:lnTo>
                      <a:pt x="1121" y="701"/>
                    </a:lnTo>
                    <a:lnTo>
                      <a:pt x="1129" y="676"/>
                    </a:lnTo>
                    <a:lnTo>
                      <a:pt x="1138" y="651"/>
                    </a:lnTo>
                    <a:lnTo>
                      <a:pt x="1138" y="627"/>
                    </a:lnTo>
                    <a:lnTo>
                      <a:pt x="1138" y="602"/>
                    </a:lnTo>
                    <a:lnTo>
                      <a:pt x="1129" y="577"/>
                    </a:lnTo>
                    <a:lnTo>
                      <a:pt x="1121" y="552"/>
                    </a:lnTo>
                    <a:lnTo>
                      <a:pt x="1095" y="528"/>
                    </a:lnTo>
                    <a:lnTo>
                      <a:pt x="1078" y="511"/>
                    </a:lnTo>
                    <a:lnTo>
                      <a:pt x="1061" y="503"/>
                    </a:lnTo>
                    <a:lnTo>
                      <a:pt x="1044" y="503"/>
                    </a:lnTo>
                    <a:lnTo>
                      <a:pt x="1027" y="503"/>
                    </a:lnTo>
                    <a:lnTo>
                      <a:pt x="1010" y="511"/>
                    </a:lnTo>
                    <a:lnTo>
                      <a:pt x="993" y="519"/>
                    </a:lnTo>
                    <a:lnTo>
                      <a:pt x="985" y="544"/>
                    </a:lnTo>
                    <a:lnTo>
                      <a:pt x="976" y="552"/>
                    </a:lnTo>
                    <a:lnTo>
                      <a:pt x="976" y="561"/>
                    </a:lnTo>
                    <a:lnTo>
                      <a:pt x="985" y="585"/>
                    </a:lnTo>
                    <a:lnTo>
                      <a:pt x="1002" y="594"/>
                    </a:lnTo>
                    <a:lnTo>
                      <a:pt x="1019" y="594"/>
                    </a:lnTo>
                    <a:lnTo>
                      <a:pt x="1044" y="585"/>
                    </a:lnTo>
                    <a:lnTo>
                      <a:pt x="1053" y="577"/>
                    </a:lnTo>
                    <a:lnTo>
                      <a:pt x="1061" y="552"/>
                    </a:lnTo>
                    <a:lnTo>
                      <a:pt x="1078" y="561"/>
                    </a:lnTo>
                    <a:lnTo>
                      <a:pt x="1095" y="577"/>
                    </a:lnTo>
                    <a:lnTo>
                      <a:pt x="1104" y="594"/>
                    </a:lnTo>
                    <a:lnTo>
                      <a:pt x="1095" y="610"/>
                    </a:lnTo>
                    <a:lnTo>
                      <a:pt x="1078" y="627"/>
                    </a:lnTo>
                    <a:lnTo>
                      <a:pt x="1078" y="635"/>
                    </a:lnTo>
                    <a:lnTo>
                      <a:pt x="1078" y="643"/>
                    </a:lnTo>
                    <a:lnTo>
                      <a:pt x="1087" y="651"/>
                    </a:lnTo>
                    <a:lnTo>
                      <a:pt x="1095" y="660"/>
                    </a:lnTo>
                    <a:lnTo>
                      <a:pt x="1095" y="676"/>
                    </a:lnTo>
                    <a:lnTo>
                      <a:pt x="1087" y="693"/>
                    </a:lnTo>
                    <a:lnTo>
                      <a:pt x="1070" y="709"/>
                    </a:lnTo>
                    <a:lnTo>
                      <a:pt x="1053" y="709"/>
                    </a:lnTo>
                    <a:lnTo>
                      <a:pt x="1044" y="709"/>
                    </a:lnTo>
                    <a:lnTo>
                      <a:pt x="1027" y="709"/>
                    </a:lnTo>
                    <a:lnTo>
                      <a:pt x="1019" y="701"/>
                    </a:lnTo>
                    <a:lnTo>
                      <a:pt x="1010" y="693"/>
                    </a:lnTo>
                    <a:lnTo>
                      <a:pt x="1002" y="693"/>
                    </a:lnTo>
                    <a:lnTo>
                      <a:pt x="993" y="701"/>
                    </a:lnTo>
                    <a:lnTo>
                      <a:pt x="1002" y="717"/>
                    </a:lnTo>
                    <a:lnTo>
                      <a:pt x="993" y="726"/>
                    </a:lnTo>
                    <a:lnTo>
                      <a:pt x="976" y="750"/>
                    </a:lnTo>
                    <a:lnTo>
                      <a:pt x="968" y="759"/>
                    </a:lnTo>
                    <a:lnTo>
                      <a:pt x="951" y="767"/>
                    </a:lnTo>
                    <a:lnTo>
                      <a:pt x="942" y="759"/>
                    </a:lnTo>
                    <a:lnTo>
                      <a:pt x="925" y="759"/>
                    </a:lnTo>
                    <a:lnTo>
                      <a:pt x="917" y="742"/>
                    </a:lnTo>
                    <a:lnTo>
                      <a:pt x="908" y="734"/>
                    </a:lnTo>
                    <a:lnTo>
                      <a:pt x="900" y="709"/>
                    </a:lnTo>
                    <a:lnTo>
                      <a:pt x="891" y="701"/>
                    </a:lnTo>
                    <a:lnTo>
                      <a:pt x="883" y="701"/>
                    </a:lnTo>
                    <a:lnTo>
                      <a:pt x="866" y="701"/>
                    </a:lnTo>
                    <a:lnTo>
                      <a:pt x="840" y="693"/>
                    </a:lnTo>
                    <a:lnTo>
                      <a:pt x="823" y="668"/>
                    </a:lnTo>
                    <a:lnTo>
                      <a:pt x="823" y="660"/>
                    </a:lnTo>
                    <a:lnTo>
                      <a:pt x="823" y="651"/>
                    </a:lnTo>
                    <a:lnTo>
                      <a:pt x="832" y="627"/>
                    </a:lnTo>
                    <a:lnTo>
                      <a:pt x="849" y="610"/>
                    </a:lnTo>
                    <a:lnTo>
                      <a:pt x="849" y="602"/>
                    </a:lnTo>
                    <a:lnTo>
                      <a:pt x="840" y="585"/>
                    </a:lnTo>
                    <a:lnTo>
                      <a:pt x="832" y="577"/>
                    </a:lnTo>
                    <a:lnTo>
                      <a:pt x="832" y="561"/>
                    </a:lnTo>
                    <a:lnTo>
                      <a:pt x="832" y="544"/>
                    </a:lnTo>
                    <a:lnTo>
                      <a:pt x="849" y="528"/>
                    </a:lnTo>
                    <a:lnTo>
                      <a:pt x="857" y="519"/>
                    </a:lnTo>
                    <a:lnTo>
                      <a:pt x="866" y="519"/>
                    </a:lnTo>
                    <a:lnTo>
                      <a:pt x="883" y="519"/>
                    </a:lnTo>
                    <a:lnTo>
                      <a:pt x="883" y="511"/>
                    </a:lnTo>
                    <a:lnTo>
                      <a:pt x="891" y="487"/>
                    </a:lnTo>
                    <a:lnTo>
                      <a:pt x="908" y="470"/>
                    </a:lnTo>
                    <a:lnTo>
                      <a:pt x="925" y="470"/>
                    </a:lnTo>
                    <a:lnTo>
                      <a:pt x="942" y="470"/>
                    </a:lnTo>
                    <a:lnTo>
                      <a:pt x="959" y="454"/>
                    </a:lnTo>
                    <a:lnTo>
                      <a:pt x="976" y="454"/>
                    </a:lnTo>
                    <a:lnTo>
                      <a:pt x="985" y="454"/>
                    </a:lnTo>
                    <a:lnTo>
                      <a:pt x="1002" y="462"/>
                    </a:lnTo>
                    <a:lnTo>
                      <a:pt x="1002" y="470"/>
                    </a:lnTo>
                    <a:lnTo>
                      <a:pt x="1010" y="470"/>
                    </a:lnTo>
                    <a:lnTo>
                      <a:pt x="1010" y="454"/>
                    </a:lnTo>
                    <a:lnTo>
                      <a:pt x="1002" y="445"/>
                    </a:lnTo>
                    <a:lnTo>
                      <a:pt x="993" y="437"/>
                    </a:lnTo>
                    <a:lnTo>
                      <a:pt x="976" y="429"/>
                    </a:lnTo>
                    <a:lnTo>
                      <a:pt x="959" y="437"/>
                    </a:lnTo>
                    <a:lnTo>
                      <a:pt x="934" y="454"/>
                    </a:lnTo>
                    <a:lnTo>
                      <a:pt x="917" y="454"/>
                    </a:lnTo>
                    <a:lnTo>
                      <a:pt x="900" y="454"/>
                    </a:lnTo>
                    <a:lnTo>
                      <a:pt x="883" y="470"/>
                    </a:lnTo>
                    <a:lnTo>
                      <a:pt x="866" y="495"/>
                    </a:lnTo>
                    <a:lnTo>
                      <a:pt x="840" y="511"/>
                    </a:lnTo>
                    <a:lnTo>
                      <a:pt x="823" y="528"/>
                    </a:lnTo>
                    <a:lnTo>
                      <a:pt x="815" y="536"/>
                    </a:lnTo>
                    <a:lnTo>
                      <a:pt x="806" y="577"/>
                    </a:lnTo>
                    <a:lnTo>
                      <a:pt x="798" y="602"/>
                    </a:lnTo>
                    <a:lnTo>
                      <a:pt x="789" y="602"/>
                    </a:lnTo>
                    <a:lnTo>
                      <a:pt x="772" y="610"/>
                    </a:lnTo>
                    <a:lnTo>
                      <a:pt x="772" y="602"/>
                    </a:lnTo>
                    <a:lnTo>
                      <a:pt x="772" y="594"/>
                    </a:lnTo>
                    <a:lnTo>
                      <a:pt x="772" y="585"/>
                    </a:lnTo>
                    <a:lnTo>
                      <a:pt x="755" y="577"/>
                    </a:lnTo>
                    <a:lnTo>
                      <a:pt x="730" y="585"/>
                    </a:lnTo>
                    <a:lnTo>
                      <a:pt x="705" y="594"/>
                    </a:lnTo>
                    <a:lnTo>
                      <a:pt x="688" y="585"/>
                    </a:lnTo>
                    <a:lnTo>
                      <a:pt x="662" y="569"/>
                    </a:lnTo>
                    <a:lnTo>
                      <a:pt x="654" y="552"/>
                    </a:lnTo>
                    <a:lnTo>
                      <a:pt x="645" y="536"/>
                    </a:lnTo>
                    <a:lnTo>
                      <a:pt x="654" y="511"/>
                    </a:lnTo>
                    <a:lnTo>
                      <a:pt x="662" y="495"/>
                    </a:lnTo>
                    <a:lnTo>
                      <a:pt x="671" y="487"/>
                    </a:lnTo>
                    <a:lnTo>
                      <a:pt x="688" y="487"/>
                    </a:lnTo>
                    <a:lnTo>
                      <a:pt x="696" y="487"/>
                    </a:lnTo>
                    <a:lnTo>
                      <a:pt x="705" y="495"/>
                    </a:lnTo>
                    <a:lnTo>
                      <a:pt x="705" y="511"/>
                    </a:lnTo>
                    <a:lnTo>
                      <a:pt x="705" y="519"/>
                    </a:lnTo>
                    <a:lnTo>
                      <a:pt x="696" y="528"/>
                    </a:lnTo>
                    <a:lnTo>
                      <a:pt x="688" y="528"/>
                    </a:lnTo>
                    <a:lnTo>
                      <a:pt x="679" y="519"/>
                    </a:lnTo>
                    <a:lnTo>
                      <a:pt x="662" y="519"/>
                    </a:lnTo>
                    <a:lnTo>
                      <a:pt x="662" y="528"/>
                    </a:lnTo>
                    <a:lnTo>
                      <a:pt x="671" y="536"/>
                    </a:lnTo>
                    <a:lnTo>
                      <a:pt x="688" y="552"/>
                    </a:lnTo>
                    <a:lnTo>
                      <a:pt x="705" y="561"/>
                    </a:lnTo>
                    <a:lnTo>
                      <a:pt x="747" y="552"/>
                    </a:lnTo>
                    <a:lnTo>
                      <a:pt x="781" y="536"/>
                    </a:lnTo>
                    <a:lnTo>
                      <a:pt x="840" y="487"/>
                    </a:lnTo>
                    <a:lnTo>
                      <a:pt x="900" y="437"/>
                    </a:lnTo>
                    <a:lnTo>
                      <a:pt x="934" y="421"/>
                    </a:lnTo>
                    <a:lnTo>
                      <a:pt x="976" y="412"/>
                    </a:lnTo>
                    <a:lnTo>
                      <a:pt x="1019" y="421"/>
                    </a:lnTo>
                    <a:lnTo>
                      <a:pt x="1061" y="429"/>
                    </a:lnTo>
                    <a:lnTo>
                      <a:pt x="1095" y="454"/>
                    </a:lnTo>
                    <a:lnTo>
                      <a:pt x="1112" y="462"/>
                    </a:lnTo>
                    <a:lnTo>
                      <a:pt x="1129" y="487"/>
                    </a:lnTo>
                    <a:lnTo>
                      <a:pt x="1138" y="519"/>
                    </a:lnTo>
                    <a:lnTo>
                      <a:pt x="1146" y="552"/>
                    </a:lnTo>
                    <a:lnTo>
                      <a:pt x="1155" y="552"/>
                    </a:lnTo>
                    <a:lnTo>
                      <a:pt x="1163" y="552"/>
                    </a:lnTo>
                    <a:lnTo>
                      <a:pt x="1163" y="536"/>
                    </a:lnTo>
                    <a:lnTo>
                      <a:pt x="1163" y="519"/>
                    </a:lnTo>
                    <a:lnTo>
                      <a:pt x="1146" y="487"/>
                    </a:lnTo>
                    <a:lnTo>
                      <a:pt x="1129" y="445"/>
                    </a:lnTo>
                    <a:lnTo>
                      <a:pt x="1104" y="404"/>
                    </a:lnTo>
                    <a:lnTo>
                      <a:pt x="1053" y="330"/>
                    </a:lnTo>
                    <a:lnTo>
                      <a:pt x="1044" y="289"/>
                    </a:lnTo>
                    <a:lnTo>
                      <a:pt x="1044" y="256"/>
                    </a:lnTo>
                    <a:lnTo>
                      <a:pt x="1053" y="214"/>
                    </a:lnTo>
                    <a:lnTo>
                      <a:pt x="1070" y="181"/>
                    </a:lnTo>
                    <a:lnTo>
                      <a:pt x="1070" y="173"/>
                    </a:lnTo>
                    <a:lnTo>
                      <a:pt x="1129" y="107"/>
                    </a:lnTo>
                    <a:lnTo>
                      <a:pt x="1138" y="91"/>
                    </a:lnTo>
                    <a:lnTo>
                      <a:pt x="1146" y="66"/>
                    </a:lnTo>
                    <a:lnTo>
                      <a:pt x="1146" y="50"/>
                    </a:lnTo>
                    <a:lnTo>
                      <a:pt x="1146" y="25"/>
                    </a:lnTo>
                    <a:lnTo>
                      <a:pt x="1129" y="17"/>
                    </a:lnTo>
                    <a:lnTo>
                      <a:pt x="1121" y="17"/>
                    </a:lnTo>
                    <a:lnTo>
                      <a:pt x="1095" y="17"/>
                    </a:lnTo>
                    <a:lnTo>
                      <a:pt x="1087" y="25"/>
                    </a:lnTo>
                    <a:lnTo>
                      <a:pt x="1087" y="33"/>
                    </a:lnTo>
                    <a:lnTo>
                      <a:pt x="1087" y="41"/>
                    </a:lnTo>
                    <a:lnTo>
                      <a:pt x="1095" y="41"/>
                    </a:lnTo>
                    <a:lnTo>
                      <a:pt x="1112" y="41"/>
                    </a:lnTo>
                    <a:lnTo>
                      <a:pt x="1121" y="41"/>
                    </a:lnTo>
                    <a:lnTo>
                      <a:pt x="1121" y="50"/>
                    </a:lnTo>
                    <a:lnTo>
                      <a:pt x="1121" y="66"/>
                    </a:lnTo>
                    <a:lnTo>
                      <a:pt x="1112" y="74"/>
                    </a:lnTo>
                    <a:lnTo>
                      <a:pt x="1095" y="74"/>
                    </a:lnTo>
                    <a:lnTo>
                      <a:pt x="1078" y="58"/>
                    </a:lnTo>
                    <a:lnTo>
                      <a:pt x="1070" y="41"/>
                    </a:lnTo>
                    <a:lnTo>
                      <a:pt x="1070" y="25"/>
                    </a:lnTo>
                    <a:lnTo>
                      <a:pt x="1078" y="17"/>
                    </a:lnTo>
                    <a:lnTo>
                      <a:pt x="1095" y="8"/>
                    </a:lnTo>
                    <a:lnTo>
                      <a:pt x="1104" y="0"/>
                    </a:lnTo>
                    <a:lnTo>
                      <a:pt x="1121" y="0"/>
                    </a:lnTo>
                    <a:lnTo>
                      <a:pt x="1138" y="0"/>
                    </a:lnTo>
                    <a:lnTo>
                      <a:pt x="1172" y="17"/>
                    </a:lnTo>
                    <a:lnTo>
                      <a:pt x="1180" y="41"/>
                    </a:lnTo>
                    <a:lnTo>
                      <a:pt x="1189" y="66"/>
                    </a:lnTo>
                    <a:lnTo>
                      <a:pt x="1172" y="99"/>
                    </a:lnTo>
                    <a:lnTo>
                      <a:pt x="1155" y="124"/>
                    </a:lnTo>
                    <a:lnTo>
                      <a:pt x="1129" y="140"/>
                    </a:lnTo>
                    <a:lnTo>
                      <a:pt x="1104" y="157"/>
                    </a:lnTo>
                    <a:lnTo>
                      <a:pt x="1104" y="165"/>
                    </a:lnTo>
                    <a:lnTo>
                      <a:pt x="1112" y="173"/>
                    </a:lnTo>
                    <a:lnTo>
                      <a:pt x="1138" y="165"/>
                    </a:lnTo>
                    <a:lnTo>
                      <a:pt x="1146" y="165"/>
                    </a:lnTo>
                    <a:lnTo>
                      <a:pt x="1163" y="173"/>
                    </a:lnTo>
                    <a:lnTo>
                      <a:pt x="1180" y="181"/>
                    </a:lnTo>
                    <a:lnTo>
                      <a:pt x="1189" y="198"/>
                    </a:lnTo>
                    <a:lnTo>
                      <a:pt x="1197" y="223"/>
                    </a:lnTo>
                    <a:lnTo>
                      <a:pt x="1189" y="239"/>
                    </a:lnTo>
                    <a:lnTo>
                      <a:pt x="1180" y="272"/>
                    </a:lnTo>
                    <a:lnTo>
                      <a:pt x="1163" y="313"/>
                    </a:lnTo>
                    <a:lnTo>
                      <a:pt x="1146" y="346"/>
                    </a:lnTo>
                    <a:lnTo>
                      <a:pt x="1146" y="363"/>
                    </a:lnTo>
                    <a:lnTo>
                      <a:pt x="1146" y="379"/>
                    </a:lnTo>
                    <a:lnTo>
                      <a:pt x="1121" y="355"/>
                    </a:lnTo>
                    <a:lnTo>
                      <a:pt x="1112" y="322"/>
                    </a:lnTo>
                    <a:lnTo>
                      <a:pt x="1104" y="289"/>
                    </a:lnTo>
                    <a:lnTo>
                      <a:pt x="1095" y="256"/>
                    </a:lnTo>
                    <a:lnTo>
                      <a:pt x="1121" y="264"/>
                    </a:lnTo>
                    <a:lnTo>
                      <a:pt x="1138" y="264"/>
                    </a:lnTo>
                    <a:lnTo>
                      <a:pt x="1146" y="256"/>
                    </a:lnTo>
                    <a:lnTo>
                      <a:pt x="1155" y="247"/>
                    </a:lnTo>
                    <a:lnTo>
                      <a:pt x="1163" y="239"/>
                    </a:lnTo>
                    <a:lnTo>
                      <a:pt x="1163" y="223"/>
                    </a:lnTo>
                    <a:lnTo>
                      <a:pt x="1155" y="206"/>
                    </a:lnTo>
                    <a:lnTo>
                      <a:pt x="1146" y="198"/>
                    </a:lnTo>
                    <a:lnTo>
                      <a:pt x="1121" y="181"/>
                    </a:lnTo>
                    <a:lnTo>
                      <a:pt x="1112" y="181"/>
                    </a:lnTo>
                    <a:lnTo>
                      <a:pt x="1095" y="190"/>
                    </a:lnTo>
                    <a:lnTo>
                      <a:pt x="1078" y="206"/>
                    </a:lnTo>
                    <a:lnTo>
                      <a:pt x="1070" y="223"/>
                    </a:lnTo>
                    <a:lnTo>
                      <a:pt x="1061" y="247"/>
                    </a:lnTo>
                    <a:lnTo>
                      <a:pt x="1061" y="272"/>
                    </a:lnTo>
                    <a:lnTo>
                      <a:pt x="1070" y="289"/>
                    </a:lnTo>
                    <a:lnTo>
                      <a:pt x="1087" y="338"/>
                    </a:lnTo>
                    <a:lnTo>
                      <a:pt x="1104" y="379"/>
                    </a:lnTo>
                    <a:lnTo>
                      <a:pt x="1146" y="429"/>
                    </a:lnTo>
                    <a:lnTo>
                      <a:pt x="1172" y="487"/>
                    </a:lnTo>
                    <a:lnTo>
                      <a:pt x="1189" y="552"/>
                    </a:lnTo>
                    <a:lnTo>
                      <a:pt x="1189" y="618"/>
                    </a:lnTo>
                    <a:lnTo>
                      <a:pt x="1180" y="660"/>
                    </a:lnTo>
                    <a:lnTo>
                      <a:pt x="1172" y="693"/>
                    </a:lnTo>
                    <a:lnTo>
                      <a:pt x="1146" y="726"/>
                    </a:lnTo>
                    <a:lnTo>
                      <a:pt x="1121" y="759"/>
                    </a:lnTo>
                    <a:lnTo>
                      <a:pt x="1078" y="783"/>
                    </a:lnTo>
                    <a:lnTo>
                      <a:pt x="1078" y="792"/>
                    </a:lnTo>
                    <a:lnTo>
                      <a:pt x="1095" y="792"/>
                    </a:lnTo>
                    <a:lnTo>
                      <a:pt x="1112" y="792"/>
                    </a:lnTo>
                    <a:lnTo>
                      <a:pt x="1121" y="792"/>
                    </a:lnTo>
                    <a:lnTo>
                      <a:pt x="1146" y="800"/>
                    </a:lnTo>
                    <a:lnTo>
                      <a:pt x="1163" y="808"/>
                    </a:lnTo>
                    <a:lnTo>
                      <a:pt x="1180" y="833"/>
                    </a:lnTo>
                    <a:lnTo>
                      <a:pt x="1189" y="849"/>
                    </a:lnTo>
                    <a:lnTo>
                      <a:pt x="1189" y="882"/>
                    </a:lnTo>
                    <a:lnTo>
                      <a:pt x="1189" y="899"/>
                    </a:lnTo>
                    <a:lnTo>
                      <a:pt x="1180" y="907"/>
                    </a:lnTo>
                    <a:lnTo>
                      <a:pt x="1163" y="924"/>
                    </a:lnTo>
                    <a:lnTo>
                      <a:pt x="1155" y="932"/>
                    </a:lnTo>
                    <a:lnTo>
                      <a:pt x="1112" y="948"/>
                    </a:lnTo>
                    <a:lnTo>
                      <a:pt x="1087" y="940"/>
                    </a:lnTo>
                    <a:lnTo>
                      <a:pt x="1061" y="924"/>
                    </a:lnTo>
                    <a:lnTo>
                      <a:pt x="1053" y="899"/>
                    </a:lnTo>
                    <a:lnTo>
                      <a:pt x="1053" y="874"/>
                    </a:lnTo>
                    <a:lnTo>
                      <a:pt x="1070" y="858"/>
                    </a:lnTo>
                    <a:lnTo>
                      <a:pt x="1070" y="882"/>
                    </a:lnTo>
                    <a:lnTo>
                      <a:pt x="1078" y="891"/>
                    </a:lnTo>
                    <a:lnTo>
                      <a:pt x="1087" y="899"/>
                    </a:lnTo>
                    <a:lnTo>
                      <a:pt x="1095" y="907"/>
                    </a:lnTo>
                    <a:lnTo>
                      <a:pt x="1104" y="907"/>
                    </a:lnTo>
                    <a:lnTo>
                      <a:pt x="1121" y="899"/>
                    </a:lnTo>
                    <a:lnTo>
                      <a:pt x="1138" y="891"/>
                    </a:lnTo>
                    <a:lnTo>
                      <a:pt x="1146" y="866"/>
                    </a:lnTo>
                    <a:lnTo>
                      <a:pt x="1138" y="849"/>
                    </a:lnTo>
                    <a:lnTo>
                      <a:pt x="1121" y="833"/>
                    </a:lnTo>
                    <a:lnTo>
                      <a:pt x="1095" y="825"/>
                    </a:lnTo>
                    <a:lnTo>
                      <a:pt x="1070" y="816"/>
                    </a:lnTo>
                    <a:lnTo>
                      <a:pt x="1010" y="816"/>
                    </a:lnTo>
                    <a:lnTo>
                      <a:pt x="959" y="816"/>
                    </a:lnTo>
                    <a:lnTo>
                      <a:pt x="934" y="816"/>
                    </a:lnTo>
                    <a:lnTo>
                      <a:pt x="908" y="808"/>
                    </a:lnTo>
                    <a:lnTo>
                      <a:pt x="849" y="775"/>
                    </a:lnTo>
                    <a:lnTo>
                      <a:pt x="798" y="742"/>
                    </a:lnTo>
                    <a:lnTo>
                      <a:pt x="781" y="742"/>
                    </a:lnTo>
                    <a:lnTo>
                      <a:pt x="772" y="759"/>
                    </a:lnTo>
                    <a:lnTo>
                      <a:pt x="806" y="800"/>
                    </a:lnTo>
                    <a:lnTo>
                      <a:pt x="823" y="849"/>
                    </a:lnTo>
                    <a:lnTo>
                      <a:pt x="840" y="899"/>
                    </a:lnTo>
                    <a:lnTo>
                      <a:pt x="849" y="948"/>
                    </a:lnTo>
                    <a:lnTo>
                      <a:pt x="849" y="1031"/>
                    </a:lnTo>
                    <a:lnTo>
                      <a:pt x="849" y="1055"/>
                    </a:lnTo>
                    <a:lnTo>
                      <a:pt x="857" y="1072"/>
                    </a:lnTo>
                    <a:lnTo>
                      <a:pt x="874" y="1088"/>
                    </a:lnTo>
                    <a:lnTo>
                      <a:pt x="891" y="1097"/>
                    </a:lnTo>
                    <a:lnTo>
                      <a:pt x="917" y="1097"/>
                    </a:lnTo>
                    <a:lnTo>
                      <a:pt x="934" y="1088"/>
                    </a:lnTo>
                    <a:lnTo>
                      <a:pt x="942" y="1072"/>
                    </a:lnTo>
                    <a:lnTo>
                      <a:pt x="942" y="1055"/>
                    </a:lnTo>
                    <a:lnTo>
                      <a:pt x="942" y="1047"/>
                    </a:lnTo>
                    <a:lnTo>
                      <a:pt x="934" y="1031"/>
                    </a:lnTo>
                    <a:lnTo>
                      <a:pt x="908" y="1031"/>
                    </a:lnTo>
                    <a:lnTo>
                      <a:pt x="883" y="1039"/>
                    </a:lnTo>
                    <a:lnTo>
                      <a:pt x="891" y="1022"/>
                    </a:lnTo>
                    <a:lnTo>
                      <a:pt x="900" y="1014"/>
                    </a:lnTo>
                    <a:lnTo>
                      <a:pt x="917" y="1006"/>
                    </a:lnTo>
                    <a:lnTo>
                      <a:pt x="925" y="1006"/>
                    </a:lnTo>
                    <a:lnTo>
                      <a:pt x="951" y="1014"/>
                    </a:lnTo>
                    <a:lnTo>
                      <a:pt x="968" y="1031"/>
                    </a:lnTo>
                    <a:lnTo>
                      <a:pt x="976" y="1055"/>
                    </a:lnTo>
                    <a:lnTo>
                      <a:pt x="976" y="1080"/>
                    </a:lnTo>
                    <a:lnTo>
                      <a:pt x="976" y="1105"/>
                    </a:lnTo>
                    <a:lnTo>
                      <a:pt x="959" y="1121"/>
                    </a:lnTo>
                    <a:lnTo>
                      <a:pt x="934" y="1138"/>
                    </a:lnTo>
                    <a:lnTo>
                      <a:pt x="917" y="1146"/>
                    </a:lnTo>
                    <a:lnTo>
                      <a:pt x="891" y="1146"/>
                    </a:lnTo>
                    <a:lnTo>
                      <a:pt x="866" y="1146"/>
                    </a:lnTo>
                    <a:lnTo>
                      <a:pt x="849" y="1138"/>
                    </a:lnTo>
                    <a:lnTo>
                      <a:pt x="823" y="1113"/>
                    </a:lnTo>
                    <a:lnTo>
                      <a:pt x="815" y="1097"/>
                    </a:lnTo>
                    <a:lnTo>
                      <a:pt x="815" y="1080"/>
                    </a:lnTo>
                    <a:lnTo>
                      <a:pt x="815" y="1064"/>
                    </a:lnTo>
                    <a:lnTo>
                      <a:pt x="823" y="1031"/>
                    </a:lnTo>
                    <a:lnTo>
                      <a:pt x="815" y="1022"/>
                    </a:lnTo>
                    <a:lnTo>
                      <a:pt x="806" y="1039"/>
                    </a:lnTo>
                    <a:lnTo>
                      <a:pt x="798" y="1047"/>
                    </a:lnTo>
                    <a:lnTo>
                      <a:pt x="798" y="1064"/>
                    </a:lnTo>
                    <a:lnTo>
                      <a:pt x="781" y="1080"/>
                    </a:lnTo>
                    <a:lnTo>
                      <a:pt x="764" y="1105"/>
                    </a:lnTo>
                    <a:lnTo>
                      <a:pt x="738" y="1121"/>
                    </a:lnTo>
                    <a:lnTo>
                      <a:pt x="713" y="1138"/>
                    </a:lnTo>
                    <a:lnTo>
                      <a:pt x="688" y="1146"/>
                    </a:lnTo>
                    <a:lnTo>
                      <a:pt x="654" y="1154"/>
                    </a:lnTo>
                    <a:lnTo>
                      <a:pt x="628" y="1154"/>
                    </a:lnTo>
                    <a:lnTo>
                      <a:pt x="594" y="1154"/>
                    </a:lnTo>
                    <a:lnTo>
                      <a:pt x="569" y="1154"/>
                    </a:lnTo>
                    <a:lnTo>
                      <a:pt x="484" y="1121"/>
                    </a:lnTo>
                    <a:lnTo>
                      <a:pt x="407" y="1088"/>
                    </a:lnTo>
                    <a:lnTo>
                      <a:pt x="322" y="1047"/>
                    </a:lnTo>
                    <a:lnTo>
                      <a:pt x="280" y="1039"/>
                    </a:lnTo>
                    <a:lnTo>
                      <a:pt x="263" y="1039"/>
                    </a:lnTo>
                    <a:lnTo>
                      <a:pt x="237" y="1039"/>
                    </a:lnTo>
                    <a:lnTo>
                      <a:pt x="220" y="1055"/>
                    </a:lnTo>
                    <a:lnTo>
                      <a:pt x="212" y="1072"/>
                    </a:lnTo>
                    <a:lnTo>
                      <a:pt x="203" y="1088"/>
                    </a:lnTo>
                    <a:lnTo>
                      <a:pt x="212" y="1105"/>
                    </a:lnTo>
                    <a:lnTo>
                      <a:pt x="220" y="1113"/>
                    </a:lnTo>
                    <a:lnTo>
                      <a:pt x="229" y="1121"/>
                    </a:lnTo>
                    <a:lnTo>
                      <a:pt x="237" y="1121"/>
                    </a:lnTo>
                    <a:lnTo>
                      <a:pt x="254" y="1121"/>
                    </a:lnTo>
                    <a:lnTo>
                      <a:pt x="271" y="1113"/>
                    </a:lnTo>
                    <a:lnTo>
                      <a:pt x="280" y="1105"/>
                    </a:lnTo>
                    <a:lnTo>
                      <a:pt x="288" y="1097"/>
                    </a:lnTo>
                    <a:lnTo>
                      <a:pt x="280" y="1072"/>
                    </a:lnTo>
                    <a:lnTo>
                      <a:pt x="280" y="1064"/>
                    </a:lnTo>
                    <a:lnTo>
                      <a:pt x="314" y="1072"/>
                    </a:lnTo>
                    <a:lnTo>
                      <a:pt x="339" y="1080"/>
                    </a:lnTo>
                    <a:lnTo>
                      <a:pt x="399" y="1113"/>
                    </a:lnTo>
                    <a:lnTo>
                      <a:pt x="382" y="1113"/>
                    </a:lnTo>
                    <a:lnTo>
                      <a:pt x="365" y="1113"/>
                    </a:lnTo>
                    <a:lnTo>
                      <a:pt x="331" y="1130"/>
                    </a:lnTo>
                    <a:lnTo>
                      <a:pt x="288" y="1146"/>
                    </a:lnTo>
                    <a:lnTo>
                      <a:pt x="254" y="1163"/>
                    </a:lnTo>
                    <a:lnTo>
                      <a:pt x="237" y="1163"/>
                    </a:lnTo>
                    <a:lnTo>
                      <a:pt x="220" y="1154"/>
                    </a:lnTo>
                    <a:lnTo>
                      <a:pt x="203" y="113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" name="Freeform 112"/>
              <p:cNvSpPr>
                <a:spLocks/>
              </p:cNvSpPr>
              <p:nvPr/>
            </p:nvSpPr>
            <p:spPr bwMode="auto">
              <a:xfrm>
                <a:off x="9100" y="15328"/>
                <a:ext cx="1163" cy="445"/>
              </a:xfrm>
              <a:custGeom>
                <a:avLst/>
                <a:gdLst>
                  <a:gd name="T0" fmla="*/ 8 w 1163"/>
                  <a:gd name="T1" fmla="*/ 437 h 445"/>
                  <a:gd name="T2" fmla="*/ 0 w 1163"/>
                  <a:gd name="T3" fmla="*/ 420 h 445"/>
                  <a:gd name="T4" fmla="*/ 127 w 1163"/>
                  <a:gd name="T5" fmla="*/ 420 h 445"/>
                  <a:gd name="T6" fmla="*/ 543 w 1163"/>
                  <a:gd name="T7" fmla="*/ 429 h 445"/>
                  <a:gd name="T8" fmla="*/ 603 w 1163"/>
                  <a:gd name="T9" fmla="*/ 420 h 445"/>
                  <a:gd name="T10" fmla="*/ 611 w 1163"/>
                  <a:gd name="T11" fmla="*/ 420 h 445"/>
                  <a:gd name="T12" fmla="*/ 611 w 1163"/>
                  <a:gd name="T13" fmla="*/ 313 h 445"/>
                  <a:gd name="T14" fmla="*/ 611 w 1163"/>
                  <a:gd name="T15" fmla="*/ 305 h 445"/>
                  <a:gd name="T16" fmla="*/ 739 w 1163"/>
                  <a:gd name="T17" fmla="*/ 305 h 445"/>
                  <a:gd name="T18" fmla="*/ 798 w 1163"/>
                  <a:gd name="T19" fmla="*/ 297 h 445"/>
                  <a:gd name="T20" fmla="*/ 849 w 1163"/>
                  <a:gd name="T21" fmla="*/ 288 h 445"/>
                  <a:gd name="T22" fmla="*/ 908 w 1163"/>
                  <a:gd name="T23" fmla="*/ 272 h 445"/>
                  <a:gd name="T24" fmla="*/ 959 w 1163"/>
                  <a:gd name="T25" fmla="*/ 247 h 445"/>
                  <a:gd name="T26" fmla="*/ 1010 w 1163"/>
                  <a:gd name="T27" fmla="*/ 214 h 445"/>
                  <a:gd name="T28" fmla="*/ 1053 w 1163"/>
                  <a:gd name="T29" fmla="*/ 181 h 445"/>
                  <a:gd name="T30" fmla="*/ 1087 w 1163"/>
                  <a:gd name="T31" fmla="*/ 140 h 445"/>
                  <a:gd name="T32" fmla="*/ 1121 w 1163"/>
                  <a:gd name="T33" fmla="*/ 91 h 445"/>
                  <a:gd name="T34" fmla="*/ 1155 w 1163"/>
                  <a:gd name="T35" fmla="*/ 0 h 445"/>
                  <a:gd name="T36" fmla="*/ 1163 w 1163"/>
                  <a:gd name="T37" fmla="*/ 8 h 445"/>
                  <a:gd name="T38" fmla="*/ 1163 w 1163"/>
                  <a:gd name="T39" fmla="*/ 25 h 445"/>
                  <a:gd name="T40" fmla="*/ 1155 w 1163"/>
                  <a:gd name="T41" fmla="*/ 49 h 445"/>
                  <a:gd name="T42" fmla="*/ 1146 w 1163"/>
                  <a:gd name="T43" fmla="*/ 91 h 445"/>
                  <a:gd name="T44" fmla="*/ 1121 w 1163"/>
                  <a:gd name="T45" fmla="*/ 124 h 445"/>
                  <a:gd name="T46" fmla="*/ 1087 w 1163"/>
                  <a:gd name="T47" fmla="*/ 165 h 445"/>
                  <a:gd name="T48" fmla="*/ 1061 w 1163"/>
                  <a:gd name="T49" fmla="*/ 198 h 445"/>
                  <a:gd name="T50" fmla="*/ 1027 w 1163"/>
                  <a:gd name="T51" fmla="*/ 231 h 445"/>
                  <a:gd name="T52" fmla="*/ 985 w 1163"/>
                  <a:gd name="T53" fmla="*/ 255 h 445"/>
                  <a:gd name="T54" fmla="*/ 942 w 1163"/>
                  <a:gd name="T55" fmla="*/ 280 h 445"/>
                  <a:gd name="T56" fmla="*/ 900 w 1163"/>
                  <a:gd name="T57" fmla="*/ 288 h 445"/>
                  <a:gd name="T58" fmla="*/ 823 w 1163"/>
                  <a:gd name="T59" fmla="*/ 313 h 445"/>
                  <a:gd name="T60" fmla="*/ 789 w 1163"/>
                  <a:gd name="T61" fmla="*/ 321 h 445"/>
                  <a:gd name="T62" fmla="*/ 747 w 1163"/>
                  <a:gd name="T63" fmla="*/ 321 h 445"/>
                  <a:gd name="T64" fmla="*/ 637 w 1163"/>
                  <a:gd name="T65" fmla="*/ 330 h 445"/>
                  <a:gd name="T66" fmla="*/ 628 w 1163"/>
                  <a:gd name="T67" fmla="*/ 338 h 445"/>
                  <a:gd name="T68" fmla="*/ 628 w 1163"/>
                  <a:gd name="T69" fmla="*/ 445 h 445"/>
                  <a:gd name="T70" fmla="*/ 8 w 1163"/>
                  <a:gd name="T71" fmla="*/ 437 h 4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63" h="445">
                    <a:moveTo>
                      <a:pt x="8" y="437"/>
                    </a:moveTo>
                    <a:lnTo>
                      <a:pt x="0" y="420"/>
                    </a:lnTo>
                    <a:lnTo>
                      <a:pt x="127" y="420"/>
                    </a:lnTo>
                    <a:lnTo>
                      <a:pt x="543" y="429"/>
                    </a:lnTo>
                    <a:lnTo>
                      <a:pt x="603" y="420"/>
                    </a:lnTo>
                    <a:lnTo>
                      <a:pt x="611" y="420"/>
                    </a:lnTo>
                    <a:lnTo>
                      <a:pt x="611" y="313"/>
                    </a:lnTo>
                    <a:lnTo>
                      <a:pt x="611" y="305"/>
                    </a:lnTo>
                    <a:lnTo>
                      <a:pt x="739" y="305"/>
                    </a:lnTo>
                    <a:lnTo>
                      <a:pt x="798" y="297"/>
                    </a:lnTo>
                    <a:lnTo>
                      <a:pt x="849" y="288"/>
                    </a:lnTo>
                    <a:lnTo>
                      <a:pt x="908" y="272"/>
                    </a:lnTo>
                    <a:lnTo>
                      <a:pt x="959" y="247"/>
                    </a:lnTo>
                    <a:lnTo>
                      <a:pt x="1010" y="214"/>
                    </a:lnTo>
                    <a:lnTo>
                      <a:pt x="1053" y="181"/>
                    </a:lnTo>
                    <a:lnTo>
                      <a:pt x="1087" y="140"/>
                    </a:lnTo>
                    <a:lnTo>
                      <a:pt x="1121" y="91"/>
                    </a:lnTo>
                    <a:lnTo>
                      <a:pt x="1155" y="0"/>
                    </a:lnTo>
                    <a:lnTo>
                      <a:pt x="1163" y="8"/>
                    </a:lnTo>
                    <a:lnTo>
                      <a:pt x="1163" y="25"/>
                    </a:lnTo>
                    <a:lnTo>
                      <a:pt x="1155" y="49"/>
                    </a:lnTo>
                    <a:lnTo>
                      <a:pt x="1146" y="91"/>
                    </a:lnTo>
                    <a:lnTo>
                      <a:pt x="1121" y="124"/>
                    </a:lnTo>
                    <a:lnTo>
                      <a:pt x="1087" y="165"/>
                    </a:lnTo>
                    <a:lnTo>
                      <a:pt x="1061" y="198"/>
                    </a:lnTo>
                    <a:lnTo>
                      <a:pt x="1027" y="231"/>
                    </a:lnTo>
                    <a:lnTo>
                      <a:pt x="985" y="255"/>
                    </a:lnTo>
                    <a:lnTo>
                      <a:pt x="942" y="280"/>
                    </a:lnTo>
                    <a:lnTo>
                      <a:pt x="900" y="288"/>
                    </a:lnTo>
                    <a:lnTo>
                      <a:pt x="823" y="313"/>
                    </a:lnTo>
                    <a:lnTo>
                      <a:pt x="789" y="321"/>
                    </a:lnTo>
                    <a:lnTo>
                      <a:pt x="747" y="321"/>
                    </a:lnTo>
                    <a:lnTo>
                      <a:pt x="637" y="330"/>
                    </a:lnTo>
                    <a:lnTo>
                      <a:pt x="628" y="338"/>
                    </a:lnTo>
                    <a:lnTo>
                      <a:pt x="628" y="445"/>
                    </a:lnTo>
                    <a:lnTo>
                      <a:pt x="8" y="437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Freeform 113"/>
              <p:cNvSpPr>
                <a:spLocks/>
              </p:cNvSpPr>
              <p:nvPr/>
            </p:nvSpPr>
            <p:spPr bwMode="auto">
              <a:xfrm>
                <a:off x="10994" y="15757"/>
                <a:ext cx="25" cy="8"/>
              </a:xfrm>
              <a:custGeom>
                <a:avLst/>
                <a:gdLst>
                  <a:gd name="T0" fmla="*/ 0 w 25"/>
                  <a:gd name="T1" fmla="*/ 0 h 8"/>
                  <a:gd name="T2" fmla="*/ 8 w 25"/>
                  <a:gd name="T3" fmla="*/ 0 h 8"/>
                  <a:gd name="T4" fmla="*/ 25 w 25"/>
                  <a:gd name="T5" fmla="*/ 0 h 8"/>
                  <a:gd name="T6" fmla="*/ 17 w 25"/>
                  <a:gd name="T7" fmla="*/ 8 h 8"/>
                  <a:gd name="T8" fmla="*/ 17 w 25"/>
                  <a:gd name="T9" fmla="*/ 8 h 8"/>
                  <a:gd name="T10" fmla="*/ 0 w 25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0" y="0"/>
                    </a:moveTo>
                    <a:lnTo>
                      <a:pt x="8" y="0"/>
                    </a:lnTo>
                    <a:lnTo>
                      <a:pt x="25" y="0"/>
                    </a:lnTo>
                    <a:lnTo>
                      <a:pt x="1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Freeform 114"/>
              <p:cNvSpPr>
                <a:spLocks/>
              </p:cNvSpPr>
              <p:nvPr/>
            </p:nvSpPr>
            <p:spPr bwMode="auto">
              <a:xfrm>
                <a:off x="9049" y="15179"/>
                <a:ext cx="1197" cy="561"/>
              </a:xfrm>
              <a:custGeom>
                <a:avLst/>
                <a:gdLst>
                  <a:gd name="T0" fmla="*/ 0 w 1197"/>
                  <a:gd name="T1" fmla="*/ 545 h 561"/>
                  <a:gd name="T2" fmla="*/ 8 w 1197"/>
                  <a:gd name="T3" fmla="*/ 528 h 561"/>
                  <a:gd name="T4" fmla="*/ 59 w 1197"/>
                  <a:gd name="T5" fmla="*/ 520 h 561"/>
                  <a:gd name="T6" fmla="*/ 603 w 1197"/>
                  <a:gd name="T7" fmla="*/ 528 h 561"/>
                  <a:gd name="T8" fmla="*/ 603 w 1197"/>
                  <a:gd name="T9" fmla="*/ 520 h 561"/>
                  <a:gd name="T10" fmla="*/ 611 w 1197"/>
                  <a:gd name="T11" fmla="*/ 404 h 561"/>
                  <a:gd name="T12" fmla="*/ 739 w 1197"/>
                  <a:gd name="T13" fmla="*/ 404 h 561"/>
                  <a:gd name="T14" fmla="*/ 806 w 1197"/>
                  <a:gd name="T15" fmla="*/ 396 h 561"/>
                  <a:gd name="T16" fmla="*/ 866 w 1197"/>
                  <a:gd name="T17" fmla="*/ 388 h 561"/>
                  <a:gd name="T18" fmla="*/ 925 w 1197"/>
                  <a:gd name="T19" fmla="*/ 372 h 561"/>
                  <a:gd name="T20" fmla="*/ 976 w 1197"/>
                  <a:gd name="T21" fmla="*/ 347 h 561"/>
                  <a:gd name="T22" fmla="*/ 1027 w 1197"/>
                  <a:gd name="T23" fmla="*/ 314 h 561"/>
                  <a:gd name="T24" fmla="*/ 1053 w 1197"/>
                  <a:gd name="T25" fmla="*/ 297 h 561"/>
                  <a:gd name="T26" fmla="*/ 1078 w 1197"/>
                  <a:gd name="T27" fmla="*/ 273 h 561"/>
                  <a:gd name="T28" fmla="*/ 1095 w 1197"/>
                  <a:gd name="T29" fmla="*/ 240 h 561"/>
                  <a:gd name="T30" fmla="*/ 1121 w 1197"/>
                  <a:gd name="T31" fmla="*/ 207 h 561"/>
                  <a:gd name="T32" fmla="*/ 1138 w 1197"/>
                  <a:gd name="T33" fmla="*/ 174 h 561"/>
                  <a:gd name="T34" fmla="*/ 1146 w 1197"/>
                  <a:gd name="T35" fmla="*/ 141 h 561"/>
                  <a:gd name="T36" fmla="*/ 1163 w 1197"/>
                  <a:gd name="T37" fmla="*/ 75 h 561"/>
                  <a:gd name="T38" fmla="*/ 1172 w 1197"/>
                  <a:gd name="T39" fmla="*/ 0 h 561"/>
                  <a:gd name="T40" fmla="*/ 1189 w 1197"/>
                  <a:gd name="T41" fmla="*/ 0 h 561"/>
                  <a:gd name="T42" fmla="*/ 1197 w 1197"/>
                  <a:gd name="T43" fmla="*/ 9 h 561"/>
                  <a:gd name="T44" fmla="*/ 1197 w 1197"/>
                  <a:gd name="T45" fmla="*/ 42 h 561"/>
                  <a:gd name="T46" fmla="*/ 1197 w 1197"/>
                  <a:gd name="T47" fmla="*/ 75 h 561"/>
                  <a:gd name="T48" fmla="*/ 1197 w 1197"/>
                  <a:gd name="T49" fmla="*/ 116 h 561"/>
                  <a:gd name="T50" fmla="*/ 1180 w 1197"/>
                  <a:gd name="T51" fmla="*/ 149 h 561"/>
                  <a:gd name="T52" fmla="*/ 1155 w 1197"/>
                  <a:gd name="T53" fmla="*/ 223 h 561"/>
                  <a:gd name="T54" fmla="*/ 1121 w 1197"/>
                  <a:gd name="T55" fmla="*/ 281 h 561"/>
                  <a:gd name="T56" fmla="*/ 1087 w 1197"/>
                  <a:gd name="T57" fmla="*/ 322 h 561"/>
                  <a:gd name="T58" fmla="*/ 1044 w 1197"/>
                  <a:gd name="T59" fmla="*/ 355 h 561"/>
                  <a:gd name="T60" fmla="*/ 1002 w 1197"/>
                  <a:gd name="T61" fmla="*/ 380 h 561"/>
                  <a:gd name="T62" fmla="*/ 959 w 1197"/>
                  <a:gd name="T63" fmla="*/ 404 h 561"/>
                  <a:gd name="T64" fmla="*/ 908 w 1197"/>
                  <a:gd name="T65" fmla="*/ 421 h 561"/>
                  <a:gd name="T66" fmla="*/ 866 w 1197"/>
                  <a:gd name="T67" fmla="*/ 429 h 561"/>
                  <a:gd name="T68" fmla="*/ 815 w 1197"/>
                  <a:gd name="T69" fmla="*/ 437 h 561"/>
                  <a:gd name="T70" fmla="*/ 764 w 1197"/>
                  <a:gd name="T71" fmla="*/ 437 h 561"/>
                  <a:gd name="T72" fmla="*/ 705 w 1197"/>
                  <a:gd name="T73" fmla="*/ 437 h 561"/>
                  <a:gd name="T74" fmla="*/ 654 w 1197"/>
                  <a:gd name="T75" fmla="*/ 437 h 561"/>
                  <a:gd name="T76" fmla="*/ 645 w 1197"/>
                  <a:gd name="T77" fmla="*/ 437 h 561"/>
                  <a:gd name="T78" fmla="*/ 645 w 1197"/>
                  <a:gd name="T79" fmla="*/ 561 h 561"/>
                  <a:gd name="T80" fmla="*/ 637 w 1197"/>
                  <a:gd name="T81" fmla="*/ 561 h 561"/>
                  <a:gd name="T82" fmla="*/ 8 w 1197"/>
                  <a:gd name="T83" fmla="*/ 553 h 561"/>
                  <a:gd name="T84" fmla="*/ 0 w 1197"/>
                  <a:gd name="T85" fmla="*/ 545 h 5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97" h="561">
                    <a:moveTo>
                      <a:pt x="0" y="545"/>
                    </a:moveTo>
                    <a:lnTo>
                      <a:pt x="8" y="528"/>
                    </a:lnTo>
                    <a:lnTo>
                      <a:pt x="59" y="520"/>
                    </a:lnTo>
                    <a:lnTo>
                      <a:pt x="603" y="528"/>
                    </a:lnTo>
                    <a:lnTo>
                      <a:pt x="603" y="520"/>
                    </a:lnTo>
                    <a:lnTo>
                      <a:pt x="611" y="404"/>
                    </a:lnTo>
                    <a:lnTo>
                      <a:pt x="739" y="404"/>
                    </a:lnTo>
                    <a:lnTo>
                      <a:pt x="806" y="396"/>
                    </a:lnTo>
                    <a:lnTo>
                      <a:pt x="866" y="388"/>
                    </a:lnTo>
                    <a:lnTo>
                      <a:pt x="925" y="372"/>
                    </a:lnTo>
                    <a:lnTo>
                      <a:pt x="976" y="347"/>
                    </a:lnTo>
                    <a:lnTo>
                      <a:pt x="1027" y="314"/>
                    </a:lnTo>
                    <a:lnTo>
                      <a:pt x="1053" y="297"/>
                    </a:lnTo>
                    <a:lnTo>
                      <a:pt x="1078" y="273"/>
                    </a:lnTo>
                    <a:lnTo>
                      <a:pt x="1095" y="240"/>
                    </a:lnTo>
                    <a:lnTo>
                      <a:pt x="1121" y="207"/>
                    </a:lnTo>
                    <a:lnTo>
                      <a:pt x="1138" y="174"/>
                    </a:lnTo>
                    <a:lnTo>
                      <a:pt x="1146" y="141"/>
                    </a:lnTo>
                    <a:lnTo>
                      <a:pt x="1163" y="75"/>
                    </a:lnTo>
                    <a:lnTo>
                      <a:pt x="1172" y="0"/>
                    </a:lnTo>
                    <a:lnTo>
                      <a:pt x="1189" y="0"/>
                    </a:lnTo>
                    <a:lnTo>
                      <a:pt x="1197" y="9"/>
                    </a:lnTo>
                    <a:lnTo>
                      <a:pt x="1197" y="42"/>
                    </a:lnTo>
                    <a:lnTo>
                      <a:pt x="1197" y="75"/>
                    </a:lnTo>
                    <a:lnTo>
                      <a:pt x="1197" y="116"/>
                    </a:lnTo>
                    <a:lnTo>
                      <a:pt x="1180" y="149"/>
                    </a:lnTo>
                    <a:lnTo>
                      <a:pt x="1155" y="223"/>
                    </a:lnTo>
                    <a:lnTo>
                      <a:pt x="1121" y="281"/>
                    </a:lnTo>
                    <a:lnTo>
                      <a:pt x="1087" y="322"/>
                    </a:lnTo>
                    <a:lnTo>
                      <a:pt x="1044" y="355"/>
                    </a:lnTo>
                    <a:lnTo>
                      <a:pt x="1002" y="380"/>
                    </a:lnTo>
                    <a:lnTo>
                      <a:pt x="959" y="404"/>
                    </a:lnTo>
                    <a:lnTo>
                      <a:pt x="908" y="421"/>
                    </a:lnTo>
                    <a:lnTo>
                      <a:pt x="866" y="429"/>
                    </a:lnTo>
                    <a:lnTo>
                      <a:pt x="815" y="437"/>
                    </a:lnTo>
                    <a:lnTo>
                      <a:pt x="764" y="437"/>
                    </a:lnTo>
                    <a:lnTo>
                      <a:pt x="705" y="437"/>
                    </a:lnTo>
                    <a:lnTo>
                      <a:pt x="654" y="437"/>
                    </a:lnTo>
                    <a:lnTo>
                      <a:pt x="645" y="437"/>
                    </a:lnTo>
                    <a:lnTo>
                      <a:pt x="645" y="561"/>
                    </a:lnTo>
                    <a:lnTo>
                      <a:pt x="637" y="561"/>
                    </a:lnTo>
                    <a:lnTo>
                      <a:pt x="8" y="553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Freeform 115"/>
              <p:cNvSpPr>
                <a:spLocks/>
              </p:cNvSpPr>
              <p:nvPr/>
            </p:nvSpPr>
            <p:spPr bwMode="auto">
              <a:xfrm>
                <a:off x="11053" y="15559"/>
                <a:ext cx="34" cy="156"/>
              </a:xfrm>
              <a:custGeom>
                <a:avLst/>
                <a:gdLst>
                  <a:gd name="T0" fmla="*/ 26 w 34"/>
                  <a:gd name="T1" fmla="*/ 123 h 156"/>
                  <a:gd name="T2" fmla="*/ 26 w 34"/>
                  <a:gd name="T3" fmla="*/ 90 h 156"/>
                  <a:gd name="T4" fmla="*/ 17 w 34"/>
                  <a:gd name="T5" fmla="*/ 57 h 156"/>
                  <a:gd name="T6" fmla="*/ 9 w 34"/>
                  <a:gd name="T7" fmla="*/ 33 h 156"/>
                  <a:gd name="T8" fmla="*/ 0 w 34"/>
                  <a:gd name="T9" fmla="*/ 8 h 156"/>
                  <a:gd name="T10" fmla="*/ 0 w 34"/>
                  <a:gd name="T11" fmla="*/ 0 h 156"/>
                  <a:gd name="T12" fmla="*/ 17 w 34"/>
                  <a:gd name="T13" fmla="*/ 33 h 156"/>
                  <a:gd name="T14" fmla="*/ 34 w 34"/>
                  <a:gd name="T15" fmla="*/ 66 h 156"/>
                  <a:gd name="T16" fmla="*/ 34 w 34"/>
                  <a:gd name="T17" fmla="*/ 107 h 156"/>
                  <a:gd name="T18" fmla="*/ 26 w 34"/>
                  <a:gd name="T19" fmla="*/ 148 h 156"/>
                  <a:gd name="T20" fmla="*/ 17 w 34"/>
                  <a:gd name="T21" fmla="*/ 156 h 156"/>
                  <a:gd name="T22" fmla="*/ 17 w 34"/>
                  <a:gd name="T23" fmla="*/ 148 h 156"/>
                  <a:gd name="T24" fmla="*/ 17 w 34"/>
                  <a:gd name="T25" fmla="*/ 140 h 156"/>
                  <a:gd name="T26" fmla="*/ 26 w 34"/>
                  <a:gd name="T27" fmla="*/ 123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" h="156">
                    <a:moveTo>
                      <a:pt x="26" y="123"/>
                    </a:moveTo>
                    <a:lnTo>
                      <a:pt x="26" y="90"/>
                    </a:lnTo>
                    <a:lnTo>
                      <a:pt x="17" y="57"/>
                    </a:lnTo>
                    <a:lnTo>
                      <a:pt x="9" y="3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7" y="33"/>
                    </a:lnTo>
                    <a:lnTo>
                      <a:pt x="34" y="66"/>
                    </a:lnTo>
                    <a:lnTo>
                      <a:pt x="34" y="107"/>
                    </a:lnTo>
                    <a:lnTo>
                      <a:pt x="26" y="148"/>
                    </a:lnTo>
                    <a:lnTo>
                      <a:pt x="17" y="156"/>
                    </a:lnTo>
                    <a:lnTo>
                      <a:pt x="17" y="148"/>
                    </a:lnTo>
                    <a:lnTo>
                      <a:pt x="17" y="140"/>
                    </a:lnTo>
                    <a:lnTo>
                      <a:pt x="26" y="12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Freeform 116"/>
              <p:cNvSpPr>
                <a:spLocks/>
              </p:cNvSpPr>
              <p:nvPr/>
            </p:nvSpPr>
            <p:spPr bwMode="auto">
              <a:xfrm>
                <a:off x="10586" y="15419"/>
                <a:ext cx="306" cy="296"/>
              </a:xfrm>
              <a:custGeom>
                <a:avLst/>
                <a:gdLst>
                  <a:gd name="T0" fmla="*/ 212 w 306"/>
                  <a:gd name="T1" fmla="*/ 263 h 296"/>
                  <a:gd name="T2" fmla="*/ 221 w 306"/>
                  <a:gd name="T3" fmla="*/ 263 h 296"/>
                  <a:gd name="T4" fmla="*/ 229 w 306"/>
                  <a:gd name="T5" fmla="*/ 247 h 296"/>
                  <a:gd name="T6" fmla="*/ 178 w 306"/>
                  <a:gd name="T7" fmla="*/ 206 h 296"/>
                  <a:gd name="T8" fmla="*/ 178 w 306"/>
                  <a:gd name="T9" fmla="*/ 189 h 296"/>
                  <a:gd name="T10" fmla="*/ 212 w 306"/>
                  <a:gd name="T11" fmla="*/ 189 h 296"/>
                  <a:gd name="T12" fmla="*/ 246 w 306"/>
                  <a:gd name="T13" fmla="*/ 222 h 296"/>
                  <a:gd name="T14" fmla="*/ 263 w 306"/>
                  <a:gd name="T15" fmla="*/ 214 h 296"/>
                  <a:gd name="T16" fmla="*/ 221 w 306"/>
                  <a:gd name="T17" fmla="*/ 164 h 296"/>
                  <a:gd name="T18" fmla="*/ 178 w 306"/>
                  <a:gd name="T19" fmla="*/ 148 h 296"/>
                  <a:gd name="T20" fmla="*/ 153 w 306"/>
                  <a:gd name="T21" fmla="*/ 164 h 296"/>
                  <a:gd name="T22" fmla="*/ 144 w 306"/>
                  <a:gd name="T23" fmla="*/ 197 h 296"/>
                  <a:gd name="T24" fmla="*/ 204 w 306"/>
                  <a:gd name="T25" fmla="*/ 255 h 296"/>
                  <a:gd name="T26" fmla="*/ 161 w 306"/>
                  <a:gd name="T27" fmla="*/ 230 h 296"/>
                  <a:gd name="T28" fmla="*/ 136 w 306"/>
                  <a:gd name="T29" fmla="*/ 189 h 296"/>
                  <a:gd name="T30" fmla="*/ 136 w 306"/>
                  <a:gd name="T31" fmla="*/ 173 h 296"/>
                  <a:gd name="T32" fmla="*/ 127 w 306"/>
                  <a:gd name="T33" fmla="*/ 148 h 296"/>
                  <a:gd name="T34" fmla="*/ 93 w 306"/>
                  <a:gd name="T35" fmla="*/ 164 h 296"/>
                  <a:gd name="T36" fmla="*/ 59 w 306"/>
                  <a:gd name="T37" fmla="*/ 156 h 296"/>
                  <a:gd name="T38" fmla="*/ 34 w 306"/>
                  <a:gd name="T39" fmla="*/ 107 h 296"/>
                  <a:gd name="T40" fmla="*/ 17 w 306"/>
                  <a:gd name="T41" fmla="*/ 41 h 296"/>
                  <a:gd name="T42" fmla="*/ 59 w 306"/>
                  <a:gd name="T43" fmla="*/ 33 h 296"/>
                  <a:gd name="T44" fmla="*/ 153 w 306"/>
                  <a:gd name="T45" fmla="*/ 74 h 296"/>
                  <a:gd name="T46" fmla="*/ 161 w 306"/>
                  <a:gd name="T47" fmla="*/ 99 h 296"/>
                  <a:gd name="T48" fmla="*/ 153 w 306"/>
                  <a:gd name="T49" fmla="*/ 115 h 296"/>
                  <a:gd name="T50" fmla="*/ 153 w 306"/>
                  <a:gd name="T51" fmla="*/ 132 h 296"/>
                  <a:gd name="T52" fmla="*/ 170 w 306"/>
                  <a:gd name="T53" fmla="*/ 132 h 296"/>
                  <a:gd name="T54" fmla="*/ 212 w 306"/>
                  <a:gd name="T55" fmla="*/ 148 h 296"/>
                  <a:gd name="T56" fmla="*/ 272 w 306"/>
                  <a:gd name="T57" fmla="*/ 206 h 296"/>
                  <a:gd name="T58" fmla="*/ 306 w 306"/>
                  <a:gd name="T59" fmla="*/ 296 h 296"/>
                  <a:gd name="T60" fmla="*/ 246 w 306"/>
                  <a:gd name="T61" fmla="*/ 280 h 296"/>
                  <a:gd name="T62" fmla="*/ 204 w 306"/>
                  <a:gd name="T63" fmla="*/ 263 h 2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6" h="296">
                    <a:moveTo>
                      <a:pt x="204" y="263"/>
                    </a:moveTo>
                    <a:lnTo>
                      <a:pt x="212" y="263"/>
                    </a:lnTo>
                    <a:lnTo>
                      <a:pt x="221" y="263"/>
                    </a:lnTo>
                    <a:lnTo>
                      <a:pt x="229" y="255"/>
                    </a:lnTo>
                    <a:lnTo>
                      <a:pt x="229" y="247"/>
                    </a:lnTo>
                    <a:lnTo>
                      <a:pt x="195" y="230"/>
                    </a:lnTo>
                    <a:lnTo>
                      <a:pt x="178" y="206"/>
                    </a:lnTo>
                    <a:lnTo>
                      <a:pt x="178" y="197"/>
                    </a:lnTo>
                    <a:lnTo>
                      <a:pt x="178" y="189"/>
                    </a:lnTo>
                    <a:lnTo>
                      <a:pt x="195" y="181"/>
                    </a:lnTo>
                    <a:lnTo>
                      <a:pt x="212" y="189"/>
                    </a:lnTo>
                    <a:lnTo>
                      <a:pt x="229" y="197"/>
                    </a:lnTo>
                    <a:lnTo>
                      <a:pt x="246" y="222"/>
                    </a:lnTo>
                    <a:lnTo>
                      <a:pt x="263" y="222"/>
                    </a:lnTo>
                    <a:lnTo>
                      <a:pt x="263" y="214"/>
                    </a:lnTo>
                    <a:lnTo>
                      <a:pt x="238" y="173"/>
                    </a:lnTo>
                    <a:lnTo>
                      <a:pt x="221" y="164"/>
                    </a:lnTo>
                    <a:lnTo>
                      <a:pt x="204" y="148"/>
                    </a:lnTo>
                    <a:lnTo>
                      <a:pt x="178" y="148"/>
                    </a:lnTo>
                    <a:lnTo>
                      <a:pt x="161" y="156"/>
                    </a:lnTo>
                    <a:lnTo>
                      <a:pt x="153" y="164"/>
                    </a:lnTo>
                    <a:lnTo>
                      <a:pt x="153" y="173"/>
                    </a:lnTo>
                    <a:lnTo>
                      <a:pt x="144" y="197"/>
                    </a:lnTo>
                    <a:lnTo>
                      <a:pt x="170" y="230"/>
                    </a:lnTo>
                    <a:lnTo>
                      <a:pt x="204" y="255"/>
                    </a:lnTo>
                    <a:lnTo>
                      <a:pt x="178" y="247"/>
                    </a:lnTo>
                    <a:lnTo>
                      <a:pt x="161" y="230"/>
                    </a:lnTo>
                    <a:lnTo>
                      <a:pt x="144" y="214"/>
                    </a:lnTo>
                    <a:lnTo>
                      <a:pt x="136" y="189"/>
                    </a:lnTo>
                    <a:lnTo>
                      <a:pt x="136" y="181"/>
                    </a:lnTo>
                    <a:lnTo>
                      <a:pt x="136" y="173"/>
                    </a:lnTo>
                    <a:lnTo>
                      <a:pt x="136" y="156"/>
                    </a:lnTo>
                    <a:lnTo>
                      <a:pt x="127" y="148"/>
                    </a:lnTo>
                    <a:lnTo>
                      <a:pt x="102" y="164"/>
                    </a:lnTo>
                    <a:lnTo>
                      <a:pt x="93" y="164"/>
                    </a:lnTo>
                    <a:lnTo>
                      <a:pt x="76" y="164"/>
                    </a:lnTo>
                    <a:lnTo>
                      <a:pt x="59" y="156"/>
                    </a:lnTo>
                    <a:lnTo>
                      <a:pt x="51" y="148"/>
                    </a:lnTo>
                    <a:lnTo>
                      <a:pt x="34" y="107"/>
                    </a:lnTo>
                    <a:lnTo>
                      <a:pt x="34" y="82"/>
                    </a:lnTo>
                    <a:lnTo>
                      <a:pt x="17" y="41"/>
                    </a:lnTo>
                    <a:lnTo>
                      <a:pt x="0" y="0"/>
                    </a:lnTo>
                    <a:lnTo>
                      <a:pt x="59" y="33"/>
                    </a:lnTo>
                    <a:lnTo>
                      <a:pt x="136" y="57"/>
                    </a:lnTo>
                    <a:lnTo>
                      <a:pt x="153" y="74"/>
                    </a:lnTo>
                    <a:lnTo>
                      <a:pt x="153" y="82"/>
                    </a:lnTo>
                    <a:lnTo>
                      <a:pt x="161" y="99"/>
                    </a:lnTo>
                    <a:lnTo>
                      <a:pt x="161" y="107"/>
                    </a:lnTo>
                    <a:lnTo>
                      <a:pt x="153" y="115"/>
                    </a:lnTo>
                    <a:lnTo>
                      <a:pt x="153" y="132"/>
                    </a:lnTo>
                    <a:lnTo>
                      <a:pt x="161" y="140"/>
                    </a:lnTo>
                    <a:lnTo>
                      <a:pt x="170" y="132"/>
                    </a:lnTo>
                    <a:lnTo>
                      <a:pt x="187" y="132"/>
                    </a:lnTo>
                    <a:lnTo>
                      <a:pt x="212" y="148"/>
                    </a:lnTo>
                    <a:lnTo>
                      <a:pt x="246" y="181"/>
                    </a:lnTo>
                    <a:lnTo>
                      <a:pt x="272" y="206"/>
                    </a:lnTo>
                    <a:lnTo>
                      <a:pt x="280" y="230"/>
                    </a:lnTo>
                    <a:lnTo>
                      <a:pt x="306" y="296"/>
                    </a:lnTo>
                    <a:lnTo>
                      <a:pt x="246" y="280"/>
                    </a:lnTo>
                    <a:lnTo>
                      <a:pt x="221" y="272"/>
                    </a:lnTo>
                    <a:lnTo>
                      <a:pt x="204" y="26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Freeform 117"/>
              <p:cNvSpPr>
                <a:spLocks/>
              </p:cNvSpPr>
              <p:nvPr/>
            </p:nvSpPr>
            <p:spPr bwMode="auto">
              <a:xfrm>
                <a:off x="9006" y="15682"/>
                <a:ext cx="34" cy="25"/>
              </a:xfrm>
              <a:custGeom>
                <a:avLst/>
                <a:gdLst>
                  <a:gd name="T0" fmla="*/ 0 w 34"/>
                  <a:gd name="T1" fmla="*/ 17 h 25"/>
                  <a:gd name="T2" fmla="*/ 9 w 34"/>
                  <a:gd name="T3" fmla="*/ 0 h 25"/>
                  <a:gd name="T4" fmla="*/ 17 w 34"/>
                  <a:gd name="T5" fmla="*/ 0 h 25"/>
                  <a:gd name="T6" fmla="*/ 26 w 34"/>
                  <a:gd name="T7" fmla="*/ 0 h 25"/>
                  <a:gd name="T8" fmla="*/ 34 w 34"/>
                  <a:gd name="T9" fmla="*/ 9 h 25"/>
                  <a:gd name="T10" fmla="*/ 26 w 34"/>
                  <a:gd name="T11" fmla="*/ 17 h 25"/>
                  <a:gd name="T12" fmla="*/ 17 w 34"/>
                  <a:gd name="T13" fmla="*/ 25 h 25"/>
                  <a:gd name="T14" fmla="*/ 9 w 34"/>
                  <a:gd name="T15" fmla="*/ 25 h 25"/>
                  <a:gd name="T16" fmla="*/ 0 w 34"/>
                  <a:gd name="T17" fmla="*/ 17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17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9"/>
                    </a:lnTo>
                    <a:lnTo>
                      <a:pt x="26" y="17"/>
                    </a:lnTo>
                    <a:lnTo>
                      <a:pt x="17" y="25"/>
                    </a:lnTo>
                    <a:lnTo>
                      <a:pt x="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Freeform 118"/>
              <p:cNvSpPr>
                <a:spLocks/>
              </p:cNvSpPr>
              <p:nvPr/>
            </p:nvSpPr>
            <p:spPr bwMode="auto">
              <a:xfrm>
                <a:off x="9499" y="15575"/>
                <a:ext cx="68" cy="107"/>
              </a:xfrm>
              <a:custGeom>
                <a:avLst/>
                <a:gdLst>
                  <a:gd name="T0" fmla="*/ 0 w 68"/>
                  <a:gd name="T1" fmla="*/ 83 h 107"/>
                  <a:gd name="T2" fmla="*/ 25 w 68"/>
                  <a:gd name="T3" fmla="*/ 66 h 107"/>
                  <a:gd name="T4" fmla="*/ 34 w 68"/>
                  <a:gd name="T5" fmla="*/ 58 h 107"/>
                  <a:gd name="T6" fmla="*/ 51 w 68"/>
                  <a:gd name="T7" fmla="*/ 58 h 107"/>
                  <a:gd name="T8" fmla="*/ 51 w 68"/>
                  <a:gd name="T9" fmla="*/ 50 h 107"/>
                  <a:gd name="T10" fmla="*/ 42 w 68"/>
                  <a:gd name="T11" fmla="*/ 41 h 107"/>
                  <a:gd name="T12" fmla="*/ 17 w 68"/>
                  <a:gd name="T13" fmla="*/ 33 h 107"/>
                  <a:gd name="T14" fmla="*/ 8 w 68"/>
                  <a:gd name="T15" fmla="*/ 17 h 107"/>
                  <a:gd name="T16" fmla="*/ 0 w 68"/>
                  <a:gd name="T17" fmla="*/ 0 h 107"/>
                  <a:gd name="T18" fmla="*/ 0 w 68"/>
                  <a:gd name="T19" fmla="*/ 0 h 107"/>
                  <a:gd name="T20" fmla="*/ 59 w 68"/>
                  <a:gd name="T21" fmla="*/ 25 h 107"/>
                  <a:gd name="T22" fmla="*/ 68 w 68"/>
                  <a:gd name="T23" fmla="*/ 33 h 107"/>
                  <a:gd name="T24" fmla="*/ 68 w 68"/>
                  <a:gd name="T25" fmla="*/ 41 h 107"/>
                  <a:gd name="T26" fmla="*/ 68 w 68"/>
                  <a:gd name="T27" fmla="*/ 58 h 107"/>
                  <a:gd name="T28" fmla="*/ 51 w 68"/>
                  <a:gd name="T29" fmla="*/ 74 h 107"/>
                  <a:gd name="T30" fmla="*/ 34 w 68"/>
                  <a:gd name="T31" fmla="*/ 83 h 107"/>
                  <a:gd name="T32" fmla="*/ 17 w 68"/>
                  <a:gd name="T33" fmla="*/ 91 h 107"/>
                  <a:gd name="T34" fmla="*/ 0 w 68"/>
                  <a:gd name="T35" fmla="*/ 107 h 107"/>
                  <a:gd name="T36" fmla="*/ 0 w 68"/>
                  <a:gd name="T37" fmla="*/ 99 h 107"/>
                  <a:gd name="T38" fmla="*/ 0 w 68"/>
                  <a:gd name="T39" fmla="*/ 83 h 1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8" h="107">
                    <a:moveTo>
                      <a:pt x="0" y="83"/>
                    </a:moveTo>
                    <a:lnTo>
                      <a:pt x="25" y="66"/>
                    </a:lnTo>
                    <a:lnTo>
                      <a:pt x="34" y="58"/>
                    </a:lnTo>
                    <a:lnTo>
                      <a:pt x="51" y="58"/>
                    </a:lnTo>
                    <a:lnTo>
                      <a:pt x="51" y="50"/>
                    </a:lnTo>
                    <a:lnTo>
                      <a:pt x="42" y="41"/>
                    </a:lnTo>
                    <a:lnTo>
                      <a:pt x="17" y="33"/>
                    </a:lnTo>
                    <a:lnTo>
                      <a:pt x="8" y="17"/>
                    </a:lnTo>
                    <a:lnTo>
                      <a:pt x="0" y="0"/>
                    </a:lnTo>
                    <a:lnTo>
                      <a:pt x="59" y="25"/>
                    </a:lnTo>
                    <a:lnTo>
                      <a:pt x="68" y="33"/>
                    </a:lnTo>
                    <a:lnTo>
                      <a:pt x="68" y="41"/>
                    </a:lnTo>
                    <a:lnTo>
                      <a:pt x="68" y="58"/>
                    </a:lnTo>
                    <a:lnTo>
                      <a:pt x="51" y="74"/>
                    </a:lnTo>
                    <a:lnTo>
                      <a:pt x="34" y="83"/>
                    </a:lnTo>
                    <a:lnTo>
                      <a:pt x="17" y="91"/>
                    </a:lnTo>
                    <a:lnTo>
                      <a:pt x="0" y="107"/>
                    </a:lnTo>
                    <a:lnTo>
                      <a:pt x="0" y="99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119"/>
              <p:cNvSpPr>
                <a:spLocks/>
              </p:cNvSpPr>
              <p:nvPr/>
            </p:nvSpPr>
            <p:spPr bwMode="auto">
              <a:xfrm>
                <a:off x="11011" y="15658"/>
                <a:ext cx="34" cy="24"/>
              </a:xfrm>
              <a:custGeom>
                <a:avLst/>
                <a:gdLst>
                  <a:gd name="T0" fmla="*/ 0 w 34"/>
                  <a:gd name="T1" fmla="*/ 0 h 24"/>
                  <a:gd name="T2" fmla="*/ 8 w 34"/>
                  <a:gd name="T3" fmla="*/ 0 h 24"/>
                  <a:gd name="T4" fmla="*/ 17 w 34"/>
                  <a:gd name="T5" fmla="*/ 0 h 24"/>
                  <a:gd name="T6" fmla="*/ 34 w 34"/>
                  <a:gd name="T7" fmla="*/ 16 h 24"/>
                  <a:gd name="T8" fmla="*/ 34 w 34"/>
                  <a:gd name="T9" fmla="*/ 24 h 24"/>
                  <a:gd name="T10" fmla="*/ 0 w 3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4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4" y="16"/>
                    </a:lnTo>
                    <a:lnTo>
                      <a:pt x="3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120"/>
              <p:cNvSpPr>
                <a:spLocks/>
              </p:cNvSpPr>
              <p:nvPr/>
            </p:nvSpPr>
            <p:spPr bwMode="auto">
              <a:xfrm>
                <a:off x="10110" y="15608"/>
                <a:ext cx="77" cy="74"/>
              </a:xfrm>
              <a:custGeom>
                <a:avLst/>
                <a:gdLst>
                  <a:gd name="T0" fmla="*/ 9 w 77"/>
                  <a:gd name="T1" fmla="*/ 0 h 74"/>
                  <a:gd name="T2" fmla="*/ 17 w 77"/>
                  <a:gd name="T3" fmla="*/ 0 h 74"/>
                  <a:gd name="T4" fmla="*/ 34 w 77"/>
                  <a:gd name="T5" fmla="*/ 0 h 74"/>
                  <a:gd name="T6" fmla="*/ 51 w 77"/>
                  <a:gd name="T7" fmla="*/ 8 h 74"/>
                  <a:gd name="T8" fmla="*/ 68 w 77"/>
                  <a:gd name="T9" fmla="*/ 41 h 74"/>
                  <a:gd name="T10" fmla="*/ 77 w 77"/>
                  <a:gd name="T11" fmla="*/ 74 h 74"/>
                  <a:gd name="T12" fmla="*/ 51 w 77"/>
                  <a:gd name="T13" fmla="*/ 58 h 74"/>
                  <a:gd name="T14" fmla="*/ 26 w 77"/>
                  <a:gd name="T15" fmla="*/ 41 h 74"/>
                  <a:gd name="T16" fmla="*/ 9 w 77"/>
                  <a:gd name="T17" fmla="*/ 41 h 74"/>
                  <a:gd name="T18" fmla="*/ 9 w 77"/>
                  <a:gd name="T19" fmla="*/ 25 h 74"/>
                  <a:gd name="T20" fmla="*/ 0 w 77"/>
                  <a:gd name="T21" fmla="*/ 17 h 74"/>
                  <a:gd name="T22" fmla="*/ 9 w 77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74">
                    <a:moveTo>
                      <a:pt x="9" y="0"/>
                    </a:moveTo>
                    <a:lnTo>
                      <a:pt x="17" y="0"/>
                    </a:lnTo>
                    <a:lnTo>
                      <a:pt x="34" y="0"/>
                    </a:lnTo>
                    <a:lnTo>
                      <a:pt x="51" y="8"/>
                    </a:lnTo>
                    <a:lnTo>
                      <a:pt x="68" y="41"/>
                    </a:lnTo>
                    <a:lnTo>
                      <a:pt x="77" y="74"/>
                    </a:lnTo>
                    <a:lnTo>
                      <a:pt x="51" y="58"/>
                    </a:lnTo>
                    <a:lnTo>
                      <a:pt x="26" y="41"/>
                    </a:lnTo>
                    <a:lnTo>
                      <a:pt x="9" y="41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Freeform 121"/>
              <p:cNvSpPr>
                <a:spLocks/>
              </p:cNvSpPr>
              <p:nvPr/>
            </p:nvSpPr>
            <p:spPr bwMode="auto">
              <a:xfrm>
                <a:off x="10348" y="15575"/>
                <a:ext cx="60" cy="99"/>
              </a:xfrm>
              <a:custGeom>
                <a:avLst/>
                <a:gdLst>
                  <a:gd name="T0" fmla="*/ 0 w 60"/>
                  <a:gd name="T1" fmla="*/ 91 h 99"/>
                  <a:gd name="T2" fmla="*/ 0 w 60"/>
                  <a:gd name="T3" fmla="*/ 83 h 99"/>
                  <a:gd name="T4" fmla="*/ 9 w 60"/>
                  <a:gd name="T5" fmla="*/ 74 h 99"/>
                  <a:gd name="T6" fmla="*/ 17 w 60"/>
                  <a:gd name="T7" fmla="*/ 66 h 99"/>
                  <a:gd name="T8" fmla="*/ 26 w 60"/>
                  <a:gd name="T9" fmla="*/ 58 h 99"/>
                  <a:gd name="T10" fmla="*/ 34 w 60"/>
                  <a:gd name="T11" fmla="*/ 33 h 99"/>
                  <a:gd name="T12" fmla="*/ 34 w 60"/>
                  <a:gd name="T13" fmla="*/ 25 h 99"/>
                  <a:gd name="T14" fmla="*/ 26 w 60"/>
                  <a:gd name="T15" fmla="*/ 8 h 99"/>
                  <a:gd name="T16" fmla="*/ 26 w 60"/>
                  <a:gd name="T17" fmla="*/ 8 h 99"/>
                  <a:gd name="T18" fmla="*/ 17 w 60"/>
                  <a:gd name="T19" fmla="*/ 0 h 99"/>
                  <a:gd name="T20" fmla="*/ 34 w 60"/>
                  <a:gd name="T21" fmla="*/ 0 h 99"/>
                  <a:gd name="T22" fmla="*/ 43 w 60"/>
                  <a:gd name="T23" fmla="*/ 0 h 99"/>
                  <a:gd name="T24" fmla="*/ 51 w 60"/>
                  <a:gd name="T25" fmla="*/ 25 h 99"/>
                  <a:gd name="T26" fmla="*/ 60 w 60"/>
                  <a:gd name="T27" fmla="*/ 50 h 99"/>
                  <a:gd name="T28" fmla="*/ 51 w 60"/>
                  <a:gd name="T29" fmla="*/ 74 h 99"/>
                  <a:gd name="T30" fmla="*/ 43 w 60"/>
                  <a:gd name="T31" fmla="*/ 91 h 99"/>
                  <a:gd name="T32" fmla="*/ 26 w 60"/>
                  <a:gd name="T33" fmla="*/ 99 h 99"/>
                  <a:gd name="T34" fmla="*/ 17 w 60"/>
                  <a:gd name="T35" fmla="*/ 99 h 99"/>
                  <a:gd name="T36" fmla="*/ 0 w 60"/>
                  <a:gd name="T37" fmla="*/ 99 h 99"/>
                  <a:gd name="T38" fmla="*/ 0 w 60"/>
                  <a:gd name="T39" fmla="*/ 91 h 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0" h="99">
                    <a:moveTo>
                      <a:pt x="0" y="91"/>
                    </a:moveTo>
                    <a:lnTo>
                      <a:pt x="0" y="83"/>
                    </a:lnTo>
                    <a:lnTo>
                      <a:pt x="9" y="74"/>
                    </a:lnTo>
                    <a:lnTo>
                      <a:pt x="17" y="66"/>
                    </a:lnTo>
                    <a:lnTo>
                      <a:pt x="26" y="58"/>
                    </a:lnTo>
                    <a:lnTo>
                      <a:pt x="34" y="33"/>
                    </a:lnTo>
                    <a:lnTo>
                      <a:pt x="34" y="25"/>
                    </a:lnTo>
                    <a:lnTo>
                      <a:pt x="26" y="8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1" y="25"/>
                    </a:lnTo>
                    <a:lnTo>
                      <a:pt x="60" y="50"/>
                    </a:lnTo>
                    <a:lnTo>
                      <a:pt x="51" y="74"/>
                    </a:lnTo>
                    <a:lnTo>
                      <a:pt x="43" y="91"/>
                    </a:lnTo>
                    <a:lnTo>
                      <a:pt x="26" y="99"/>
                    </a:lnTo>
                    <a:lnTo>
                      <a:pt x="17" y="99"/>
                    </a:lnTo>
                    <a:lnTo>
                      <a:pt x="0" y="9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Freeform 122"/>
              <p:cNvSpPr>
                <a:spLocks/>
              </p:cNvSpPr>
              <p:nvPr/>
            </p:nvSpPr>
            <p:spPr bwMode="auto">
              <a:xfrm>
                <a:off x="10416" y="15575"/>
                <a:ext cx="60" cy="91"/>
              </a:xfrm>
              <a:custGeom>
                <a:avLst/>
                <a:gdLst>
                  <a:gd name="T0" fmla="*/ 0 w 60"/>
                  <a:gd name="T1" fmla="*/ 66 h 91"/>
                  <a:gd name="T2" fmla="*/ 0 w 60"/>
                  <a:gd name="T3" fmla="*/ 50 h 91"/>
                  <a:gd name="T4" fmla="*/ 9 w 60"/>
                  <a:gd name="T5" fmla="*/ 50 h 91"/>
                  <a:gd name="T6" fmla="*/ 17 w 60"/>
                  <a:gd name="T7" fmla="*/ 50 h 91"/>
                  <a:gd name="T8" fmla="*/ 26 w 60"/>
                  <a:gd name="T9" fmla="*/ 58 h 91"/>
                  <a:gd name="T10" fmla="*/ 26 w 60"/>
                  <a:gd name="T11" fmla="*/ 66 h 91"/>
                  <a:gd name="T12" fmla="*/ 34 w 60"/>
                  <a:gd name="T13" fmla="*/ 66 h 91"/>
                  <a:gd name="T14" fmla="*/ 43 w 60"/>
                  <a:gd name="T15" fmla="*/ 58 h 91"/>
                  <a:gd name="T16" fmla="*/ 34 w 60"/>
                  <a:gd name="T17" fmla="*/ 41 h 91"/>
                  <a:gd name="T18" fmla="*/ 17 w 60"/>
                  <a:gd name="T19" fmla="*/ 33 h 91"/>
                  <a:gd name="T20" fmla="*/ 9 w 60"/>
                  <a:gd name="T21" fmla="*/ 17 h 91"/>
                  <a:gd name="T22" fmla="*/ 0 w 60"/>
                  <a:gd name="T23" fmla="*/ 0 h 91"/>
                  <a:gd name="T24" fmla="*/ 17 w 60"/>
                  <a:gd name="T25" fmla="*/ 0 h 91"/>
                  <a:gd name="T26" fmla="*/ 26 w 60"/>
                  <a:gd name="T27" fmla="*/ 8 h 91"/>
                  <a:gd name="T28" fmla="*/ 51 w 60"/>
                  <a:gd name="T29" fmla="*/ 33 h 91"/>
                  <a:gd name="T30" fmla="*/ 60 w 60"/>
                  <a:gd name="T31" fmla="*/ 58 h 91"/>
                  <a:gd name="T32" fmla="*/ 60 w 60"/>
                  <a:gd name="T33" fmla="*/ 74 h 91"/>
                  <a:gd name="T34" fmla="*/ 51 w 60"/>
                  <a:gd name="T35" fmla="*/ 83 h 91"/>
                  <a:gd name="T36" fmla="*/ 34 w 60"/>
                  <a:gd name="T37" fmla="*/ 91 h 91"/>
                  <a:gd name="T38" fmla="*/ 26 w 60"/>
                  <a:gd name="T39" fmla="*/ 91 h 91"/>
                  <a:gd name="T40" fmla="*/ 9 w 60"/>
                  <a:gd name="T41" fmla="*/ 83 h 91"/>
                  <a:gd name="T42" fmla="*/ 0 w 60"/>
                  <a:gd name="T43" fmla="*/ 66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91">
                    <a:moveTo>
                      <a:pt x="0" y="66"/>
                    </a:moveTo>
                    <a:lnTo>
                      <a:pt x="0" y="50"/>
                    </a:lnTo>
                    <a:lnTo>
                      <a:pt x="9" y="50"/>
                    </a:lnTo>
                    <a:lnTo>
                      <a:pt x="17" y="50"/>
                    </a:lnTo>
                    <a:lnTo>
                      <a:pt x="26" y="58"/>
                    </a:lnTo>
                    <a:lnTo>
                      <a:pt x="26" y="66"/>
                    </a:lnTo>
                    <a:lnTo>
                      <a:pt x="34" y="66"/>
                    </a:lnTo>
                    <a:lnTo>
                      <a:pt x="43" y="58"/>
                    </a:lnTo>
                    <a:lnTo>
                      <a:pt x="34" y="41"/>
                    </a:lnTo>
                    <a:lnTo>
                      <a:pt x="17" y="33"/>
                    </a:lnTo>
                    <a:lnTo>
                      <a:pt x="9" y="17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6" y="8"/>
                    </a:lnTo>
                    <a:lnTo>
                      <a:pt x="51" y="33"/>
                    </a:lnTo>
                    <a:lnTo>
                      <a:pt x="60" y="58"/>
                    </a:lnTo>
                    <a:lnTo>
                      <a:pt x="60" y="74"/>
                    </a:lnTo>
                    <a:lnTo>
                      <a:pt x="51" y="83"/>
                    </a:lnTo>
                    <a:lnTo>
                      <a:pt x="34" y="91"/>
                    </a:lnTo>
                    <a:lnTo>
                      <a:pt x="26" y="91"/>
                    </a:lnTo>
                    <a:lnTo>
                      <a:pt x="9" y="8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Freeform 123"/>
              <p:cNvSpPr>
                <a:spLocks/>
              </p:cNvSpPr>
              <p:nvPr/>
            </p:nvSpPr>
            <p:spPr bwMode="auto">
              <a:xfrm>
                <a:off x="9439" y="15641"/>
                <a:ext cx="34" cy="25"/>
              </a:xfrm>
              <a:custGeom>
                <a:avLst/>
                <a:gdLst>
                  <a:gd name="T0" fmla="*/ 0 w 34"/>
                  <a:gd name="T1" fmla="*/ 8 h 25"/>
                  <a:gd name="T2" fmla="*/ 0 w 34"/>
                  <a:gd name="T3" fmla="*/ 0 h 25"/>
                  <a:gd name="T4" fmla="*/ 9 w 34"/>
                  <a:gd name="T5" fmla="*/ 0 h 25"/>
                  <a:gd name="T6" fmla="*/ 26 w 34"/>
                  <a:gd name="T7" fmla="*/ 8 h 25"/>
                  <a:gd name="T8" fmla="*/ 34 w 34"/>
                  <a:gd name="T9" fmla="*/ 17 h 25"/>
                  <a:gd name="T10" fmla="*/ 34 w 34"/>
                  <a:gd name="T11" fmla="*/ 17 h 25"/>
                  <a:gd name="T12" fmla="*/ 34 w 34"/>
                  <a:gd name="T13" fmla="*/ 25 h 25"/>
                  <a:gd name="T14" fmla="*/ 17 w 34"/>
                  <a:gd name="T15" fmla="*/ 17 h 25"/>
                  <a:gd name="T16" fmla="*/ 0 w 34"/>
                  <a:gd name="T17" fmla="*/ 8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26" y="8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17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Freeform 124"/>
              <p:cNvSpPr>
                <a:spLocks/>
              </p:cNvSpPr>
              <p:nvPr/>
            </p:nvSpPr>
            <p:spPr bwMode="auto">
              <a:xfrm>
                <a:off x="10883" y="15583"/>
                <a:ext cx="170" cy="66"/>
              </a:xfrm>
              <a:custGeom>
                <a:avLst/>
                <a:gdLst>
                  <a:gd name="T0" fmla="*/ 102 w 170"/>
                  <a:gd name="T1" fmla="*/ 50 h 66"/>
                  <a:gd name="T2" fmla="*/ 111 w 170"/>
                  <a:gd name="T3" fmla="*/ 66 h 66"/>
                  <a:gd name="T4" fmla="*/ 60 w 170"/>
                  <a:gd name="T5" fmla="*/ 42 h 66"/>
                  <a:gd name="T6" fmla="*/ 26 w 170"/>
                  <a:gd name="T7" fmla="*/ 42 h 66"/>
                  <a:gd name="T8" fmla="*/ 0 w 170"/>
                  <a:gd name="T9" fmla="*/ 42 h 66"/>
                  <a:gd name="T10" fmla="*/ 0 w 170"/>
                  <a:gd name="T11" fmla="*/ 33 h 66"/>
                  <a:gd name="T12" fmla="*/ 0 w 170"/>
                  <a:gd name="T13" fmla="*/ 25 h 66"/>
                  <a:gd name="T14" fmla="*/ 9 w 170"/>
                  <a:gd name="T15" fmla="*/ 9 h 66"/>
                  <a:gd name="T16" fmla="*/ 26 w 170"/>
                  <a:gd name="T17" fmla="*/ 0 h 66"/>
                  <a:gd name="T18" fmla="*/ 60 w 170"/>
                  <a:gd name="T19" fmla="*/ 0 h 66"/>
                  <a:gd name="T20" fmla="*/ 94 w 170"/>
                  <a:gd name="T21" fmla="*/ 0 h 66"/>
                  <a:gd name="T22" fmla="*/ 128 w 170"/>
                  <a:gd name="T23" fmla="*/ 0 h 66"/>
                  <a:gd name="T24" fmla="*/ 136 w 170"/>
                  <a:gd name="T25" fmla="*/ 0 h 66"/>
                  <a:gd name="T26" fmla="*/ 145 w 170"/>
                  <a:gd name="T27" fmla="*/ 0 h 66"/>
                  <a:gd name="T28" fmla="*/ 145 w 170"/>
                  <a:gd name="T29" fmla="*/ 9 h 66"/>
                  <a:gd name="T30" fmla="*/ 111 w 170"/>
                  <a:gd name="T31" fmla="*/ 9 h 66"/>
                  <a:gd name="T32" fmla="*/ 102 w 170"/>
                  <a:gd name="T33" fmla="*/ 9 h 66"/>
                  <a:gd name="T34" fmla="*/ 85 w 170"/>
                  <a:gd name="T35" fmla="*/ 17 h 66"/>
                  <a:gd name="T36" fmla="*/ 85 w 170"/>
                  <a:gd name="T37" fmla="*/ 33 h 66"/>
                  <a:gd name="T38" fmla="*/ 85 w 170"/>
                  <a:gd name="T39" fmla="*/ 33 h 66"/>
                  <a:gd name="T40" fmla="*/ 94 w 170"/>
                  <a:gd name="T41" fmla="*/ 42 h 66"/>
                  <a:gd name="T42" fmla="*/ 128 w 170"/>
                  <a:gd name="T43" fmla="*/ 50 h 66"/>
                  <a:gd name="T44" fmla="*/ 170 w 170"/>
                  <a:gd name="T45" fmla="*/ 66 h 66"/>
                  <a:gd name="T46" fmla="*/ 162 w 170"/>
                  <a:gd name="T47" fmla="*/ 66 h 66"/>
                  <a:gd name="T48" fmla="*/ 136 w 170"/>
                  <a:gd name="T49" fmla="*/ 58 h 66"/>
                  <a:gd name="T50" fmla="*/ 119 w 170"/>
                  <a:gd name="T51" fmla="*/ 50 h 66"/>
                  <a:gd name="T52" fmla="*/ 102 w 170"/>
                  <a:gd name="T53" fmla="*/ 50 h 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66">
                    <a:moveTo>
                      <a:pt x="102" y="50"/>
                    </a:moveTo>
                    <a:lnTo>
                      <a:pt x="111" y="66"/>
                    </a:lnTo>
                    <a:lnTo>
                      <a:pt x="60" y="42"/>
                    </a:lnTo>
                    <a:lnTo>
                      <a:pt x="26" y="42"/>
                    </a:lnTo>
                    <a:lnTo>
                      <a:pt x="0" y="42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9" y="9"/>
                    </a:lnTo>
                    <a:lnTo>
                      <a:pt x="26" y="0"/>
                    </a:lnTo>
                    <a:lnTo>
                      <a:pt x="60" y="0"/>
                    </a:lnTo>
                    <a:lnTo>
                      <a:pt x="94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5" y="0"/>
                    </a:lnTo>
                    <a:lnTo>
                      <a:pt x="145" y="9"/>
                    </a:lnTo>
                    <a:lnTo>
                      <a:pt x="111" y="9"/>
                    </a:lnTo>
                    <a:lnTo>
                      <a:pt x="102" y="9"/>
                    </a:lnTo>
                    <a:lnTo>
                      <a:pt x="85" y="17"/>
                    </a:lnTo>
                    <a:lnTo>
                      <a:pt x="85" y="33"/>
                    </a:lnTo>
                    <a:lnTo>
                      <a:pt x="94" y="42"/>
                    </a:lnTo>
                    <a:lnTo>
                      <a:pt x="128" y="50"/>
                    </a:lnTo>
                    <a:lnTo>
                      <a:pt x="170" y="66"/>
                    </a:lnTo>
                    <a:lnTo>
                      <a:pt x="162" y="66"/>
                    </a:lnTo>
                    <a:lnTo>
                      <a:pt x="136" y="58"/>
                    </a:lnTo>
                    <a:lnTo>
                      <a:pt x="119" y="50"/>
                    </a:lnTo>
                    <a:lnTo>
                      <a:pt x="102" y="5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Freeform 125"/>
              <p:cNvSpPr>
                <a:spLocks/>
              </p:cNvSpPr>
              <p:nvPr/>
            </p:nvSpPr>
            <p:spPr bwMode="auto">
              <a:xfrm>
                <a:off x="9592" y="15616"/>
                <a:ext cx="26" cy="25"/>
              </a:xfrm>
              <a:custGeom>
                <a:avLst/>
                <a:gdLst>
                  <a:gd name="T0" fmla="*/ 0 w 26"/>
                  <a:gd name="T1" fmla="*/ 9 h 25"/>
                  <a:gd name="T2" fmla="*/ 0 w 26"/>
                  <a:gd name="T3" fmla="*/ 0 h 25"/>
                  <a:gd name="T4" fmla="*/ 9 w 26"/>
                  <a:gd name="T5" fmla="*/ 0 h 25"/>
                  <a:gd name="T6" fmla="*/ 17 w 26"/>
                  <a:gd name="T7" fmla="*/ 0 h 25"/>
                  <a:gd name="T8" fmla="*/ 17 w 26"/>
                  <a:gd name="T9" fmla="*/ 0 h 25"/>
                  <a:gd name="T10" fmla="*/ 26 w 26"/>
                  <a:gd name="T11" fmla="*/ 9 h 25"/>
                  <a:gd name="T12" fmla="*/ 26 w 26"/>
                  <a:gd name="T13" fmla="*/ 17 h 25"/>
                  <a:gd name="T14" fmla="*/ 17 w 26"/>
                  <a:gd name="T15" fmla="*/ 25 h 25"/>
                  <a:gd name="T16" fmla="*/ 0 w 26"/>
                  <a:gd name="T17" fmla="*/ 25 h 25"/>
                  <a:gd name="T18" fmla="*/ 0 w 26"/>
                  <a:gd name="T19" fmla="*/ 9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5">
                    <a:moveTo>
                      <a:pt x="0" y="9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26" y="17"/>
                    </a:lnTo>
                    <a:lnTo>
                      <a:pt x="17" y="25"/>
                    </a:lnTo>
                    <a:lnTo>
                      <a:pt x="0" y="2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Freeform 126"/>
              <p:cNvSpPr>
                <a:spLocks/>
              </p:cNvSpPr>
              <p:nvPr/>
            </p:nvSpPr>
            <p:spPr bwMode="auto">
              <a:xfrm>
                <a:off x="9397" y="15608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8 w 34"/>
                  <a:gd name="T3" fmla="*/ 8 h 33"/>
                  <a:gd name="T4" fmla="*/ 25 w 34"/>
                  <a:gd name="T5" fmla="*/ 0 h 33"/>
                  <a:gd name="T6" fmla="*/ 25 w 34"/>
                  <a:gd name="T7" fmla="*/ 8 h 33"/>
                  <a:gd name="T8" fmla="*/ 34 w 34"/>
                  <a:gd name="T9" fmla="*/ 8 h 33"/>
                  <a:gd name="T10" fmla="*/ 25 w 34"/>
                  <a:gd name="T11" fmla="*/ 33 h 33"/>
                  <a:gd name="T12" fmla="*/ 8 w 34"/>
                  <a:gd name="T13" fmla="*/ 25 h 33"/>
                  <a:gd name="T14" fmla="*/ 0 w 34"/>
                  <a:gd name="T15" fmla="*/ 1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8" y="8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34" y="8"/>
                    </a:lnTo>
                    <a:lnTo>
                      <a:pt x="25" y="33"/>
                    </a:lnTo>
                    <a:lnTo>
                      <a:pt x="8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Freeform 127"/>
              <p:cNvSpPr>
                <a:spLocks/>
              </p:cNvSpPr>
              <p:nvPr/>
            </p:nvSpPr>
            <p:spPr bwMode="auto">
              <a:xfrm>
                <a:off x="9465" y="15608"/>
                <a:ext cx="42" cy="33"/>
              </a:xfrm>
              <a:custGeom>
                <a:avLst/>
                <a:gdLst>
                  <a:gd name="T0" fmla="*/ 0 w 42"/>
                  <a:gd name="T1" fmla="*/ 17 h 33"/>
                  <a:gd name="T2" fmla="*/ 17 w 42"/>
                  <a:gd name="T3" fmla="*/ 0 h 33"/>
                  <a:gd name="T4" fmla="*/ 25 w 42"/>
                  <a:gd name="T5" fmla="*/ 0 h 33"/>
                  <a:gd name="T6" fmla="*/ 34 w 42"/>
                  <a:gd name="T7" fmla="*/ 0 h 33"/>
                  <a:gd name="T8" fmla="*/ 42 w 42"/>
                  <a:gd name="T9" fmla="*/ 8 h 33"/>
                  <a:gd name="T10" fmla="*/ 42 w 42"/>
                  <a:gd name="T11" fmla="*/ 25 h 33"/>
                  <a:gd name="T12" fmla="*/ 34 w 42"/>
                  <a:gd name="T13" fmla="*/ 25 h 33"/>
                  <a:gd name="T14" fmla="*/ 25 w 42"/>
                  <a:gd name="T15" fmla="*/ 33 h 33"/>
                  <a:gd name="T16" fmla="*/ 17 w 42"/>
                  <a:gd name="T17" fmla="*/ 25 h 33"/>
                  <a:gd name="T18" fmla="*/ 0 w 42"/>
                  <a:gd name="T19" fmla="*/ 1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33">
                    <a:moveTo>
                      <a:pt x="0" y="17"/>
                    </a:move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8"/>
                    </a:lnTo>
                    <a:lnTo>
                      <a:pt x="42" y="25"/>
                    </a:lnTo>
                    <a:lnTo>
                      <a:pt x="34" y="25"/>
                    </a:lnTo>
                    <a:lnTo>
                      <a:pt x="25" y="33"/>
                    </a:lnTo>
                    <a:lnTo>
                      <a:pt x="17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Freeform 128"/>
              <p:cNvSpPr>
                <a:spLocks/>
              </p:cNvSpPr>
              <p:nvPr/>
            </p:nvSpPr>
            <p:spPr bwMode="auto">
              <a:xfrm>
                <a:off x="9354" y="15625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0 w 17"/>
                  <a:gd name="T3" fmla="*/ 0 h 8"/>
                  <a:gd name="T4" fmla="*/ 0 w 17"/>
                  <a:gd name="T5" fmla="*/ 0 h 8"/>
                  <a:gd name="T6" fmla="*/ 17 w 17"/>
                  <a:gd name="T7" fmla="*/ 0 h 8"/>
                  <a:gd name="T8" fmla="*/ 17 w 17"/>
                  <a:gd name="T9" fmla="*/ 8 h 8"/>
                  <a:gd name="T10" fmla="*/ 9 w 17"/>
                  <a:gd name="T11" fmla="*/ 8 h 8"/>
                  <a:gd name="T12" fmla="*/ 0 w 17"/>
                  <a:gd name="T13" fmla="*/ 8 h 8"/>
                  <a:gd name="T14" fmla="*/ 0 w 17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8"/>
                    </a:lnTo>
                    <a:lnTo>
                      <a:pt x="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Freeform 129"/>
              <p:cNvSpPr>
                <a:spLocks/>
              </p:cNvSpPr>
              <p:nvPr/>
            </p:nvSpPr>
            <p:spPr bwMode="auto">
              <a:xfrm>
                <a:off x="11011" y="15608"/>
                <a:ext cx="34" cy="8"/>
              </a:xfrm>
              <a:custGeom>
                <a:avLst/>
                <a:gdLst>
                  <a:gd name="T0" fmla="*/ 0 w 34"/>
                  <a:gd name="T1" fmla="*/ 8 h 8"/>
                  <a:gd name="T2" fmla="*/ 17 w 34"/>
                  <a:gd name="T3" fmla="*/ 0 h 8"/>
                  <a:gd name="T4" fmla="*/ 25 w 34"/>
                  <a:gd name="T5" fmla="*/ 0 h 8"/>
                  <a:gd name="T6" fmla="*/ 34 w 34"/>
                  <a:gd name="T7" fmla="*/ 8 h 8"/>
                  <a:gd name="T8" fmla="*/ 17 w 34"/>
                  <a:gd name="T9" fmla="*/ 8 h 8"/>
                  <a:gd name="T10" fmla="*/ 0 w 34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8">
                    <a:moveTo>
                      <a:pt x="0" y="8"/>
                    </a:moveTo>
                    <a:lnTo>
                      <a:pt x="17" y="0"/>
                    </a:lnTo>
                    <a:lnTo>
                      <a:pt x="25" y="0"/>
                    </a:lnTo>
                    <a:lnTo>
                      <a:pt x="34" y="8"/>
                    </a:lnTo>
                    <a:lnTo>
                      <a:pt x="1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Freeform 130"/>
              <p:cNvSpPr>
                <a:spLocks/>
              </p:cNvSpPr>
              <p:nvPr/>
            </p:nvSpPr>
            <p:spPr bwMode="auto">
              <a:xfrm>
                <a:off x="9439" y="15592"/>
                <a:ext cx="34" cy="16"/>
              </a:xfrm>
              <a:custGeom>
                <a:avLst/>
                <a:gdLst>
                  <a:gd name="T0" fmla="*/ 0 w 34"/>
                  <a:gd name="T1" fmla="*/ 8 h 16"/>
                  <a:gd name="T2" fmla="*/ 17 w 34"/>
                  <a:gd name="T3" fmla="*/ 0 h 16"/>
                  <a:gd name="T4" fmla="*/ 26 w 34"/>
                  <a:gd name="T5" fmla="*/ 0 h 16"/>
                  <a:gd name="T6" fmla="*/ 34 w 34"/>
                  <a:gd name="T7" fmla="*/ 0 h 16"/>
                  <a:gd name="T8" fmla="*/ 26 w 34"/>
                  <a:gd name="T9" fmla="*/ 16 h 16"/>
                  <a:gd name="T10" fmla="*/ 9 w 34"/>
                  <a:gd name="T11" fmla="*/ 16 h 16"/>
                  <a:gd name="T12" fmla="*/ 9 w 34"/>
                  <a:gd name="T13" fmla="*/ 16 h 16"/>
                  <a:gd name="T14" fmla="*/ 0 w 34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0" y="8"/>
                    </a:move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26" y="16"/>
                    </a:lnTo>
                    <a:lnTo>
                      <a:pt x="9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Freeform 131"/>
              <p:cNvSpPr>
                <a:spLocks/>
              </p:cNvSpPr>
              <p:nvPr/>
            </p:nvSpPr>
            <p:spPr bwMode="auto">
              <a:xfrm>
                <a:off x="10399" y="15518"/>
                <a:ext cx="119" cy="57"/>
              </a:xfrm>
              <a:custGeom>
                <a:avLst/>
                <a:gdLst>
                  <a:gd name="T0" fmla="*/ 0 w 119"/>
                  <a:gd name="T1" fmla="*/ 33 h 57"/>
                  <a:gd name="T2" fmla="*/ 0 w 119"/>
                  <a:gd name="T3" fmla="*/ 24 h 57"/>
                  <a:gd name="T4" fmla="*/ 0 w 119"/>
                  <a:gd name="T5" fmla="*/ 24 h 57"/>
                  <a:gd name="T6" fmla="*/ 17 w 119"/>
                  <a:gd name="T7" fmla="*/ 24 h 57"/>
                  <a:gd name="T8" fmla="*/ 26 w 119"/>
                  <a:gd name="T9" fmla="*/ 24 h 57"/>
                  <a:gd name="T10" fmla="*/ 51 w 119"/>
                  <a:gd name="T11" fmla="*/ 41 h 57"/>
                  <a:gd name="T12" fmla="*/ 77 w 119"/>
                  <a:gd name="T13" fmla="*/ 41 h 57"/>
                  <a:gd name="T14" fmla="*/ 85 w 119"/>
                  <a:gd name="T15" fmla="*/ 41 h 57"/>
                  <a:gd name="T16" fmla="*/ 93 w 119"/>
                  <a:gd name="T17" fmla="*/ 33 h 57"/>
                  <a:gd name="T18" fmla="*/ 85 w 119"/>
                  <a:gd name="T19" fmla="*/ 24 h 57"/>
                  <a:gd name="T20" fmla="*/ 77 w 119"/>
                  <a:gd name="T21" fmla="*/ 16 h 57"/>
                  <a:gd name="T22" fmla="*/ 68 w 119"/>
                  <a:gd name="T23" fmla="*/ 16 h 57"/>
                  <a:gd name="T24" fmla="*/ 60 w 119"/>
                  <a:gd name="T25" fmla="*/ 16 h 57"/>
                  <a:gd name="T26" fmla="*/ 60 w 119"/>
                  <a:gd name="T27" fmla="*/ 8 h 57"/>
                  <a:gd name="T28" fmla="*/ 60 w 119"/>
                  <a:gd name="T29" fmla="*/ 0 h 57"/>
                  <a:gd name="T30" fmla="*/ 77 w 119"/>
                  <a:gd name="T31" fmla="*/ 0 h 57"/>
                  <a:gd name="T32" fmla="*/ 93 w 119"/>
                  <a:gd name="T33" fmla="*/ 0 h 57"/>
                  <a:gd name="T34" fmla="*/ 110 w 119"/>
                  <a:gd name="T35" fmla="*/ 16 h 57"/>
                  <a:gd name="T36" fmla="*/ 119 w 119"/>
                  <a:gd name="T37" fmla="*/ 33 h 57"/>
                  <a:gd name="T38" fmla="*/ 110 w 119"/>
                  <a:gd name="T39" fmla="*/ 49 h 57"/>
                  <a:gd name="T40" fmla="*/ 102 w 119"/>
                  <a:gd name="T41" fmla="*/ 57 h 57"/>
                  <a:gd name="T42" fmla="*/ 77 w 119"/>
                  <a:gd name="T43" fmla="*/ 57 h 57"/>
                  <a:gd name="T44" fmla="*/ 43 w 119"/>
                  <a:gd name="T45" fmla="*/ 49 h 57"/>
                  <a:gd name="T46" fmla="*/ 0 w 119"/>
                  <a:gd name="T47" fmla="*/ 33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9" h="57">
                    <a:moveTo>
                      <a:pt x="0" y="33"/>
                    </a:moveTo>
                    <a:lnTo>
                      <a:pt x="0" y="24"/>
                    </a:lnTo>
                    <a:lnTo>
                      <a:pt x="17" y="24"/>
                    </a:lnTo>
                    <a:lnTo>
                      <a:pt x="26" y="24"/>
                    </a:lnTo>
                    <a:lnTo>
                      <a:pt x="51" y="41"/>
                    </a:lnTo>
                    <a:lnTo>
                      <a:pt x="77" y="41"/>
                    </a:lnTo>
                    <a:lnTo>
                      <a:pt x="85" y="41"/>
                    </a:lnTo>
                    <a:lnTo>
                      <a:pt x="93" y="33"/>
                    </a:lnTo>
                    <a:lnTo>
                      <a:pt x="85" y="24"/>
                    </a:lnTo>
                    <a:lnTo>
                      <a:pt x="77" y="16"/>
                    </a:lnTo>
                    <a:lnTo>
                      <a:pt x="68" y="16"/>
                    </a:lnTo>
                    <a:lnTo>
                      <a:pt x="60" y="16"/>
                    </a:lnTo>
                    <a:lnTo>
                      <a:pt x="60" y="8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3" y="0"/>
                    </a:lnTo>
                    <a:lnTo>
                      <a:pt x="110" y="16"/>
                    </a:lnTo>
                    <a:lnTo>
                      <a:pt x="119" y="33"/>
                    </a:lnTo>
                    <a:lnTo>
                      <a:pt x="110" y="49"/>
                    </a:lnTo>
                    <a:lnTo>
                      <a:pt x="102" y="57"/>
                    </a:lnTo>
                    <a:lnTo>
                      <a:pt x="77" y="57"/>
                    </a:lnTo>
                    <a:lnTo>
                      <a:pt x="43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Freeform 132"/>
              <p:cNvSpPr>
                <a:spLocks/>
              </p:cNvSpPr>
              <p:nvPr/>
            </p:nvSpPr>
            <p:spPr bwMode="auto">
              <a:xfrm>
                <a:off x="10637" y="15485"/>
                <a:ext cx="93" cy="82"/>
              </a:xfrm>
              <a:custGeom>
                <a:avLst/>
                <a:gdLst>
                  <a:gd name="T0" fmla="*/ 8 w 93"/>
                  <a:gd name="T1" fmla="*/ 57 h 82"/>
                  <a:gd name="T2" fmla="*/ 0 w 93"/>
                  <a:gd name="T3" fmla="*/ 41 h 82"/>
                  <a:gd name="T4" fmla="*/ 8 w 93"/>
                  <a:gd name="T5" fmla="*/ 16 h 82"/>
                  <a:gd name="T6" fmla="*/ 25 w 93"/>
                  <a:gd name="T7" fmla="*/ 8 h 82"/>
                  <a:gd name="T8" fmla="*/ 51 w 93"/>
                  <a:gd name="T9" fmla="*/ 0 h 82"/>
                  <a:gd name="T10" fmla="*/ 68 w 93"/>
                  <a:gd name="T11" fmla="*/ 0 h 82"/>
                  <a:gd name="T12" fmla="*/ 85 w 93"/>
                  <a:gd name="T13" fmla="*/ 8 h 82"/>
                  <a:gd name="T14" fmla="*/ 93 w 93"/>
                  <a:gd name="T15" fmla="*/ 33 h 82"/>
                  <a:gd name="T16" fmla="*/ 85 w 93"/>
                  <a:gd name="T17" fmla="*/ 41 h 82"/>
                  <a:gd name="T18" fmla="*/ 76 w 93"/>
                  <a:gd name="T19" fmla="*/ 49 h 82"/>
                  <a:gd name="T20" fmla="*/ 68 w 93"/>
                  <a:gd name="T21" fmla="*/ 49 h 82"/>
                  <a:gd name="T22" fmla="*/ 68 w 93"/>
                  <a:gd name="T23" fmla="*/ 33 h 82"/>
                  <a:gd name="T24" fmla="*/ 68 w 93"/>
                  <a:gd name="T25" fmla="*/ 24 h 82"/>
                  <a:gd name="T26" fmla="*/ 59 w 93"/>
                  <a:gd name="T27" fmla="*/ 16 h 82"/>
                  <a:gd name="T28" fmla="*/ 51 w 93"/>
                  <a:gd name="T29" fmla="*/ 16 h 82"/>
                  <a:gd name="T30" fmla="*/ 42 w 93"/>
                  <a:gd name="T31" fmla="*/ 24 h 82"/>
                  <a:gd name="T32" fmla="*/ 34 w 93"/>
                  <a:gd name="T33" fmla="*/ 33 h 82"/>
                  <a:gd name="T34" fmla="*/ 25 w 93"/>
                  <a:gd name="T35" fmla="*/ 49 h 82"/>
                  <a:gd name="T36" fmla="*/ 34 w 93"/>
                  <a:gd name="T37" fmla="*/ 57 h 82"/>
                  <a:gd name="T38" fmla="*/ 34 w 93"/>
                  <a:gd name="T39" fmla="*/ 57 h 82"/>
                  <a:gd name="T40" fmla="*/ 51 w 93"/>
                  <a:gd name="T41" fmla="*/ 57 h 82"/>
                  <a:gd name="T42" fmla="*/ 51 w 93"/>
                  <a:gd name="T43" fmla="*/ 57 h 82"/>
                  <a:gd name="T44" fmla="*/ 59 w 93"/>
                  <a:gd name="T45" fmla="*/ 57 h 82"/>
                  <a:gd name="T46" fmla="*/ 59 w 93"/>
                  <a:gd name="T47" fmla="*/ 74 h 82"/>
                  <a:gd name="T48" fmla="*/ 51 w 93"/>
                  <a:gd name="T49" fmla="*/ 74 h 82"/>
                  <a:gd name="T50" fmla="*/ 42 w 93"/>
                  <a:gd name="T51" fmla="*/ 82 h 82"/>
                  <a:gd name="T52" fmla="*/ 25 w 93"/>
                  <a:gd name="T53" fmla="*/ 82 h 82"/>
                  <a:gd name="T54" fmla="*/ 17 w 93"/>
                  <a:gd name="T55" fmla="*/ 74 h 82"/>
                  <a:gd name="T56" fmla="*/ 8 w 93"/>
                  <a:gd name="T57" fmla="*/ 57 h 8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3" h="82">
                    <a:moveTo>
                      <a:pt x="8" y="57"/>
                    </a:moveTo>
                    <a:lnTo>
                      <a:pt x="0" y="41"/>
                    </a:lnTo>
                    <a:lnTo>
                      <a:pt x="8" y="16"/>
                    </a:lnTo>
                    <a:lnTo>
                      <a:pt x="25" y="8"/>
                    </a:lnTo>
                    <a:lnTo>
                      <a:pt x="51" y="0"/>
                    </a:lnTo>
                    <a:lnTo>
                      <a:pt x="68" y="0"/>
                    </a:lnTo>
                    <a:lnTo>
                      <a:pt x="85" y="8"/>
                    </a:lnTo>
                    <a:lnTo>
                      <a:pt x="93" y="33"/>
                    </a:lnTo>
                    <a:lnTo>
                      <a:pt x="85" y="41"/>
                    </a:lnTo>
                    <a:lnTo>
                      <a:pt x="76" y="49"/>
                    </a:lnTo>
                    <a:lnTo>
                      <a:pt x="68" y="49"/>
                    </a:lnTo>
                    <a:lnTo>
                      <a:pt x="68" y="33"/>
                    </a:lnTo>
                    <a:lnTo>
                      <a:pt x="68" y="24"/>
                    </a:lnTo>
                    <a:lnTo>
                      <a:pt x="59" y="16"/>
                    </a:lnTo>
                    <a:lnTo>
                      <a:pt x="51" y="16"/>
                    </a:lnTo>
                    <a:lnTo>
                      <a:pt x="42" y="24"/>
                    </a:lnTo>
                    <a:lnTo>
                      <a:pt x="34" y="33"/>
                    </a:lnTo>
                    <a:lnTo>
                      <a:pt x="25" y="49"/>
                    </a:lnTo>
                    <a:lnTo>
                      <a:pt x="34" y="57"/>
                    </a:lnTo>
                    <a:lnTo>
                      <a:pt x="51" y="57"/>
                    </a:lnTo>
                    <a:lnTo>
                      <a:pt x="59" y="57"/>
                    </a:lnTo>
                    <a:lnTo>
                      <a:pt x="59" y="74"/>
                    </a:lnTo>
                    <a:lnTo>
                      <a:pt x="51" y="74"/>
                    </a:lnTo>
                    <a:lnTo>
                      <a:pt x="42" y="82"/>
                    </a:lnTo>
                    <a:lnTo>
                      <a:pt x="25" y="82"/>
                    </a:lnTo>
                    <a:lnTo>
                      <a:pt x="17" y="74"/>
                    </a:lnTo>
                    <a:lnTo>
                      <a:pt x="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Freeform 133"/>
              <p:cNvSpPr>
                <a:spLocks/>
              </p:cNvSpPr>
              <p:nvPr/>
            </p:nvSpPr>
            <p:spPr bwMode="auto">
              <a:xfrm>
                <a:off x="10968" y="14025"/>
                <a:ext cx="26" cy="1534"/>
              </a:xfrm>
              <a:custGeom>
                <a:avLst/>
                <a:gdLst>
                  <a:gd name="T0" fmla="*/ 0 w 26"/>
                  <a:gd name="T1" fmla="*/ 1526 h 1534"/>
                  <a:gd name="T2" fmla="*/ 9 w 26"/>
                  <a:gd name="T3" fmla="*/ 83 h 1534"/>
                  <a:gd name="T4" fmla="*/ 9 w 26"/>
                  <a:gd name="T5" fmla="*/ 41 h 1534"/>
                  <a:gd name="T6" fmla="*/ 9 w 26"/>
                  <a:gd name="T7" fmla="*/ 17 h 1534"/>
                  <a:gd name="T8" fmla="*/ 17 w 26"/>
                  <a:gd name="T9" fmla="*/ 0 h 1534"/>
                  <a:gd name="T10" fmla="*/ 26 w 26"/>
                  <a:gd name="T11" fmla="*/ 91 h 1534"/>
                  <a:gd name="T12" fmla="*/ 17 w 26"/>
                  <a:gd name="T13" fmla="*/ 1534 h 1534"/>
                  <a:gd name="T14" fmla="*/ 9 w 26"/>
                  <a:gd name="T15" fmla="*/ 1534 h 1534"/>
                  <a:gd name="T16" fmla="*/ 0 w 26"/>
                  <a:gd name="T17" fmla="*/ 1534 h 1534"/>
                  <a:gd name="T18" fmla="*/ 0 w 26"/>
                  <a:gd name="T19" fmla="*/ 1526 h 15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1534">
                    <a:moveTo>
                      <a:pt x="0" y="1526"/>
                    </a:moveTo>
                    <a:lnTo>
                      <a:pt x="9" y="83"/>
                    </a:lnTo>
                    <a:lnTo>
                      <a:pt x="9" y="41"/>
                    </a:lnTo>
                    <a:lnTo>
                      <a:pt x="9" y="17"/>
                    </a:lnTo>
                    <a:lnTo>
                      <a:pt x="17" y="0"/>
                    </a:lnTo>
                    <a:lnTo>
                      <a:pt x="26" y="91"/>
                    </a:lnTo>
                    <a:lnTo>
                      <a:pt x="17" y="1534"/>
                    </a:lnTo>
                    <a:lnTo>
                      <a:pt x="9" y="1534"/>
                    </a:lnTo>
                    <a:lnTo>
                      <a:pt x="0" y="1534"/>
                    </a:lnTo>
                    <a:lnTo>
                      <a:pt x="0" y="152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Freeform 134"/>
              <p:cNvSpPr>
                <a:spLocks/>
              </p:cNvSpPr>
              <p:nvPr/>
            </p:nvSpPr>
            <p:spPr bwMode="auto">
              <a:xfrm>
                <a:off x="11011" y="13984"/>
                <a:ext cx="25" cy="1575"/>
              </a:xfrm>
              <a:custGeom>
                <a:avLst/>
                <a:gdLst>
                  <a:gd name="T0" fmla="*/ 0 w 25"/>
                  <a:gd name="T1" fmla="*/ 0 h 1575"/>
                  <a:gd name="T2" fmla="*/ 25 w 25"/>
                  <a:gd name="T3" fmla="*/ 8 h 1575"/>
                  <a:gd name="T4" fmla="*/ 25 w 25"/>
                  <a:gd name="T5" fmla="*/ 16 h 1575"/>
                  <a:gd name="T6" fmla="*/ 25 w 25"/>
                  <a:gd name="T7" fmla="*/ 25 h 1575"/>
                  <a:gd name="T8" fmla="*/ 25 w 25"/>
                  <a:gd name="T9" fmla="*/ 49 h 1575"/>
                  <a:gd name="T10" fmla="*/ 25 w 25"/>
                  <a:gd name="T11" fmla="*/ 74 h 1575"/>
                  <a:gd name="T12" fmla="*/ 25 w 25"/>
                  <a:gd name="T13" fmla="*/ 107 h 1575"/>
                  <a:gd name="T14" fmla="*/ 25 w 25"/>
                  <a:gd name="T15" fmla="*/ 148 h 1575"/>
                  <a:gd name="T16" fmla="*/ 25 w 25"/>
                  <a:gd name="T17" fmla="*/ 198 h 1575"/>
                  <a:gd name="T18" fmla="*/ 25 w 25"/>
                  <a:gd name="T19" fmla="*/ 247 h 1575"/>
                  <a:gd name="T20" fmla="*/ 25 w 25"/>
                  <a:gd name="T21" fmla="*/ 305 h 1575"/>
                  <a:gd name="T22" fmla="*/ 25 w 25"/>
                  <a:gd name="T23" fmla="*/ 371 h 1575"/>
                  <a:gd name="T24" fmla="*/ 25 w 25"/>
                  <a:gd name="T25" fmla="*/ 503 h 1575"/>
                  <a:gd name="T26" fmla="*/ 25 w 25"/>
                  <a:gd name="T27" fmla="*/ 643 h 1575"/>
                  <a:gd name="T28" fmla="*/ 25 w 25"/>
                  <a:gd name="T29" fmla="*/ 783 h 1575"/>
                  <a:gd name="T30" fmla="*/ 25 w 25"/>
                  <a:gd name="T31" fmla="*/ 923 h 1575"/>
                  <a:gd name="T32" fmla="*/ 25 w 25"/>
                  <a:gd name="T33" fmla="*/ 1064 h 1575"/>
                  <a:gd name="T34" fmla="*/ 25 w 25"/>
                  <a:gd name="T35" fmla="*/ 1195 h 1575"/>
                  <a:gd name="T36" fmla="*/ 17 w 25"/>
                  <a:gd name="T37" fmla="*/ 1253 h 1575"/>
                  <a:gd name="T38" fmla="*/ 17 w 25"/>
                  <a:gd name="T39" fmla="*/ 1311 h 1575"/>
                  <a:gd name="T40" fmla="*/ 17 w 25"/>
                  <a:gd name="T41" fmla="*/ 1369 h 1575"/>
                  <a:gd name="T42" fmla="*/ 17 w 25"/>
                  <a:gd name="T43" fmla="*/ 1418 h 1575"/>
                  <a:gd name="T44" fmla="*/ 17 w 25"/>
                  <a:gd name="T45" fmla="*/ 1451 h 1575"/>
                  <a:gd name="T46" fmla="*/ 17 w 25"/>
                  <a:gd name="T47" fmla="*/ 1492 h 1575"/>
                  <a:gd name="T48" fmla="*/ 17 w 25"/>
                  <a:gd name="T49" fmla="*/ 1517 h 1575"/>
                  <a:gd name="T50" fmla="*/ 17 w 25"/>
                  <a:gd name="T51" fmla="*/ 1542 h 1575"/>
                  <a:gd name="T52" fmla="*/ 17 w 25"/>
                  <a:gd name="T53" fmla="*/ 1550 h 1575"/>
                  <a:gd name="T54" fmla="*/ 17 w 25"/>
                  <a:gd name="T55" fmla="*/ 1558 h 1575"/>
                  <a:gd name="T56" fmla="*/ 0 w 25"/>
                  <a:gd name="T57" fmla="*/ 1575 h 1575"/>
                  <a:gd name="T58" fmla="*/ 0 w 25"/>
                  <a:gd name="T59" fmla="*/ 1567 h 1575"/>
                  <a:gd name="T60" fmla="*/ 0 w 25"/>
                  <a:gd name="T61" fmla="*/ 1550 h 1575"/>
                  <a:gd name="T62" fmla="*/ 0 w 25"/>
                  <a:gd name="T63" fmla="*/ 1534 h 1575"/>
                  <a:gd name="T64" fmla="*/ 0 w 25"/>
                  <a:gd name="T65" fmla="*/ 1501 h 1575"/>
                  <a:gd name="T66" fmla="*/ 0 w 25"/>
                  <a:gd name="T67" fmla="*/ 1468 h 1575"/>
                  <a:gd name="T68" fmla="*/ 0 w 25"/>
                  <a:gd name="T69" fmla="*/ 1426 h 1575"/>
                  <a:gd name="T70" fmla="*/ 0 w 25"/>
                  <a:gd name="T71" fmla="*/ 1377 h 1575"/>
                  <a:gd name="T72" fmla="*/ 0 w 25"/>
                  <a:gd name="T73" fmla="*/ 1327 h 1575"/>
                  <a:gd name="T74" fmla="*/ 0 w 25"/>
                  <a:gd name="T75" fmla="*/ 1270 h 1575"/>
                  <a:gd name="T76" fmla="*/ 0 w 25"/>
                  <a:gd name="T77" fmla="*/ 1204 h 1575"/>
                  <a:gd name="T78" fmla="*/ 0 w 25"/>
                  <a:gd name="T79" fmla="*/ 1072 h 1575"/>
                  <a:gd name="T80" fmla="*/ 0 w 25"/>
                  <a:gd name="T81" fmla="*/ 932 h 1575"/>
                  <a:gd name="T82" fmla="*/ 0 w 25"/>
                  <a:gd name="T83" fmla="*/ 783 h 1575"/>
                  <a:gd name="T84" fmla="*/ 0 w 25"/>
                  <a:gd name="T85" fmla="*/ 635 h 1575"/>
                  <a:gd name="T86" fmla="*/ 0 w 25"/>
                  <a:gd name="T87" fmla="*/ 495 h 1575"/>
                  <a:gd name="T88" fmla="*/ 0 w 25"/>
                  <a:gd name="T89" fmla="*/ 363 h 1575"/>
                  <a:gd name="T90" fmla="*/ 0 w 25"/>
                  <a:gd name="T91" fmla="*/ 305 h 1575"/>
                  <a:gd name="T92" fmla="*/ 0 w 25"/>
                  <a:gd name="T93" fmla="*/ 239 h 1575"/>
                  <a:gd name="T94" fmla="*/ 0 w 25"/>
                  <a:gd name="T95" fmla="*/ 190 h 1575"/>
                  <a:gd name="T96" fmla="*/ 0 w 25"/>
                  <a:gd name="T97" fmla="*/ 140 h 1575"/>
                  <a:gd name="T98" fmla="*/ 0 w 25"/>
                  <a:gd name="T99" fmla="*/ 99 h 1575"/>
                  <a:gd name="T100" fmla="*/ 0 w 25"/>
                  <a:gd name="T101" fmla="*/ 66 h 1575"/>
                  <a:gd name="T102" fmla="*/ 0 w 25"/>
                  <a:gd name="T103" fmla="*/ 33 h 1575"/>
                  <a:gd name="T104" fmla="*/ 0 w 25"/>
                  <a:gd name="T105" fmla="*/ 16 h 1575"/>
                  <a:gd name="T106" fmla="*/ 0 w 25"/>
                  <a:gd name="T107" fmla="*/ 0 h 1575"/>
                  <a:gd name="T108" fmla="*/ 0 w 25"/>
                  <a:gd name="T109" fmla="*/ 0 h 15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5" h="1575">
                    <a:moveTo>
                      <a:pt x="0" y="0"/>
                    </a:moveTo>
                    <a:lnTo>
                      <a:pt x="25" y="8"/>
                    </a:lnTo>
                    <a:lnTo>
                      <a:pt x="25" y="16"/>
                    </a:lnTo>
                    <a:lnTo>
                      <a:pt x="25" y="25"/>
                    </a:lnTo>
                    <a:lnTo>
                      <a:pt x="25" y="49"/>
                    </a:lnTo>
                    <a:lnTo>
                      <a:pt x="25" y="74"/>
                    </a:lnTo>
                    <a:lnTo>
                      <a:pt x="25" y="107"/>
                    </a:lnTo>
                    <a:lnTo>
                      <a:pt x="25" y="148"/>
                    </a:lnTo>
                    <a:lnTo>
                      <a:pt x="25" y="198"/>
                    </a:lnTo>
                    <a:lnTo>
                      <a:pt x="25" y="247"/>
                    </a:lnTo>
                    <a:lnTo>
                      <a:pt x="25" y="305"/>
                    </a:lnTo>
                    <a:lnTo>
                      <a:pt x="25" y="371"/>
                    </a:lnTo>
                    <a:lnTo>
                      <a:pt x="25" y="503"/>
                    </a:lnTo>
                    <a:lnTo>
                      <a:pt x="25" y="643"/>
                    </a:lnTo>
                    <a:lnTo>
                      <a:pt x="25" y="783"/>
                    </a:lnTo>
                    <a:lnTo>
                      <a:pt x="25" y="923"/>
                    </a:lnTo>
                    <a:lnTo>
                      <a:pt x="25" y="1064"/>
                    </a:lnTo>
                    <a:lnTo>
                      <a:pt x="25" y="1195"/>
                    </a:lnTo>
                    <a:lnTo>
                      <a:pt x="17" y="1253"/>
                    </a:lnTo>
                    <a:lnTo>
                      <a:pt x="17" y="1311"/>
                    </a:lnTo>
                    <a:lnTo>
                      <a:pt x="17" y="1369"/>
                    </a:lnTo>
                    <a:lnTo>
                      <a:pt x="17" y="1418"/>
                    </a:lnTo>
                    <a:lnTo>
                      <a:pt x="17" y="1451"/>
                    </a:lnTo>
                    <a:lnTo>
                      <a:pt x="17" y="1492"/>
                    </a:lnTo>
                    <a:lnTo>
                      <a:pt x="17" y="1517"/>
                    </a:lnTo>
                    <a:lnTo>
                      <a:pt x="17" y="1542"/>
                    </a:lnTo>
                    <a:lnTo>
                      <a:pt x="17" y="1550"/>
                    </a:lnTo>
                    <a:lnTo>
                      <a:pt x="17" y="1558"/>
                    </a:lnTo>
                    <a:lnTo>
                      <a:pt x="0" y="1575"/>
                    </a:lnTo>
                    <a:lnTo>
                      <a:pt x="0" y="1567"/>
                    </a:lnTo>
                    <a:lnTo>
                      <a:pt x="0" y="1550"/>
                    </a:lnTo>
                    <a:lnTo>
                      <a:pt x="0" y="1534"/>
                    </a:lnTo>
                    <a:lnTo>
                      <a:pt x="0" y="1501"/>
                    </a:lnTo>
                    <a:lnTo>
                      <a:pt x="0" y="1468"/>
                    </a:lnTo>
                    <a:lnTo>
                      <a:pt x="0" y="1426"/>
                    </a:lnTo>
                    <a:lnTo>
                      <a:pt x="0" y="1377"/>
                    </a:lnTo>
                    <a:lnTo>
                      <a:pt x="0" y="1327"/>
                    </a:lnTo>
                    <a:lnTo>
                      <a:pt x="0" y="1270"/>
                    </a:lnTo>
                    <a:lnTo>
                      <a:pt x="0" y="1204"/>
                    </a:lnTo>
                    <a:lnTo>
                      <a:pt x="0" y="1072"/>
                    </a:lnTo>
                    <a:lnTo>
                      <a:pt x="0" y="932"/>
                    </a:lnTo>
                    <a:lnTo>
                      <a:pt x="0" y="783"/>
                    </a:lnTo>
                    <a:lnTo>
                      <a:pt x="0" y="635"/>
                    </a:lnTo>
                    <a:lnTo>
                      <a:pt x="0" y="495"/>
                    </a:lnTo>
                    <a:lnTo>
                      <a:pt x="0" y="363"/>
                    </a:lnTo>
                    <a:lnTo>
                      <a:pt x="0" y="305"/>
                    </a:lnTo>
                    <a:lnTo>
                      <a:pt x="0" y="239"/>
                    </a:lnTo>
                    <a:lnTo>
                      <a:pt x="0" y="190"/>
                    </a:lnTo>
                    <a:lnTo>
                      <a:pt x="0" y="140"/>
                    </a:lnTo>
                    <a:lnTo>
                      <a:pt x="0" y="99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Freeform 135"/>
              <p:cNvSpPr>
                <a:spLocks/>
              </p:cNvSpPr>
              <p:nvPr/>
            </p:nvSpPr>
            <p:spPr bwMode="auto">
              <a:xfrm>
                <a:off x="10314" y="15443"/>
                <a:ext cx="153" cy="91"/>
              </a:xfrm>
              <a:custGeom>
                <a:avLst/>
                <a:gdLst>
                  <a:gd name="T0" fmla="*/ 26 w 153"/>
                  <a:gd name="T1" fmla="*/ 83 h 91"/>
                  <a:gd name="T2" fmla="*/ 34 w 153"/>
                  <a:gd name="T3" fmla="*/ 58 h 91"/>
                  <a:gd name="T4" fmla="*/ 34 w 153"/>
                  <a:gd name="T5" fmla="*/ 50 h 91"/>
                  <a:gd name="T6" fmla="*/ 34 w 153"/>
                  <a:gd name="T7" fmla="*/ 33 h 91"/>
                  <a:gd name="T8" fmla="*/ 34 w 153"/>
                  <a:gd name="T9" fmla="*/ 33 h 91"/>
                  <a:gd name="T10" fmla="*/ 26 w 153"/>
                  <a:gd name="T11" fmla="*/ 33 h 91"/>
                  <a:gd name="T12" fmla="*/ 17 w 153"/>
                  <a:gd name="T13" fmla="*/ 33 h 91"/>
                  <a:gd name="T14" fmla="*/ 9 w 153"/>
                  <a:gd name="T15" fmla="*/ 42 h 91"/>
                  <a:gd name="T16" fmla="*/ 9 w 153"/>
                  <a:gd name="T17" fmla="*/ 42 h 91"/>
                  <a:gd name="T18" fmla="*/ 0 w 153"/>
                  <a:gd name="T19" fmla="*/ 33 h 91"/>
                  <a:gd name="T20" fmla="*/ 9 w 153"/>
                  <a:gd name="T21" fmla="*/ 17 h 91"/>
                  <a:gd name="T22" fmla="*/ 17 w 153"/>
                  <a:gd name="T23" fmla="*/ 9 h 91"/>
                  <a:gd name="T24" fmla="*/ 26 w 153"/>
                  <a:gd name="T25" fmla="*/ 9 h 91"/>
                  <a:gd name="T26" fmla="*/ 34 w 153"/>
                  <a:gd name="T27" fmla="*/ 9 h 91"/>
                  <a:gd name="T28" fmla="*/ 43 w 153"/>
                  <a:gd name="T29" fmla="*/ 17 h 91"/>
                  <a:gd name="T30" fmla="*/ 51 w 153"/>
                  <a:gd name="T31" fmla="*/ 25 h 91"/>
                  <a:gd name="T32" fmla="*/ 51 w 153"/>
                  <a:gd name="T33" fmla="*/ 42 h 91"/>
                  <a:gd name="T34" fmla="*/ 51 w 153"/>
                  <a:gd name="T35" fmla="*/ 66 h 91"/>
                  <a:gd name="T36" fmla="*/ 85 w 153"/>
                  <a:gd name="T37" fmla="*/ 58 h 91"/>
                  <a:gd name="T38" fmla="*/ 119 w 153"/>
                  <a:gd name="T39" fmla="*/ 58 h 91"/>
                  <a:gd name="T40" fmla="*/ 128 w 153"/>
                  <a:gd name="T41" fmla="*/ 42 h 91"/>
                  <a:gd name="T42" fmla="*/ 128 w 153"/>
                  <a:gd name="T43" fmla="*/ 33 h 91"/>
                  <a:gd name="T44" fmla="*/ 128 w 153"/>
                  <a:gd name="T45" fmla="*/ 25 h 91"/>
                  <a:gd name="T46" fmla="*/ 119 w 153"/>
                  <a:gd name="T47" fmla="*/ 17 h 91"/>
                  <a:gd name="T48" fmla="*/ 111 w 153"/>
                  <a:gd name="T49" fmla="*/ 25 h 91"/>
                  <a:gd name="T50" fmla="*/ 102 w 153"/>
                  <a:gd name="T51" fmla="*/ 33 h 91"/>
                  <a:gd name="T52" fmla="*/ 94 w 153"/>
                  <a:gd name="T53" fmla="*/ 33 h 91"/>
                  <a:gd name="T54" fmla="*/ 85 w 153"/>
                  <a:gd name="T55" fmla="*/ 33 h 91"/>
                  <a:gd name="T56" fmla="*/ 85 w 153"/>
                  <a:gd name="T57" fmla="*/ 25 h 91"/>
                  <a:gd name="T58" fmla="*/ 94 w 153"/>
                  <a:gd name="T59" fmla="*/ 17 h 91"/>
                  <a:gd name="T60" fmla="*/ 102 w 153"/>
                  <a:gd name="T61" fmla="*/ 9 h 91"/>
                  <a:gd name="T62" fmla="*/ 119 w 153"/>
                  <a:gd name="T63" fmla="*/ 0 h 91"/>
                  <a:gd name="T64" fmla="*/ 128 w 153"/>
                  <a:gd name="T65" fmla="*/ 0 h 91"/>
                  <a:gd name="T66" fmla="*/ 145 w 153"/>
                  <a:gd name="T67" fmla="*/ 9 h 91"/>
                  <a:gd name="T68" fmla="*/ 153 w 153"/>
                  <a:gd name="T69" fmla="*/ 17 h 91"/>
                  <a:gd name="T70" fmla="*/ 153 w 153"/>
                  <a:gd name="T71" fmla="*/ 42 h 91"/>
                  <a:gd name="T72" fmla="*/ 145 w 153"/>
                  <a:gd name="T73" fmla="*/ 58 h 91"/>
                  <a:gd name="T74" fmla="*/ 119 w 153"/>
                  <a:gd name="T75" fmla="*/ 75 h 91"/>
                  <a:gd name="T76" fmla="*/ 102 w 153"/>
                  <a:gd name="T77" fmla="*/ 83 h 91"/>
                  <a:gd name="T78" fmla="*/ 77 w 153"/>
                  <a:gd name="T79" fmla="*/ 83 h 91"/>
                  <a:gd name="T80" fmla="*/ 51 w 153"/>
                  <a:gd name="T81" fmla="*/ 83 h 91"/>
                  <a:gd name="T82" fmla="*/ 51 w 153"/>
                  <a:gd name="T83" fmla="*/ 75 h 91"/>
                  <a:gd name="T84" fmla="*/ 34 w 153"/>
                  <a:gd name="T85" fmla="*/ 83 h 91"/>
                  <a:gd name="T86" fmla="*/ 34 w 153"/>
                  <a:gd name="T87" fmla="*/ 91 h 91"/>
                  <a:gd name="T88" fmla="*/ 26 w 153"/>
                  <a:gd name="T89" fmla="*/ 83 h 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3" h="91">
                    <a:moveTo>
                      <a:pt x="26" y="83"/>
                    </a:moveTo>
                    <a:lnTo>
                      <a:pt x="34" y="58"/>
                    </a:lnTo>
                    <a:lnTo>
                      <a:pt x="34" y="50"/>
                    </a:lnTo>
                    <a:lnTo>
                      <a:pt x="34" y="33"/>
                    </a:lnTo>
                    <a:lnTo>
                      <a:pt x="26" y="33"/>
                    </a:lnTo>
                    <a:lnTo>
                      <a:pt x="17" y="33"/>
                    </a:lnTo>
                    <a:lnTo>
                      <a:pt x="9" y="42"/>
                    </a:lnTo>
                    <a:lnTo>
                      <a:pt x="0" y="33"/>
                    </a:lnTo>
                    <a:lnTo>
                      <a:pt x="9" y="17"/>
                    </a:lnTo>
                    <a:lnTo>
                      <a:pt x="17" y="9"/>
                    </a:lnTo>
                    <a:lnTo>
                      <a:pt x="26" y="9"/>
                    </a:lnTo>
                    <a:lnTo>
                      <a:pt x="34" y="9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51" y="42"/>
                    </a:lnTo>
                    <a:lnTo>
                      <a:pt x="51" y="66"/>
                    </a:lnTo>
                    <a:lnTo>
                      <a:pt x="85" y="58"/>
                    </a:lnTo>
                    <a:lnTo>
                      <a:pt x="119" y="58"/>
                    </a:lnTo>
                    <a:lnTo>
                      <a:pt x="128" y="42"/>
                    </a:lnTo>
                    <a:lnTo>
                      <a:pt x="128" y="33"/>
                    </a:lnTo>
                    <a:lnTo>
                      <a:pt x="128" y="25"/>
                    </a:lnTo>
                    <a:lnTo>
                      <a:pt x="119" y="17"/>
                    </a:lnTo>
                    <a:lnTo>
                      <a:pt x="111" y="25"/>
                    </a:lnTo>
                    <a:lnTo>
                      <a:pt x="102" y="33"/>
                    </a:lnTo>
                    <a:lnTo>
                      <a:pt x="94" y="33"/>
                    </a:lnTo>
                    <a:lnTo>
                      <a:pt x="85" y="33"/>
                    </a:lnTo>
                    <a:lnTo>
                      <a:pt x="85" y="25"/>
                    </a:lnTo>
                    <a:lnTo>
                      <a:pt x="94" y="17"/>
                    </a:lnTo>
                    <a:lnTo>
                      <a:pt x="102" y="9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45" y="9"/>
                    </a:lnTo>
                    <a:lnTo>
                      <a:pt x="153" y="17"/>
                    </a:lnTo>
                    <a:lnTo>
                      <a:pt x="153" y="42"/>
                    </a:lnTo>
                    <a:lnTo>
                      <a:pt x="145" y="58"/>
                    </a:lnTo>
                    <a:lnTo>
                      <a:pt x="119" y="75"/>
                    </a:lnTo>
                    <a:lnTo>
                      <a:pt x="102" y="83"/>
                    </a:lnTo>
                    <a:lnTo>
                      <a:pt x="77" y="83"/>
                    </a:lnTo>
                    <a:lnTo>
                      <a:pt x="51" y="83"/>
                    </a:lnTo>
                    <a:lnTo>
                      <a:pt x="51" y="75"/>
                    </a:lnTo>
                    <a:lnTo>
                      <a:pt x="34" y="83"/>
                    </a:lnTo>
                    <a:lnTo>
                      <a:pt x="34" y="91"/>
                    </a:lnTo>
                    <a:lnTo>
                      <a:pt x="26" y="83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Freeform 136"/>
              <p:cNvSpPr>
                <a:spLocks/>
              </p:cNvSpPr>
              <p:nvPr/>
            </p:nvSpPr>
            <p:spPr bwMode="auto">
              <a:xfrm>
                <a:off x="10603" y="15443"/>
                <a:ext cx="59" cy="58"/>
              </a:xfrm>
              <a:custGeom>
                <a:avLst/>
                <a:gdLst>
                  <a:gd name="T0" fmla="*/ 25 w 59"/>
                  <a:gd name="T1" fmla="*/ 58 h 58"/>
                  <a:gd name="T2" fmla="*/ 8 w 59"/>
                  <a:gd name="T3" fmla="*/ 17 h 58"/>
                  <a:gd name="T4" fmla="*/ 0 w 59"/>
                  <a:gd name="T5" fmla="*/ 9 h 58"/>
                  <a:gd name="T6" fmla="*/ 0 w 59"/>
                  <a:gd name="T7" fmla="*/ 0 h 58"/>
                  <a:gd name="T8" fmla="*/ 0 w 59"/>
                  <a:gd name="T9" fmla="*/ 0 h 58"/>
                  <a:gd name="T10" fmla="*/ 34 w 59"/>
                  <a:gd name="T11" fmla="*/ 9 h 58"/>
                  <a:gd name="T12" fmla="*/ 59 w 59"/>
                  <a:gd name="T13" fmla="*/ 25 h 58"/>
                  <a:gd name="T14" fmla="*/ 59 w 59"/>
                  <a:gd name="T15" fmla="*/ 33 h 58"/>
                  <a:gd name="T16" fmla="*/ 51 w 59"/>
                  <a:gd name="T17" fmla="*/ 33 h 58"/>
                  <a:gd name="T18" fmla="*/ 42 w 59"/>
                  <a:gd name="T19" fmla="*/ 50 h 58"/>
                  <a:gd name="T20" fmla="*/ 34 w 59"/>
                  <a:gd name="T21" fmla="*/ 58 h 58"/>
                  <a:gd name="T22" fmla="*/ 25 w 59"/>
                  <a:gd name="T23" fmla="*/ 58 h 58"/>
                  <a:gd name="T24" fmla="*/ 25 w 59"/>
                  <a:gd name="T25" fmla="*/ 58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58">
                    <a:moveTo>
                      <a:pt x="25" y="58"/>
                    </a:moveTo>
                    <a:lnTo>
                      <a:pt x="8" y="1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4" y="9"/>
                    </a:lnTo>
                    <a:lnTo>
                      <a:pt x="59" y="25"/>
                    </a:lnTo>
                    <a:lnTo>
                      <a:pt x="59" y="33"/>
                    </a:lnTo>
                    <a:lnTo>
                      <a:pt x="51" y="33"/>
                    </a:lnTo>
                    <a:lnTo>
                      <a:pt x="42" y="50"/>
                    </a:lnTo>
                    <a:lnTo>
                      <a:pt x="34" y="58"/>
                    </a:lnTo>
                    <a:lnTo>
                      <a:pt x="25" y="58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Freeform 137"/>
              <p:cNvSpPr>
                <a:spLocks/>
              </p:cNvSpPr>
              <p:nvPr/>
            </p:nvSpPr>
            <p:spPr bwMode="auto">
              <a:xfrm>
                <a:off x="10416" y="15262"/>
                <a:ext cx="127" cy="132"/>
              </a:xfrm>
              <a:custGeom>
                <a:avLst/>
                <a:gdLst>
                  <a:gd name="T0" fmla="*/ 0 w 127"/>
                  <a:gd name="T1" fmla="*/ 115 h 132"/>
                  <a:gd name="T2" fmla="*/ 0 w 127"/>
                  <a:gd name="T3" fmla="*/ 107 h 132"/>
                  <a:gd name="T4" fmla="*/ 9 w 127"/>
                  <a:gd name="T5" fmla="*/ 99 h 132"/>
                  <a:gd name="T6" fmla="*/ 26 w 127"/>
                  <a:gd name="T7" fmla="*/ 74 h 132"/>
                  <a:gd name="T8" fmla="*/ 68 w 127"/>
                  <a:gd name="T9" fmla="*/ 33 h 132"/>
                  <a:gd name="T10" fmla="*/ 110 w 127"/>
                  <a:gd name="T11" fmla="*/ 0 h 132"/>
                  <a:gd name="T12" fmla="*/ 119 w 127"/>
                  <a:gd name="T13" fmla="*/ 8 h 132"/>
                  <a:gd name="T14" fmla="*/ 127 w 127"/>
                  <a:gd name="T15" fmla="*/ 16 h 132"/>
                  <a:gd name="T16" fmla="*/ 110 w 127"/>
                  <a:gd name="T17" fmla="*/ 41 h 132"/>
                  <a:gd name="T18" fmla="*/ 85 w 127"/>
                  <a:gd name="T19" fmla="*/ 74 h 132"/>
                  <a:gd name="T20" fmla="*/ 26 w 127"/>
                  <a:gd name="T21" fmla="*/ 124 h 132"/>
                  <a:gd name="T22" fmla="*/ 17 w 127"/>
                  <a:gd name="T23" fmla="*/ 132 h 132"/>
                  <a:gd name="T24" fmla="*/ 9 w 127"/>
                  <a:gd name="T25" fmla="*/ 132 h 132"/>
                  <a:gd name="T26" fmla="*/ 0 w 127"/>
                  <a:gd name="T27" fmla="*/ 115 h 1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7" h="132">
                    <a:moveTo>
                      <a:pt x="0" y="115"/>
                    </a:moveTo>
                    <a:lnTo>
                      <a:pt x="0" y="107"/>
                    </a:lnTo>
                    <a:lnTo>
                      <a:pt x="9" y="99"/>
                    </a:lnTo>
                    <a:lnTo>
                      <a:pt x="26" y="74"/>
                    </a:lnTo>
                    <a:lnTo>
                      <a:pt x="68" y="33"/>
                    </a:lnTo>
                    <a:lnTo>
                      <a:pt x="110" y="0"/>
                    </a:lnTo>
                    <a:lnTo>
                      <a:pt x="119" y="8"/>
                    </a:lnTo>
                    <a:lnTo>
                      <a:pt x="127" y="16"/>
                    </a:lnTo>
                    <a:lnTo>
                      <a:pt x="110" y="41"/>
                    </a:lnTo>
                    <a:lnTo>
                      <a:pt x="85" y="74"/>
                    </a:lnTo>
                    <a:lnTo>
                      <a:pt x="26" y="124"/>
                    </a:lnTo>
                    <a:lnTo>
                      <a:pt x="17" y="132"/>
                    </a:lnTo>
                    <a:lnTo>
                      <a:pt x="9" y="132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Freeform 138"/>
              <p:cNvSpPr>
                <a:spLocks/>
              </p:cNvSpPr>
              <p:nvPr/>
            </p:nvSpPr>
            <p:spPr bwMode="auto">
              <a:xfrm>
                <a:off x="10679" y="15254"/>
                <a:ext cx="60" cy="107"/>
              </a:xfrm>
              <a:custGeom>
                <a:avLst/>
                <a:gdLst>
                  <a:gd name="T0" fmla="*/ 0 w 60"/>
                  <a:gd name="T1" fmla="*/ 90 h 107"/>
                  <a:gd name="T2" fmla="*/ 0 w 60"/>
                  <a:gd name="T3" fmla="*/ 74 h 107"/>
                  <a:gd name="T4" fmla="*/ 0 w 60"/>
                  <a:gd name="T5" fmla="*/ 49 h 107"/>
                  <a:gd name="T6" fmla="*/ 9 w 60"/>
                  <a:gd name="T7" fmla="*/ 49 h 107"/>
                  <a:gd name="T8" fmla="*/ 9 w 60"/>
                  <a:gd name="T9" fmla="*/ 74 h 107"/>
                  <a:gd name="T10" fmla="*/ 17 w 60"/>
                  <a:gd name="T11" fmla="*/ 82 h 107"/>
                  <a:gd name="T12" fmla="*/ 26 w 60"/>
                  <a:gd name="T13" fmla="*/ 82 h 107"/>
                  <a:gd name="T14" fmla="*/ 34 w 60"/>
                  <a:gd name="T15" fmla="*/ 82 h 107"/>
                  <a:gd name="T16" fmla="*/ 43 w 60"/>
                  <a:gd name="T17" fmla="*/ 74 h 107"/>
                  <a:gd name="T18" fmla="*/ 34 w 60"/>
                  <a:gd name="T19" fmla="*/ 57 h 107"/>
                  <a:gd name="T20" fmla="*/ 26 w 60"/>
                  <a:gd name="T21" fmla="*/ 41 h 107"/>
                  <a:gd name="T22" fmla="*/ 9 w 60"/>
                  <a:gd name="T23" fmla="*/ 8 h 107"/>
                  <a:gd name="T24" fmla="*/ 9 w 60"/>
                  <a:gd name="T25" fmla="*/ 0 h 107"/>
                  <a:gd name="T26" fmla="*/ 17 w 60"/>
                  <a:gd name="T27" fmla="*/ 0 h 107"/>
                  <a:gd name="T28" fmla="*/ 34 w 60"/>
                  <a:gd name="T29" fmla="*/ 24 h 107"/>
                  <a:gd name="T30" fmla="*/ 51 w 60"/>
                  <a:gd name="T31" fmla="*/ 49 h 107"/>
                  <a:gd name="T32" fmla="*/ 60 w 60"/>
                  <a:gd name="T33" fmla="*/ 74 h 107"/>
                  <a:gd name="T34" fmla="*/ 51 w 60"/>
                  <a:gd name="T35" fmla="*/ 99 h 107"/>
                  <a:gd name="T36" fmla="*/ 43 w 60"/>
                  <a:gd name="T37" fmla="*/ 107 h 107"/>
                  <a:gd name="T38" fmla="*/ 26 w 60"/>
                  <a:gd name="T39" fmla="*/ 107 h 107"/>
                  <a:gd name="T40" fmla="*/ 9 w 60"/>
                  <a:gd name="T41" fmla="*/ 99 h 107"/>
                  <a:gd name="T42" fmla="*/ 0 w 60"/>
                  <a:gd name="T43" fmla="*/ 90 h 1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107">
                    <a:moveTo>
                      <a:pt x="0" y="90"/>
                    </a:moveTo>
                    <a:lnTo>
                      <a:pt x="0" y="74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9" y="74"/>
                    </a:lnTo>
                    <a:lnTo>
                      <a:pt x="17" y="82"/>
                    </a:lnTo>
                    <a:lnTo>
                      <a:pt x="26" y="82"/>
                    </a:lnTo>
                    <a:lnTo>
                      <a:pt x="34" y="82"/>
                    </a:lnTo>
                    <a:lnTo>
                      <a:pt x="43" y="74"/>
                    </a:lnTo>
                    <a:lnTo>
                      <a:pt x="34" y="57"/>
                    </a:lnTo>
                    <a:lnTo>
                      <a:pt x="26" y="41"/>
                    </a:lnTo>
                    <a:lnTo>
                      <a:pt x="9" y="8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4" y="24"/>
                    </a:lnTo>
                    <a:lnTo>
                      <a:pt x="51" y="49"/>
                    </a:lnTo>
                    <a:lnTo>
                      <a:pt x="60" y="74"/>
                    </a:lnTo>
                    <a:lnTo>
                      <a:pt x="51" y="99"/>
                    </a:lnTo>
                    <a:lnTo>
                      <a:pt x="43" y="107"/>
                    </a:lnTo>
                    <a:lnTo>
                      <a:pt x="26" y="107"/>
                    </a:lnTo>
                    <a:lnTo>
                      <a:pt x="9" y="9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Freeform 139"/>
              <p:cNvSpPr>
                <a:spLocks/>
              </p:cNvSpPr>
              <p:nvPr/>
            </p:nvSpPr>
            <p:spPr bwMode="auto">
              <a:xfrm>
                <a:off x="10425" y="15270"/>
                <a:ext cx="59" cy="50"/>
              </a:xfrm>
              <a:custGeom>
                <a:avLst/>
                <a:gdLst>
                  <a:gd name="T0" fmla="*/ 0 w 59"/>
                  <a:gd name="T1" fmla="*/ 50 h 50"/>
                  <a:gd name="T2" fmla="*/ 51 w 59"/>
                  <a:gd name="T3" fmla="*/ 0 h 50"/>
                  <a:gd name="T4" fmla="*/ 59 w 59"/>
                  <a:gd name="T5" fmla="*/ 0 h 50"/>
                  <a:gd name="T6" fmla="*/ 34 w 59"/>
                  <a:gd name="T7" fmla="*/ 33 h 50"/>
                  <a:gd name="T8" fmla="*/ 17 w 59"/>
                  <a:gd name="T9" fmla="*/ 41 h 50"/>
                  <a:gd name="T10" fmla="*/ 0 w 59"/>
                  <a:gd name="T11" fmla="*/ 50 h 50"/>
                  <a:gd name="T12" fmla="*/ 0 w 59"/>
                  <a:gd name="T13" fmla="*/ 5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50">
                    <a:moveTo>
                      <a:pt x="0" y="50"/>
                    </a:moveTo>
                    <a:lnTo>
                      <a:pt x="51" y="0"/>
                    </a:lnTo>
                    <a:lnTo>
                      <a:pt x="59" y="0"/>
                    </a:lnTo>
                    <a:lnTo>
                      <a:pt x="34" y="33"/>
                    </a:lnTo>
                    <a:lnTo>
                      <a:pt x="17" y="41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Freeform 140"/>
              <p:cNvSpPr>
                <a:spLocks/>
              </p:cNvSpPr>
              <p:nvPr/>
            </p:nvSpPr>
            <p:spPr bwMode="auto">
              <a:xfrm>
                <a:off x="10739" y="15262"/>
                <a:ext cx="93" cy="58"/>
              </a:xfrm>
              <a:custGeom>
                <a:avLst/>
                <a:gdLst>
                  <a:gd name="T0" fmla="*/ 0 w 93"/>
                  <a:gd name="T1" fmla="*/ 8 h 58"/>
                  <a:gd name="T2" fmla="*/ 0 w 93"/>
                  <a:gd name="T3" fmla="*/ 0 h 58"/>
                  <a:gd name="T4" fmla="*/ 8 w 93"/>
                  <a:gd name="T5" fmla="*/ 0 h 58"/>
                  <a:gd name="T6" fmla="*/ 34 w 93"/>
                  <a:gd name="T7" fmla="*/ 25 h 58"/>
                  <a:gd name="T8" fmla="*/ 51 w 93"/>
                  <a:gd name="T9" fmla="*/ 33 h 58"/>
                  <a:gd name="T10" fmla="*/ 59 w 93"/>
                  <a:gd name="T11" fmla="*/ 33 h 58"/>
                  <a:gd name="T12" fmla="*/ 68 w 93"/>
                  <a:gd name="T13" fmla="*/ 33 h 58"/>
                  <a:gd name="T14" fmla="*/ 76 w 93"/>
                  <a:gd name="T15" fmla="*/ 25 h 58"/>
                  <a:gd name="T16" fmla="*/ 68 w 93"/>
                  <a:gd name="T17" fmla="*/ 16 h 58"/>
                  <a:gd name="T18" fmla="*/ 59 w 93"/>
                  <a:gd name="T19" fmla="*/ 16 h 58"/>
                  <a:gd name="T20" fmla="*/ 59 w 93"/>
                  <a:gd name="T21" fmla="*/ 8 h 58"/>
                  <a:gd name="T22" fmla="*/ 68 w 93"/>
                  <a:gd name="T23" fmla="*/ 0 h 58"/>
                  <a:gd name="T24" fmla="*/ 76 w 93"/>
                  <a:gd name="T25" fmla="*/ 0 h 58"/>
                  <a:gd name="T26" fmla="*/ 93 w 93"/>
                  <a:gd name="T27" fmla="*/ 16 h 58"/>
                  <a:gd name="T28" fmla="*/ 93 w 93"/>
                  <a:gd name="T29" fmla="*/ 33 h 58"/>
                  <a:gd name="T30" fmla="*/ 93 w 93"/>
                  <a:gd name="T31" fmla="*/ 41 h 58"/>
                  <a:gd name="T32" fmla="*/ 85 w 93"/>
                  <a:gd name="T33" fmla="*/ 58 h 58"/>
                  <a:gd name="T34" fmla="*/ 76 w 93"/>
                  <a:gd name="T35" fmla="*/ 58 h 58"/>
                  <a:gd name="T36" fmla="*/ 51 w 93"/>
                  <a:gd name="T37" fmla="*/ 58 h 58"/>
                  <a:gd name="T38" fmla="*/ 25 w 93"/>
                  <a:gd name="T39" fmla="*/ 41 h 58"/>
                  <a:gd name="T40" fmla="*/ 17 w 93"/>
                  <a:gd name="T41" fmla="*/ 25 h 58"/>
                  <a:gd name="T42" fmla="*/ 0 w 93"/>
                  <a:gd name="T43" fmla="*/ 8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3" h="58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34" y="25"/>
                    </a:lnTo>
                    <a:lnTo>
                      <a:pt x="51" y="33"/>
                    </a:lnTo>
                    <a:lnTo>
                      <a:pt x="59" y="33"/>
                    </a:lnTo>
                    <a:lnTo>
                      <a:pt x="68" y="33"/>
                    </a:lnTo>
                    <a:lnTo>
                      <a:pt x="76" y="25"/>
                    </a:lnTo>
                    <a:lnTo>
                      <a:pt x="68" y="16"/>
                    </a:lnTo>
                    <a:lnTo>
                      <a:pt x="59" y="16"/>
                    </a:lnTo>
                    <a:lnTo>
                      <a:pt x="59" y="8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93" y="16"/>
                    </a:lnTo>
                    <a:lnTo>
                      <a:pt x="93" y="33"/>
                    </a:lnTo>
                    <a:lnTo>
                      <a:pt x="93" y="41"/>
                    </a:lnTo>
                    <a:lnTo>
                      <a:pt x="85" y="58"/>
                    </a:lnTo>
                    <a:lnTo>
                      <a:pt x="76" y="58"/>
                    </a:lnTo>
                    <a:lnTo>
                      <a:pt x="51" y="58"/>
                    </a:lnTo>
                    <a:lnTo>
                      <a:pt x="25" y="41"/>
                    </a:lnTo>
                    <a:lnTo>
                      <a:pt x="17" y="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Freeform 141"/>
              <p:cNvSpPr>
                <a:spLocks/>
              </p:cNvSpPr>
              <p:nvPr/>
            </p:nvSpPr>
            <p:spPr bwMode="auto">
              <a:xfrm>
                <a:off x="10085" y="15270"/>
                <a:ext cx="25" cy="50"/>
              </a:xfrm>
              <a:custGeom>
                <a:avLst/>
                <a:gdLst>
                  <a:gd name="T0" fmla="*/ 0 w 25"/>
                  <a:gd name="T1" fmla="*/ 0 h 50"/>
                  <a:gd name="T2" fmla="*/ 17 w 25"/>
                  <a:gd name="T3" fmla="*/ 8 h 50"/>
                  <a:gd name="T4" fmla="*/ 25 w 25"/>
                  <a:gd name="T5" fmla="*/ 17 h 50"/>
                  <a:gd name="T6" fmla="*/ 25 w 25"/>
                  <a:gd name="T7" fmla="*/ 50 h 50"/>
                  <a:gd name="T8" fmla="*/ 0 w 25"/>
                  <a:gd name="T9" fmla="*/ 25 h 50"/>
                  <a:gd name="T10" fmla="*/ 0 w 25"/>
                  <a:gd name="T11" fmla="*/ 17 h 50"/>
                  <a:gd name="T12" fmla="*/ 0 w 25"/>
                  <a:gd name="T13" fmla="*/ 8 h 50"/>
                  <a:gd name="T14" fmla="*/ 0 w 25"/>
                  <a:gd name="T15" fmla="*/ 0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50">
                    <a:moveTo>
                      <a:pt x="0" y="0"/>
                    </a:moveTo>
                    <a:lnTo>
                      <a:pt x="17" y="8"/>
                    </a:lnTo>
                    <a:lnTo>
                      <a:pt x="25" y="17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Freeform 142"/>
              <p:cNvSpPr>
                <a:spLocks/>
              </p:cNvSpPr>
              <p:nvPr/>
            </p:nvSpPr>
            <p:spPr bwMode="auto">
              <a:xfrm>
                <a:off x="10603" y="15221"/>
                <a:ext cx="68" cy="90"/>
              </a:xfrm>
              <a:custGeom>
                <a:avLst/>
                <a:gdLst>
                  <a:gd name="T0" fmla="*/ 0 w 68"/>
                  <a:gd name="T1" fmla="*/ 82 h 90"/>
                  <a:gd name="T2" fmla="*/ 0 w 68"/>
                  <a:gd name="T3" fmla="*/ 74 h 90"/>
                  <a:gd name="T4" fmla="*/ 0 w 68"/>
                  <a:gd name="T5" fmla="*/ 57 h 90"/>
                  <a:gd name="T6" fmla="*/ 0 w 68"/>
                  <a:gd name="T7" fmla="*/ 41 h 90"/>
                  <a:gd name="T8" fmla="*/ 8 w 68"/>
                  <a:gd name="T9" fmla="*/ 33 h 90"/>
                  <a:gd name="T10" fmla="*/ 17 w 68"/>
                  <a:gd name="T11" fmla="*/ 33 h 90"/>
                  <a:gd name="T12" fmla="*/ 17 w 68"/>
                  <a:gd name="T13" fmla="*/ 41 h 90"/>
                  <a:gd name="T14" fmla="*/ 17 w 68"/>
                  <a:gd name="T15" fmla="*/ 57 h 90"/>
                  <a:gd name="T16" fmla="*/ 17 w 68"/>
                  <a:gd name="T17" fmla="*/ 74 h 90"/>
                  <a:gd name="T18" fmla="*/ 25 w 68"/>
                  <a:gd name="T19" fmla="*/ 74 h 90"/>
                  <a:gd name="T20" fmla="*/ 34 w 68"/>
                  <a:gd name="T21" fmla="*/ 74 h 90"/>
                  <a:gd name="T22" fmla="*/ 51 w 68"/>
                  <a:gd name="T23" fmla="*/ 57 h 90"/>
                  <a:gd name="T24" fmla="*/ 51 w 68"/>
                  <a:gd name="T25" fmla="*/ 33 h 90"/>
                  <a:gd name="T26" fmla="*/ 51 w 68"/>
                  <a:gd name="T27" fmla="*/ 0 h 90"/>
                  <a:gd name="T28" fmla="*/ 59 w 68"/>
                  <a:gd name="T29" fmla="*/ 0 h 90"/>
                  <a:gd name="T30" fmla="*/ 59 w 68"/>
                  <a:gd name="T31" fmla="*/ 0 h 90"/>
                  <a:gd name="T32" fmla="*/ 68 w 68"/>
                  <a:gd name="T33" fmla="*/ 16 h 90"/>
                  <a:gd name="T34" fmla="*/ 68 w 68"/>
                  <a:gd name="T35" fmla="*/ 41 h 90"/>
                  <a:gd name="T36" fmla="*/ 68 w 68"/>
                  <a:gd name="T37" fmla="*/ 57 h 90"/>
                  <a:gd name="T38" fmla="*/ 59 w 68"/>
                  <a:gd name="T39" fmla="*/ 82 h 90"/>
                  <a:gd name="T40" fmla="*/ 42 w 68"/>
                  <a:gd name="T41" fmla="*/ 90 h 90"/>
                  <a:gd name="T42" fmla="*/ 34 w 68"/>
                  <a:gd name="T43" fmla="*/ 90 h 90"/>
                  <a:gd name="T44" fmla="*/ 17 w 68"/>
                  <a:gd name="T45" fmla="*/ 90 h 90"/>
                  <a:gd name="T46" fmla="*/ 0 w 68"/>
                  <a:gd name="T47" fmla="*/ 82 h 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8" h="90">
                    <a:moveTo>
                      <a:pt x="0" y="82"/>
                    </a:moveTo>
                    <a:lnTo>
                      <a:pt x="0" y="74"/>
                    </a:lnTo>
                    <a:lnTo>
                      <a:pt x="0" y="57"/>
                    </a:lnTo>
                    <a:lnTo>
                      <a:pt x="0" y="41"/>
                    </a:lnTo>
                    <a:lnTo>
                      <a:pt x="8" y="33"/>
                    </a:lnTo>
                    <a:lnTo>
                      <a:pt x="17" y="33"/>
                    </a:lnTo>
                    <a:lnTo>
                      <a:pt x="17" y="41"/>
                    </a:lnTo>
                    <a:lnTo>
                      <a:pt x="17" y="57"/>
                    </a:lnTo>
                    <a:lnTo>
                      <a:pt x="17" y="74"/>
                    </a:lnTo>
                    <a:lnTo>
                      <a:pt x="25" y="74"/>
                    </a:lnTo>
                    <a:lnTo>
                      <a:pt x="34" y="74"/>
                    </a:lnTo>
                    <a:lnTo>
                      <a:pt x="51" y="57"/>
                    </a:lnTo>
                    <a:lnTo>
                      <a:pt x="51" y="3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8" y="16"/>
                    </a:lnTo>
                    <a:lnTo>
                      <a:pt x="68" y="41"/>
                    </a:lnTo>
                    <a:lnTo>
                      <a:pt x="68" y="57"/>
                    </a:lnTo>
                    <a:lnTo>
                      <a:pt x="59" y="82"/>
                    </a:lnTo>
                    <a:lnTo>
                      <a:pt x="42" y="90"/>
                    </a:lnTo>
                    <a:lnTo>
                      <a:pt x="34" y="90"/>
                    </a:lnTo>
                    <a:lnTo>
                      <a:pt x="17" y="9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Freeform 143"/>
              <p:cNvSpPr>
                <a:spLocks/>
              </p:cNvSpPr>
              <p:nvPr/>
            </p:nvSpPr>
            <p:spPr bwMode="auto">
              <a:xfrm>
                <a:off x="10000" y="14866"/>
                <a:ext cx="459" cy="437"/>
              </a:xfrm>
              <a:custGeom>
                <a:avLst/>
                <a:gdLst>
                  <a:gd name="T0" fmla="*/ 0 w 459"/>
                  <a:gd name="T1" fmla="*/ 412 h 437"/>
                  <a:gd name="T2" fmla="*/ 25 w 459"/>
                  <a:gd name="T3" fmla="*/ 412 h 437"/>
                  <a:gd name="T4" fmla="*/ 51 w 459"/>
                  <a:gd name="T5" fmla="*/ 396 h 437"/>
                  <a:gd name="T6" fmla="*/ 68 w 459"/>
                  <a:gd name="T7" fmla="*/ 297 h 437"/>
                  <a:gd name="T8" fmla="*/ 136 w 459"/>
                  <a:gd name="T9" fmla="*/ 239 h 437"/>
                  <a:gd name="T10" fmla="*/ 229 w 459"/>
                  <a:gd name="T11" fmla="*/ 248 h 437"/>
                  <a:gd name="T12" fmla="*/ 331 w 459"/>
                  <a:gd name="T13" fmla="*/ 322 h 437"/>
                  <a:gd name="T14" fmla="*/ 246 w 459"/>
                  <a:gd name="T15" fmla="*/ 190 h 437"/>
                  <a:gd name="T16" fmla="*/ 238 w 459"/>
                  <a:gd name="T17" fmla="*/ 124 h 437"/>
                  <a:gd name="T18" fmla="*/ 289 w 459"/>
                  <a:gd name="T19" fmla="*/ 66 h 437"/>
                  <a:gd name="T20" fmla="*/ 365 w 459"/>
                  <a:gd name="T21" fmla="*/ 50 h 437"/>
                  <a:gd name="T22" fmla="*/ 433 w 459"/>
                  <a:gd name="T23" fmla="*/ 25 h 437"/>
                  <a:gd name="T24" fmla="*/ 416 w 459"/>
                  <a:gd name="T25" fmla="*/ 25 h 437"/>
                  <a:gd name="T26" fmla="*/ 416 w 459"/>
                  <a:gd name="T27" fmla="*/ 8 h 437"/>
                  <a:gd name="T28" fmla="*/ 450 w 459"/>
                  <a:gd name="T29" fmla="*/ 0 h 437"/>
                  <a:gd name="T30" fmla="*/ 450 w 459"/>
                  <a:gd name="T31" fmla="*/ 33 h 437"/>
                  <a:gd name="T32" fmla="*/ 408 w 459"/>
                  <a:gd name="T33" fmla="*/ 66 h 437"/>
                  <a:gd name="T34" fmla="*/ 382 w 459"/>
                  <a:gd name="T35" fmla="*/ 83 h 437"/>
                  <a:gd name="T36" fmla="*/ 408 w 459"/>
                  <a:gd name="T37" fmla="*/ 124 h 437"/>
                  <a:gd name="T38" fmla="*/ 391 w 459"/>
                  <a:gd name="T39" fmla="*/ 173 h 437"/>
                  <a:gd name="T40" fmla="*/ 323 w 459"/>
                  <a:gd name="T41" fmla="*/ 173 h 437"/>
                  <a:gd name="T42" fmla="*/ 314 w 459"/>
                  <a:gd name="T43" fmla="*/ 149 h 437"/>
                  <a:gd name="T44" fmla="*/ 348 w 459"/>
                  <a:gd name="T45" fmla="*/ 157 h 437"/>
                  <a:gd name="T46" fmla="*/ 365 w 459"/>
                  <a:gd name="T47" fmla="*/ 124 h 437"/>
                  <a:gd name="T48" fmla="*/ 306 w 459"/>
                  <a:gd name="T49" fmla="*/ 99 h 437"/>
                  <a:gd name="T50" fmla="*/ 263 w 459"/>
                  <a:gd name="T51" fmla="*/ 149 h 437"/>
                  <a:gd name="T52" fmla="*/ 280 w 459"/>
                  <a:gd name="T53" fmla="*/ 231 h 437"/>
                  <a:gd name="T54" fmla="*/ 314 w 459"/>
                  <a:gd name="T55" fmla="*/ 256 h 437"/>
                  <a:gd name="T56" fmla="*/ 289 w 459"/>
                  <a:gd name="T57" fmla="*/ 190 h 437"/>
                  <a:gd name="T58" fmla="*/ 297 w 459"/>
                  <a:gd name="T59" fmla="*/ 206 h 437"/>
                  <a:gd name="T60" fmla="*/ 348 w 459"/>
                  <a:gd name="T61" fmla="*/ 297 h 437"/>
                  <a:gd name="T62" fmla="*/ 416 w 459"/>
                  <a:gd name="T63" fmla="*/ 429 h 437"/>
                  <a:gd name="T64" fmla="*/ 246 w 459"/>
                  <a:gd name="T65" fmla="*/ 297 h 437"/>
                  <a:gd name="T66" fmla="*/ 195 w 459"/>
                  <a:gd name="T67" fmla="*/ 272 h 437"/>
                  <a:gd name="T68" fmla="*/ 280 w 459"/>
                  <a:gd name="T69" fmla="*/ 297 h 437"/>
                  <a:gd name="T70" fmla="*/ 221 w 459"/>
                  <a:gd name="T71" fmla="*/ 256 h 437"/>
                  <a:gd name="T72" fmla="*/ 136 w 459"/>
                  <a:gd name="T73" fmla="*/ 264 h 437"/>
                  <a:gd name="T74" fmla="*/ 110 w 459"/>
                  <a:gd name="T75" fmla="*/ 322 h 437"/>
                  <a:gd name="T76" fmla="*/ 153 w 459"/>
                  <a:gd name="T77" fmla="*/ 346 h 437"/>
                  <a:gd name="T78" fmla="*/ 178 w 459"/>
                  <a:gd name="T79" fmla="*/ 305 h 437"/>
                  <a:gd name="T80" fmla="*/ 195 w 459"/>
                  <a:gd name="T81" fmla="*/ 330 h 437"/>
                  <a:gd name="T82" fmla="*/ 178 w 459"/>
                  <a:gd name="T83" fmla="*/ 388 h 437"/>
                  <a:gd name="T84" fmla="*/ 110 w 459"/>
                  <a:gd name="T85" fmla="*/ 396 h 437"/>
                  <a:gd name="T86" fmla="*/ 85 w 459"/>
                  <a:gd name="T87" fmla="*/ 355 h 437"/>
                  <a:gd name="T88" fmla="*/ 68 w 459"/>
                  <a:gd name="T89" fmla="*/ 363 h 437"/>
                  <a:gd name="T90" fmla="*/ 68 w 459"/>
                  <a:gd name="T91" fmla="*/ 404 h 437"/>
                  <a:gd name="T92" fmla="*/ 34 w 459"/>
                  <a:gd name="T93" fmla="*/ 437 h 43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59" h="437">
                    <a:moveTo>
                      <a:pt x="0" y="429"/>
                    </a:moveTo>
                    <a:lnTo>
                      <a:pt x="0" y="421"/>
                    </a:lnTo>
                    <a:lnTo>
                      <a:pt x="0" y="412"/>
                    </a:lnTo>
                    <a:lnTo>
                      <a:pt x="17" y="404"/>
                    </a:lnTo>
                    <a:lnTo>
                      <a:pt x="25" y="404"/>
                    </a:lnTo>
                    <a:lnTo>
                      <a:pt x="25" y="412"/>
                    </a:lnTo>
                    <a:lnTo>
                      <a:pt x="34" y="421"/>
                    </a:lnTo>
                    <a:lnTo>
                      <a:pt x="42" y="412"/>
                    </a:lnTo>
                    <a:lnTo>
                      <a:pt x="51" y="396"/>
                    </a:lnTo>
                    <a:lnTo>
                      <a:pt x="51" y="363"/>
                    </a:lnTo>
                    <a:lnTo>
                      <a:pt x="51" y="330"/>
                    </a:lnTo>
                    <a:lnTo>
                      <a:pt x="68" y="297"/>
                    </a:lnTo>
                    <a:lnTo>
                      <a:pt x="85" y="272"/>
                    </a:lnTo>
                    <a:lnTo>
                      <a:pt x="110" y="248"/>
                    </a:lnTo>
                    <a:lnTo>
                      <a:pt x="136" y="239"/>
                    </a:lnTo>
                    <a:lnTo>
                      <a:pt x="170" y="231"/>
                    </a:lnTo>
                    <a:lnTo>
                      <a:pt x="195" y="231"/>
                    </a:lnTo>
                    <a:lnTo>
                      <a:pt x="229" y="248"/>
                    </a:lnTo>
                    <a:lnTo>
                      <a:pt x="280" y="272"/>
                    </a:lnTo>
                    <a:lnTo>
                      <a:pt x="323" y="322"/>
                    </a:lnTo>
                    <a:lnTo>
                      <a:pt x="331" y="322"/>
                    </a:lnTo>
                    <a:lnTo>
                      <a:pt x="331" y="313"/>
                    </a:lnTo>
                    <a:lnTo>
                      <a:pt x="272" y="231"/>
                    </a:lnTo>
                    <a:lnTo>
                      <a:pt x="246" y="190"/>
                    </a:lnTo>
                    <a:lnTo>
                      <a:pt x="238" y="165"/>
                    </a:lnTo>
                    <a:lnTo>
                      <a:pt x="238" y="140"/>
                    </a:lnTo>
                    <a:lnTo>
                      <a:pt x="238" y="124"/>
                    </a:lnTo>
                    <a:lnTo>
                      <a:pt x="246" y="99"/>
                    </a:lnTo>
                    <a:lnTo>
                      <a:pt x="263" y="83"/>
                    </a:lnTo>
                    <a:lnTo>
                      <a:pt x="289" y="66"/>
                    </a:lnTo>
                    <a:lnTo>
                      <a:pt x="306" y="58"/>
                    </a:lnTo>
                    <a:lnTo>
                      <a:pt x="323" y="58"/>
                    </a:lnTo>
                    <a:lnTo>
                      <a:pt x="365" y="50"/>
                    </a:lnTo>
                    <a:lnTo>
                      <a:pt x="408" y="50"/>
                    </a:lnTo>
                    <a:lnTo>
                      <a:pt x="425" y="41"/>
                    </a:lnTo>
                    <a:lnTo>
                      <a:pt x="433" y="25"/>
                    </a:lnTo>
                    <a:lnTo>
                      <a:pt x="433" y="17"/>
                    </a:lnTo>
                    <a:lnTo>
                      <a:pt x="416" y="25"/>
                    </a:lnTo>
                    <a:lnTo>
                      <a:pt x="408" y="25"/>
                    </a:lnTo>
                    <a:lnTo>
                      <a:pt x="416" y="8"/>
                    </a:lnTo>
                    <a:lnTo>
                      <a:pt x="425" y="0"/>
                    </a:lnTo>
                    <a:lnTo>
                      <a:pt x="442" y="0"/>
                    </a:lnTo>
                    <a:lnTo>
                      <a:pt x="450" y="0"/>
                    </a:lnTo>
                    <a:lnTo>
                      <a:pt x="450" y="8"/>
                    </a:lnTo>
                    <a:lnTo>
                      <a:pt x="459" y="17"/>
                    </a:lnTo>
                    <a:lnTo>
                      <a:pt x="450" y="33"/>
                    </a:lnTo>
                    <a:lnTo>
                      <a:pt x="433" y="50"/>
                    </a:lnTo>
                    <a:lnTo>
                      <a:pt x="416" y="58"/>
                    </a:lnTo>
                    <a:lnTo>
                      <a:pt x="408" y="66"/>
                    </a:lnTo>
                    <a:lnTo>
                      <a:pt x="365" y="74"/>
                    </a:lnTo>
                    <a:lnTo>
                      <a:pt x="374" y="83"/>
                    </a:lnTo>
                    <a:lnTo>
                      <a:pt x="382" y="83"/>
                    </a:lnTo>
                    <a:lnTo>
                      <a:pt x="399" y="91"/>
                    </a:lnTo>
                    <a:lnTo>
                      <a:pt x="408" y="107"/>
                    </a:lnTo>
                    <a:lnTo>
                      <a:pt x="408" y="124"/>
                    </a:lnTo>
                    <a:lnTo>
                      <a:pt x="416" y="140"/>
                    </a:lnTo>
                    <a:lnTo>
                      <a:pt x="408" y="157"/>
                    </a:lnTo>
                    <a:lnTo>
                      <a:pt x="391" y="173"/>
                    </a:lnTo>
                    <a:lnTo>
                      <a:pt x="374" y="182"/>
                    </a:lnTo>
                    <a:lnTo>
                      <a:pt x="348" y="182"/>
                    </a:lnTo>
                    <a:lnTo>
                      <a:pt x="323" y="173"/>
                    </a:lnTo>
                    <a:lnTo>
                      <a:pt x="314" y="165"/>
                    </a:lnTo>
                    <a:lnTo>
                      <a:pt x="314" y="157"/>
                    </a:lnTo>
                    <a:lnTo>
                      <a:pt x="314" y="149"/>
                    </a:lnTo>
                    <a:lnTo>
                      <a:pt x="331" y="157"/>
                    </a:lnTo>
                    <a:lnTo>
                      <a:pt x="340" y="157"/>
                    </a:lnTo>
                    <a:lnTo>
                      <a:pt x="348" y="157"/>
                    </a:lnTo>
                    <a:lnTo>
                      <a:pt x="365" y="140"/>
                    </a:lnTo>
                    <a:lnTo>
                      <a:pt x="365" y="132"/>
                    </a:lnTo>
                    <a:lnTo>
                      <a:pt x="365" y="124"/>
                    </a:lnTo>
                    <a:lnTo>
                      <a:pt x="340" y="99"/>
                    </a:lnTo>
                    <a:lnTo>
                      <a:pt x="323" y="99"/>
                    </a:lnTo>
                    <a:lnTo>
                      <a:pt x="306" y="99"/>
                    </a:lnTo>
                    <a:lnTo>
                      <a:pt x="297" y="107"/>
                    </a:lnTo>
                    <a:lnTo>
                      <a:pt x="280" y="116"/>
                    </a:lnTo>
                    <a:lnTo>
                      <a:pt x="263" y="149"/>
                    </a:lnTo>
                    <a:lnTo>
                      <a:pt x="263" y="182"/>
                    </a:lnTo>
                    <a:lnTo>
                      <a:pt x="272" y="206"/>
                    </a:lnTo>
                    <a:lnTo>
                      <a:pt x="280" y="231"/>
                    </a:lnTo>
                    <a:lnTo>
                      <a:pt x="306" y="256"/>
                    </a:lnTo>
                    <a:lnTo>
                      <a:pt x="306" y="264"/>
                    </a:lnTo>
                    <a:lnTo>
                      <a:pt x="314" y="256"/>
                    </a:lnTo>
                    <a:lnTo>
                      <a:pt x="306" y="239"/>
                    </a:lnTo>
                    <a:lnTo>
                      <a:pt x="297" y="215"/>
                    </a:lnTo>
                    <a:lnTo>
                      <a:pt x="289" y="190"/>
                    </a:lnTo>
                    <a:lnTo>
                      <a:pt x="280" y="165"/>
                    </a:lnTo>
                    <a:lnTo>
                      <a:pt x="289" y="157"/>
                    </a:lnTo>
                    <a:lnTo>
                      <a:pt x="297" y="206"/>
                    </a:lnTo>
                    <a:lnTo>
                      <a:pt x="306" y="231"/>
                    </a:lnTo>
                    <a:lnTo>
                      <a:pt x="323" y="256"/>
                    </a:lnTo>
                    <a:lnTo>
                      <a:pt x="348" y="297"/>
                    </a:lnTo>
                    <a:lnTo>
                      <a:pt x="382" y="330"/>
                    </a:lnTo>
                    <a:lnTo>
                      <a:pt x="450" y="388"/>
                    </a:lnTo>
                    <a:lnTo>
                      <a:pt x="416" y="429"/>
                    </a:lnTo>
                    <a:lnTo>
                      <a:pt x="323" y="346"/>
                    </a:lnTo>
                    <a:lnTo>
                      <a:pt x="280" y="313"/>
                    </a:lnTo>
                    <a:lnTo>
                      <a:pt x="246" y="297"/>
                    </a:lnTo>
                    <a:lnTo>
                      <a:pt x="221" y="289"/>
                    </a:lnTo>
                    <a:lnTo>
                      <a:pt x="170" y="280"/>
                    </a:lnTo>
                    <a:lnTo>
                      <a:pt x="195" y="272"/>
                    </a:lnTo>
                    <a:lnTo>
                      <a:pt x="221" y="280"/>
                    </a:lnTo>
                    <a:lnTo>
                      <a:pt x="272" y="297"/>
                    </a:lnTo>
                    <a:lnTo>
                      <a:pt x="280" y="297"/>
                    </a:lnTo>
                    <a:lnTo>
                      <a:pt x="263" y="280"/>
                    </a:lnTo>
                    <a:lnTo>
                      <a:pt x="246" y="272"/>
                    </a:lnTo>
                    <a:lnTo>
                      <a:pt x="221" y="256"/>
                    </a:lnTo>
                    <a:lnTo>
                      <a:pt x="195" y="256"/>
                    </a:lnTo>
                    <a:lnTo>
                      <a:pt x="161" y="256"/>
                    </a:lnTo>
                    <a:lnTo>
                      <a:pt x="136" y="264"/>
                    </a:lnTo>
                    <a:lnTo>
                      <a:pt x="119" y="289"/>
                    </a:lnTo>
                    <a:lnTo>
                      <a:pt x="110" y="305"/>
                    </a:lnTo>
                    <a:lnTo>
                      <a:pt x="110" y="322"/>
                    </a:lnTo>
                    <a:lnTo>
                      <a:pt x="119" y="338"/>
                    </a:lnTo>
                    <a:lnTo>
                      <a:pt x="136" y="346"/>
                    </a:lnTo>
                    <a:lnTo>
                      <a:pt x="153" y="346"/>
                    </a:lnTo>
                    <a:lnTo>
                      <a:pt x="161" y="338"/>
                    </a:lnTo>
                    <a:lnTo>
                      <a:pt x="170" y="330"/>
                    </a:lnTo>
                    <a:lnTo>
                      <a:pt x="178" y="305"/>
                    </a:lnTo>
                    <a:lnTo>
                      <a:pt x="187" y="313"/>
                    </a:lnTo>
                    <a:lnTo>
                      <a:pt x="195" y="330"/>
                    </a:lnTo>
                    <a:lnTo>
                      <a:pt x="195" y="355"/>
                    </a:lnTo>
                    <a:lnTo>
                      <a:pt x="187" y="371"/>
                    </a:lnTo>
                    <a:lnTo>
                      <a:pt x="178" y="388"/>
                    </a:lnTo>
                    <a:lnTo>
                      <a:pt x="161" y="396"/>
                    </a:lnTo>
                    <a:lnTo>
                      <a:pt x="127" y="404"/>
                    </a:lnTo>
                    <a:lnTo>
                      <a:pt x="110" y="396"/>
                    </a:lnTo>
                    <a:lnTo>
                      <a:pt x="85" y="379"/>
                    </a:lnTo>
                    <a:lnTo>
                      <a:pt x="85" y="371"/>
                    </a:lnTo>
                    <a:lnTo>
                      <a:pt x="85" y="355"/>
                    </a:lnTo>
                    <a:lnTo>
                      <a:pt x="76" y="346"/>
                    </a:lnTo>
                    <a:lnTo>
                      <a:pt x="68" y="346"/>
                    </a:lnTo>
                    <a:lnTo>
                      <a:pt x="68" y="363"/>
                    </a:lnTo>
                    <a:lnTo>
                      <a:pt x="68" y="371"/>
                    </a:lnTo>
                    <a:lnTo>
                      <a:pt x="68" y="388"/>
                    </a:lnTo>
                    <a:lnTo>
                      <a:pt x="68" y="404"/>
                    </a:lnTo>
                    <a:lnTo>
                      <a:pt x="59" y="429"/>
                    </a:lnTo>
                    <a:lnTo>
                      <a:pt x="51" y="437"/>
                    </a:lnTo>
                    <a:lnTo>
                      <a:pt x="34" y="437"/>
                    </a:lnTo>
                    <a:lnTo>
                      <a:pt x="17" y="437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Freeform 144"/>
              <p:cNvSpPr>
                <a:spLocks/>
              </p:cNvSpPr>
              <p:nvPr/>
            </p:nvSpPr>
            <p:spPr bwMode="auto">
              <a:xfrm>
                <a:off x="10637" y="1527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8 w 8"/>
                  <a:gd name="T7" fmla="*/ 0 h 1"/>
                  <a:gd name="T8" fmla="*/ 8 w 8"/>
                  <a:gd name="T9" fmla="*/ 0 h 1"/>
                  <a:gd name="T10" fmla="*/ 0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0" name="Freeform 145"/>
              <p:cNvSpPr>
                <a:spLocks/>
              </p:cNvSpPr>
              <p:nvPr/>
            </p:nvSpPr>
            <p:spPr bwMode="auto">
              <a:xfrm>
                <a:off x="10756" y="15196"/>
                <a:ext cx="85" cy="58"/>
              </a:xfrm>
              <a:custGeom>
                <a:avLst/>
                <a:gdLst>
                  <a:gd name="T0" fmla="*/ 0 w 85"/>
                  <a:gd name="T1" fmla="*/ 49 h 58"/>
                  <a:gd name="T2" fmla="*/ 25 w 85"/>
                  <a:gd name="T3" fmla="*/ 41 h 58"/>
                  <a:gd name="T4" fmla="*/ 68 w 85"/>
                  <a:gd name="T5" fmla="*/ 0 h 58"/>
                  <a:gd name="T6" fmla="*/ 76 w 85"/>
                  <a:gd name="T7" fmla="*/ 8 h 58"/>
                  <a:gd name="T8" fmla="*/ 85 w 85"/>
                  <a:gd name="T9" fmla="*/ 16 h 58"/>
                  <a:gd name="T10" fmla="*/ 76 w 85"/>
                  <a:gd name="T11" fmla="*/ 41 h 58"/>
                  <a:gd name="T12" fmla="*/ 68 w 85"/>
                  <a:gd name="T13" fmla="*/ 58 h 58"/>
                  <a:gd name="T14" fmla="*/ 51 w 85"/>
                  <a:gd name="T15" fmla="*/ 58 h 58"/>
                  <a:gd name="T16" fmla="*/ 34 w 85"/>
                  <a:gd name="T17" fmla="*/ 58 h 58"/>
                  <a:gd name="T18" fmla="*/ 0 w 85"/>
                  <a:gd name="T19" fmla="*/ 58 h 58"/>
                  <a:gd name="T20" fmla="*/ 0 w 85"/>
                  <a:gd name="T21" fmla="*/ 49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5" h="58">
                    <a:moveTo>
                      <a:pt x="0" y="49"/>
                    </a:moveTo>
                    <a:lnTo>
                      <a:pt x="25" y="41"/>
                    </a:lnTo>
                    <a:lnTo>
                      <a:pt x="68" y="0"/>
                    </a:lnTo>
                    <a:lnTo>
                      <a:pt x="76" y="8"/>
                    </a:lnTo>
                    <a:lnTo>
                      <a:pt x="85" y="16"/>
                    </a:lnTo>
                    <a:lnTo>
                      <a:pt x="76" y="41"/>
                    </a:lnTo>
                    <a:lnTo>
                      <a:pt x="68" y="58"/>
                    </a:lnTo>
                    <a:lnTo>
                      <a:pt x="51" y="58"/>
                    </a:lnTo>
                    <a:lnTo>
                      <a:pt x="34" y="58"/>
                    </a:lnTo>
                    <a:lnTo>
                      <a:pt x="0" y="5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1" name="Freeform 146"/>
              <p:cNvSpPr>
                <a:spLocks/>
              </p:cNvSpPr>
              <p:nvPr/>
            </p:nvSpPr>
            <p:spPr bwMode="auto">
              <a:xfrm>
                <a:off x="10272" y="15196"/>
                <a:ext cx="8" cy="41"/>
              </a:xfrm>
              <a:custGeom>
                <a:avLst/>
                <a:gdLst>
                  <a:gd name="T0" fmla="*/ 0 w 8"/>
                  <a:gd name="T1" fmla="*/ 0 h 41"/>
                  <a:gd name="T2" fmla="*/ 0 w 8"/>
                  <a:gd name="T3" fmla="*/ 0 h 41"/>
                  <a:gd name="T4" fmla="*/ 8 w 8"/>
                  <a:gd name="T5" fmla="*/ 8 h 41"/>
                  <a:gd name="T6" fmla="*/ 8 w 8"/>
                  <a:gd name="T7" fmla="*/ 16 h 41"/>
                  <a:gd name="T8" fmla="*/ 8 w 8"/>
                  <a:gd name="T9" fmla="*/ 33 h 41"/>
                  <a:gd name="T10" fmla="*/ 0 w 8"/>
                  <a:gd name="T11" fmla="*/ 41 h 41"/>
                  <a:gd name="T12" fmla="*/ 0 w 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1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33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Freeform 147"/>
              <p:cNvSpPr>
                <a:spLocks/>
              </p:cNvSpPr>
              <p:nvPr/>
            </p:nvSpPr>
            <p:spPr bwMode="auto">
              <a:xfrm>
                <a:off x="10594" y="15163"/>
                <a:ext cx="94" cy="49"/>
              </a:xfrm>
              <a:custGeom>
                <a:avLst/>
                <a:gdLst>
                  <a:gd name="T0" fmla="*/ 0 w 94"/>
                  <a:gd name="T1" fmla="*/ 41 h 49"/>
                  <a:gd name="T2" fmla="*/ 0 w 94"/>
                  <a:gd name="T3" fmla="*/ 25 h 49"/>
                  <a:gd name="T4" fmla="*/ 9 w 94"/>
                  <a:gd name="T5" fmla="*/ 16 h 49"/>
                  <a:gd name="T6" fmla="*/ 26 w 94"/>
                  <a:gd name="T7" fmla="*/ 0 h 49"/>
                  <a:gd name="T8" fmla="*/ 26 w 94"/>
                  <a:gd name="T9" fmla="*/ 0 h 49"/>
                  <a:gd name="T10" fmla="*/ 43 w 94"/>
                  <a:gd name="T11" fmla="*/ 0 h 49"/>
                  <a:gd name="T12" fmla="*/ 51 w 94"/>
                  <a:gd name="T13" fmla="*/ 8 h 49"/>
                  <a:gd name="T14" fmla="*/ 43 w 94"/>
                  <a:gd name="T15" fmla="*/ 8 h 49"/>
                  <a:gd name="T16" fmla="*/ 26 w 94"/>
                  <a:gd name="T17" fmla="*/ 16 h 49"/>
                  <a:gd name="T18" fmla="*/ 26 w 94"/>
                  <a:gd name="T19" fmla="*/ 25 h 49"/>
                  <a:gd name="T20" fmla="*/ 26 w 94"/>
                  <a:gd name="T21" fmla="*/ 33 h 49"/>
                  <a:gd name="T22" fmla="*/ 43 w 94"/>
                  <a:gd name="T23" fmla="*/ 33 h 49"/>
                  <a:gd name="T24" fmla="*/ 60 w 94"/>
                  <a:gd name="T25" fmla="*/ 25 h 49"/>
                  <a:gd name="T26" fmla="*/ 85 w 94"/>
                  <a:gd name="T27" fmla="*/ 0 h 49"/>
                  <a:gd name="T28" fmla="*/ 94 w 94"/>
                  <a:gd name="T29" fmla="*/ 0 h 49"/>
                  <a:gd name="T30" fmla="*/ 94 w 94"/>
                  <a:gd name="T31" fmla="*/ 8 h 49"/>
                  <a:gd name="T32" fmla="*/ 94 w 94"/>
                  <a:gd name="T33" fmla="*/ 8 h 49"/>
                  <a:gd name="T34" fmla="*/ 85 w 94"/>
                  <a:gd name="T35" fmla="*/ 25 h 49"/>
                  <a:gd name="T36" fmla="*/ 77 w 94"/>
                  <a:gd name="T37" fmla="*/ 41 h 49"/>
                  <a:gd name="T38" fmla="*/ 60 w 94"/>
                  <a:gd name="T39" fmla="*/ 49 h 49"/>
                  <a:gd name="T40" fmla="*/ 43 w 94"/>
                  <a:gd name="T41" fmla="*/ 49 h 49"/>
                  <a:gd name="T42" fmla="*/ 17 w 94"/>
                  <a:gd name="T43" fmla="*/ 49 h 49"/>
                  <a:gd name="T44" fmla="*/ 0 w 94"/>
                  <a:gd name="T45" fmla="*/ 41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4" h="49">
                    <a:moveTo>
                      <a:pt x="0" y="41"/>
                    </a:moveTo>
                    <a:lnTo>
                      <a:pt x="0" y="25"/>
                    </a:lnTo>
                    <a:lnTo>
                      <a:pt x="9" y="16"/>
                    </a:lnTo>
                    <a:lnTo>
                      <a:pt x="26" y="0"/>
                    </a:lnTo>
                    <a:lnTo>
                      <a:pt x="43" y="0"/>
                    </a:lnTo>
                    <a:lnTo>
                      <a:pt x="51" y="8"/>
                    </a:lnTo>
                    <a:lnTo>
                      <a:pt x="43" y="8"/>
                    </a:lnTo>
                    <a:lnTo>
                      <a:pt x="26" y="16"/>
                    </a:lnTo>
                    <a:lnTo>
                      <a:pt x="26" y="25"/>
                    </a:lnTo>
                    <a:lnTo>
                      <a:pt x="26" y="33"/>
                    </a:lnTo>
                    <a:lnTo>
                      <a:pt x="43" y="33"/>
                    </a:lnTo>
                    <a:lnTo>
                      <a:pt x="60" y="25"/>
                    </a:lnTo>
                    <a:lnTo>
                      <a:pt x="85" y="0"/>
                    </a:lnTo>
                    <a:lnTo>
                      <a:pt x="94" y="0"/>
                    </a:lnTo>
                    <a:lnTo>
                      <a:pt x="94" y="8"/>
                    </a:lnTo>
                    <a:lnTo>
                      <a:pt x="85" y="25"/>
                    </a:lnTo>
                    <a:lnTo>
                      <a:pt x="77" y="41"/>
                    </a:lnTo>
                    <a:lnTo>
                      <a:pt x="60" y="49"/>
                    </a:lnTo>
                    <a:lnTo>
                      <a:pt x="43" y="49"/>
                    </a:lnTo>
                    <a:lnTo>
                      <a:pt x="17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Freeform 148"/>
              <p:cNvSpPr>
                <a:spLocks/>
              </p:cNvSpPr>
              <p:nvPr/>
            </p:nvSpPr>
            <p:spPr bwMode="auto">
              <a:xfrm>
                <a:off x="10892" y="1518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4" name="Freeform 149"/>
              <p:cNvSpPr>
                <a:spLocks/>
              </p:cNvSpPr>
              <p:nvPr/>
            </p:nvSpPr>
            <p:spPr bwMode="auto">
              <a:xfrm>
                <a:off x="10654" y="15105"/>
                <a:ext cx="59" cy="50"/>
              </a:xfrm>
              <a:custGeom>
                <a:avLst/>
                <a:gdLst>
                  <a:gd name="T0" fmla="*/ 0 w 59"/>
                  <a:gd name="T1" fmla="*/ 25 h 50"/>
                  <a:gd name="T2" fmla="*/ 0 w 59"/>
                  <a:gd name="T3" fmla="*/ 17 h 50"/>
                  <a:gd name="T4" fmla="*/ 8 w 59"/>
                  <a:gd name="T5" fmla="*/ 0 h 50"/>
                  <a:gd name="T6" fmla="*/ 17 w 59"/>
                  <a:gd name="T7" fmla="*/ 0 h 50"/>
                  <a:gd name="T8" fmla="*/ 17 w 59"/>
                  <a:gd name="T9" fmla="*/ 9 h 50"/>
                  <a:gd name="T10" fmla="*/ 17 w 59"/>
                  <a:gd name="T11" fmla="*/ 17 h 50"/>
                  <a:gd name="T12" fmla="*/ 17 w 59"/>
                  <a:gd name="T13" fmla="*/ 25 h 50"/>
                  <a:gd name="T14" fmla="*/ 17 w 59"/>
                  <a:gd name="T15" fmla="*/ 33 h 50"/>
                  <a:gd name="T16" fmla="*/ 25 w 59"/>
                  <a:gd name="T17" fmla="*/ 33 h 50"/>
                  <a:gd name="T18" fmla="*/ 34 w 59"/>
                  <a:gd name="T19" fmla="*/ 25 h 50"/>
                  <a:gd name="T20" fmla="*/ 42 w 59"/>
                  <a:gd name="T21" fmla="*/ 17 h 50"/>
                  <a:gd name="T22" fmla="*/ 51 w 59"/>
                  <a:gd name="T23" fmla="*/ 17 h 50"/>
                  <a:gd name="T24" fmla="*/ 59 w 59"/>
                  <a:gd name="T25" fmla="*/ 25 h 50"/>
                  <a:gd name="T26" fmla="*/ 51 w 59"/>
                  <a:gd name="T27" fmla="*/ 33 h 50"/>
                  <a:gd name="T28" fmla="*/ 42 w 59"/>
                  <a:gd name="T29" fmla="*/ 41 h 50"/>
                  <a:gd name="T30" fmla="*/ 17 w 59"/>
                  <a:gd name="T31" fmla="*/ 50 h 50"/>
                  <a:gd name="T32" fmla="*/ 8 w 59"/>
                  <a:gd name="T33" fmla="*/ 50 h 50"/>
                  <a:gd name="T34" fmla="*/ 8 w 59"/>
                  <a:gd name="T35" fmla="*/ 41 h 50"/>
                  <a:gd name="T36" fmla="*/ 0 w 59"/>
                  <a:gd name="T37" fmla="*/ 25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50">
                    <a:moveTo>
                      <a:pt x="0" y="25"/>
                    </a:moveTo>
                    <a:lnTo>
                      <a:pt x="0" y="17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17" y="9"/>
                    </a:lnTo>
                    <a:lnTo>
                      <a:pt x="17" y="17"/>
                    </a:lnTo>
                    <a:lnTo>
                      <a:pt x="17" y="25"/>
                    </a:lnTo>
                    <a:lnTo>
                      <a:pt x="17" y="33"/>
                    </a:lnTo>
                    <a:lnTo>
                      <a:pt x="25" y="33"/>
                    </a:lnTo>
                    <a:lnTo>
                      <a:pt x="34" y="25"/>
                    </a:lnTo>
                    <a:lnTo>
                      <a:pt x="42" y="17"/>
                    </a:lnTo>
                    <a:lnTo>
                      <a:pt x="51" y="17"/>
                    </a:lnTo>
                    <a:lnTo>
                      <a:pt x="59" y="25"/>
                    </a:lnTo>
                    <a:lnTo>
                      <a:pt x="51" y="33"/>
                    </a:lnTo>
                    <a:lnTo>
                      <a:pt x="42" y="41"/>
                    </a:lnTo>
                    <a:lnTo>
                      <a:pt x="17" y="50"/>
                    </a:lnTo>
                    <a:lnTo>
                      <a:pt x="8" y="50"/>
                    </a:lnTo>
                    <a:lnTo>
                      <a:pt x="8" y="4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5" name="Freeform 150"/>
              <p:cNvSpPr>
                <a:spLocks/>
              </p:cNvSpPr>
              <p:nvPr/>
            </p:nvSpPr>
            <p:spPr bwMode="auto">
              <a:xfrm>
                <a:off x="10357" y="15130"/>
                <a:ext cx="25" cy="16"/>
              </a:xfrm>
              <a:custGeom>
                <a:avLst/>
                <a:gdLst>
                  <a:gd name="T0" fmla="*/ 0 w 25"/>
                  <a:gd name="T1" fmla="*/ 8 h 16"/>
                  <a:gd name="T2" fmla="*/ 0 w 25"/>
                  <a:gd name="T3" fmla="*/ 0 h 16"/>
                  <a:gd name="T4" fmla="*/ 8 w 25"/>
                  <a:gd name="T5" fmla="*/ 0 h 16"/>
                  <a:gd name="T6" fmla="*/ 25 w 25"/>
                  <a:gd name="T7" fmla="*/ 0 h 16"/>
                  <a:gd name="T8" fmla="*/ 25 w 25"/>
                  <a:gd name="T9" fmla="*/ 8 h 16"/>
                  <a:gd name="T10" fmla="*/ 17 w 25"/>
                  <a:gd name="T11" fmla="*/ 16 h 16"/>
                  <a:gd name="T12" fmla="*/ 8 w 25"/>
                  <a:gd name="T13" fmla="*/ 16 h 16"/>
                  <a:gd name="T14" fmla="*/ 0 w 25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17" y="16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6" name="Freeform 151"/>
              <p:cNvSpPr>
                <a:spLocks/>
              </p:cNvSpPr>
              <p:nvPr/>
            </p:nvSpPr>
            <p:spPr bwMode="auto">
              <a:xfrm>
                <a:off x="10476" y="14042"/>
                <a:ext cx="458" cy="1080"/>
              </a:xfrm>
              <a:custGeom>
                <a:avLst/>
                <a:gdLst>
                  <a:gd name="T0" fmla="*/ 0 w 458"/>
                  <a:gd name="T1" fmla="*/ 1072 h 1080"/>
                  <a:gd name="T2" fmla="*/ 33 w 458"/>
                  <a:gd name="T3" fmla="*/ 1055 h 1080"/>
                  <a:gd name="T4" fmla="*/ 76 w 458"/>
                  <a:gd name="T5" fmla="*/ 1039 h 1080"/>
                  <a:gd name="T6" fmla="*/ 118 w 458"/>
                  <a:gd name="T7" fmla="*/ 1014 h 1080"/>
                  <a:gd name="T8" fmla="*/ 152 w 458"/>
                  <a:gd name="T9" fmla="*/ 989 h 1080"/>
                  <a:gd name="T10" fmla="*/ 186 w 458"/>
                  <a:gd name="T11" fmla="*/ 964 h 1080"/>
                  <a:gd name="T12" fmla="*/ 220 w 458"/>
                  <a:gd name="T13" fmla="*/ 931 h 1080"/>
                  <a:gd name="T14" fmla="*/ 246 w 458"/>
                  <a:gd name="T15" fmla="*/ 890 h 1080"/>
                  <a:gd name="T16" fmla="*/ 263 w 458"/>
                  <a:gd name="T17" fmla="*/ 857 h 1080"/>
                  <a:gd name="T18" fmla="*/ 280 w 458"/>
                  <a:gd name="T19" fmla="*/ 816 h 1080"/>
                  <a:gd name="T20" fmla="*/ 297 w 458"/>
                  <a:gd name="T21" fmla="*/ 750 h 1080"/>
                  <a:gd name="T22" fmla="*/ 305 w 458"/>
                  <a:gd name="T23" fmla="*/ 676 h 1080"/>
                  <a:gd name="T24" fmla="*/ 305 w 458"/>
                  <a:gd name="T25" fmla="*/ 536 h 1080"/>
                  <a:gd name="T26" fmla="*/ 441 w 458"/>
                  <a:gd name="T27" fmla="*/ 536 h 1080"/>
                  <a:gd name="T28" fmla="*/ 450 w 458"/>
                  <a:gd name="T29" fmla="*/ 519 h 1080"/>
                  <a:gd name="T30" fmla="*/ 450 w 458"/>
                  <a:gd name="T31" fmla="*/ 49 h 1080"/>
                  <a:gd name="T32" fmla="*/ 450 w 458"/>
                  <a:gd name="T33" fmla="*/ 0 h 1080"/>
                  <a:gd name="T34" fmla="*/ 458 w 458"/>
                  <a:gd name="T35" fmla="*/ 0 h 1080"/>
                  <a:gd name="T36" fmla="*/ 458 w 458"/>
                  <a:gd name="T37" fmla="*/ 99 h 1080"/>
                  <a:gd name="T38" fmla="*/ 458 w 458"/>
                  <a:gd name="T39" fmla="*/ 544 h 1080"/>
                  <a:gd name="T40" fmla="*/ 390 w 458"/>
                  <a:gd name="T41" fmla="*/ 552 h 1080"/>
                  <a:gd name="T42" fmla="*/ 331 w 458"/>
                  <a:gd name="T43" fmla="*/ 552 h 1080"/>
                  <a:gd name="T44" fmla="*/ 331 w 458"/>
                  <a:gd name="T45" fmla="*/ 560 h 1080"/>
                  <a:gd name="T46" fmla="*/ 331 w 458"/>
                  <a:gd name="T47" fmla="*/ 651 h 1080"/>
                  <a:gd name="T48" fmla="*/ 322 w 458"/>
                  <a:gd name="T49" fmla="*/ 742 h 1080"/>
                  <a:gd name="T50" fmla="*/ 305 w 458"/>
                  <a:gd name="T51" fmla="*/ 791 h 1080"/>
                  <a:gd name="T52" fmla="*/ 288 w 458"/>
                  <a:gd name="T53" fmla="*/ 832 h 1080"/>
                  <a:gd name="T54" fmla="*/ 271 w 458"/>
                  <a:gd name="T55" fmla="*/ 874 h 1080"/>
                  <a:gd name="T56" fmla="*/ 254 w 458"/>
                  <a:gd name="T57" fmla="*/ 915 h 1080"/>
                  <a:gd name="T58" fmla="*/ 203 w 458"/>
                  <a:gd name="T59" fmla="*/ 973 h 1080"/>
                  <a:gd name="T60" fmla="*/ 144 w 458"/>
                  <a:gd name="T61" fmla="*/ 1022 h 1080"/>
                  <a:gd name="T62" fmla="*/ 110 w 458"/>
                  <a:gd name="T63" fmla="*/ 1039 h 1080"/>
                  <a:gd name="T64" fmla="*/ 76 w 458"/>
                  <a:gd name="T65" fmla="*/ 1055 h 1080"/>
                  <a:gd name="T66" fmla="*/ 42 w 458"/>
                  <a:gd name="T67" fmla="*/ 1072 h 1080"/>
                  <a:gd name="T68" fmla="*/ 8 w 458"/>
                  <a:gd name="T69" fmla="*/ 1080 h 1080"/>
                  <a:gd name="T70" fmla="*/ 0 w 458"/>
                  <a:gd name="T71" fmla="*/ 1072 h 10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8" h="1080">
                    <a:moveTo>
                      <a:pt x="0" y="1072"/>
                    </a:moveTo>
                    <a:lnTo>
                      <a:pt x="33" y="1055"/>
                    </a:lnTo>
                    <a:lnTo>
                      <a:pt x="76" y="1039"/>
                    </a:lnTo>
                    <a:lnTo>
                      <a:pt x="118" y="1014"/>
                    </a:lnTo>
                    <a:lnTo>
                      <a:pt x="152" y="989"/>
                    </a:lnTo>
                    <a:lnTo>
                      <a:pt x="186" y="964"/>
                    </a:lnTo>
                    <a:lnTo>
                      <a:pt x="220" y="931"/>
                    </a:lnTo>
                    <a:lnTo>
                      <a:pt x="246" y="890"/>
                    </a:lnTo>
                    <a:lnTo>
                      <a:pt x="263" y="857"/>
                    </a:lnTo>
                    <a:lnTo>
                      <a:pt x="280" y="816"/>
                    </a:lnTo>
                    <a:lnTo>
                      <a:pt x="297" y="750"/>
                    </a:lnTo>
                    <a:lnTo>
                      <a:pt x="305" y="676"/>
                    </a:lnTo>
                    <a:lnTo>
                      <a:pt x="305" y="536"/>
                    </a:lnTo>
                    <a:lnTo>
                      <a:pt x="441" y="536"/>
                    </a:lnTo>
                    <a:lnTo>
                      <a:pt x="450" y="519"/>
                    </a:lnTo>
                    <a:lnTo>
                      <a:pt x="450" y="49"/>
                    </a:lnTo>
                    <a:lnTo>
                      <a:pt x="450" y="0"/>
                    </a:lnTo>
                    <a:lnTo>
                      <a:pt x="458" y="0"/>
                    </a:lnTo>
                    <a:lnTo>
                      <a:pt x="458" y="99"/>
                    </a:lnTo>
                    <a:lnTo>
                      <a:pt x="458" y="544"/>
                    </a:lnTo>
                    <a:lnTo>
                      <a:pt x="390" y="552"/>
                    </a:lnTo>
                    <a:lnTo>
                      <a:pt x="331" y="552"/>
                    </a:lnTo>
                    <a:lnTo>
                      <a:pt x="331" y="560"/>
                    </a:lnTo>
                    <a:lnTo>
                      <a:pt x="331" y="651"/>
                    </a:lnTo>
                    <a:lnTo>
                      <a:pt x="322" y="742"/>
                    </a:lnTo>
                    <a:lnTo>
                      <a:pt x="305" y="791"/>
                    </a:lnTo>
                    <a:lnTo>
                      <a:pt x="288" y="832"/>
                    </a:lnTo>
                    <a:lnTo>
                      <a:pt x="271" y="874"/>
                    </a:lnTo>
                    <a:lnTo>
                      <a:pt x="254" y="915"/>
                    </a:lnTo>
                    <a:lnTo>
                      <a:pt x="203" y="973"/>
                    </a:lnTo>
                    <a:lnTo>
                      <a:pt x="144" y="1022"/>
                    </a:lnTo>
                    <a:lnTo>
                      <a:pt x="110" y="1039"/>
                    </a:lnTo>
                    <a:lnTo>
                      <a:pt x="76" y="1055"/>
                    </a:lnTo>
                    <a:lnTo>
                      <a:pt x="42" y="1072"/>
                    </a:lnTo>
                    <a:lnTo>
                      <a:pt x="8" y="108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7" name="Freeform 152"/>
              <p:cNvSpPr>
                <a:spLocks/>
              </p:cNvSpPr>
              <p:nvPr/>
            </p:nvSpPr>
            <p:spPr bwMode="auto">
              <a:xfrm>
                <a:off x="10331" y="13984"/>
                <a:ext cx="569" cy="1130"/>
              </a:xfrm>
              <a:custGeom>
                <a:avLst/>
                <a:gdLst>
                  <a:gd name="T0" fmla="*/ 0 w 569"/>
                  <a:gd name="T1" fmla="*/ 1097 h 1130"/>
                  <a:gd name="T2" fmla="*/ 0 w 569"/>
                  <a:gd name="T3" fmla="*/ 1088 h 1130"/>
                  <a:gd name="T4" fmla="*/ 51 w 569"/>
                  <a:gd name="T5" fmla="*/ 1088 h 1130"/>
                  <a:gd name="T6" fmla="*/ 102 w 569"/>
                  <a:gd name="T7" fmla="*/ 1072 h 1130"/>
                  <a:gd name="T8" fmla="*/ 153 w 569"/>
                  <a:gd name="T9" fmla="*/ 1055 h 1130"/>
                  <a:gd name="T10" fmla="*/ 204 w 569"/>
                  <a:gd name="T11" fmla="*/ 1039 h 1130"/>
                  <a:gd name="T12" fmla="*/ 246 w 569"/>
                  <a:gd name="T13" fmla="*/ 1006 h 1130"/>
                  <a:gd name="T14" fmla="*/ 289 w 569"/>
                  <a:gd name="T15" fmla="*/ 981 h 1130"/>
                  <a:gd name="T16" fmla="*/ 323 w 569"/>
                  <a:gd name="T17" fmla="*/ 940 h 1130"/>
                  <a:gd name="T18" fmla="*/ 348 w 569"/>
                  <a:gd name="T19" fmla="*/ 890 h 1130"/>
                  <a:gd name="T20" fmla="*/ 365 w 569"/>
                  <a:gd name="T21" fmla="*/ 849 h 1130"/>
                  <a:gd name="T22" fmla="*/ 382 w 569"/>
                  <a:gd name="T23" fmla="*/ 808 h 1130"/>
                  <a:gd name="T24" fmla="*/ 391 w 569"/>
                  <a:gd name="T25" fmla="*/ 717 h 1130"/>
                  <a:gd name="T26" fmla="*/ 391 w 569"/>
                  <a:gd name="T27" fmla="*/ 544 h 1130"/>
                  <a:gd name="T28" fmla="*/ 535 w 569"/>
                  <a:gd name="T29" fmla="*/ 536 h 1130"/>
                  <a:gd name="T30" fmla="*/ 535 w 569"/>
                  <a:gd name="T31" fmla="*/ 536 h 1130"/>
                  <a:gd name="T32" fmla="*/ 535 w 569"/>
                  <a:gd name="T33" fmla="*/ 264 h 1130"/>
                  <a:gd name="T34" fmla="*/ 544 w 569"/>
                  <a:gd name="T35" fmla="*/ 8 h 1130"/>
                  <a:gd name="T36" fmla="*/ 544 w 569"/>
                  <a:gd name="T37" fmla="*/ 0 h 1130"/>
                  <a:gd name="T38" fmla="*/ 552 w 569"/>
                  <a:gd name="T39" fmla="*/ 0 h 1130"/>
                  <a:gd name="T40" fmla="*/ 561 w 569"/>
                  <a:gd name="T41" fmla="*/ 0 h 1130"/>
                  <a:gd name="T42" fmla="*/ 569 w 569"/>
                  <a:gd name="T43" fmla="*/ 16 h 1130"/>
                  <a:gd name="T44" fmla="*/ 569 w 569"/>
                  <a:gd name="T45" fmla="*/ 25 h 1130"/>
                  <a:gd name="T46" fmla="*/ 569 w 569"/>
                  <a:gd name="T47" fmla="*/ 66 h 1130"/>
                  <a:gd name="T48" fmla="*/ 569 w 569"/>
                  <a:gd name="T49" fmla="*/ 569 h 1130"/>
                  <a:gd name="T50" fmla="*/ 569 w 569"/>
                  <a:gd name="T51" fmla="*/ 577 h 1130"/>
                  <a:gd name="T52" fmla="*/ 433 w 569"/>
                  <a:gd name="T53" fmla="*/ 577 h 1130"/>
                  <a:gd name="T54" fmla="*/ 433 w 569"/>
                  <a:gd name="T55" fmla="*/ 585 h 1130"/>
                  <a:gd name="T56" fmla="*/ 433 w 569"/>
                  <a:gd name="T57" fmla="*/ 651 h 1130"/>
                  <a:gd name="T58" fmla="*/ 433 w 569"/>
                  <a:gd name="T59" fmla="*/ 717 h 1130"/>
                  <a:gd name="T60" fmla="*/ 425 w 569"/>
                  <a:gd name="T61" fmla="*/ 783 h 1130"/>
                  <a:gd name="T62" fmla="*/ 408 w 569"/>
                  <a:gd name="T63" fmla="*/ 849 h 1130"/>
                  <a:gd name="T64" fmla="*/ 382 w 569"/>
                  <a:gd name="T65" fmla="*/ 907 h 1130"/>
                  <a:gd name="T66" fmla="*/ 357 w 569"/>
                  <a:gd name="T67" fmla="*/ 965 h 1130"/>
                  <a:gd name="T68" fmla="*/ 306 w 569"/>
                  <a:gd name="T69" fmla="*/ 1014 h 1130"/>
                  <a:gd name="T70" fmla="*/ 280 w 569"/>
                  <a:gd name="T71" fmla="*/ 1039 h 1130"/>
                  <a:gd name="T72" fmla="*/ 255 w 569"/>
                  <a:gd name="T73" fmla="*/ 1055 h 1130"/>
                  <a:gd name="T74" fmla="*/ 221 w 569"/>
                  <a:gd name="T75" fmla="*/ 1072 h 1130"/>
                  <a:gd name="T76" fmla="*/ 195 w 569"/>
                  <a:gd name="T77" fmla="*/ 1088 h 1130"/>
                  <a:gd name="T78" fmla="*/ 128 w 569"/>
                  <a:gd name="T79" fmla="*/ 1113 h 1130"/>
                  <a:gd name="T80" fmla="*/ 9 w 569"/>
                  <a:gd name="T81" fmla="*/ 1130 h 1130"/>
                  <a:gd name="T82" fmla="*/ 0 w 569"/>
                  <a:gd name="T83" fmla="*/ 1097 h 11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9" h="1130">
                    <a:moveTo>
                      <a:pt x="0" y="1097"/>
                    </a:moveTo>
                    <a:lnTo>
                      <a:pt x="0" y="1088"/>
                    </a:lnTo>
                    <a:lnTo>
                      <a:pt x="51" y="1088"/>
                    </a:lnTo>
                    <a:lnTo>
                      <a:pt x="102" y="1072"/>
                    </a:lnTo>
                    <a:lnTo>
                      <a:pt x="153" y="1055"/>
                    </a:lnTo>
                    <a:lnTo>
                      <a:pt x="204" y="1039"/>
                    </a:lnTo>
                    <a:lnTo>
                      <a:pt x="246" y="1006"/>
                    </a:lnTo>
                    <a:lnTo>
                      <a:pt x="289" y="981"/>
                    </a:lnTo>
                    <a:lnTo>
                      <a:pt x="323" y="940"/>
                    </a:lnTo>
                    <a:lnTo>
                      <a:pt x="348" y="890"/>
                    </a:lnTo>
                    <a:lnTo>
                      <a:pt x="365" y="849"/>
                    </a:lnTo>
                    <a:lnTo>
                      <a:pt x="382" y="808"/>
                    </a:lnTo>
                    <a:lnTo>
                      <a:pt x="391" y="717"/>
                    </a:lnTo>
                    <a:lnTo>
                      <a:pt x="391" y="544"/>
                    </a:lnTo>
                    <a:lnTo>
                      <a:pt x="535" y="536"/>
                    </a:lnTo>
                    <a:lnTo>
                      <a:pt x="535" y="264"/>
                    </a:lnTo>
                    <a:lnTo>
                      <a:pt x="544" y="8"/>
                    </a:lnTo>
                    <a:lnTo>
                      <a:pt x="544" y="0"/>
                    </a:lnTo>
                    <a:lnTo>
                      <a:pt x="552" y="0"/>
                    </a:lnTo>
                    <a:lnTo>
                      <a:pt x="561" y="0"/>
                    </a:lnTo>
                    <a:lnTo>
                      <a:pt x="569" y="16"/>
                    </a:lnTo>
                    <a:lnTo>
                      <a:pt x="569" y="25"/>
                    </a:lnTo>
                    <a:lnTo>
                      <a:pt x="569" y="66"/>
                    </a:lnTo>
                    <a:lnTo>
                      <a:pt x="569" y="569"/>
                    </a:lnTo>
                    <a:lnTo>
                      <a:pt x="569" y="577"/>
                    </a:lnTo>
                    <a:lnTo>
                      <a:pt x="433" y="577"/>
                    </a:lnTo>
                    <a:lnTo>
                      <a:pt x="433" y="585"/>
                    </a:lnTo>
                    <a:lnTo>
                      <a:pt x="433" y="651"/>
                    </a:lnTo>
                    <a:lnTo>
                      <a:pt x="433" y="717"/>
                    </a:lnTo>
                    <a:lnTo>
                      <a:pt x="425" y="783"/>
                    </a:lnTo>
                    <a:lnTo>
                      <a:pt x="408" y="849"/>
                    </a:lnTo>
                    <a:lnTo>
                      <a:pt x="382" y="907"/>
                    </a:lnTo>
                    <a:lnTo>
                      <a:pt x="357" y="965"/>
                    </a:lnTo>
                    <a:lnTo>
                      <a:pt x="306" y="1014"/>
                    </a:lnTo>
                    <a:lnTo>
                      <a:pt x="280" y="1039"/>
                    </a:lnTo>
                    <a:lnTo>
                      <a:pt x="255" y="1055"/>
                    </a:lnTo>
                    <a:lnTo>
                      <a:pt x="221" y="1072"/>
                    </a:lnTo>
                    <a:lnTo>
                      <a:pt x="195" y="1088"/>
                    </a:lnTo>
                    <a:lnTo>
                      <a:pt x="128" y="1113"/>
                    </a:lnTo>
                    <a:lnTo>
                      <a:pt x="9" y="1130"/>
                    </a:lnTo>
                    <a:lnTo>
                      <a:pt x="0" y="109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8" name="Freeform 153"/>
              <p:cNvSpPr>
                <a:spLocks/>
              </p:cNvSpPr>
              <p:nvPr/>
            </p:nvSpPr>
            <p:spPr bwMode="auto">
              <a:xfrm>
                <a:off x="10212" y="15064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0 w 34"/>
                  <a:gd name="T3" fmla="*/ 8 h 33"/>
                  <a:gd name="T4" fmla="*/ 0 w 34"/>
                  <a:gd name="T5" fmla="*/ 0 h 33"/>
                  <a:gd name="T6" fmla="*/ 9 w 34"/>
                  <a:gd name="T7" fmla="*/ 0 h 33"/>
                  <a:gd name="T8" fmla="*/ 17 w 34"/>
                  <a:gd name="T9" fmla="*/ 0 h 33"/>
                  <a:gd name="T10" fmla="*/ 34 w 34"/>
                  <a:gd name="T11" fmla="*/ 33 h 33"/>
                  <a:gd name="T12" fmla="*/ 17 w 34"/>
                  <a:gd name="T13" fmla="*/ 33 h 33"/>
                  <a:gd name="T14" fmla="*/ 0 w 34"/>
                  <a:gd name="T15" fmla="*/ 1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4" y="33"/>
                    </a:lnTo>
                    <a:lnTo>
                      <a:pt x="17" y="3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9" name="Freeform 154"/>
              <p:cNvSpPr>
                <a:spLocks/>
              </p:cNvSpPr>
              <p:nvPr/>
            </p:nvSpPr>
            <p:spPr bwMode="auto">
              <a:xfrm>
                <a:off x="10059" y="14907"/>
                <a:ext cx="170" cy="174"/>
              </a:xfrm>
              <a:custGeom>
                <a:avLst/>
                <a:gdLst>
                  <a:gd name="T0" fmla="*/ 0 w 170"/>
                  <a:gd name="T1" fmla="*/ 149 h 174"/>
                  <a:gd name="T2" fmla="*/ 26 w 170"/>
                  <a:gd name="T3" fmla="*/ 132 h 174"/>
                  <a:gd name="T4" fmla="*/ 43 w 170"/>
                  <a:gd name="T5" fmla="*/ 132 h 174"/>
                  <a:gd name="T6" fmla="*/ 60 w 170"/>
                  <a:gd name="T7" fmla="*/ 141 h 174"/>
                  <a:gd name="T8" fmla="*/ 77 w 170"/>
                  <a:gd name="T9" fmla="*/ 141 h 174"/>
                  <a:gd name="T10" fmla="*/ 85 w 170"/>
                  <a:gd name="T11" fmla="*/ 141 h 174"/>
                  <a:gd name="T12" fmla="*/ 94 w 170"/>
                  <a:gd name="T13" fmla="*/ 141 h 174"/>
                  <a:gd name="T14" fmla="*/ 102 w 170"/>
                  <a:gd name="T15" fmla="*/ 132 h 174"/>
                  <a:gd name="T16" fmla="*/ 102 w 170"/>
                  <a:gd name="T17" fmla="*/ 132 h 174"/>
                  <a:gd name="T18" fmla="*/ 60 w 170"/>
                  <a:gd name="T19" fmla="*/ 116 h 174"/>
                  <a:gd name="T20" fmla="*/ 51 w 170"/>
                  <a:gd name="T21" fmla="*/ 99 h 174"/>
                  <a:gd name="T22" fmla="*/ 43 w 170"/>
                  <a:gd name="T23" fmla="*/ 83 h 174"/>
                  <a:gd name="T24" fmla="*/ 26 w 170"/>
                  <a:gd name="T25" fmla="*/ 33 h 174"/>
                  <a:gd name="T26" fmla="*/ 51 w 170"/>
                  <a:gd name="T27" fmla="*/ 33 h 174"/>
                  <a:gd name="T28" fmla="*/ 68 w 170"/>
                  <a:gd name="T29" fmla="*/ 42 h 174"/>
                  <a:gd name="T30" fmla="*/ 85 w 170"/>
                  <a:gd name="T31" fmla="*/ 50 h 174"/>
                  <a:gd name="T32" fmla="*/ 102 w 170"/>
                  <a:gd name="T33" fmla="*/ 66 h 174"/>
                  <a:gd name="T34" fmla="*/ 111 w 170"/>
                  <a:gd name="T35" fmla="*/ 75 h 174"/>
                  <a:gd name="T36" fmla="*/ 119 w 170"/>
                  <a:gd name="T37" fmla="*/ 91 h 174"/>
                  <a:gd name="T38" fmla="*/ 119 w 170"/>
                  <a:gd name="T39" fmla="*/ 99 h 174"/>
                  <a:gd name="T40" fmla="*/ 128 w 170"/>
                  <a:gd name="T41" fmla="*/ 108 h 174"/>
                  <a:gd name="T42" fmla="*/ 136 w 170"/>
                  <a:gd name="T43" fmla="*/ 108 h 174"/>
                  <a:gd name="T44" fmla="*/ 128 w 170"/>
                  <a:gd name="T45" fmla="*/ 75 h 174"/>
                  <a:gd name="T46" fmla="*/ 128 w 170"/>
                  <a:gd name="T47" fmla="*/ 50 h 174"/>
                  <a:gd name="T48" fmla="*/ 136 w 170"/>
                  <a:gd name="T49" fmla="*/ 17 h 174"/>
                  <a:gd name="T50" fmla="*/ 153 w 170"/>
                  <a:gd name="T51" fmla="*/ 0 h 174"/>
                  <a:gd name="T52" fmla="*/ 162 w 170"/>
                  <a:gd name="T53" fmla="*/ 9 h 174"/>
                  <a:gd name="T54" fmla="*/ 170 w 170"/>
                  <a:gd name="T55" fmla="*/ 25 h 174"/>
                  <a:gd name="T56" fmla="*/ 170 w 170"/>
                  <a:gd name="T57" fmla="*/ 50 h 174"/>
                  <a:gd name="T58" fmla="*/ 162 w 170"/>
                  <a:gd name="T59" fmla="*/ 108 h 174"/>
                  <a:gd name="T60" fmla="*/ 162 w 170"/>
                  <a:gd name="T61" fmla="*/ 124 h 174"/>
                  <a:gd name="T62" fmla="*/ 153 w 170"/>
                  <a:gd name="T63" fmla="*/ 141 h 174"/>
                  <a:gd name="T64" fmla="*/ 145 w 170"/>
                  <a:gd name="T65" fmla="*/ 141 h 174"/>
                  <a:gd name="T66" fmla="*/ 136 w 170"/>
                  <a:gd name="T67" fmla="*/ 141 h 174"/>
                  <a:gd name="T68" fmla="*/ 128 w 170"/>
                  <a:gd name="T69" fmla="*/ 141 h 174"/>
                  <a:gd name="T70" fmla="*/ 128 w 170"/>
                  <a:gd name="T71" fmla="*/ 157 h 174"/>
                  <a:gd name="T72" fmla="*/ 128 w 170"/>
                  <a:gd name="T73" fmla="*/ 165 h 174"/>
                  <a:gd name="T74" fmla="*/ 77 w 170"/>
                  <a:gd name="T75" fmla="*/ 174 h 174"/>
                  <a:gd name="T76" fmla="*/ 60 w 170"/>
                  <a:gd name="T77" fmla="*/ 174 h 174"/>
                  <a:gd name="T78" fmla="*/ 34 w 170"/>
                  <a:gd name="T79" fmla="*/ 174 h 174"/>
                  <a:gd name="T80" fmla="*/ 0 w 170"/>
                  <a:gd name="T81" fmla="*/ 149 h 1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70" h="174">
                    <a:moveTo>
                      <a:pt x="0" y="149"/>
                    </a:moveTo>
                    <a:lnTo>
                      <a:pt x="26" y="132"/>
                    </a:lnTo>
                    <a:lnTo>
                      <a:pt x="43" y="132"/>
                    </a:lnTo>
                    <a:lnTo>
                      <a:pt x="60" y="141"/>
                    </a:lnTo>
                    <a:lnTo>
                      <a:pt x="77" y="141"/>
                    </a:lnTo>
                    <a:lnTo>
                      <a:pt x="85" y="141"/>
                    </a:lnTo>
                    <a:lnTo>
                      <a:pt x="94" y="141"/>
                    </a:lnTo>
                    <a:lnTo>
                      <a:pt x="102" y="132"/>
                    </a:lnTo>
                    <a:lnTo>
                      <a:pt x="60" y="116"/>
                    </a:lnTo>
                    <a:lnTo>
                      <a:pt x="51" y="99"/>
                    </a:lnTo>
                    <a:lnTo>
                      <a:pt x="43" y="83"/>
                    </a:lnTo>
                    <a:lnTo>
                      <a:pt x="26" y="33"/>
                    </a:lnTo>
                    <a:lnTo>
                      <a:pt x="51" y="33"/>
                    </a:lnTo>
                    <a:lnTo>
                      <a:pt x="68" y="42"/>
                    </a:lnTo>
                    <a:lnTo>
                      <a:pt x="85" y="50"/>
                    </a:lnTo>
                    <a:lnTo>
                      <a:pt x="102" y="66"/>
                    </a:lnTo>
                    <a:lnTo>
                      <a:pt x="111" y="75"/>
                    </a:lnTo>
                    <a:lnTo>
                      <a:pt x="119" y="91"/>
                    </a:lnTo>
                    <a:lnTo>
                      <a:pt x="119" y="99"/>
                    </a:lnTo>
                    <a:lnTo>
                      <a:pt x="128" y="108"/>
                    </a:lnTo>
                    <a:lnTo>
                      <a:pt x="136" y="108"/>
                    </a:lnTo>
                    <a:lnTo>
                      <a:pt x="128" y="75"/>
                    </a:lnTo>
                    <a:lnTo>
                      <a:pt x="128" y="50"/>
                    </a:lnTo>
                    <a:lnTo>
                      <a:pt x="136" y="17"/>
                    </a:lnTo>
                    <a:lnTo>
                      <a:pt x="153" y="0"/>
                    </a:lnTo>
                    <a:lnTo>
                      <a:pt x="162" y="9"/>
                    </a:lnTo>
                    <a:lnTo>
                      <a:pt x="170" y="25"/>
                    </a:lnTo>
                    <a:lnTo>
                      <a:pt x="170" y="50"/>
                    </a:lnTo>
                    <a:lnTo>
                      <a:pt x="162" y="108"/>
                    </a:lnTo>
                    <a:lnTo>
                      <a:pt x="162" y="124"/>
                    </a:lnTo>
                    <a:lnTo>
                      <a:pt x="153" y="141"/>
                    </a:lnTo>
                    <a:lnTo>
                      <a:pt x="145" y="141"/>
                    </a:lnTo>
                    <a:lnTo>
                      <a:pt x="136" y="141"/>
                    </a:lnTo>
                    <a:lnTo>
                      <a:pt x="128" y="141"/>
                    </a:lnTo>
                    <a:lnTo>
                      <a:pt x="128" y="157"/>
                    </a:lnTo>
                    <a:lnTo>
                      <a:pt x="128" y="165"/>
                    </a:lnTo>
                    <a:lnTo>
                      <a:pt x="77" y="174"/>
                    </a:lnTo>
                    <a:lnTo>
                      <a:pt x="60" y="174"/>
                    </a:lnTo>
                    <a:lnTo>
                      <a:pt x="34" y="174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0" name="Freeform 155"/>
              <p:cNvSpPr>
                <a:spLocks/>
              </p:cNvSpPr>
              <p:nvPr/>
            </p:nvSpPr>
            <p:spPr bwMode="auto">
              <a:xfrm>
                <a:off x="10764" y="14973"/>
                <a:ext cx="77" cy="75"/>
              </a:xfrm>
              <a:custGeom>
                <a:avLst/>
                <a:gdLst>
                  <a:gd name="T0" fmla="*/ 17 w 77"/>
                  <a:gd name="T1" fmla="*/ 50 h 75"/>
                  <a:gd name="T2" fmla="*/ 0 w 77"/>
                  <a:gd name="T3" fmla="*/ 25 h 75"/>
                  <a:gd name="T4" fmla="*/ 0 w 77"/>
                  <a:gd name="T5" fmla="*/ 9 h 75"/>
                  <a:gd name="T6" fmla="*/ 17 w 77"/>
                  <a:gd name="T7" fmla="*/ 0 h 75"/>
                  <a:gd name="T8" fmla="*/ 26 w 77"/>
                  <a:gd name="T9" fmla="*/ 9 h 75"/>
                  <a:gd name="T10" fmla="*/ 51 w 77"/>
                  <a:gd name="T11" fmla="*/ 25 h 75"/>
                  <a:gd name="T12" fmla="*/ 77 w 77"/>
                  <a:gd name="T13" fmla="*/ 75 h 75"/>
                  <a:gd name="T14" fmla="*/ 77 w 77"/>
                  <a:gd name="T15" fmla="*/ 75 h 75"/>
                  <a:gd name="T16" fmla="*/ 51 w 77"/>
                  <a:gd name="T17" fmla="*/ 58 h 75"/>
                  <a:gd name="T18" fmla="*/ 17 w 77"/>
                  <a:gd name="T19" fmla="*/ 5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75">
                    <a:moveTo>
                      <a:pt x="17" y="50"/>
                    </a:moveTo>
                    <a:lnTo>
                      <a:pt x="0" y="25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51" y="25"/>
                    </a:lnTo>
                    <a:lnTo>
                      <a:pt x="77" y="75"/>
                    </a:lnTo>
                    <a:lnTo>
                      <a:pt x="51" y="58"/>
                    </a:lnTo>
                    <a:lnTo>
                      <a:pt x="17" y="5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1" name="Freeform 156"/>
              <p:cNvSpPr>
                <a:spLocks/>
              </p:cNvSpPr>
              <p:nvPr/>
            </p:nvSpPr>
            <p:spPr bwMode="auto">
              <a:xfrm>
                <a:off x="10425" y="14949"/>
                <a:ext cx="34" cy="33"/>
              </a:xfrm>
              <a:custGeom>
                <a:avLst/>
                <a:gdLst>
                  <a:gd name="T0" fmla="*/ 0 w 34"/>
                  <a:gd name="T1" fmla="*/ 8 h 33"/>
                  <a:gd name="T2" fmla="*/ 8 w 34"/>
                  <a:gd name="T3" fmla="*/ 0 h 33"/>
                  <a:gd name="T4" fmla="*/ 17 w 34"/>
                  <a:gd name="T5" fmla="*/ 0 h 33"/>
                  <a:gd name="T6" fmla="*/ 34 w 34"/>
                  <a:gd name="T7" fmla="*/ 24 h 33"/>
                  <a:gd name="T8" fmla="*/ 25 w 34"/>
                  <a:gd name="T9" fmla="*/ 33 h 33"/>
                  <a:gd name="T10" fmla="*/ 8 w 34"/>
                  <a:gd name="T11" fmla="*/ 33 h 33"/>
                  <a:gd name="T12" fmla="*/ 0 w 34"/>
                  <a:gd name="T13" fmla="*/ 8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33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4" y="24"/>
                    </a:lnTo>
                    <a:lnTo>
                      <a:pt x="25" y="33"/>
                    </a:lnTo>
                    <a:lnTo>
                      <a:pt x="8" y="3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2" name="Freeform 157"/>
              <p:cNvSpPr>
                <a:spLocks/>
              </p:cNvSpPr>
              <p:nvPr/>
            </p:nvSpPr>
            <p:spPr bwMode="auto">
              <a:xfrm>
                <a:off x="10756" y="14462"/>
                <a:ext cx="34" cy="25"/>
              </a:xfrm>
              <a:custGeom>
                <a:avLst/>
                <a:gdLst>
                  <a:gd name="T0" fmla="*/ 0 w 34"/>
                  <a:gd name="T1" fmla="*/ 25 h 25"/>
                  <a:gd name="T2" fmla="*/ 8 w 34"/>
                  <a:gd name="T3" fmla="*/ 8 h 25"/>
                  <a:gd name="T4" fmla="*/ 17 w 34"/>
                  <a:gd name="T5" fmla="*/ 0 h 25"/>
                  <a:gd name="T6" fmla="*/ 25 w 34"/>
                  <a:gd name="T7" fmla="*/ 8 h 25"/>
                  <a:gd name="T8" fmla="*/ 34 w 34"/>
                  <a:gd name="T9" fmla="*/ 17 h 25"/>
                  <a:gd name="T10" fmla="*/ 25 w 34"/>
                  <a:gd name="T11" fmla="*/ 25 h 25"/>
                  <a:gd name="T12" fmla="*/ 17 w 34"/>
                  <a:gd name="T13" fmla="*/ 25 h 25"/>
                  <a:gd name="T14" fmla="*/ 8 w 34"/>
                  <a:gd name="T15" fmla="*/ 25 h 25"/>
                  <a:gd name="T16" fmla="*/ 0 w 3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25"/>
                    </a:moveTo>
                    <a:lnTo>
                      <a:pt x="8" y="8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34" y="17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8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3" name="Freeform 158"/>
              <p:cNvSpPr>
                <a:spLocks/>
              </p:cNvSpPr>
              <p:nvPr/>
            </p:nvSpPr>
            <p:spPr bwMode="auto">
              <a:xfrm>
                <a:off x="10722" y="14380"/>
                <a:ext cx="110" cy="57"/>
              </a:xfrm>
              <a:custGeom>
                <a:avLst/>
                <a:gdLst>
                  <a:gd name="T0" fmla="*/ 0 w 110"/>
                  <a:gd name="T1" fmla="*/ 0 h 57"/>
                  <a:gd name="T2" fmla="*/ 17 w 110"/>
                  <a:gd name="T3" fmla="*/ 8 h 57"/>
                  <a:gd name="T4" fmla="*/ 34 w 110"/>
                  <a:gd name="T5" fmla="*/ 16 h 57"/>
                  <a:gd name="T6" fmla="*/ 59 w 110"/>
                  <a:gd name="T7" fmla="*/ 33 h 57"/>
                  <a:gd name="T8" fmla="*/ 76 w 110"/>
                  <a:gd name="T9" fmla="*/ 16 h 57"/>
                  <a:gd name="T10" fmla="*/ 85 w 110"/>
                  <a:gd name="T11" fmla="*/ 8 h 57"/>
                  <a:gd name="T12" fmla="*/ 93 w 110"/>
                  <a:gd name="T13" fmla="*/ 0 h 57"/>
                  <a:gd name="T14" fmla="*/ 110 w 110"/>
                  <a:gd name="T15" fmla="*/ 0 h 57"/>
                  <a:gd name="T16" fmla="*/ 93 w 110"/>
                  <a:gd name="T17" fmla="*/ 16 h 57"/>
                  <a:gd name="T18" fmla="*/ 85 w 110"/>
                  <a:gd name="T19" fmla="*/ 41 h 57"/>
                  <a:gd name="T20" fmla="*/ 68 w 110"/>
                  <a:gd name="T21" fmla="*/ 57 h 57"/>
                  <a:gd name="T22" fmla="*/ 59 w 110"/>
                  <a:gd name="T23" fmla="*/ 57 h 57"/>
                  <a:gd name="T24" fmla="*/ 42 w 110"/>
                  <a:gd name="T25" fmla="*/ 57 h 57"/>
                  <a:gd name="T26" fmla="*/ 17 w 110"/>
                  <a:gd name="T27" fmla="*/ 33 h 57"/>
                  <a:gd name="T28" fmla="*/ 0 w 110"/>
                  <a:gd name="T29" fmla="*/ 0 h 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0" h="57">
                    <a:moveTo>
                      <a:pt x="0" y="0"/>
                    </a:moveTo>
                    <a:lnTo>
                      <a:pt x="17" y="8"/>
                    </a:lnTo>
                    <a:lnTo>
                      <a:pt x="34" y="16"/>
                    </a:lnTo>
                    <a:lnTo>
                      <a:pt x="59" y="33"/>
                    </a:lnTo>
                    <a:lnTo>
                      <a:pt x="76" y="16"/>
                    </a:lnTo>
                    <a:lnTo>
                      <a:pt x="85" y="8"/>
                    </a:lnTo>
                    <a:lnTo>
                      <a:pt x="93" y="0"/>
                    </a:lnTo>
                    <a:lnTo>
                      <a:pt x="110" y="0"/>
                    </a:lnTo>
                    <a:lnTo>
                      <a:pt x="93" y="16"/>
                    </a:lnTo>
                    <a:lnTo>
                      <a:pt x="85" y="41"/>
                    </a:lnTo>
                    <a:lnTo>
                      <a:pt x="68" y="57"/>
                    </a:lnTo>
                    <a:lnTo>
                      <a:pt x="59" y="57"/>
                    </a:lnTo>
                    <a:lnTo>
                      <a:pt x="42" y="57"/>
                    </a:lnTo>
                    <a:lnTo>
                      <a:pt x="17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4" name="Freeform 159"/>
              <p:cNvSpPr>
                <a:spLocks/>
              </p:cNvSpPr>
              <p:nvPr/>
            </p:nvSpPr>
            <p:spPr bwMode="auto">
              <a:xfrm>
                <a:off x="10756" y="14347"/>
                <a:ext cx="42" cy="41"/>
              </a:xfrm>
              <a:custGeom>
                <a:avLst/>
                <a:gdLst>
                  <a:gd name="T0" fmla="*/ 0 w 42"/>
                  <a:gd name="T1" fmla="*/ 24 h 41"/>
                  <a:gd name="T2" fmla="*/ 8 w 42"/>
                  <a:gd name="T3" fmla="*/ 8 h 41"/>
                  <a:gd name="T4" fmla="*/ 17 w 42"/>
                  <a:gd name="T5" fmla="*/ 0 h 41"/>
                  <a:gd name="T6" fmla="*/ 25 w 42"/>
                  <a:gd name="T7" fmla="*/ 8 h 41"/>
                  <a:gd name="T8" fmla="*/ 42 w 42"/>
                  <a:gd name="T9" fmla="*/ 16 h 41"/>
                  <a:gd name="T10" fmla="*/ 34 w 42"/>
                  <a:gd name="T11" fmla="*/ 24 h 41"/>
                  <a:gd name="T12" fmla="*/ 34 w 42"/>
                  <a:gd name="T13" fmla="*/ 33 h 41"/>
                  <a:gd name="T14" fmla="*/ 17 w 42"/>
                  <a:gd name="T15" fmla="*/ 41 h 41"/>
                  <a:gd name="T16" fmla="*/ 8 w 42"/>
                  <a:gd name="T17" fmla="*/ 33 h 41"/>
                  <a:gd name="T18" fmla="*/ 8 w 42"/>
                  <a:gd name="T19" fmla="*/ 33 h 41"/>
                  <a:gd name="T20" fmla="*/ 0 w 42"/>
                  <a:gd name="T21" fmla="*/ 2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" h="41">
                    <a:moveTo>
                      <a:pt x="0" y="24"/>
                    </a:moveTo>
                    <a:lnTo>
                      <a:pt x="8" y="8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42" y="16"/>
                    </a:lnTo>
                    <a:lnTo>
                      <a:pt x="34" y="24"/>
                    </a:lnTo>
                    <a:lnTo>
                      <a:pt x="34" y="33"/>
                    </a:lnTo>
                    <a:lnTo>
                      <a:pt x="17" y="41"/>
                    </a:lnTo>
                    <a:lnTo>
                      <a:pt x="8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5" name="Freeform 160"/>
              <p:cNvSpPr>
                <a:spLocks/>
              </p:cNvSpPr>
              <p:nvPr/>
            </p:nvSpPr>
            <p:spPr bwMode="auto">
              <a:xfrm>
                <a:off x="10730" y="14330"/>
                <a:ext cx="26" cy="33"/>
              </a:xfrm>
              <a:custGeom>
                <a:avLst/>
                <a:gdLst>
                  <a:gd name="T0" fmla="*/ 0 w 26"/>
                  <a:gd name="T1" fmla="*/ 25 h 33"/>
                  <a:gd name="T2" fmla="*/ 9 w 26"/>
                  <a:gd name="T3" fmla="*/ 8 h 33"/>
                  <a:gd name="T4" fmla="*/ 17 w 26"/>
                  <a:gd name="T5" fmla="*/ 0 h 33"/>
                  <a:gd name="T6" fmla="*/ 26 w 26"/>
                  <a:gd name="T7" fmla="*/ 0 h 33"/>
                  <a:gd name="T8" fmla="*/ 26 w 26"/>
                  <a:gd name="T9" fmla="*/ 8 h 33"/>
                  <a:gd name="T10" fmla="*/ 26 w 26"/>
                  <a:gd name="T11" fmla="*/ 17 h 33"/>
                  <a:gd name="T12" fmla="*/ 9 w 26"/>
                  <a:gd name="T13" fmla="*/ 33 h 33"/>
                  <a:gd name="T14" fmla="*/ 0 w 26"/>
                  <a:gd name="T15" fmla="*/ 25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0" y="25"/>
                    </a:moveTo>
                    <a:lnTo>
                      <a:pt x="9" y="8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6" y="8"/>
                    </a:lnTo>
                    <a:lnTo>
                      <a:pt x="26" y="17"/>
                    </a:lnTo>
                    <a:lnTo>
                      <a:pt x="9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6" name="Freeform 161"/>
              <p:cNvSpPr>
                <a:spLocks/>
              </p:cNvSpPr>
              <p:nvPr/>
            </p:nvSpPr>
            <p:spPr bwMode="auto">
              <a:xfrm>
                <a:off x="10790" y="14322"/>
                <a:ext cx="25" cy="33"/>
              </a:xfrm>
              <a:custGeom>
                <a:avLst/>
                <a:gdLst>
                  <a:gd name="T0" fmla="*/ 8 w 25"/>
                  <a:gd name="T1" fmla="*/ 0 h 33"/>
                  <a:gd name="T2" fmla="*/ 8 w 25"/>
                  <a:gd name="T3" fmla="*/ 0 h 33"/>
                  <a:gd name="T4" fmla="*/ 17 w 25"/>
                  <a:gd name="T5" fmla="*/ 16 h 33"/>
                  <a:gd name="T6" fmla="*/ 25 w 25"/>
                  <a:gd name="T7" fmla="*/ 33 h 33"/>
                  <a:gd name="T8" fmla="*/ 17 w 25"/>
                  <a:gd name="T9" fmla="*/ 33 h 33"/>
                  <a:gd name="T10" fmla="*/ 8 w 25"/>
                  <a:gd name="T11" fmla="*/ 16 h 33"/>
                  <a:gd name="T12" fmla="*/ 0 w 25"/>
                  <a:gd name="T13" fmla="*/ 8 h 33"/>
                  <a:gd name="T14" fmla="*/ 8 w 25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33">
                    <a:moveTo>
                      <a:pt x="8" y="0"/>
                    </a:moveTo>
                    <a:lnTo>
                      <a:pt x="8" y="0"/>
                    </a:lnTo>
                    <a:lnTo>
                      <a:pt x="17" y="16"/>
                    </a:lnTo>
                    <a:lnTo>
                      <a:pt x="25" y="33"/>
                    </a:lnTo>
                    <a:lnTo>
                      <a:pt x="17" y="33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7" name="Freeform 162"/>
              <p:cNvSpPr>
                <a:spLocks/>
              </p:cNvSpPr>
              <p:nvPr/>
            </p:nvSpPr>
            <p:spPr bwMode="auto">
              <a:xfrm>
                <a:off x="10764" y="14289"/>
                <a:ext cx="17" cy="25"/>
              </a:xfrm>
              <a:custGeom>
                <a:avLst/>
                <a:gdLst>
                  <a:gd name="T0" fmla="*/ 0 w 17"/>
                  <a:gd name="T1" fmla="*/ 16 h 25"/>
                  <a:gd name="T2" fmla="*/ 0 w 17"/>
                  <a:gd name="T3" fmla="*/ 8 h 25"/>
                  <a:gd name="T4" fmla="*/ 9 w 17"/>
                  <a:gd name="T5" fmla="*/ 0 h 25"/>
                  <a:gd name="T6" fmla="*/ 17 w 17"/>
                  <a:gd name="T7" fmla="*/ 8 h 25"/>
                  <a:gd name="T8" fmla="*/ 17 w 17"/>
                  <a:gd name="T9" fmla="*/ 16 h 25"/>
                  <a:gd name="T10" fmla="*/ 9 w 17"/>
                  <a:gd name="T11" fmla="*/ 25 h 25"/>
                  <a:gd name="T12" fmla="*/ 0 w 17"/>
                  <a:gd name="T13" fmla="*/ 25 h 25"/>
                  <a:gd name="T14" fmla="*/ 0 w 17"/>
                  <a:gd name="T15" fmla="*/ 16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25">
                    <a:moveTo>
                      <a:pt x="0" y="16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17" y="8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0" y="2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8" name="Freeform 163"/>
              <p:cNvSpPr>
                <a:spLocks/>
              </p:cNvSpPr>
              <p:nvPr/>
            </p:nvSpPr>
            <p:spPr bwMode="auto">
              <a:xfrm>
                <a:off x="10756" y="14248"/>
                <a:ext cx="25" cy="16"/>
              </a:xfrm>
              <a:custGeom>
                <a:avLst/>
                <a:gdLst>
                  <a:gd name="T0" fmla="*/ 0 w 25"/>
                  <a:gd name="T1" fmla="*/ 8 h 16"/>
                  <a:gd name="T2" fmla="*/ 8 w 25"/>
                  <a:gd name="T3" fmla="*/ 0 h 16"/>
                  <a:gd name="T4" fmla="*/ 17 w 25"/>
                  <a:gd name="T5" fmla="*/ 0 h 16"/>
                  <a:gd name="T6" fmla="*/ 25 w 25"/>
                  <a:gd name="T7" fmla="*/ 8 h 16"/>
                  <a:gd name="T8" fmla="*/ 17 w 25"/>
                  <a:gd name="T9" fmla="*/ 16 h 16"/>
                  <a:gd name="T10" fmla="*/ 8 w 25"/>
                  <a:gd name="T11" fmla="*/ 16 h 16"/>
                  <a:gd name="T12" fmla="*/ 0 w 25"/>
                  <a:gd name="T13" fmla="*/ 8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17" y="16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9" name="Freeform 164"/>
              <p:cNvSpPr>
                <a:spLocks/>
              </p:cNvSpPr>
              <p:nvPr/>
            </p:nvSpPr>
            <p:spPr bwMode="auto">
              <a:xfrm>
                <a:off x="10892" y="13926"/>
                <a:ext cx="119" cy="107"/>
              </a:xfrm>
              <a:custGeom>
                <a:avLst/>
                <a:gdLst>
                  <a:gd name="T0" fmla="*/ 0 w 119"/>
                  <a:gd name="T1" fmla="*/ 25 h 107"/>
                  <a:gd name="T2" fmla="*/ 0 w 119"/>
                  <a:gd name="T3" fmla="*/ 0 h 107"/>
                  <a:gd name="T4" fmla="*/ 0 w 119"/>
                  <a:gd name="T5" fmla="*/ 0 h 107"/>
                  <a:gd name="T6" fmla="*/ 8 w 119"/>
                  <a:gd name="T7" fmla="*/ 0 h 107"/>
                  <a:gd name="T8" fmla="*/ 8 w 119"/>
                  <a:gd name="T9" fmla="*/ 8 h 107"/>
                  <a:gd name="T10" fmla="*/ 25 w 119"/>
                  <a:gd name="T11" fmla="*/ 41 h 107"/>
                  <a:gd name="T12" fmla="*/ 34 w 119"/>
                  <a:gd name="T13" fmla="*/ 58 h 107"/>
                  <a:gd name="T14" fmla="*/ 51 w 119"/>
                  <a:gd name="T15" fmla="*/ 74 h 107"/>
                  <a:gd name="T16" fmla="*/ 59 w 119"/>
                  <a:gd name="T17" fmla="*/ 74 h 107"/>
                  <a:gd name="T18" fmla="*/ 76 w 119"/>
                  <a:gd name="T19" fmla="*/ 74 h 107"/>
                  <a:gd name="T20" fmla="*/ 110 w 119"/>
                  <a:gd name="T21" fmla="*/ 0 h 107"/>
                  <a:gd name="T22" fmla="*/ 119 w 119"/>
                  <a:gd name="T23" fmla="*/ 8 h 107"/>
                  <a:gd name="T24" fmla="*/ 110 w 119"/>
                  <a:gd name="T25" fmla="*/ 17 h 107"/>
                  <a:gd name="T26" fmla="*/ 110 w 119"/>
                  <a:gd name="T27" fmla="*/ 25 h 107"/>
                  <a:gd name="T28" fmla="*/ 93 w 119"/>
                  <a:gd name="T29" fmla="*/ 66 h 107"/>
                  <a:gd name="T30" fmla="*/ 68 w 119"/>
                  <a:gd name="T31" fmla="*/ 107 h 107"/>
                  <a:gd name="T32" fmla="*/ 42 w 119"/>
                  <a:gd name="T33" fmla="*/ 91 h 107"/>
                  <a:gd name="T34" fmla="*/ 25 w 119"/>
                  <a:gd name="T35" fmla="*/ 74 h 107"/>
                  <a:gd name="T36" fmla="*/ 0 w 119"/>
                  <a:gd name="T37" fmla="*/ 25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9" h="107">
                    <a:moveTo>
                      <a:pt x="0" y="25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25" y="41"/>
                    </a:lnTo>
                    <a:lnTo>
                      <a:pt x="34" y="58"/>
                    </a:lnTo>
                    <a:lnTo>
                      <a:pt x="51" y="74"/>
                    </a:lnTo>
                    <a:lnTo>
                      <a:pt x="59" y="74"/>
                    </a:lnTo>
                    <a:lnTo>
                      <a:pt x="76" y="74"/>
                    </a:lnTo>
                    <a:lnTo>
                      <a:pt x="110" y="0"/>
                    </a:lnTo>
                    <a:lnTo>
                      <a:pt x="119" y="8"/>
                    </a:lnTo>
                    <a:lnTo>
                      <a:pt x="110" y="17"/>
                    </a:lnTo>
                    <a:lnTo>
                      <a:pt x="110" y="25"/>
                    </a:lnTo>
                    <a:lnTo>
                      <a:pt x="93" y="66"/>
                    </a:lnTo>
                    <a:lnTo>
                      <a:pt x="68" y="107"/>
                    </a:lnTo>
                    <a:lnTo>
                      <a:pt x="42" y="91"/>
                    </a:lnTo>
                    <a:lnTo>
                      <a:pt x="25" y="7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0" name="Freeform 165"/>
              <p:cNvSpPr>
                <a:spLocks/>
              </p:cNvSpPr>
              <p:nvPr/>
            </p:nvSpPr>
            <p:spPr bwMode="auto">
              <a:xfrm>
                <a:off x="10917" y="13860"/>
                <a:ext cx="68" cy="116"/>
              </a:xfrm>
              <a:custGeom>
                <a:avLst/>
                <a:gdLst>
                  <a:gd name="T0" fmla="*/ 9 w 68"/>
                  <a:gd name="T1" fmla="*/ 83 h 116"/>
                  <a:gd name="T2" fmla="*/ 0 w 68"/>
                  <a:gd name="T3" fmla="*/ 58 h 116"/>
                  <a:gd name="T4" fmla="*/ 0 w 68"/>
                  <a:gd name="T5" fmla="*/ 41 h 116"/>
                  <a:gd name="T6" fmla="*/ 17 w 68"/>
                  <a:gd name="T7" fmla="*/ 33 h 116"/>
                  <a:gd name="T8" fmla="*/ 26 w 68"/>
                  <a:gd name="T9" fmla="*/ 33 h 116"/>
                  <a:gd name="T10" fmla="*/ 26 w 68"/>
                  <a:gd name="T11" fmla="*/ 25 h 116"/>
                  <a:gd name="T12" fmla="*/ 34 w 68"/>
                  <a:gd name="T13" fmla="*/ 9 h 116"/>
                  <a:gd name="T14" fmla="*/ 43 w 68"/>
                  <a:gd name="T15" fmla="*/ 0 h 116"/>
                  <a:gd name="T16" fmla="*/ 43 w 68"/>
                  <a:gd name="T17" fmla="*/ 0 h 116"/>
                  <a:gd name="T18" fmla="*/ 43 w 68"/>
                  <a:gd name="T19" fmla="*/ 17 h 116"/>
                  <a:gd name="T20" fmla="*/ 51 w 68"/>
                  <a:gd name="T21" fmla="*/ 25 h 116"/>
                  <a:gd name="T22" fmla="*/ 68 w 68"/>
                  <a:gd name="T23" fmla="*/ 50 h 116"/>
                  <a:gd name="T24" fmla="*/ 51 w 68"/>
                  <a:gd name="T25" fmla="*/ 83 h 116"/>
                  <a:gd name="T26" fmla="*/ 34 w 68"/>
                  <a:gd name="T27" fmla="*/ 116 h 116"/>
                  <a:gd name="T28" fmla="*/ 26 w 68"/>
                  <a:gd name="T29" fmla="*/ 116 h 116"/>
                  <a:gd name="T30" fmla="*/ 17 w 68"/>
                  <a:gd name="T31" fmla="*/ 99 h 116"/>
                  <a:gd name="T32" fmla="*/ 9 w 68"/>
                  <a:gd name="T33" fmla="*/ 83 h 1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16">
                    <a:moveTo>
                      <a:pt x="9" y="83"/>
                    </a:moveTo>
                    <a:lnTo>
                      <a:pt x="0" y="58"/>
                    </a:lnTo>
                    <a:lnTo>
                      <a:pt x="0" y="41"/>
                    </a:lnTo>
                    <a:lnTo>
                      <a:pt x="17" y="33"/>
                    </a:lnTo>
                    <a:lnTo>
                      <a:pt x="26" y="33"/>
                    </a:lnTo>
                    <a:lnTo>
                      <a:pt x="26" y="25"/>
                    </a:lnTo>
                    <a:lnTo>
                      <a:pt x="34" y="9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68" y="50"/>
                    </a:lnTo>
                    <a:lnTo>
                      <a:pt x="51" y="83"/>
                    </a:lnTo>
                    <a:lnTo>
                      <a:pt x="34" y="116"/>
                    </a:lnTo>
                    <a:lnTo>
                      <a:pt x="26" y="116"/>
                    </a:lnTo>
                    <a:lnTo>
                      <a:pt x="17" y="99"/>
                    </a:lnTo>
                    <a:lnTo>
                      <a:pt x="9" y="83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Freeform 166"/>
              <p:cNvSpPr>
                <a:spLocks/>
              </p:cNvSpPr>
              <p:nvPr/>
            </p:nvSpPr>
            <p:spPr bwMode="auto">
              <a:xfrm>
                <a:off x="11028" y="13934"/>
                <a:ext cx="34" cy="42"/>
              </a:xfrm>
              <a:custGeom>
                <a:avLst/>
                <a:gdLst>
                  <a:gd name="T0" fmla="*/ 0 w 34"/>
                  <a:gd name="T1" fmla="*/ 25 h 42"/>
                  <a:gd name="T2" fmla="*/ 0 w 34"/>
                  <a:gd name="T3" fmla="*/ 9 h 42"/>
                  <a:gd name="T4" fmla="*/ 8 w 34"/>
                  <a:gd name="T5" fmla="*/ 0 h 42"/>
                  <a:gd name="T6" fmla="*/ 25 w 34"/>
                  <a:gd name="T7" fmla="*/ 0 h 42"/>
                  <a:gd name="T8" fmla="*/ 34 w 34"/>
                  <a:gd name="T9" fmla="*/ 17 h 42"/>
                  <a:gd name="T10" fmla="*/ 34 w 34"/>
                  <a:gd name="T11" fmla="*/ 25 h 42"/>
                  <a:gd name="T12" fmla="*/ 34 w 34"/>
                  <a:gd name="T13" fmla="*/ 25 h 42"/>
                  <a:gd name="T14" fmla="*/ 17 w 34"/>
                  <a:gd name="T15" fmla="*/ 42 h 42"/>
                  <a:gd name="T16" fmla="*/ 8 w 34"/>
                  <a:gd name="T17" fmla="*/ 33 h 42"/>
                  <a:gd name="T18" fmla="*/ 0 w 34"/>
                  <a:gd name="T19" fmla="*/ 2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42">
                    <a:moveTo>
                      <a:pt x="0" y="25"/>
                    </a:moveTo>
                    <a:lnTo>
                      <a:pt x="0" y="9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17" y="42"/>
                    </a:lnTo>
                    <a:lnTo>
                      <a:pt x="8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Freeform 167"/>
              <p:cNvSpPr>
                <a:spLocks/>
              </p:cNvSpPr>
              <p:nvPr/>
            </p:nvSpPr>
            <p:spPr bwMode="auto">
              <a:xfrm>
                <a:off x="10841" y="13934"/>
                <a:ext cx="25" cy="33"/>
              </a:xfrm>
              <a:custGeom>
                <a:avLst/>
                <a:gdLst>
                  <a:gd name="T0" fmla="*/ 0 w 25"/>
                  <a:gd name="T1" fmla="*/ 25 h 33"/>
                  <a:gd name="T2" fmla="*/ 8 w 25"/>
                  <a:gd name="T3" fmla="*/ 17 h 33"/>
                  <a:gd name="T4" fmla="*/ 17 w 25"/>
                  <a:gd name="T5" fmla="*/ 0 h 33"/>
                  <a:gd name="T6" fmla="*/ 25 w 25"/>
                  <a:gd name="T7" fmla="*/ 9 h 33"/>
                  <a:gd name="T8" fmla="*/ 25 w 25"/>
                  <a:gd name="T9" fmla="*/ 17 h 33"/>
                  <a:gd name="T10" fmla="*/ 25 w 25"/>
                  <a:gd name="T11" fmla="*/ 25 h 33"/>
                  <a:gd name="T12" fmla="*/ 25 w 25"/>
                  <a:gd name="T13" fmla="*/ 33 h 33"/>
                  <a:gd name="T14" fmla="*/ 8 w 25"/>
                  <a:gd name="T15" fmla="*/ 33 h 33"/>
                  <a:gd name="T16" fmla="*/ 0 w 25"/>
                  <a:gd name="T17" fmla="*/ 25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3">
                    <a:moveTo>
                      <a:pt x="0" y="25"/>
                    </a:moveTo>
                    <a:lnTo>
                      <a:pt x="8" y="17"/>
                    </a:lnTo>
                    <a:lnTo>
                      <a:pt x="17" y="0"/>
                    </a:lnTo>
                    <a:lnTo>
                      <a:pt x="25" y="9"/>
                    </a:lnTo>
                    <a:lnTo>
                      <a:pt x="25" y="17"/>
                    </a:lnTo>
                    <a:lnTo>
                      <a:pt x="25" y="25"/>
                    </a:lnTo>
                    <a:lnTo>
                      <a:pt x="25" y="33"/>
                    </a:lnTo>
                    <a:lnTo>
                      <a:pt x="8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Freeform 168"/>
              <p:cNvSpPr>
                <a:spLocks/>
              </p:cNvSpPr>
              <p:nvPr/>
            </p:nvSpPr>
            <p:spPr bwMode="auto">
              <a:xfrm>
                <a:off x="10968" y="13662"/>
                <a:ext cx="111" cy="256"/>
              </a:xfrm>
              <a:custGeom>
                <a:avLst/>
                <a:gdLst>
                  <a:gd name="T0" fmla="*/ 77 w 111"/>
                  <a:gd name="T1" fmla="*/ 223 h 256"/>
                  <a:gd name="T2" fmla="*/ 68 w 111"/>
                  <a:gd name="T3" fmla="*/ 223 h 256"/>
                  <a:gd name="T4" fmla="*/ 60 w 111"/>
                  <a:gd name="T5" fmla="*/ 248 h 256"/>
                  <a:gd name="T6" fmla="*/ 43 w 111"/>
                  <a:gd name="T7" fmla="*/ 248 h 256"/>
                  <a:gd name="T8" fmla="*/ 60 w 111"/>
                  <a:gd name="T9" fmla="*/ 207 h 256"/>
                  <a:gd name="T10" fmla="*/ 60 w 111"/>
                  <a:gd name="T11" fmla="*/ 182 h 256"/>
                  <a:gd name="T12" fmla="*/ 43 w 111"/>
                  <a:gd name="T13" fmla="*/ 174 h 256"/>
                  <a:gd name="T14" fmla="*/ 43 w 111"/>
                  <a:gd name="T15" fmla="*/ 198 h 256"/>
                  <a:gd name="T16" fmla="*/ 26 w 111"/>
                  <a:gd name="T17" fmla="*/ 223 h 256"/>
                  <a:gd name="T18" fmla="*/ 17 w 111"/>
                  <a:gd name="T19" fmla="*/ 207 h 256"/>
                  <a:gd name="T20" fmla="*/ 60 w 111"/>
                  <a:gd name="T21" fmla="*/ 141 h 256"/>
                  <a:gd name="T22" fmla="*/ 60 w 111"/>
                  <a:gd name="T23" fmla="*/ 108 h 256"/>
                  <a:gd name="T24" fmla="*/ 43 w 111"/>
                  <a:gd name="T25" fmla="*/ 141 h 256"/>
                  <a:gd name="T26" fmla="*/ 17 w 111"/>
                  <a:gd name="T27" fmla="*/ 174 h 256"/>
                  <a:gd name="T28" fmla="*/ 0 w 111"/>
                  <a:gd name="T29" fmla="*/ 174 h 256"/>
                  <a:gd name="T30" fmla="*/ 60 w 111"/>
                  <a:gd name="T31" fmla="*/ 75 h 256"/>
                  <a:gd name="T32" fmla="*/ 60 w 111"/>
                  <a:gd name="T33" fmla="*/ 33 h 256"/>
                  <a:gd name="T34" fmla="*/ 26 w 111"/>
                  <a:gd name="T35" fmla="*/ 91 h 256"/>
                  <a:gd name="T36" fmla="*/ 0 w 111"/>
                  <a:gd name="T37" fmla="*/ 132 h 256"/>
                  <a:gd name="T38" fmla="*/ 17 w 111"/>
                  <a:gd name="T39" fmla="*/ 99 h 256"/>
                  <a:gd name="T40" fmla="*/ 26 w 111"/>
                  <a:gd name="T41" fmla="*/ 75 h 256"/>
                  <a:gd name="T42" fmla="*/ 17 w 111"/>
                  <a:gd name="T43" fmla="*/ 50 h 256"/>
                  <a:gd name="T44" fmla="*/ 9 w 111"/>
                  <a:gd name="T45" fmla="*/ 33 h 256"/>
                  <a:gd name="T46" fmla="*/ 17 w 111"/>
                  <a:gd name="T47" fmla="*/ 17 h 256"/>
                  <a:gd name="T48" fmla="*/ 34 w 111"/>
                  <a:gd name="T49" fmla="*/ 0 h 256"/>
                  <a:gd name="T50" fmla="*/ 68 w 111"/>
                  <a:gd name="T51" fmla="*/ 9 h 256"/>
                  <a:gd name="T52" fmla="*/ 77 w 111"/>
                  <a:gd name="T53" fmla="*/ 25 h 256"/>
                  <a:gd name="T54" fmla="*/ 85 w 111"/>
                  <a:gd name="T55" fmla="*/ 75 h 256"/>
                  <a:gd name="T56" fmla="*/ 68 w 111"/>
                  <a:gd name="T57" fmla="*/ 174 h 256"/>
                  <a:gd name="T58" fmla="*/ 85 w 111"/>
                  <a:gd name="T59" fmla="*/ 223 h 256"/>
                  <a:gd name="T60" fmla="*/ 111 w 111"/>
                  <a:gd name="T61" fmla="*/ 256 h 256"/>
                  <a:gd name="T62" fmla="*/ 94 w 111"/>
                  <a:gd name="T63" fmla="*/ 256 h 256"/>
                  <a:gd name="T64" fmla="*/ 85 w 111"/>
                  <a:gd name="T65" fmla="*/ 239 h 2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1" h="256">
                    <a:moveTo>
                      <a:pt x="85" y="239"/>
                    </a:moveTo>
                    <a:lnTo>
                      <a:pt x="77" y="223"/>
                    </a:lnTo>
                    <a:lnTo>
                      <a:pt x="68" y="223"/>
                    </a:lnTo>
                    <a:lnTo>
                      <a:pt x="60" y="231"/>
                    </a:lnTo>
                    <a:lnTo>
                      <a:pt x="60" y="248"/>
                    </a:lnTo>
                    <a:lnTo>
                      <a:pt x="43" y="248"/>
                    </a:lnTo>
                    <a:lnTo>
                      <a:pt x="51" y="231"/>
                    </a:lnTo>
                    <a:lnTo>
                      <a:pt x="60" y="207"/>
                    </a:lnTo>
                    <a:lnTo>
                      <a:pt x="60" y="190"/>
                    </a:lnTo>
                    <a:lnTo>
                      <a:pt x="60" y="182"/>
                    </a:lnTo>
                    <a:lnTo>
                      <a:pt x="51" y="165"/>
                    </a:lnTo>
                    <a:lnTo>
                      <a:pt x="43" y="174"/>
                    </a:lnTo>
                    <a:lnTo>
                      <a:pt x="43" y="182"/>
                    </a:lnTo>
                    <a:lnTo>
                      <a:pt x="43" y="198"/>
                    </a:lnTo>
                    <a:lnTo>
                      <a:pt x="34" y="215"/>
                    </a:lnTo>
                    <a:lnTo>
                      <a:pt x="26" y="223"/>
                    </a:lnTo>
                    <a:lnTo>
                      <a:pt x="17" y="223"/>
                    </a:lnTo>
                    <a:lnTo>
                      <a:pt x="17" y="207"/>
                    </a:lnTo>
                    <a:lnTo>
                      <a:pt x="43" y="165"/>
                    </a:lnTo>
                    <a:lnTo>
                      <a:pt x="60" y="141"/>
                    </a:lnTo>
                    <a:lnTo>
                      <a:pt x="60" y="108"/>
                    </a:lnTo>
                    <a:lnTo>
                      <a:pt x="51" y="108"/>
                    </a:lnTo>
                    <a:lnTo>
                      <a:pt x="43" y="141"/>
                    </a:lnTo>
                    <a:lnTo>
                      <a:pt x="26" y="165"/>
                    </a:lnTo>
                    <a:lnTo>
                      <a:pt x="17" y="174"/>
                    </a:lnTo>
                    <a:lnTo>
                      <a:pt x="0" y="182"/>
                    </a:lnTo>
                    <a:lnTo>
                      <a:pt x="0" y="174"/>
                    </a:lnTo>
                    <a:lnTo>
                      <a:pt x="43" y="108"/>
                    </a:lnTo>
                    <a:lnTo>
                      <a:pt x="60" y="75"/>
                    </a:lnTo>
                    <a:lnTo>
                      <a:pt x="60" y="42"/>
                    </a:lnTo>
                    <a:lnTo>
                      <a:pt x="60" y="33"/>
                    </a:lnTo>
                    <a:lnTo>
                      <a:pt x="51" y="42"/>
                    </a:lnTo>
                    <a:lnTo>
                      <a:pt x="26" y="91"/>
                    </a:lnTo>
                    <a:lnTo>
                      <a:pt x="17" y="116"/>
                    </a:lnTo>
                    <a:lnTo>
                      <a:pt x="0" y="132"/>
                    </a:lnTo>
                    <a:lnTo>
                      <a:pt x="0" y="108"/>
                    </a:lnTo>
                    <a:lnTo>
                      <a:pt x="17" y="99"/>
                    </a:lnTo>
                    <a:lnTo>
                      <a:pt x="26" y="83"/>
                    </a:lnTo>
                    <a:lnTo>
                      <a:pt x="26" y="75"/>
                    </a:lnTo>
                    <a:lnTo>
                      <a:pt x="26" y="66"/>
                    </a:lnTo>
                    <a:lnTo>
                      <a:pt x="17" y="50"/>
                    </a:lnTo>
                    <a:lnTo>
                      <a:pt x="9" y="42"/>
                    </a:lnTo>
                    <a:lnTo>
                      <a:pt x="9" y="33"/>
                    </a:lnTo>
                    <a:lnTo>
                      <a:pt x="9" y="25"/>
                    </a:lnTo>
                    <a:lnTo>
                      <a:pt x="17" y="17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68" y="9"/>
                    </a:lnTo>
                    <a:lnTo>
                      <a:pt x="77" y="17"/>
                    </a:lnTo>
                    <a:lnTo>
                      <a:pt x="77" y="25"/>
                    </a:lnTo>
                    <a:lnTo>
                      <a:pt x="85" y="50"/>
                    </a:lnTo>
                    <a:lnTo>
                      <a:pt x="85" y="75"/>
                    </a:lnTo>
                    <a:lnTo>
                      <a:pt x="68" y="124"/>
                    </a:lnTo>
                    <a:lnTo>
                      <a:pt x="68" y="174"/>
                    </a:lnTo>
                    <a:lnTo>
                      <a:pt x="68" y="198"/>
                    </a:lnTo>
                    <a:lnTo>
                      <a:pt x="85" y="223"/>
                    </a:lnTo>
                    <a:lnTo>
                      <a:pt x="94" y="239"/>
                    </a:lnTo>
                    <a:lnTo>
                      <a:pt x="111" y="256"/>
                    </a:lnTo>
                    <a:lnTo>
                      <a:pt x="102" y="256"/>
                    </a:lnTo>
                    <a:lnTo>
                      <a:pt x="94" y="256"/>
                    </a:lnTo>
                    <a:lnTo>
                      <a:pt x="85" y="248"/>
                    </a:lnTo>
                    <a:lnTo>
                      <a:pt x="85" y="23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4" name="Freeform 169"/>
              <p:cNvSpPr>
                <a:spLocks/>
              </p:cNvSpPr>
              <p:nvPr/>
            </p:nvSpPr>
            <p:spPr bwMode="auto">
              <a:xfrm>
                <a:off x="10849" y="13654"/>
                <a:ext cx="111" cy="264"/>
              </a:xfrm>
              <a:custGeom>
                <a:avLst/>
                <a:gdLst>
                  <a:gd name="T0" fmla="*/ 0 w 111"/>
                  <a:gd name="T1" fmla="*/ 264 h 264"/>
                  <a:gd name="T2" fmla="*/ 17 w 111"/>
                  <a:gd name="T3" fmla="*/ 239 h 264"/>
                  <a:gd name="T4" fmla="*/ 26 w 111"/>
                  <a:gd name="T5" fmla="*/ 223 h 264"/>
                  <a:gd name="T6" fmla="*/ 34 w 111"/>
                  <a:gd name="T7" fmla="*/ 198 h 264"/>
                  <a:gd name="T8" fmla="*/ 34 w 111"/>
                  <a:gd name="T9" fmla="*/ 173 h 264"/>
                  <a:gd name="T10" fmla="*/ 17 w 111"/>
                  <a:gd name="T11" fmla="*/ 74 h 264"/>
                  <a:gd name="T12" fmla="*/ 17 w 111"/>
                  <a:gd name="T13" fmla="*/ 50 h 264"/>
                  <a:gd name="T14" fmla="*/ 26 w 111"/>
                  <a:gd name="T15" fmla="*/ 33 h 264"/>
                  <a:gd name="T16" fmla="*/ 34 w 111"/>
                  <a:gd name="T17" fmla="*/ 17 h 264"/>
                  <a:gd name="T18" fmla="*/ 43 w 111"/>
                  <a:gd name="T19" fmla="*/ 8 h 264"/>
                  <a:gd name="T20" fmla="*/ 68 w 111"/>
                  <a:gd name="T21" fmla="*/ 0 h 264"/>
                  <a:gd name="T22" fmla="*/ 111 w 111"/>
                  <a:gd name="T23" fmla="*/ 41 h 264"/>
                  <a:gd name="T24" fmla="*/ 111 w 111"/>
                  <a:gd name="T25" fmla="*/ 41 h 264"/>
                  <a:gd name="T26" fmla="*/ 102 w 111"/>
                  <a:gd name="T27" fmla="*/ 41 h 264"/>
                  <a:gd name="T28" fmla="*/ 85 w 111"/>
                  <a:gd name="T29" fmla="*/ 50 h 264"/>
                  <a:gd name="T30" fmla="*/ 77 w 111"/>
                  <a:gd name="T31" fmla="*/ 66 h 264"/>
                  <a:gd name="T32" fmla="*/ 77 w 111"/>
                  <a:gd name="T33" fmla="*/ 74 h 264"/>
                  <a:gd name="T34" fmla="*/ 77 w 111"/>
                  <a:gd name="T35" fmla="*/ 91 h 264"/>
                  <a:gd name="T36" fmla="*/ 85 w 111"/>
                  <a:gd name="T37" fmla="*/ 99 h 264"/>
                  <a:gd name="T38" fmla="*/ 94 w 111"/>
                  <a:gd name="T39" fmla="*/ 107 h 264"/>
                  <a:gd name="T40" fmla="*/ 94 w 111"/>
                  <a:gd name="T41" fmla="*/ 149 h 264"/>
                  <a:gd name="T42" fmla="*/ 85 w 111"/>
                  <a:gd name="T43" fmla="*/ 132 h 264"/>
                  <a:gd name="T44" fmla="*/ 77 w 111"/>
                  <a:gd name="T45" fmla="*/ 124 h 264"/>
                  <a:gd name="T46" fmla="*/ 68 w 111"/>
                  <a:gd name="T47" fmla="*/ 99 h 264"/>
                  <a:gd name="T48" fmla="*/ 51 w 111"/>
                  <a:gd name="T49" fmla="*/ 41 h 264"/>
                  <a:gd name="T50" fmla="*/ 43 w 111"/>
                  <a:gd name="T51" fmla="*/ 41 h 264"/>
                  <a:gd name="T52" fmla="*/ 43 w 111"/>
                  <a:gd name="T53" fmla="*/ 50 h 264"/>
                  <a:gd name="T54" fmla="*/ 34 w 111"/>
                  <a:gd name="T55" fmla="*/ 66 h 264"/>
                  <a:gd name="T56" fmla="*/ 43 w 111"/>
                  <a:gd name="T57" fmla="*/ 91 h 264"/>
                  <a:gd name="T58" fmla="*/ 60 w 111"/>
                  <a:gd name="T59" fmla="*/ 132 h 264"/>
                  <a:gd name="T60" fmla="*/ 77 w 111"/>
                  <a:gd name="T61" fmla="*/ 157 h 264"/>
                  <a:gd name="T62" fmla="*/ 94 w 111"/>
                  <a:gd name="T63" fmla="*/ 182 h 264"/>
                  <a:gd name="T64" fmla="*/ 94 w 111"/>
                  <a:gd name="T65" fmla="*/ 190 h 264"/>
                  <a:gd name="T66" fmla="*/ 94 w 111"/>
                  <a:gd name="T67" fmla="*/ 190 h 264"/>
                  <a:gd name="T68" fmla="*/ 77 w 111"/>
                  <a:gd name="T69" fmla="*/ 190 h 264"/>
                  <a:gd name="T70" fmla="*/ 68 w 111"/>
                  <a:gd name="T71" fmla="*/ 173 h 264"/>
                  <a:gd name="T72" fmla="*/ 51 w 111"/>
                  <a:gd name="T73" fmla="*/ 149 h 264"/>
                  <a:gd name="T74" fmla="*/ 43 w 111"/>
                  <a:gd name="T75" fmla="*/ 149 h 264"/>
                  <a:gd name="T76" fmla="*/ 43 w 111"/>
                  <a:gd name="T77" fmla="*/ 165 h 264"/>
                  <a:gd name="T78" fmla="*/ 51 w 111"/>
                  <a:gd name="T79" fmla="*/ 190 h 264"/>
                  <a:gd name="T80" fmla="*/ 77 w 111"/>
                  <a:gd name="T81" fmla="*/ 215 h 264"/>
                  <a:gd name="T82" fmla="*/ 77 w 111"/>
                  <a:gd name="T83" fmla="*/ 231 h 264"/>
                  <a:gd name="T84" fmla="*/ 68 w 111"/>
                  <a:gd name="T85" fmla="*/ 231 h 264"/>
                  <a:gd name="T86" fmla="*/ 60 w 111"/>
                  <a:gd name="T87" fmla="*/ 223 h 264"/>
                  <a:gd name="T88" fmla="*/ 51 w 111"/>
                  <a:gd name="T89" fmla="*/ 215 h 264"/>
                  <a:gd name="T90" fmla="*/ 51 w 111"/>
                  <a:gd name="T91" fmla="*/ 206 h 264"/>
                  <a:gd name="T92" fmla="*/ 43 w 111"/>
                  <a:gd name="T93" fmla="*/ 198 h 264"/>
                  <a:gd name="T94" fmla="*/ 43 w 111"/>
                  <a:gd name="T95" fmla="*/ 215 h 264"/>
                  <a:gd name="T96" fmla="*/ 43 w 111"/>
                  <a:gd name="T97" fmla="*/ 231 h 264"/>
                  <a:gd name="T98" fmla="*/ 51 w 111"/>
                  <a:gd name="T99" fmla="*/ 239 h 264"/>
                  <a:gd name="T100" fmla="*/ 43 w 111"/>
                  <a:gd name="T101" fmla="*/ 247 h 264"/>
                  <a:gd name="T102" fmla="*/ 43 w 111"/>
                  <a:gd name="T103" fmla="*/ 256 h 264"/>
                  <a:gd name="T104" fmla="*/ 26 w 111"/>
                  <a:gd name="T105" fmla="*/ 247 h 264"/>
                  <a:gd name="T106" fmla="*/ 17 w 111"/>
                  <a:gd name="T107" fmla="*/ 256 h 264"/>
                  <a:gd name="T108" fmla="*/ 9 w 111"/>
                  <a:gd name="T109" fmla="*/ 264 h 264"/>
                  <a:gd name="T110" fmla="*/ 0 w 111"/>
                  <a:gd name="T111" fmla="*/ 264 h 2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1" h="264">
                    <a:moveTo>
                      <a:pt x="0" y="264"/>
                    </a:moveTo>
                    <a:lnTo>
                      <a:pt x="17" y="239"/>
                    </a:lnTo>
                    <a:lnTo>
                      <a:pt x="26" y="223"/>
                    </a:lnTo>
                    <a:lnTo>
                      <a:pt x="34" y="198"/>
                    </a:lnTo>
                    <a:lnTo>
                      <a:pt x="34" y="173"/>
                    </a:lnTo>
                    <a:lnTo>
                      <a:pt x="17" y="74"/>
                    </a:lnTo>
                    <a:lnTo>
                      <a:pt x="17" y="50"/>
                    </a:lnTo>
                    <a:lnTo>
                      <a:pt x="26" y="33"/>
                    </a:lnTo>
                    <a:lnTo>
                      <a:pt x="34" y="17"/>
                    </a:lnTo>
                    <a:lnTo>
                      <a:pt x="43" y="8"/>
                    </a:lnTo>
                    <a:lnTo>
                      <a:pt x="68" y="0"/>
                    </a:lnTo>
                    <a:lnTo>
                      <a:pt x="111" y="41"/>
                    </a:lnTo>
                    <a:lnTo>
                      <a:pt x="102" y="41"/>
                    </a:lnTo>
                    <a:lnTo>
                      <a:pt x="85" y="50"/>
                    </a:lnTo>
                    <a:lnTo>
                      <a:pt x="77" y="66"/>
                    </a:lnTo>
                    <a:lnTo>
                      <a:pt x="77" y="74"/>
                    </a:lnTo>
                    <a:lnTo>
                      <a:pt x="77" y="91"/>
                    </a:lnTo>
                    <a:lnTo>
                      <a:pt x="85" y="99"/>
                    </a:lnTo>
                    <a:lnTo>
                      <a:pt x="94" y="107"/>
                    </a:lnTo>
                    <a:lnTo>
                      <a:pt x="94" y="149"/>
                    </a:lnTo>
                    <a:lnTo>
                      <a:pt x="85" y="132"/>
                    </a:lnTo>
                    <a:lnTo>
                      <a:pt x="77" y="124"/>
                    </a:lnTo>
                    <a:lnTo>
                      <a:pt x="68" y="99"/>
                    </a:lnTo>
                    <a:lnTo>
                      <a:pt x="51" y="41"/>
                    </a:lnTo>
                    <a:lnTo>
                      <a:pt x="43" y="41"/>
                    </a:lnTo>
                    <a:lnTo>
                      <a:pt x="43" y="50"/>
                    </a:lnTo>
                    <a:lnTo>
                      <a:pt x="34" y="66"/>
                    </a:lnTo>
                    <a:lnTo>
                      <a:pt x="43" y="91"/>
                    </a:lnTo>
                    <a:lnTo>
                      <a:pt x="60" y="132"/>
                    </a:lnTo>
                    <a:lnTo>
                      <a:pt x="77" y="157"/>
                    </a:lnTo>
                    <a:lnTo>
                      <a:pt x="94" y="182"/>
                    </a:lnTo>
                    <a:lnTo>
                      <a:pt x="94" y="190"/>
                    </a:lnTo>
                    <a:lnTo>
                      <a:pt x="77" y="190"/>
                    </a:lnTo>
                    <a:lnTo>
                      <a:pt x="68" y="173"/>
                    </a:lnTo>
                    <a:lnTo>
                      <a:pt x="51" y="149"/>
                    </a:lnTo>
                    <a:lnTo>
                      <a:pt x="43" y="149"/>
                    </a:lnTo>
                    <a:lnTo>
                      <a:pt x="43" y="165"/>
                    </a:lnTo>
                    <a:lnTo>
                      <a:pt x="51" y="190"/>
                    </a:lnTo>
                    <a:lnTo>
                      <a:pt x="77" y="215"/>
                    </a:lnTo>
                    <a:lnTo>
                      <a:pt x="77" y="231"/>
                    </a:lnTo>
                    <a:lnTo>
                      <a:pt x="68" y="231"/>
                    </a:lnTo>
                    <a:lnTo>
                      <a:pt x="60" y="223"/>
                    </a:lnTo>
                    <a:lnTo>
                      <a:pt x="51" y="215"/>
                    </a:lnTo>
                    <a:lnTo>
                      <a:pt x="51" y="206"/>
                    </a:lnTo>
                    <a:lnTo>
                      <a:pt x="43" y="198"/>
                    </a:lnTo>
                    <a:lnTo>
                      <a:pt x="43" y="215"/>
                    </a:lnTo>
                    <a:lnTo>
                      <a:pt x="43" y="231"/>
                    </a:lnTo>
                    <a:lnTo>
                      <a:pt x="51" y="239"/>
                    </a:lnTo>
                    <a:lnTo>
                      <a:pt x="43" y="247"/>
                    </a:lnTo>
                    <a:lnTo>
                      <a:pt x="43" y="256"/>
                    </a:lnTo>
                    <a:lnTo>
                      <a:pt x="26" y="247"/>
                    </a:lnTo>
                    <a:lnTo>
                      <a:pt x="17" y="256"/>
                    </a:lnTo>
                    <a:lnTo>
                      <a:pt x="9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5" name="Freeform 170"/>
              <p:cNvSpPr>
                <a:spLocks/>
              </p:cNvSpPr>
              <p:nvPr/>
            </p:nvSpPr>
            <p:spPr bwMode="auto">
              <a:xfrm>
                <a:off x="10934" y="13621"/>
                <a:ext cx="51" cy="50"/>
              </a:xfrm>
              <a:custGeom>
                <a:avLst/>
                <a:gdLst>
                  <a:gd name="T0" fmla="*/ 0 w 51"/>
                  <a:gd name="T1" fmla="*/ 0 h 50"/>
                  <a:gd name="T2" fmla="*/ 51 w 51"/>
                  <a:gd name="T3" fmla="*/ 0 h 50"/>
                  <a:gd name="T4" fmla="*/ 51 w 51"/>
                  <a:gd name="T5" fmla="*/ 8 h 50"/>
                  <a:gd name="T6" fmla="*/ 51 w 51"/>
                  <a:gd name="T7" fmla="*/ 25 h 50"/>
                  <a:gd name="T8" fmla="*/ 34 w 51"/>
                  <a:gd name="T9" fmla="*/ 50 h 50"/>
                  <a:gd name="T10" fmla="*/ 34 w 51"/>
                  <a:gd name="T11" fmla="*/ 50 h 50"/>
                  <a:gd name="T12" fmla="*/ 26 w 51"/>
                  <a:gd name="T13" fmla="*/ 50 h 50"/>
                  <a:gd name="T14" fmla="*/ 17 w 51"/>
                  <a:gd name="T15" fmla="*/ 41 h 50"/>
                  <a:gd name="T16" fmla="*/ 9 w 51"/>
                  <a:gd name="T17" fmla="*/ 25 h 50"/>
                  <a:gd name="T18" fmla="*/ 0 w 51"/>
                  <a:gd name="T19" fmla="*/ 8 h 50"/>
                  <a:gd name="T20" fmla="*/ 0 w 51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" h="50">
                    <a:moveTo>
                      <a:pt x="0" y="0"/>
                    </a:moveTo>
                    <a:lnTo>
                      <a:pt x="51" y="0"/>
                    </a:lnTo>
                    <a:lnTo>
                      <a:pt x="51" y="8"/>
                    </a:lnTo>
                    <a:lnTo>
                      <a:pt x="51" y="25"/>
                    </a:lnTo>
                    <a:lnTo>
                      <a:pt x="34" y="50"/>
                    </a:lnTo>
                    <a:lnTo>
                      <a:pt x="26" y="50"/>
                    </a:lnTo>
                    <a:lnTo>
                      <a:pt x="17" y="41"/>
                    </a:lnTo>
                    <a:lnTo>
                      <a:pt x="9" y="25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6" name="Freeform 171"/>
              <p:cNvSpPr>
                <a:spLocks/>
              </p:cNvSpPr>
              <p:nvPr/>
            </p:nvSpPr>
            <p:spPr bwMode="auto">
              <a:xfrm>
                <a:off x="10917" y="13588"/>
                <a:ext cx="94" cy="8"/>
              </a:xfrm>
              <a:custGeom>
                <a:avLst/>
                <a:gdLst>
                  <a:gd name="T0" fmla="*/ 0 w 94"/>
                  <a:gd name="T1" fmla="*/ 8 h 8"/>
                  <a:gd name="T2" fmla="*/ 0 w 94"/>
                  <a:gd name="T3" fmla="*/ 8 h 8"/>
                  <a:gd name="T4" fmla="*/ 43 w 94"/>
                  <a:gd name="T5" fmla="*/ 0 h 8"/>
                  <a:gd name="T6" fmla="*/ 68 w 94"/>
                  <a:gd name="T7" fmla="*/ 0 h 8"/>
                  <a:gd name="T8" fmla="*/ 94 w 94"/>
                  <a:gd name="T9" fmla="*/ 8 h 8"/>
                  <a:gd name="T10" fmla="*/ 94 w 94"/>
                  <a:gd name="T11" fmla="*/ 8 h 8"/>
                  <a:gd name="T12" fmla="*/ 43 w 94"/>
                  <a:gd name="T13" fmla="*/ 8 h 8"/>
                  <a:gd name="T14" fmla="*/ 17 w 94"/>
                  <a:gd name="T15" fmla="*/ 8 h 8"/>
                  <a:gd name="T16" fmla="*/ 0 w 94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8">
                    <a:moveTo>
                      <a:pt x="0" y="8"/>
                    </a:moveTo>
                    <a:lnTo>
                      <a:pt x="0" y="8"/>
                    </a:lnTo>
                    <a:lnTo>
                      <a:pt x="43" y="0"/>
                    </a:lnTo>
                    <a:lnTo>
                      <a:pt x="68" y="0"/>
                    </a:lnTo>
                    <a:lnTo>
                      <a:pt x="94" y="8"/>
                    </a:lnTo>
                    <a:lnTo>
                      <a:pt x="43" y="8"/>
                    </a:lnTo>
                    <a:lnTo>
                      <a:pt x="1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Freeform 172"/>
              <p:cNvSpPr>
                <a:spLocks/>
              </p:cNvSpPr>
              <p:nvPr/>
            </p:nvSpPr>
            <p:spPr bwMode="auto">
              <a:xfrm>
                <a:off x="10883" y="13530"/>
                <a:ext cx="153" cy="42"/>
              </a:xfrm>
              <a:custGeom>
                <a:avLst/>
                <a:gdLst>
                  <a:gd name="T0" fmla="*/ 0 w 153"/>
                  <a:gd name="T1" fmla="*/ 25 h 42"/>
                  <a:gd name="T2" fmla="*/ 0 w 153"/>
                  <a:gd name="T3" fmla="*/ 9 h 42"/>
                  <a:gd name="T4" fmla="*/ 9 w 153"/>
                  <a:gd name="T5" fmla="*/ 0 h 42"/>
                  <a:gd name="T6" fmla="*/ 145 w 153"/>
                  <a:gd name="T7" fmla="*/ 0 h 42"/>
                  <a:gd name="T8" fmla="*/ 153 w 153"/>
                  <a:gd name="T9" fmla="*/ 17 h 42"/>
                  <a:gd name="T10" fmla="*/ 153 w 153"/>
                  <a:gd name="T11" fmla="*/ 25 h 42"/>
                  <a:gd name="T12" fmla="*/ 145 w 153"/>
                  <a:gd name="T13" fmla="*/ 42 h 42"/>
                  <a:gd name="T14" fmla="*/ 17 w 153"/>
                  <a:gd name="T15" fmla="*/ 42 h 42"/>
                  <a:gd name="T16" fmla="*/ 0 w 153"/>
                  <a:gd name="T17" fmla="*/ 33 h 42"/>
                  <a:gd name="T18" fmla="*/ 0 w 153"/>
                  <a:gd name="T19" fmla="*/ 2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" h="42">
                    <a:moveTo>
                      <a:pt x="0" y="25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145" y="0"/>
                    </a:lnTo>
                    <a:lnTo>
                      <a:pt x="153" y="17"/>
                    </a:lnTo>
                    <a:lnTo>
                      <a:pt x="153" y="25"/>
                    </a:lnTo>
                    <a:lnTo>
                      <a:pt x="145" y="42"/>
                    </a:lnTo>
                    <a:lnTo>
                      <a:pt x="17" y="42"/>
                    </a:lnTo>
                    <a:lnTo>
                      <a:pt x="0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8" name="Freeform 173"/>
              <p:cNvSpPr>
                <a:spLocks/>
              </p:cNvSpPr>
              <p:nvPr/>
            </p:nvSpPr>
            <p:spPr bwMode="auto">
              <a:xfrm>
                <a:off x="10909" y="13497"/>
                <a:ext cx="93" cy="9"/>
              </a:xfrm>
              <a:custGeom>
                <a:avLst/>
                <a:gdLst>
                  <a:gd name="T0" fmla="*/ 0 w 93"/>
                  <a:gd name="T1" fmla="*/ 0 h 9"/>
                  <a:gd name="T2" fmla="*/ 51 w 93"/>
                  <a:gd name="T3" fmla="*/ 0 h 9"/>
                  <a:gd name="T4" fmla="*/ 93 w 93"/>
                  <a:gd name="T5" fmla="*/ 0 h 9"/>
                  <a:gd name="T6" fmla="*/ 93 w 93"/>
                  <a:gd name="T7" fmla="*/ 9 h 9"/>
                  <a:gd name="T8" fmla="*/ 51 w 93"/>
                  <a:gd name="T9" fmla="*/ 9 h 9"/>
                  <a:gd name="T10" fmla="*/ 0 w 93"/>
                  <a:gd name="T11" fmla="*/ 9 h 9"/>
                  <a:gd name="T12" fmla="*/ 0 w 93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">
                    <a:moveTo>
                      <a:pt x="0" y="0"/>
                    </a:moveTo>
                    <a:lnTo>
                      <a:pt x="51" y="0"/>
                    </a:lnTo>
                    <a:lnTo>
                      <a:pt x="93" y="0"/>
                    </a:lnTo>
                    <a:lnTo>
                      <a:pt x="93" y="9"/>
                    </a:lnTo>
                    <a:lnTo>
                      <a:pt x="5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147" name="Picture 1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71" y="3607899"/>
            <a:ext cx="4149368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76"/>
          <p:cNvSpPr>
            <a:spLocks noChangeArrowheads="1"/>
          </p:cNvSpPr>
          <p:nvPr/>
        </p:nvSpPr>
        <p:spPr bwMode="auto">
          <a:xfrm>
            <a:off x="135255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52" name="Text Box 180"/>
          <p:cNvSpPr txBox="1">
            <a:spLocks noChangeArrowheads="1"/>
          </p:cNvSpPr>
          <p:nvPr/>
        </p:nvSpPr>
        <p:spPr bwMode="auto">
          <a:xfrm>
            <a:off x="4724401" y="873125"/>
            <a:ext cx="283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Môn: Toán 7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WordArt 184"/>
          <p:cNvSpPr>
            <a:spLocks noChangeArrowheads="1" noChangeShapeType="1" noTextEdit="1"/>
          </p:cNvSpPr>
          <p:nvPr/>
        </p:nvSpPr>
        <p:spPr bwMode="auto">
          <a:xfrm>
            <a:off x="1894914" y="1832225"/>
            <a:ext cx="8619056" cy="164184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TOÁN </a:t>
            </a: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ĐẠI LƯỢNG TỈ LỆ THUẬN</a:t>
            </a:r>
          </a:p>
        </p:txBody>
      </p:sp>
      <p:pic>
        <p:nvPicPr>
          <p:cNvPr id="179" name="Picture 2" descr="2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1134" y="4114800"/>
            <a:ext cx="2185821" cy="249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dddfdd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97365" y="76200"/>
            <a:ext cx="1159726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Biết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4,5l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xăng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giá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70515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đồng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/ Để mua 10,5 lít xăng cần phải trả bao nhiêu tiền ?</a:t>
            </a:r>
          </a:p>
          <a:p>
            <a:pPr>
              <a:defRPr/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b/ Một ô tô sẽ được đổ bao nhiêu lít xăng  nếu trả 783500 đồng ?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031058" y="1304925"/>
            <a:ext cx="208156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2800" b="1" dirty="0"/>
              <a:t>Giải</a:t>
            </a:r>
            <a:endParaRPr lang="en-US" sz="2800" b="1" dirty="0"/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78108" y="1905000"/>
            <a:ext cx="11835781" cy="195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b</a:t>
            </a:r>
            <a:r>
              <a:rPr lang="vi-VN" sz="2800" dirty="0" smtClean="0"/>
              <a:t>/ </a:t>
            </a:r>
            <a:r>
              <a:rPr lang="vi-VN" sz="2800" dirty="0"/>
              <a:t>Gọi x </a:t>
            </a:r>
            <a:r>
              <a:rPr lang="vi-VN" sz="2800" dirty="0" smtClean="0"/>
              <a:t>(</a:t>
            </a:r>
            <a:r>
              <a:rPr lang="en-US" sz="2800" dirty="0" err="1" smtClean="0"/>
              <a:t>lít</a:t>
            </a:r>
            <a:r>
              <a:rPr lang="vi-VN" sz="2800" dirty="0" smtClean="0"/>
              <a:t> </a:t>
            </a:r>
            <a:r>
              <a:rPr lang="vi-VN" sz="2800" dirty="0"/>
              <a:t>) là số </a:t>
            </a:r>
            <a:r>
              <a:rPr lang="en-US" sz="2800" dirty="0" err="1" smtClean="0"/>
              <a:t>xăng</a:t>
            </a:r>
            <a:r>
              <a:rPr lang="vi-VN" sz="2800" dirty="0" smtClean="0"/>
              <a:t> </a:t>
            </a:r>
            <a:r>
              <a:rPr lang="vi-VN" sz="2800" dirty="0"/>
              <a:t>mua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tiền</a:t>
            </a:r>
            <a:r>
              <a:rPr lang="en-US" sz="2800" dirty="0" smtClean="0"/>
              <a:t> 783500 </a:t>
            </a:r>
            <a:r>
              <a:rPr lang="en-US" sz="2800" dirty="0" err="1" smtClean="0"/>
              <a:t>đồng</a:t>
            </a:r>
            <a:r>
              <a:rPr lang="vi-VN" sz="2800" dirty="0" smtClean="0"/>
              <a:t> </a:t>
            </a:r>
            <a:r>
              <a:rPr lang="vi-VN" sz="2800" dirty="0"/>
              <a:t>(x≥ 0</a:t>
            </a:r>
            <a:r>
              <a:rPr lang="vi-VN" sz="2800" dirty="0" smtClean="0"/>
              <a:t>)</a:t>
            </a:r>
            <a:endParaRPr lang="en-US" sz="2800" dirty="0" smtClean="0"/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   </a:t>
            </a:r>
            <a:r>
              <a:rPr lang="en-US" sz="2800" dirty="0" err="1" smtClean="0"/>
              <a:t>Cứ</a:t>
            </a:r>
            <a:r>
              <a:rPr lang="en-US" sz="2800" dirty="0" smtClean="0"/>
              <a:t> </a:t>
            </a:r>
            <a:r>
              <a:rPr lang="en-US" sz="2800" dirty="0" err="1"/>
              <a:t>mua</a:t>
            </a:r>
            <a:r>
              <a:rPr lang="en-US" sz="2800" dirty="0"/>
              <a:t> 4,5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xăng</a:t>
            </a:r>
            <a:r>
              <a:rPr lang="en-US" sz="2800" dirty="0"/>
              <a:t> </a:t>
            </a:r>
            <a:r>
              <a:rPr lang="en-US" sz="2800" dirty="0" err="1" smtClean="0"/>
              <a:t>cần</a:t>
            </a:r>
            <a:r>
              <a:rPr lang="en-US" sz="2800" dirty="0" smtClean="0"/>
              <a:t> 70515 </a:t>
            </a:r>
            <a:r>
              <a:rPr lang="en-US" sz="2800" dirty="0" err="1" smtClean="0"/>
              <a:t>đồng</a:t>
            </a:r>
            <a:endParaRPr lang="en-US" sz="2800" dirty="0" smtClean="0"/>
          </a:p>
          <a:p>
            <a:pPr eaLnBrk="1" hangingPunct="1">
              <a:lnSpc>
                <a:spcPct val="150000"/>
              </a:lnSpc>
            </a:pPr>
            <a:r>
              <a:rPr lang="vi-VN" sz="2800" dirty="0" smtClean="0"/>
              <a:t>Vì </a:t>
            </a:r>
            <a:r>
              <a:rPr lang="vi-VN" sz="2800" dirty="0"/>
              <a:t>số lít xăng và số tiền phải trả là hai đại lượng tỉ lệ thuận </a:t>
            </a:r>
            <a:r>
              <a:rPr lang="vi-VN" sz="2800" dirty="0" smtClean="0"/>
              <a:t> </a:t>
            </a:r>
            <a:endParaRPr lang="en-US" sz="2800" dirty="0"/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1493962" y="-261610"/>
            <a:ext cx="2403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 sz="2800"/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305386" y="5943600"/>
            <a:ext cx="10705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/>
              <a:t>trả</a:t>
            </a:r>
            <a:r>
              <a:rPr lang="en-US" sz="2800" dirty="0"/>
              <a:t>  783500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50 l </a:t>
            </a:r>
            <a:r>
              <a:rPr lang="en-US" sz="2800" dirty="0" err="1"/>
              <a:t>xăng</a:t>
            </a:r>
            <a:r>
              <a:rPr lang="en-US" sz="2800" dirty="0"/>
              <a:t> </a:t>
            </a:r>
            <a:r>
              <a:rPr lang="vi-VN" sz="2800" dirty="0"/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/>
              <p:cNvSpPr txBox="1">
                <a:spLocks noChangeArrowheads="1"/>
              </p:cNvSpPr>
              <p:nvPr/>
            </p:nvSpPr>
            <p:spPr bwMode="auto">
              <a:xfrm>
                <a:off x="3312694" y="3918993"/>
                <a:ext cx="2819400" cy="975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den>
                    </m:f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783500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70515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2694" y="3918993"/>
                <a:ext cx="2819400" cy="975460"/>
              </a:xfrm>
              <a:prstGeom prst="rect">
                <a:avLst/>
              </a:prstGeom>
              <a:blipFill>
                <a:blip r:embed="rId3"/>
                <a:stretch>
                  <a:fillRect t="-1875" b="-81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3"/>
              <p:cNvSpPr txBox="1">
                <a:spLocks noChangeArrowheads="1"/>
              </p:cNvSpPr>
              <p:nvPr/>
            </p:nvSpPr>
            <p:spPr bwMode="auto">
              <a:xfrm>
                <a:off x="529389" y="4899220"/>
                <a:ext cx="7148888" cy="900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800" b="1" dirty="0" smtClean="0"/>
                  <a:t>Suy </a:t>
                </a:r>
                <a:r>
                  <a:rPr lang="en-US" sz="2800" b="1" dirty="0" err="1" smtClean="0"/>
                  <a:t>ra</a:t>
                </a:r>
                <a:r>
                  <a:rPr lang="en-US" sz="2800" b="1" dirty="0" smtClean="0"/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𝟕𝟖𝟑𝟓𝟎𝟎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𝟕𝟎𝟓𝟏𝟓</m:t>
                        </m:r>
                      </m:den>
                    </m:f>
                  </m:oMath>
                </a14:m>
                <a:r>
                  <a:rPr lang="en-US" sz="2800" b="1" dirty="0" smtClean="0"/>
                  <a:t> = 50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2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389" y="4899220"/>
                <a:ext cx="7148888" cy="900824"/>
              </a:xfrm>
              <a:prstGeom prst="rect">
                <a:avLst/>
              </a:prstGeom>
              <a:blipFill>
                <a:blip r:embed="rId4"/>
                <a:stretch>
                  <a:fillRect b="-13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7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dddfdd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6400" y="829762"/>
            <a:ext cx="1137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CC3300"/>
                </a:solidFill>
                <a:latin typeface="Times New Roman" pitchFamily="18" charset="0"/>
              </a:rPr>
              <a:t>2.Bài </a:t>
            </a:r>
            <a:r>
              <a:rPr lang="en-US" sz="2800" b="1" i="1" u="sng" dirty="0" err="1">
                <a:solidFill>
                  <a:srgbClr val="CC3300"/>
                </a:solidFill>
                <a:latin typeface="Times New Roman" pitchFamily="18" charset="0"/>
              </a:rPr>
              <a:t>toán</a:t>
            </a:r>
            <a:r>
              <a:rPr lang="en-US" sz="2800" b="1" i="1" u="sng" dirty="0">
                <a:solidFill>
                  <a:srgbClr val="CC3300"/>
                </a:solidFill>
                <a:latin typeface="Times New Roman" pitchFamily="18" charset="0"/>
              </a:rPr>
              <a:t> 2: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Cho tam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giác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ABC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góc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               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  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lần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lượt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lệ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1; 2; 3.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góc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tam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giác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ABC.</a:t>
            </a:r>
          </a:p>
          <a:p>
            <a:pPr marL="342900" indent="-342900" eaLnBrk="0" hangingPunct="0">
              <a:spcBef>
                <a:spcPct val="50000"/>
              </a:spcBef>
              <a:defRPr/>
            </a:pPr>
            <a:endParaRPr lang="en-US" altLang="en-US" sz="2000" b="1" i="1" dirty="0">
              <a:solidFill>
                <a:srgbClr val="000099"/>
              </a:solidFill>
              <a:latin typeface="Times New Roman" pitchFamily="18" charset="0"/>
            </a:endParaRPr>
          </a:p>
          <a:p>
            <a:pPr marL="342900" indent="-342900" algn="just" eaLnBrk="0" hangingPunct="0">
              <a:spcBef>
                <a:spcPct val="50000"/>
              </a:spcBef>
              <a:defRPr/>
            </a:pPr>
            <a:endParaRPr lang="en-US" sz="2000" b="1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7" name="Rectangle 354"/>
          <p:cNvSpPr>
            <a:spLocks noChangeArrowheads="1"/>
          </p:cNvSpPr>
          <p:nvPr/>
        </p:nvSpPr>
        <p:spPr bwMode="auto">
          <a:xfrm>
            <a:off x="170257" y="2209800"/>
            <a:ext cx="11176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 err="1">
                <a:solidFill>
                  <a:srgbClr val="CC3300"/>
                </a:solidFill>
              </a:rPr>
              <a:t>Giải</a:t>
            </a:r>
            <a:r>
              <a:rPr lang="vi-VN" sz="2800" b="1" u="sng" dirty="0">
                <a:solidFill>
                  <a:srgbClr val="CC3300"/>
                </a:solidFill>
              </a:rPr>
              <a:t>:</a:t>
            </a:r>
          </a:p>
          <a:p>
            <a:pPr>
              <a:defRPr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Vì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góc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               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lệ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1;2;3 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Ta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 </a:t>
            </a:r>
          </a:p>
          <a:p>
            <a:pPr>
              <a:defRPr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Áp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dụng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dãy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:</a:t>
            </a:r>
            <a:endParaRPr lang="en-US" sz="2800" b="1" i="1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endParaRPr lang="en-US" sz="2400" b="1" i="1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sz="2400" b="1" i="1" dirty="0">
                <a:latin typeface="Times New Roman" pitchFamily="18" charset="0"/>
              </a:rPr>
              <a:t>Ta </a:t>
            </a:r>
            <a:r>
              <a:rPr lang="en-US" sz="2400" b="1" i="1" dirty="0" err="1">
                <a:latin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US" sz="24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US" sz="24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Vậy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US" sz="2000" b="1" i="1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defRPr/>
            </a:pPr>
            <a:endParaRPr lang="en-US" sz="2000" b="1" i="1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defRPr/>
            </a:pPr>
            <a:endParaRPr lang="vi-VN" b="1" i="1" u="sng" dirty="0">
              <a:solidFill>
                <a:srgbClr val="CC3300"/>
              </a:solidFill>
            </a:endParaRPr>
          </a:p>
          <a:p>
            <a:pPr algn="ctr">
              <a:defRPr/>
            </a:pPr>
            <a:endParaRPr lang="vi-VN" b="1" i="1" u="sng" dirty="0">
              <a:solidFill>
                <a:srgbClr val="CC3300"/>
              </a:solidFill>
            </a:endParaRPr>
          </a:p>
        </p:txBody>
      </p:sp>
      <p:pic>
        <p:nvPicPr>
          <p:cNvPr id="15366" name="Picture 12" descr="hoi-cham-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524" y="5490371"/>
            <a:ext cx="1768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731682"/>
              </p:ext>
            </p:extLst>
          </p:nvPr>
        </p:nvGraphicFramePr>
        <p:xfrm>
          <a:off x="1850665" y="3222172"/>
          <a:ext cx="2165351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8" name="Equation" r:id="rId6" imgW="736600" imgH="482600" progId="Equation.DSMT4">
                  <p:embed/>
                </p:oleObj>
              </mc:Choice>
              <mc:Fallback>
                <p:oleObj name="Equation" r:id="rId6" imgW="736600" imgH="482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0665" y="3222172"/>
                        <a:ext cx="2165351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097823"/>
              </p:ext>
            </p:extLst>
          </p:nvPr>
        </p:nvGraphicFramePr>
        <p:xfrm>
          <a:off x="4806816" y="3328987"/>
          <a:ext cx="330411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9" name="Equation" r:id="rId8" imgW="1002865" imgH="279279" progId="Equation.DSMT4">
                  <p:embed/>
                </p:oleObj>
              </mc:Choice>
              <mc:Fallback>
                <p:oleObj name="Equation" r:id="rId8" imgW="1002865" imgH="27927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816" y="3328987"/>
                        <a:ext cx="3304118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736009"/>
              </p:ext>
            </p:extLst>
          </p:nvPr>
        </p:nvGraphicFramePr>
        <p:xfrm>
          <a:off x="1243407" y="4507820"/>
          <a:ext cx="712681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0" name="Equation" r:id="rId10" imgW="2260600" imgH="482600" progId="Equation.DSMT4">
                  <p:embed/>
                </p:oleObj>
              </mc:Choice>
              <mc:Fallback>
                <p:oleObj name="Equation" r:id="rId10" imgW="2260600" imgH="482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407" y="4507820"/>
                        <a:ext cx="7126817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97216" y="34290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/>
              <a:t>và</a:t>
            </a:r>
            <a:r>
              <a:rPr lang="en-US" sz="2400" dirty="0"/>
              <a:t> </a:t>
            </a:r>
          </a:p>
        </p:txBody>
      </p:sp>
      <p:graphicFrame>
        <p:nvGraphicFramePr>
          <p:cNvPr id="1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420329"/>
              </p:ext>
            </p:extLst>
          </p:nvPr>
        </p:nvGraphicFramePr>
        <p:xfrm>
          <a:off x="1243407" y="6153150"/>
          <a:ext cx="4514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1" name="Equation" r:id="rId12" imgW="1548728" imgH="304668" progId="Equation.DSMT4">
                  <p:embed/>
                </p:oleObj>
              </mc:Choice>
              <mc:Fallback>
                <p:oleObj name="Equation" r:id="rId12" imgW="1548728" imgH="304668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407" y="6153150"/>
                        <a:ext cx="45148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905144"/>
              </p:ext>
            </p:extLst>
          </p:nvPr>
        </p:nvGraphicFramePr>
        <p:xfrm>
          <a:off x="7848600" y="779780"/>
          <a:ext cx="1762396" cy="586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2" name="Equation" r:id="rId14" imgW="469696" imgH="304668" progId="Equation.DSMT4">
                  <p:embed/>
                </p:oleObj>
              </mc:Choice>
              <mc:Fallback>
                <p:oleObj name="Equation" r:id="rId14" imgW="469696" imgH="304668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779780"/>
                        <a:ext cx="1762396" cy="586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581280"/>
              </p:ext>
            </p:extLst>
          </p:nvPr>
        </p:nvGraphicFramePr>
        <p:xfrm>
          <a:off x="811439" y="5394666"/>
          <a:ext cx="917575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3" name="Equation" r:id="rId16" imgW="3149280" imgH="304560" progId="Equation.DSMT4">
                  <p:embed/>
                </p:oleObj>
              </mc:Choice>
              <mc:Fallback>
                <p:oleObj name="Equation" r:id="rId16" imgW="3149280" imgH="3045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439" y="5394666"/>
                        <a:ext cx="9175751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596443"/>
              </p:ext>
            </p:extLst>
          </p:nvPr>
        </p:nvGraphicFramePr>
        <p:xfrm>
          <a:off x="2734469" y="2685257"/>
          <a:ext cx="1549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4" name="Equation" r:id="rId18" imgW="469696" imgH="304668" progId="Equation.DSMT4">
                  <p:embed/>
                </p:oleObj>
              </mc:Choice>
              <mc:Fallback>
                <p:oleObj name="Equation" r:id="rId18" imgW="469696" imgH="304668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4469" y="2685257"/>
                        <a:ext cx="1549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152400" y="136148"/>
            <a:ext cx="12801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BÀI TOÁN VỀ ĐẠI LƯỢNG TỈ LỆ THUẬN</a:t>
            </a:r>
          </a:p>
          <a:p>
            <a:pPr algn="ctr" eaLnBrk="0" hangingPunct="0"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14478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1828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676400"/>
            <a:ext cx="1285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685800"/>
            <a:ext cx="2066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624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6" y="4876800"/>
            <a:ext cx="2276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6" y="5181600"/>
            <a:ext cx="2676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152400" y="74614"/>
            <a:ext cx="1173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6600FF"/>
                </a:solidFill>
                <a:cs typeface="Arial" charset="0"/>
              </a:rPr>
              <a:t>Tìm</a:t>
            </a:r>
            <a:r>
              <a:rPr lang="en-US" sz="2800" b="1" dirty="0">
                <a:solidFill>
                  <a:srgbClr val="66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cs typeface="Arial" charset="0"/>
              </a:rPr>
              <a:t>hai</a:t>
            </a:r>
            <a:r>
              <a:rPr lang="en-US" sz="2800" b="1" dirty="0">
                <a:solidFill>
                  <a:srgbClr val="66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cs typeface="Arial" charset="0"/>
              </a:rPr>
              <a:t>số</a:t>
            </a:r>
            <a:r>
              <a:rPr lang="en-US" sz="2800" b="1" dirty="0">
                <a:solidFill>
                  <a:srgbClr val="6600FF"/>
                </a:solidFill>
                <a:cs typeface="Arial" charset="0"/>
              </a:rPr>
              <a:t> a, b </a:t>
            </a:r>
            <a:r>
              <a:rPr lang="en-US" sz="2800" b="1" dirty="0" err="1">
                <a:solidFill>
                  <a:srgbClr val="6600FF"/>
                </a:solidFill>
                <a:cs typeface="Arial" charset="0"/>
              </a:rPr>
              <a:t>biết</a:t>
            </a:r>
            <a:r>
              <a:rPr lang="en-US" sz="2800" b="1" dirty="0">
                <a:solidFill>
                  <a:srgbClr val="66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cs typeface="Arial" charset="0"/>
              </a:rPr>
              <a:t>chúng</a:t>
            </a:r>
            <a:r>
              <a:rPr lang="en-US" sz="2800" b="1" dirty="0">
                <a:solidFill>
                  <a:srgbClr val="66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cs typeface="Arial" charset="0"/>
              </a:rPr>
              <a:t>lần</a:t>
            </a:r>
            <a:r>
              <a:rPr lang="en-US" sz="2800" b="1" dirty="0">
                <a:solidFill>
                  <a:srgbClr val="66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cs typeface="Arial" charset="0"/>
              </a:rPr>
              <a:t>lượt</a:t>
            </a:r>
            <a:r>
              <a:rPr lang="en-US" sz="2800" b="1" dirty="0">
                <a:solidFill>
                  <a:srgbClr val="66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cs typeface="Arial" charset="0"/>
              </a:rPr>
              <a:t>tỉ</a:t>
            </a:r>
            <a:r>
              <a:rPr lang="en-US" sz="2800" b="1" dirty="0">
                <a:solidFill>
                  <a:srgbClr val="66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cs typeface="Arial" charset="0"/>
              </a:rPr>
              <a:t>lệ</a:t>
            </a:r>
            <a:r>
              <a:rPr lang="en-US" sz="2800" b="1" dirty="0">
                <a:solidFill>
                  <a:srgbClr val="66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cs typeface="Arial" charset="0"/>
              </a:rPr>
              <a:t>thuận</a:t>
            </a:r>
            <a:r>
              <a:rPr lang="en-US" sz="2800" b="1" dirty="0">
                <a:solidFill>
                  <a:srgbClr val="66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cs typeface="Arial" charset="0"/>
              </a:rPr>
              <a:t>với</a:t>
            </a:r>
            <a:r>
              <a:rPr lang="en-US" sz="2800" b="1" dirty="0">
                <a:solidFill>
                  <a:srgbClr val="6600FF"/>
                </a:solidFill>
                <a:cs typeface="Arial" charset="0"/>
              </a:rPr>
              <a:t> m, n </a:t>
            </a:r>
            <a:r>
              <a:rPr lang="en-US" sz="2800" b="1" dirty="0" err="1">
                <a:solidFill>
                  <a:srgbClr val="6600FF"/>
                </a:solidFill>
                <a:cs typeface="Arial" charset="0"/>
              </a:rPr>
              <a:t>cho</a:t>
            </a:r>
            <a:r>
              <a:rPr lang="en-US" sz="2800" b="1" dirty="0">
                <a:solidFill>
                  <a:srgbClr val="66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cs typeface="Arial" charset="0"/>
              </a:rPr>
              <a:t>trước</a:t>
            </a:r>
            <a:r>
              <a:rPr lang="en-US" sz="2800" b="1" dirty="0">
                <a:solidFill>
                  <a:srgbClr val="66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cs typeface="Arial" charset="0"/>
              </a:rPr>
              <a:t>và</a:t>
            </a:r>
            <a:r>
              <a:rPr lang="en-US" sz="2800" b="1" dirty="0">
                <a:solidFill>
                  <a:srgbClr val="66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cs typeface="Arial" charset="0"/>
              </a:rPr>
              <a:t>biết</a:t>
            </a:r>
            <a:r>
              <a:rPr lang="en-US" sz="2800" b="1" dirty="0">
                <a:solidFill>
                  <a:srgbClr val="6600FF"/>
                </a:solidFill>
                <a:cs typeface="Arial" charset="0"/>
              </a:rPr>
              <a:t> a + b = k (</a:t>
            </a:r>
            <a:r>
              <a:rPr lang="en-US" sz="2800" b="1" dirty="0" err="1">
                <a:solidFill>
                  <a:srgbClr val="6600FF"/>
                </a:solidFill>
                <a:cs typeface="Arial" charset="0"/>
              </a:rPr>
              <a:t>hoặc</a:t>
            </a:r>
            <a:r>
              <a:rPr lang="en-US" sz="2800" b="1" dirty="0">
                <a:solidFill>
                  <a:srgbClr val="6600FF"/>
                </a:solidFill>
                <a:cs typeface="Arial" charset="0"/>
              </a:rPr>
              <a:t> a – b = k).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815907" y="5988050"/>
            <a:ext cx="80712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ba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a, b, c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chúng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lượt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tỉ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lệ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m, n, t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trước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a + b + c = k.</a:t>
            </a:r>
          </a:p>
        </p:txBody>
      </p:sp>
      <p:pic>
        <p:nvPicPr>
          <p:cNvPr id="8295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520">
            <a:off x="1676400" y="3465514"/>
            <a:ext cx="30480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4298">
            <a:off x="1752600" y="4562476"/>
            <a:ext cx="36576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320">
            <a:off x="2009560" y="1556367"/>
            <a:ext cx="30194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958" name="Object 2"/>
          <p:cNvGraphicFramePr>
            <a:graphicFrameLocks noChangeAspect="1"/>
          </p:cNvGraphicFramePr>
          <p:nvPr/>
        </p:nvGraphicFramePr>
        <p:xfrm>
          <a:off x="6096000" y="609601"/>
          <a:ext cx="20955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Bitmap Image" r:id="rId13" imgW="1257476" imgH="676369" progId="PBrush">
                  <p:embed/>
                </p:oleObj>
              </mc:Choice>
              <mc:Fallback>
                <p:oleObj name="Bitmap Image" r:id="rId13" imgW="1257476" imgH="676369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09601"/>
                        <a:ext cx="20955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AutoShape 13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2514600" y="6477000"/>
            <a:ext cx="3810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/>
      <p:bldP spid="829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dddfdd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2628900" y="19051"/>
            <a:ext cx="76200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2971801" y="452735"/>
            <a:ext cx="7277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HOẠT ĐỘNG VẬN DỤNG VÀ TÌM TÒI MỞ RỘNG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482146" y="1689007"/>
            <a:ext cx="10972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         </a:t>
            </a:r>
            <a:r>
              <a:rPr lang="en-US" sz="2200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thuốc</a:t>
            </a:r>
            <a:r>
              <a:rPr lang="en-US" sz="2400" b="1" dirty="0"/>
              <a:t> ho </a:t>
            </a:r>
            <a:r>
              <a:rPr lang="en-US" sz="2400" b="1" dirty="0" err="1"/>
              <a:t>người</a:t>
            </a:r>
            <a:r>
              <a:rPr lang="en-US" sz="2400" b="1" dirty="0"/>
              <a:t> ta </a:t>
            </a:r>
            <a:r>
              <a:rPr lang="en-US" sz="2400" b="1" dirty="0" err="1"/>
              <a:t>ngâm</a:t>
            </a:r>
            <a:r>
              <a:rPr lang="en-US" sz="2400" b="1" dirty="0"/>
              <a:t> </a:t>
            </a:r>
            <a:r>
              <a:rPr lang="en-US" sz="2400" b="1" dirty="0" err="1"/>
              <a:t>chanh</a:t>
            </a:r>
            <a:r>
              <a:rPr lang="en-US" sz="2400" b="1" dirty="0"/>
              <a:t> </a:t>
            </a:r>
            <a:r>
              <a:rPr lang="en-US" sz="2400" b="1" dirty="0" err="1"/>
              <a:t>đào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mật</a:t>
            </a:r>
            <a:r>
              <a:rPr lang="en-US" sz="2400" b="1" dirty="0"/>
              <a:t> </a:t>
            </a:r>
            <a:r>
              <a:rPr lang="en-US" sz="2400" b="1" dirty="0" err="1"/>
              <a:t>ong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phèn</a:t>
            </a:r>
            <a:r>
              <a:rPr lang="en-US" sz="2400" b="1" dirty="0"/>
              <a:t> </a:t>
            </a:r>
            <a:r>
              <a:rPr lang="en-US" sz="2400" b="1" dirty="0" err="1"/>
              <a:t>theo</a:t>
            </a:r>
            <a:r>
              <a:rPr lang="en-US" sz="2400" b="1" dirty="0"/>
              <a:t> </a:t>
            </a:r>
            <a:r>
              <a:rPr lang="en-US" sz="2400" b="1" dirty="0" err="1"/>
              <a:t>công</a:t>
            </a:r>
            <a:r>
              <a:rPr lang="en-US" sz="2400" b="1" dirty="0"/>
              <a:t> </a:t>
            </a:r>
            <a:r>
              <a:rPr lang="en-US" sz="2400" b="1" dirty="0" err="1"/>
              <a:t>thức</a:t>
            </a:r>
            <a:r>
              <a:rPr lang="en-US" sz="2400" b="1" dirty="0"/>
              <a:t>: </a:t>
            </a:r>
            <a:r>
              <a:rPr lang="en-US" sz="2400" b="1" dirty="0" err="1"/>
              <a:t>cứ</a:t>
            </a:r>
            <a:r>
              <a:rPr lang="en-US" sz="2400" b="1" dirty="0"/>
              <a:t> 0,5kg </a:t>
            </a:r>
            <a:r>
              <a:rPr lang="en-US" sz="2400" b="1" dirty="0" err="1"/>
              <a:t>chanh</a:t>
            </a:r>
            <a:r>
              <a:rPr lang="en-US" sz="2400" b="1" dirty="0"/>
              <a:t> </a:t>
            </a:r>
            <a:r>
              <a:rPr lang="en-US" sz="2400" b="1" dirty="0" err="1"/>
              <a:t>đào</a:t>
            </a:r>
            <a:r>
              <a:rPr lang="en-US" sz="2400" b="1" dirty="0"/>
              <a:t> </a:t>
            </a:r>
            <a:r>
              <a:rPr lang="en-US" sz="2400" b="1" dirty="0" err="1"/>
              <a:t>thì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250g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phèn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0,5l </a:t>
            </a:r>
            <a:r>
              <a:rPr lang="en-US" sz="2400" b="1" dirty="0" err="1"/>
              <a:t>mật</a:t>
            </a:r>
            <a:r>
              <a:rPr lang="en-US" sz="2400" b="1" dirty="0"/>
              <a:t> </a:t>
            </a:r>
            <a:r>
              <a:rPr lang="en-US" sz="2400" b="1" dirty="0" err="1"/>
              <a:t>ong</a:t>
            </a:r>
            <a:r>
              <a:rPr lang="en-US" sz="2400" b="1" dirty="0"/>
              <a:t>. Theo </a:t>
            </a:r>
            <a:r>
              <a:rPr lang="en-US" sz="2400" b="1" dirty="0" err="1"/>
              <a:t>công</a:t>
            </a:r>
            <a:r>
              <a:rPr lang="en-US" sz="2400" b="1" dirty="0"/>
              <a:t> </a:t>
            </a:r>
            <a:r>
              <a:rPr lang="en-US" sz="2400" b="1" dirty="0" err="1"/>
              <a:t>thức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,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ngâm</a:t>
            </a:r>
            <a:r>
              <a:rPr lang="en-US" sz="2400" b="1" dirty="0"/>
              <a:t> 2,5kg </a:t>
            </a:r>
            <a:r>
              <a:rPr lang="en-US" sz="2400" b="1" dirty="0" err="1"/>
              <a:t>chanh</a:t>
            </a:r>
            <a:r>
              <a:rPr lang="en-US" sz="2400" b="1" dirty="0"/>
              <a:t> </a:t>
            </a:r>
            <a:r>
              <a:rPr lang="en-US" sz="2400" b="1" dirty="0" err="1"/>
              <a:t>đào</a:t>
            </a:r>
            <a:r>
              <a:rPr lang="en-US" sz="2400" b="1" dirty="0"/>
              <a:t> </a:t>
            </a:r>
            <a:r>
              <a:rPr lang="en-US" sz="2400" b="1" dirty="0" err="1"/>
              <a:t>thì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bao </a:t>
            </a:r>
            <a:r>
              <a:rPr lang="en-US" sz="2400" b="1" dirty="0" err="1"/>
              <a:t>nhiêu</a:t>
            </a:r>
            <a:r>
              <a:rPr lang="en-US" sz="2400" b="1" dirty="0"/>
              <a:t> kg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phèn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bao </a:t>
            </a:r>
            <a:r>
              <a:rPr lang="en-US" sz="2400" b="1" dirty="0" err="1"/>
              <a:t>nhiêu</a:t>
            </a:r>
            <a:r>
              <a:rPr lang="en-US" sz="2400" b="1" dirty="0"/>
              <a:t> </a:t>
            </a:r>
            <a:r>
              <a:rPr lang="en-US" sz="2400" b="1" dirty="0" err="1"/>
              <a:t>lít</a:t>
            </a:r>
            <a:r>
              <a:rPr lang="en-US" sz="2400" b="1" dirty="0"/>
              <a:t> </a:t>
            </a:r>
            <a:r>
              <a:rPr lang="en-US" sz="2400" b="1" dirty="0" err="1"/>
              <a:t>mật</a:t>
            </a:r>
            <a:r>
              <a:rPr lang="en-US" sz="2400" b="1" dirty="0"/>
              <a:t> </a:t>
            </a:r>
            <a:r>
              <a:rPr lang="en-US" sz="2400" b="1" dirty="0" err="1"/>
              <a:t>ong</a:t>
            </a:r>
            <a:r>
              <a:rPr lang="en-US" sz="2400" b="1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146" y="1239992"/>
            <a:ext cx="1422400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0033CC"/>
                </a:solidFill>
              </a:rPr>
              <a:t>CÂU 1</a:t>
            </a:r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</p:txBody>
      </p:sp>
      <p:sp>
        <p:nvSpPr>
          <p:cNvPr id="19463" name="AutoShape 2" descr="Káº¿t quáº£ hÃ¬nh áº£nh cho hÃ¬nh áº£nh chanh ÄÃ o"/>
          <p:cNvSpPr>
            <a:spLocks noChangeAspect="1" noChangeArrowheads="1"/>
          </p:cNvSpPr>
          <p:nvPr/>
        </p:nvSpPr>
        <p:spPr bwMode="auto">
          <a:xfrm>
            <a:off x="1628775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60" name="Picture 11" descr="Chanh-dao-mat-ong-1872812812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265" y="4102424"/>
            <a:ext cx="3772025" cy="229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" descr="chanh đà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7290">
            <a:off x="8503790" y="3946794"/>
            <a:ext cx="345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be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071">
            <a:off x="390019" y="3971201"/>
            <a:ext cx="3290311" cy="198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327900" y="6477000"/>
            <a:ext cx="5080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556" grpId="0"/>
      <p:bldP spid="23557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"/>
            <a:ext cx="8839200" cy="57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200776"/>
              </p:ext>
            </p:extLst>
          </p:nvPr>
        </p:nvGraphicFramePr>
        <p:xfrm>
          <a:off x="16329" y="5753100"/>
          <a:ext cx="1219200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038"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giữ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cho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môi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trường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trong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lành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Bác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Hồ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đã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phát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động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phong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trào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“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tết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trồng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cây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” 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năm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1960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Ảnh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bác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cùng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tham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gia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phong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trào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600" baseline="0" dirty="0" err="1">
                          <a:solidFill>
                            <a:srgbClr val="FF0000"/>
                          </a:solidFill>
                        </a:rPr>
                        <a:t>năm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</a:rPr>
                        <a:t> 1969</a:t>
                      </a:r>
                      <a:endParaRPr lang="vi-VN" sz="2600" dirty="0">
                        <a:solidFill>
                          <a:srgbClr val="FF0000"/>
                        </a:solidFill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dddfdd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2743" y="174842"/>
            <a:ext cx="477520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 err="1">
                <a:solidFill>
                  <a:schemeClr val="accent5">
                    <a:lumMod val="10000"/>
                  </a:schemeClr>
                </a:solidFill>
              </a:rPr>
              <a:t>Câu</a:t>
            </a:r>
            <a:r>
              <a:rPr lang="en-US" sz="2800" b="1" u="sng" dirty="0">
                <a:solidFill>
                  <a:schemeClr val="accent5">
                    <a:lumMod val="10000"/>
                  </a:schemeClr>
                </a:solidFill>
              </a:rPr>
              <a:t> 3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</a:rPr>
              <a:t>: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</a:rPr>
              <a:t>Em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</a:rPr>
              <a:t>biết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</a:rPr>
              <a:t> ? </a:t>
            </a:r>
          </a:p>
        </p:txBody>
      </p:sp>
      <p:pic>
        <p:nvPicPr>
          <p:cNvPr id="4" name="Picture 3" descr="1-mau_slide_powerpoint_dep_ctu.vn_(15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-84225"/>
            <a:ext cx="121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hoi-cham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4188726"/>
            <a:ext cx="2336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8937" y="836532"/>
            <a:ext cx="9753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khỏe</a:t>
            </a:r>
            <a:r>
              <a:rPr lang="en-US" sz="2800" dirty="0"/>
              <a:t> </a:t>
            </a:r>
            <a:r>
              <a:rPr lang="en-US" sz="2800" dirty="0" err="1"/>
              <a:t>mạnh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chế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 </a:t>
            </a:r>
            <a:r>
              <a:rPr lang="en-US" sz="2800" dirty="0" err="1"/>
              <a:t>uống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. Theo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y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giới</a:t>
            </a:r>
            <a:r>
              <a:rPr lang="en-US" sz="2800" dirty="0"/>
              <a:t> (WHO) </a:t>
            </a:r>
            <a:r>
              <a:rPr lang="en-US" sz="2800" dirty="0" err="1"/>
              <a:t>khuyến</a:t>
            </a:r>
            <a:r>
              <a:rPr lang="en-US" sz="2800" dirty="0"/>
              <a:t> </a:t>
            </a:r>
            <a:r>
              <a:rPr lang="en-US" sz="2800" dirty="0" err="1"/>
              <a:t>cáo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400g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rau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 </a:t>
            </a:r>
          </a:p>
        </p:txBody>
      </p:sp>
      <p:pic>
        <p:nvPicPr>
          <p:cNvPr id="8" name="Picture 7" descr="tải xuống (3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316">
            <a:off x="5375187" y="2925243"/>
            <a:ext cx="3416301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9395">
            <a:off x="8800316" y="1744133"/>
            <a:ext cx="3302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8937" y="4699431"/>
            <a:ext cx="8940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/>
              <a:t>Việt</a:t>
            </a:r>
            <a:r>
              <a:rPr lang="en-US" sz="2800" dirty="0"/>
              <a:t> Nam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</a:p>
          <a:p>
            <a:pPr eaLnBrk="1" hangingPunct="1"/>
            <a:r>
              <a:rPr lang="en-US" sz="2800" dirty="0"/>
              <a:t>89,5 </a:t>
            </a:r>
            <a:r>
              <a:rPr lang="en-US" sz="2800" dirty="0" err="1"/>
              <a:t>triệu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(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2013).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toàn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khỏe</a:t>
            </a:r>
            <a:r>
              <a:rPr lang="en-US" sz="2800" dirty="0"/>
              <a:t> </a:t>
            </a:r>
            <a:r>
              <a:rPr lang="en-US" sz="2800" dirty="0" err="1"/>
              <a:t>mạnh</a:t>
            </a:r>
            <a:r>
              <a:rPr lang="en-US" sz="2800" dirty="0"/>
              <a:t>, </a:t>
            </a:r>
            <a:r>
              <a:rPr lang="en-US" sz="2800" dirty="0" err="1"/>
              <a:t>hằng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Nam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rau</a:t>
            </a:r>
            <a:r>
              <a:rPr lang="en-US" sz="2800" dirty="0"/>
              <a:t> (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kg)?</a:t>
            </a:r>
          </a:p>
        </p:txBody>
      </p:sp>
      <p:sp>
        <p:nvSpPr>
          <p:cNvPr id="22538" name="AutoShape 1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11722100" y="6324813"/>
            <a:ext cx="5080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dddfdd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21" y="0"/>
            <a:ext cx="122183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447800" y="222252"/>
            <a:ext cx="536672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 dirty="0">
                <a:solidFill>
                  <a:srgbClr val="0000FF"/>
                </a:solidFill>
              </a:rPr>
              <a:t>Câu2:Bài 8 </a:t>
            </a:r>
            <a:r>
              <a:rPr lang="en-US" sz="2400" b="1" u="sng" dirty="0" err="1">
                <a:solidFill>
                  <a:srgbClr val="0000FF"/>
                </a:solidFill>
              </a:rPr>
              <a:t>trang</a:t>
            </a:r>
            <a:r>
              <a:rPr lang="en-US" sz="2400" b="1" u="sng" dirty="0">
                <a:solidFill>
                  <a:srgbClr val="0000FF"/>
                </a:solidFill>
              </a:rPr>
              <a:t> 56 (SGK)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247741" y="760945"/>
            <a:ext cx="117918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 </a:t>
            </a:r>
            <a:r>
              <a:rPr lang="en-US" sz="2400" b="1" dirty="0" err="1"/>
              <a:t>lớp</a:t>
            </a:r>
            <a:r>
              <a:rPr lang="en-US" sz="2400" b="1" dirty="0"/>
              <a:t> 7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trồng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sóc</a:t>
            </a:r>
            <a:r>
              <a:rPr lang="en-US" sz="2400" b="1" dirty="0"/>
              <a:t> 24 </a:t>
            </a:r>
            <a:r>
              <a:rPr lang="en-US" sz="2400" b="1" dirty="0" err="1"/>
              <a:t>cây</a:t>
            </a:r>
            <a:r>
              <a:rPr lang="en-US" sz="2400" b="1" dirty="0"/>
              <a:t> </a:t>
            </a:r>
            <a:r>
              <a:rPr lang="en-US" sz="2400" b="1" dirty="0" err="1"/>
              <a:t>xanh</a:t>
            </a:r>
            <a:r>
              <a:rPr lang="en-US" sz="2400" b="1" dirty="0"/>
              <a:t>. </a:t>
            </a:r>
            <a:r>
              <a:rPr lang="en-US" sz="2400" b="1" dirty="0" err="1"/>
              <a:t>Lớp</a:t>
            </a:r>
            <a:r>
              <a:rPr lang="en-US" sz="2400" b="1" dirty="0"/>
              <a:t> 7A </a:t>
            </a:r>
            <a:r>
              <a:rPr lang="en-US" sz="2400" b="1" dirty="0" err="1"/>
              <a:t>có</a:t>
            </a:r>
            <a:r>
              <a:rPr lang="en-US" sz="2400" b="1" dirty="0"/>
              <a:t> 32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, </a:t>
            </a:r>
            <a:r>
              <a:rPr lang="en-US" sz="2400" b="1" dirty="0" err="1"/>
              <a:t>lớp</a:t>
            </a:r>
            <a:r>
              <a:rPr lang="en-US" sz="2400" b="1" dirty="0"/>
              <a:t> 7B </a:t>
            </a:r>
            <a:r>
              <a:rPr lang="en-US" sz="2400" b="1" dirty="0" err="1"/>
              <a:t>có</a:t>
            </a:r>
            <a:r>
              <a:rPr lang="en-US" sz="2400" b="1" dirty="0"/>
              <a:t> 28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, </a:t>
            </a:r>
            <a:r>
              <a:rPr lang="en-US" sz="2400" b="1" dirty="0" err="1"/>
              <a:t>lớp</a:t>
            </a:r>
            <a:r>
              <a:rPr lang="en-US" sz="2400" b="1" dirty="0"/>
              <a:t> 7C </a:t>
            </a:r>
            <a:r>
              <a:rPr lang="en-US" sz="2400" b="1" dirty="0" err="1"/>
              <a:t>có</a:t>
            </a:r>
            <a:r>
              <a:rPr lang="en-US" sz="2400" b="1" dirty="0"/>
              <a:t> 36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.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mỗi</a:t>
            </a:r>
            <a:r>
              <a:rPr lang="en-US" sz="2400" b="1" dirty="0"/>
              <a:t> </a:t>
            </a:r>
            <a:r>
              <a:rPr lang="en-US" sz="2400" b="1" dirty="0" err="1"/>
              <a:t>lớp</a:t>
            </a:r>
            <a:r>
              <a:rPr lang="en-US" sz="2400" b="1" dirty="0"/>
              <a:t>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trồng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sóc</a:t>
            </a:r>
            <a:r>
              <a:rPr lang="en-US" sz="2400" b="1" dirty="0"/>
              <a:t> bao </a:t>
            </a:r>
            <a:r>
              <a:rPr lang="en-US" sz="2400" b="1" dirty="0" err="1"/>
              <a:t>nhiêu</a:t>
            </a:r>
            <a:r>
              <a:rPr lang="en-US" sz="2400" b="1" dirty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 </a:t>
            </a:r>
            <a:r>
              <a:rPr lang="en-US" sz="2400" b="1" dirty="0" err="1"/>
              <a:t>xanh</a:t>
            </a:r>
            <a:r>
              <a:rPr lang="en-US" sz="2400" b="1" dirty="0"/>
              <a:t>,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rằng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 </a:t>
            </a:r>
            <a:r>
              <a:rPr lang="en-US" sz="2400" b="1" dirty="0" err="1"/>
              <a:t>xanh</a:t>
            </a:r>
            <a:r>
              <a:rPr lang="en-US" sz="2400" b="1" dirty="0"/>
              <a:t> </a:t>
            </a:r>
            <a:r>
              <a:rPr lang="en-US" sz="2400" b="1" dirty="0" err="1"/>
              <a:t>tỉ</a:t>
            </a:r>
            <a:r>
              <a:rPr lang="en-US" sz="2400" b="1" dirty="0"/>
              <a:t> </a:t>
            </a:r>
            <a:r>
              <a:rPr lang="en-US" sz="2400" b="1" dirty="0" err="1"/>
              <a:t>lệ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4599" y="2158545"/>
            <a:ext cx="5663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                                             </a:t>
            </a:r>
            <a:r>
              <a:rPr lang="en-US" sz="2400" u="sng" dirty="0" err="1">
                <a:solidFill>
                  <a:srgbClr val="000000"/>
                </a:solidFill>
              </a:rPr>
              <a:t>Giải</a:t>
            </a:r>
            <a:r>
              <a:rPr lang="en-US" sz="2400" u="sng" dirty="0">
                <a:solidFill>
                  <a:srgbClr val="000000"/>
                </a:solidFill>
              </a:rPr>
              <a:t>: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700819"/>
              </p:ext>
            </p:extLst>
          </p:nvPr>
        </p:nvGraphicFramePr>
        <p:xfrm>
          <a:off x="3521869" y="4495800"/>
          <a:ext cx="4753689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" name="Equation" r:id="rId4" imgW="2336800" imgH="393700" progId="Equation.DSMT4">
                  <p:embed/>
                </p:oleObj>
              </mc:Choice>
              <mc:Fallback>
                <p:oleObj name="Equation" r:id="rId4" imgW="23368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869" y="4495800"/>
                        <a:ext cx="4753689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243849"/>
              </p:ext>
            </p:extLst>
          </p:nvPr>
        </p:nvGraphicFramePr>
        <p:xfrm>
          <a:off x="2085282" y="5319930"/>
          <a:ext cx="73606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" name="Equation" r:id="rId6" imgW="2489200" imgH="393700" progId="Equation.DSMT4">
                  <p:embed/>
                </p:oleObj>
              </mc:Choice>
              <mc:Fallback>
                <p:oleObj name="Equation" r:id="rId6" imgW="24892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282" y="5319930"/>
                        <a:ext cx="7360687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47741" y="2634814"/>
            <a:ext cx="1080981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pt-BR" sz="2400" dirty="0">
                <a:cs typeface="Times New Roman" pitchFamily="18" charset="0"/>
              </a:rPr>
              <a:t>Gọi số cây trồng của các lớp 7A, 7B, 7C lần lượt là: x, y, z</a:t>
            </a:r>
            <a:endParaRPr lang="vi-VN" sz="2400" dirty="0">
              <a:cs typeface="Arial" charset="0"/>
            </a:endParaRPr>
          </a:p>
          <a:p>
            <a:pPr eaLnBrk="0" hangingPunct="0"/>
            <a:r>
              <a:rPr lang="fr-FR" sz="2400" dirty="0">
                <a:cs typeface="Times New Roman" pitchFamily="18" charset="0"/>
              </a:rPr>
              <a:t>Theo </a:t>
            </a:r>
            <a:r>
              <a:rPr lang="fr-FR" sz="2400" dirty="0" err="1">
                <a:cs typeface="Times New Roman" pitchFamily="18" charset="0"/>
              </a:rPr>
              <a:t>bài</a:t>
            </a:r>
            <a:r>
              <a:rPr lang="fr-FR" sz="2400" dirty="0">
                <a:cs typeface="Times New Roman" pitchFamily="18" charset="0"/>
              </a:rPr>
              <a:t> ra ta </a:t>
            </a:r>
            <a:r>
              <a:rPr lang="fr-FR" sz="2400" dirty="0" err="1">
                <a:cs typeface="Times New Roman" pitchFamily="18" charset="0"/>
              </a:rPr>
              <a:t>có</a:t>
            </a:r>
            <a:r>
              <a:rPr lang="fr-FR" sz="2400" dirty="0">
                <a:cs typeface="Times New Roman" pitchFamily="18" charset="0"/>
              </a:rPr>
              <a:t>: x + y + z = 24 </a:t>
            </a:r>
          </a:p>
          <a:p>
            <a:pPr eaLnBrk="0" hangingPunct="0"/>
            <a:r>
              <a:rPr lang="fr-FR" sz="2400" dirty="0" err="1">
                <a:cs typeface="Times New Roman" pitchFamily="18" charset="0"/>
              </a:rPr>
              <a:t>và</a:t>
            </a:r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400" dirty="0" err="1">
                <a:cs typeface="Times New Roman" pitchFamily="18" charset="0"/>
              </a:rPr>
              <a:t>x,y</a:t>
            </a:r>
            <a:r>
              <a:rPr lang="fr-FR" sz="2400" dirty="0">
                <a:cs typeface="Times New Roman" pitchFamily="18" charset="0"/>
              </a:rPr>
              <a:t>, z </a:t>
            </a:r>
            <a:r>
              <a:rPr lang="fr-FR" sz="2400" dirty="0" err="1">
                <a:cs typeface="Times New Roman" pitchFamily="18" charset="0"/>
              </a:rPr>
              <a:t>lần</a:t>
            </a:r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400" dirty="0" err="1">
                <a:cs typeface="Times New Roman" pitchFamily="18" charset="0"/>
              </a:rPr>
              <a:t>lượt</a:t>
            </a:r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400" dirty="0" err="1">
                <a:cs typeface="Times New Roman" pitchFamily="18" charset="0"/>
              </a:rPr>
              <a:t>tỷ</a:t>
            </a:r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400" dirty="0" err="1">
                <a:cs typeface="Times New Roman" pitchFamily="18" charset="0"/>
              </a:rPr>
              <a:t>lệ</a:t>
            </a:r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400" dirty="0" err="1">
                <a:cs typeface="Times New Roman" pitchFamily="18" charset="0"/>
              </a:rPr>
              <a:t>với</a:t>
            </a:r>
            <a:r>
              <a:rPr lang="fr-FR" sz="2400" dirty="0">
                <a:cs typeface="Times New Roman" pitchFamily="18" charset="0"/>
              </a:rPr>
              <a:t> 32; 28 ; 36 ta </a:t>
            </a:r>
            <a:r>
              <a:rPr lang="fr-FR" sz="2400" dirty="0" err="1">
                <a:cs typeface="Times New Roman" pitchFamily="18" charset="0"/>
              </a:rPr>
              <a:t>có</a:t>
            </a:r>
            <a:endParaRPr lang="fr-FR" sz="2400" dirty="0">
              <a:cs typeface="Times New Roman" pitchFamily="18" charset="0"/>
            </a:endParaRPr>
          </a:p>
          <a:p>
            <a:pPr eaLnBrk="0" hangingPunct="0"/>
            <a:endParaRPr lang="fr-FR" sz="2400" dirty="0">
              <a:cs typeface="Times New Roman" pitchFamily="18" charset="0"/>
            </a:endParaRPr>
          </a:p>
          <a:p>
            <a:pPr eaLnBrk="0" hangingPunct="0"/>
            <a:r>
              <a:rPr lang="fr-FR" sz="2400" dirty="0" err="1">
                <a:cs typeface="Times New Roman" pitchFamily="18" charset="0"/>
              </a:rPr>
              <a:t>Áp</a:t>
            </a:r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400" dirty="0" err="1">
                <a:cs typeface="Times New Roman" pitchFamily="18" charset="0"/>
              </a:rPr>
              <a:t>dụng</a:t>
            </a:r>
            <a:r>
              <a:rPr lang="fr-FR" sz="2400" dirty="0">
                <a:cs typeface="Times New Roman" pitchFamily="18" charset="0"/>
              </a:rPr>
              <a:t> t/c </a:t>
            </a:r>
            <a:r>
              <a:rPr lang="fr-FR" sz="2400" dirty="0" err="1">
                <a:cs typeface="Times New Roman" pitchFamily="18" charset="0"/>
              </a:rPr>
              <a:t>dãy</a:t>
            </a:r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400" dirty="0" err="1">
                <a:cs typeface="Times New Roman" pitchFamily="18" charset="0"/>
              </a:rPr>
              <a:t>tỉ</a:t>
            </a:r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400" dirty="0" err="1">
                <a:cs typeface="Times New Roman" pitchFamily="18" charset="0"/>
              </a:rPr>
              <a:t>số</a:t>
            </a:r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400" dirty="0" err="1">
                <a:cs typeface="Times New Roman" pitchFamily="18" charset="0"/>
              </a:rPr>
              <a:t>bàng</a:t>
            </a:r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400" dirty="0" err="1">
                <a:cs typeface="Times New Roman" pitchFamily="18" charset="0"/>
              </a:rPr>
              <a:t>nhau</a:t>
            </a:r>
            <a:r>
              <a:rPr lang="fr-FR" sz="2400" dirty="0">
                <a:cs typeface="Times New Roman" pitchFamily="18" charset="0"/>
              </a:rPr>
              <a:t> ta </a:t>
            </a:r>
            <a:r>
              <a:rPr lang="fr-FR" sz="2400" dirty="0" err="1">
                <a:cs typeface="Times New Roman" pitchFamily="18" charset="0"/>
              </a:rPr>
              <a:t>có</a:t>
            </a:r>
            <a:r>
              <a:rPr lang="fr-FR" sz="2400" dirty="0">
                <a:cs typeface="Times New Roman" pitchFamily="18" charset="0"/>
              </a:rPr>
              <a:t>:</a:t>
            </a:r>
          </a:p>
          <a:p>
            <a:pPr eaLnBrk="0" hangingPunct="0"/>
            <a:endParaRPr lang="vi-VN" sz="2400" dirty="0">
              <a:cs typeface="Arial" charset="0"/>
            </a:endParaRPr>
          </a:p>
          <a:p>
            <a:pPr eaLnBrk="0" hangingPunct="0"/>
            <a:endParaRPr lang="vi-VN" dirty="0">
              <a:cs typeface="Arial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40805" y="5494245"/>
            <a:ext cx="231426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400" dirty="0" err="1">
                <a:cs typeface="Times New Roman" pitchFamily="18" charset="0"/>
              </a:rPr>
              <a:t>Suy</a:t>
            </a:r>
            <a:r>
              <a:rPr lang="en-US" sz="2400" dirty="0">
                <a:cs typeface="Times New Roman" pitchFamily="18" charset="0"/>
              </a:rPr>
              <a:t> ra : </a:t>
            </a:r>
            <a:endParaRPr lang="en-US" sz="2400" dirty="0">
              <a:cs typeface="Arial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84599" y="5508949"/>
            <a:ext cx="1072070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1400" dirty="0">
                <a:cs typeface="Times New Roman" pitchFamily="18" charset="0"/>
              </a:rPr>
              <a:t> </a:t>
            </a:r>
            <a:endParaRPr lang="vi-VN" sz="2400" dirty="0">
              <a:cs typeface="Arial" charset="0"/>
            </a:endParaRPr>
          </a:p>
          <a:p>
            <a:pPr algn="just" eaLnBrk="0" hangingPunct="0"/>
            <a:endParaRPr lang="en-US" sz="2400" dirty="0">
              <a:cs typeface="Times New Roman" pitchFamily="18" charset="0"/>
            </a:endParaRPr>
          </a:p>
          <a:p>
            <a:pPr algn="just" eaLnBrk="0" hangingPunct="0"/>
            <a:r>
              <a:rPr lang="en-US" sz="2400" dirty="0" err="1">
                <a:cs typeface="Times New Roman" pitchFamily="18" charset="0"/>
              </a:rPr>
              <a:t>Vậy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số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cây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trồng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của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các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lớp</a:t>
            </a:r>
            <a:r>
              <a:rPr lang="en-US" sz="2400" dirty="0">
                <a:cs typeface="Times New Roman" pitchFamily="18" charset="0"/>
              </a:rPr>
              <a:t> 7A, 7B, 7C </a:t>
            </a:r>
            <a:r>
              <a:rPr lang="en-US" sz="2400" dirty="0" err="1">
                <a:cs typeface="Times New Roman" pitchFamily="18" charset="0"/>
              </a:rPr>
              <a:t>theo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thứ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tự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là</a:t>
            </a:r>
            <a:r>
              <a:rPr lang="en-US" sz="2400" dirty="0">
                <a:cs typeface="Times New Roman" pitchFamily="18" charset="0"/>
              </a:rPr>
              <a:t> 8, 7 , 9 </a:t>
            </a:r>
            <a:r>
              <a:rPr lang="en-US" sz="2400" dirty="0" err="1">
                <a:cs typeface="Times New Roman" pitchFamily="18" charset="0"/>
              </a:rPr>
              <a:t>cây</a:t>
            </a:r>
            <a:r>
              <a:rPr lang="en-US" sz="2400" dirty="0">
                <a:cs typeface="Times New Roman" pitchFamily="18" charset="0"/>
              </a:rPr>
              <a:t>.</a:t>
            </a:r>
            <a:endParaRPr lang="en-US" sz="2400" dirty="0">
              <a:cs typeface="Arial" charset="0"/>
            </a:endParaRPr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885139"/>
              </p:ext>
            </p:extLst>
          </p:nvPr>
        </p:nvGraphicFramePr>
        <p:xfrm>
          <a:off x="6219815" y="3270687"/>
          <a:ext cx="175638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5" name="Equation" r:id="rId8" imgW="863225" imgH="393529" progId="Equation.DSMT4">
                  <p:embed/>
                </p:oleObj>
              </mc:Choice>
              <mc:Fallback>
                <p:oleObj name="Equation" r:id="rId8" imgW="863225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15" y="3270687"/>
                        <a:ext cx="175638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AutoShape 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11450662" y="6261475"/>
            <a:ext cx="455387" cy="293914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/>
          </a:p>
        </p:txBody>
      </p:sp>
      <p:pic>
        <p:nvPicPr>
          <p:cNvPr id="23555" name="Picture 2" descr="dddfdd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962400" y="0"/>
            <a:ext cx="4800600" cy="1066800"/>
          </a:xfrm>
          <a:prstGeom prst="horizontalScroll">
            <a:avLst>
              <a:gd name="adj" fmla="val 15649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HƯỚNG DẪN VỀ NHÀ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112014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Ghi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nhớ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công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về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đại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lượng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tỉ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thuận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tính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dãy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tỉ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nhau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marL="342900" indent="-342900"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Xem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lại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bước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giải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một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toán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về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đại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lượng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tỉ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thuận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- 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tập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về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nhà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 5; 6; 7; 10 SGK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trang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56  </a:t>
            </a:r>
          </a:p>
          <a:p>
            <a:pPr marL="342900" indent="-342900"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Chuẩn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bị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tiết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sau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đại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lượng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tỉ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nghịch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3558" name="Picture 13" descr="1-mau_slide_powerpoint_dep_ctu.vn_(2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648200"/>
            <a:ext cx="21097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dddfdd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28800" y="990600"/>
            <a:ext cx="3276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11.</a:t>
            </a:r>
          </a:p>
        </p:txBody>
      </p:sp>
      <p:sp>
        <p:nvSpPr>
          <p:cNvPr id="21508" name="Oval 16"/>
          <p:cNvSpPr>
            <a:spLocks noChangeArrowheads="1"/>
          </p:cNvSpPr>
          <p:nvPr/>
        </p:nvSpPr>
        <p:spPr bwMode="auto">
          <a:xfrm>
            <a:off x="7086600" y="1752600"/>
            <a:ext cx="457200" cy="457200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21509" name="Oval 17"/>
          <p:cNvSpPr>
            <a:spLocks noChangeArrowheads="1"/>
          </p:cNvSpPr>
          <p:nvPr/>
        </p:nvSpPr>
        <p:spPr bwMode="auto">
          <a:xfrm>
            <a:off x="5181600" y="2743200"/>
            <a:ext cx="457200" cy="457200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21510" name="Oval 18"/>
          <p:cNvSpPr>
            <a:spLocks noChangeArrowheads="1"/>
          </p:cNvSpPr>
          <p:nvPr/>
        </p:nvSpPr>
        <p:spPr bwMode="auto">
          <a:xfrm>
            <a:off x="6934200" y="4419600"/>
            <a:ext cx="457200" cy="457200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21511" name="Oval 19"/>
          <p:cNvSpPr>
            <a:spLocks noChangeArrowheads="1"/>
          </p:cNvSpPr>
          <p:nvPr/>
        </p:nvSpPr>
        <p:spPr bwMode="auto">
          <a:xfrm>
            <a:off x="6172200" y="3581400"/>
            <a:ext cx="457200" cy="457200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15000" y="1524000"/>
            <a:ext cx="4953000" cy="3627438"/>
            <a:chOff x="2853" y="760"/>
            <a:chExt cx="2868" cy="2285"/>
          </a:xfrm>
        </p:grpSpPr>
        <p:sp>
          <p:nvSpPr>
            <p:cNvPr id="16395" name="Rectangle 7"/>
            <p:cNvSpPr>
              <a:spLocks noChangeArrowheads="1"/>
            </p:cNvSpPr>
            <p:nvPr/>
          </p:nvSpPr>
          <p:spPr bwMode="auto">
            <a:xfrm>
              <a:off x="3420" y="1327"/>
              <a:ext cx="576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800" b="1">
                <a:latin typeface=".VnTime" pitchFamily="34" charset="0"/>
              </a:endParaRPr>
            </a:p>
          </p:txBody>
        </p:sp>
        <p:sp>
          <p:nvSpPr>
            <p:cNvPr id="16396" name="Rectangle 8"/>
            <p:cNvSpPr>
              <a:spLocks noChangeArrowheads="1"/>
            </p:cNvSpPr>
            <p:nvPr/>
          </p:nvSpPr>
          <p:spPr bwMode="auto">
            <a:xfrm>
              <a:off x="3997" y="1332"/>
              <a:ext cx="576" cy="57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800" b="1">
                <a:latin typeface=".VnTime" pitchFamily="34" charset="0"/>
              </a:endParaRPr>
            </a:p>
          </p:txBody>
        </p:sp>
        <p:sp>
          <p:nvSpPr>
            <p:cNvPr id="16397" name="Rectangle 9"/>
            <p:cNvSpPr>
              <a:spLocks noChangeArrowheads="1"/>
            </p:cNvSpPr>
            <p:nvPr/>
          </p:nvSpPr>
          <p:spPr bwMode="auto">
            <a:xfrm>
              <a:off x="5145" y="2469"/>
              <a:ext cx="576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800" b="1">
                <a:latin typeface=".VnTime" pitchFamily="34" charset="0"/>
              </a:endParaRPr>
            </a:p>
          </p:txBody>
        </p:sp>
        <p:sp>
          <p:nvSpPr>
            <p:cNvPr id="16398" name="Rectangle 10"/>
            <p:cNvSpPr>
              <a:spLocks noChangeArrowheads="1"/>
            </p:cNvSpPr>
            <p:nvPr/>
          </p:nvSpPr>
          <p:spPr bwMode="auto">
            <a:xfrm>
              <a:off x="3984" y="760"/>
              <a:ext cx="576" cy="57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800" b="1">
                <a:latin typeface=".VnTime" pitchFamily="34" charset="0"/>
              </a:endParaRPr>
            </a:p>
          </p:txBody>
        </p:sp>
        <p:sp>
          <p:nvSpPr>
            <p:cNvPr id="16399" name="Rectangle 11"/>
            <p:cNvSpPr>
              <a:spLocks noChangeArrowheads="1"/>
            </p:cNvSpPr>
            <p:nvPr/>
          </p:nvSpPr>
          <p:spPr bwMode="auto">
            <a:xfrm>
              <a:off x="2853" y="1328"/>
              <a:ext cx="576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800" b="1">
                <a:latin typeface=".VnTime" pitchFamily="34" charset="0"/>
              </a:endParaRPr>
            </a:p>
          </p:txBody>
        </p:sp>
        <p:sp>
          <p:nvSpPr>
            <p:cNvPr id="16400" name="Rectangle 12"/>
            <p:cNvSpPr>
              <a:spLocks noChangeArrowheads="1"/>
            </p:cNvSpPr>
            <p:nvPr/>
          </p:nvSpPr>
          <p:spPr bwMode="auto">
            <a:xfrm>
              <a:off x="3430" y="1896"/>
              <a:ext cx="576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800" b="1">
                <a:latin typeface=".VnTime" pitchFamily="34" charset="0"/>
              </a:endParaRPr>
            </a:p>
          </p:txBody>
        </p:sp>
        <p:sp>
          <p:nvSpPr>
            <p:cNvPr id="16401" name="Rectangle 13"/>
            <p:cNvSpPr>
              <a:spLocks noChangeArrowheads="1"/>
            </p:cNvSpPr>
            <p:nvPr/>
          </p:nvSpPr>
          <p:spPr bwMode="auto">
            <a:xfrm>
              <a:off x="4002" y="1896"/>
              <a:ext cx="576" cy="57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800" b="1">
                <a:latin typeface=".VnTime" pitchFamily="34" charset="0"/>
              </a:endParaRPr>
            </a:p>
          </p:txBody>
        </p:sp>
        <p:sp>
          <p:nvSpPr>
            <p:cNvPr id="16402" name="Rectangle 14"/>
            <p:cNvSpPr>
              <a:spLocks noChangeArrowheads="1"/>
            </p:cNvSpPr>
            <p:nvPr/>
          </p:nvSpPr>
          <p:spPr bwMode="auto">
            <a:xfrm>
              <a:off x="4007" y="2464"/>
              <a:ext cx="576" cy="57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800" b="1">
                <a:latin typeface=".VnTime" pitchFamily="34" charset="0"/>
              </a:endParaRPr>
            </a:p>
          </p:txBody>
        </p:sp>
        <p:sp>
          <p:nvSpPr>
            <p:cNvPr id="16403" name="Rectangle 15"/>
            <p:cNvSpPr>
              <a:spLocks noChangeArrowheads="1"/>
            </p:cNvSpPr>
            <p:nvPr/>
          </p:nvSpPr>
          <p:spPr bwMode="auto">
            <a:xfrm>
              <a:off x="4583" y="2464"/>
              <a:ext cx="576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800" b="1">
                <a:latin typeface=".VnTime" pitchFamily="34" charset="0"/>
              </a:endParaRPr>
            </a:p>
          </p:txBody>
        </p:sp>
      </p:grp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057400" y="304801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</a:t>
            </a:r>
            <a:r>
              <a:rPr lang="en-US" altLang="en-US" sz="2800" b="1" u="sng">
                <a:solidFill>
                  <a:srgbClr val="FF0000"/>
                </a:solidFill>
                <a:cs typeface="Arial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5400" y="304801"/>
            <a:ext cx="5274768" cy="58477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Ô CHỮ THÔNG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508" grpId="0" animBg="1"/>
      <p:bldP spid="21509" grpId="0" animBg="1"/>
      <p:bldP spid="21510" grpId="0" animBg="1"/>
      <p:bldP spid="21511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dddfdd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AutoShape 2"/>
          <p:cNvSpPr>
            <a:spLocks noChangeArrowheads="1"/>
          </p:cNvSpPr>
          <p:nvPr/>
        </p:nvSpPr>
        <p:spPr bwMode="auto">
          <a:xfrm>
            <a:off x="1524000" y="620713"/>
            <a:ext cx="3924300" cy="4953000"/>
          </a:xfrm>
          <a:prstGeom prst="wedgeRoundRectCallout">
            <a:avLst>
              <a:gd name="adj1" fmla="val -9264"/>
              <a:gd name="adj2" fmla="val 71250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4192" y="144646"/>
            <a:ext cx="5274769" cy="58477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Ô CHỮ THÔNG MINH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6053138" y="1206500"/>
            <a:ext cx="4552950" cy="3627438"/>
            <a:chOff x="2853" y="760"/>
            <a:chExt cx="2868" cy="2285"/>
          </a:xfrm>
        </p:grpSpPr>
        <p:sp>
          <p:nvSpPr>
            <p:cNvPr id="17437" name="Rectangle 6"/>
            <p:cNvSpPr>
              <a:spLocks noChangeArrowheads="1"/>
            </p:cNvSpPr>
            <p:nvPr/>
          </p:nvSpPr>
          <p:spPr bwMode="auto">
            <a:xfrm>
              <a:off x="3420" y="1327"/>
              <a:ext cx="576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800" b="1">
                <a:latin typeface=".VnTime" pitchFamily="34" charset="0"/>
              </a:endParaRPr>
            </a:p>
          </p:txBody>
        </p:sp>
        <p:sp>
          <p:nvSpPr>
            <p:cNvPr id="17438" name="Rectangle 7"/>
            <p:cNvSpPr>
              <a:spLocks noChangeArrowheads="1"/>
            </p:cNvSpPr>
            <p:nvPr/>
          </p:nvSpPr>
          <p:spPr bwMode="auto">
            <a:xfrm>
              <a:off x="3997" y="1332"/>
              <a:ext cx="576" cy="57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800" b="1">
                <a:latin typeface=".VnTime" pitchFamily="34" charset="0"/>
              </a:endParaRPr>
            </a:p>
          </p:txBody>
        </p:sp>
        <p:sp>
          <p:nvSpPr>
            <p:cNvPr id="17439" name="Rectangle 8"/>
            <p:cNvSpPr>
              <a:spLocks noChangeArrowheads="1"/>
            </p:cNvSpPr>
            <p:nvPr/>
          </p:nvSpPr>
          <p:spPr bwMode="auto">
            <a:xfrm>
              <a:off x="5145" y="2469"/>
              <a:ext cx="576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800" b="1">
                <a:latin typeface=".VnTime" pitchFamily="34" charset="0"/>
              </a:endParaRPr>
            </a:p>
          </p:txBody>
        </p:sp>
        <p:sp>
          <p:nvSpPr>
            <p:cNvPr id="17440" name="Rectangle 9"/>
            <p:cNvSpPr>
              <a:spLocks noChangeArrowheads="1"/>
            </p:cNvSpPr>
            <p:nvPr/>
          </p:nvSpPr>
          <p:spPr bwMode="auto">
            <a:xfrm>
              <a:off x="3984" y="760"/>
              <a:ext cx="576" cy="57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800" b="1">
                <a:latin typeface=".VnTime" pitchFamily="34" charset="0"/>
              </a:endParaRPr>
            </a:p>
          </p:txBody>
        </p:sp>
        <p:sp>
          <p:nvSpPr>
            <p:cNvPr id="17441" name="Rectangle 10"/>
            <p:cNvSpPr>
              <a:spLocks noChangeArrowheads="1"/>
            </p:cNvSpPr>
            <p:nvPr/>
          </p:nvSpPr>
          <p:spPr bwMode="auto">
            <a:xfrm>
              <a:off x="2853" y="1328"/>
              <a:ext cx="576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800" b="1">
                <a:latin typeface=".VnTime" pitchFamily="34" charset="0"/>
              </a:endParaRPr>
            </a:p>
          </p:txBody>
        </p:sp>
        <p:sp>
          <p:nvSpPr>
            <p:cNvPr id="17442" name="Rectangle 11"/>
            <p:cNvSpPr>
              <a:spLocks noChangeArrowheads="1"/>
            </p:cNvSpPr>
            <p:nvPr/>
          </p:nvSpPr>
          <p:spPr bwMode="auto">
            <a:xfrm>
              <a:off x="3430" y="1896"/>
              <a:ext cx="576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800" b="1">
                <a:latin typeface=".VnTime" pitchFamily="34" charset="0"/>
              </a:endParaRPr>
            </a:p>
          </p:txBody>
        </p:sp>
        <p:sp>
          <p:nvSpPr>
            <p:cNvPr id="17443" name="Rectangle 12"/>
            <p:cNvSpPr>
              <a:spLocks noChangeArrowheads="1"/>
            </p:cNvSpPr>
            <p:nvPr/>
          </p:nvSpPr>
          <p:spPr bwMode="auto">
            <a:xfrm>
              <a:off x="4002" y="1896"/>
              <a:ext cx="576" cy="57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800" b="1">
                <a:latin typeface=".VnTime" pitchFamily="34" charset="0"/>
              </a:endParaRPr>
            </a:p>
          </p:txBody>
        </p:sp>
        <p:sp>
          <p:nvSpPr>
            <p:cNvPr id="17444" name="Rectangle 13"/>
            <p:cNvSpPr>
              <a:spLocks noChangeArrowheads="1"/>
            </p:cNvSpPr>
            <p:nvPr/>
          </p:nvSpPr>
          <p:spPr bwMode="auto">
            <a:xfrm>
              <a:off x="4007" y="2464"/>
              <a:ext cx="576" cy="57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800" b="1">
                <a:latin typeface=".VnTime" pitchFamily="34" charset="0"/>
              </a:endParaRPr>
            </a:p>
          </p:txBody>
        </p:sp>
        <p:sp>
          <p:nvSpPr>
            <p:cNvPr id="17445" name="Rectangle 14"/>
            <p:cNvSpPr>
              <a:spLocks noChangeArrowheads="1"/>
            </p:cNvSpPr>
            <p:nvPr/>
          </p:nvSpPr>
          <p:spPr bwMode="auto">
            <a:xfrm>
              <a:off x="4583" y="2464"/>
              <a:ext cx="576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800" b="1">
                <a:latin typeface=".VnTime" pitchFamily="34" charset="0"/>
              </a:endParaRPr>
            </a:p>
          </p:txBody>
        </p:sp>
      </p:grpSp>
      <p:sp>
        <p:nvSpPr>
          <p:cNvPr id="56335" name="Oval 15"/>
          <p:cNvSpPr>
            <a:spLocks noChangeArrowheads="1"/>
          </p:cNvSpPr>
          <p:nvPr/>
        </p:nvSpPr>
        <p:spPr bwMode="auto">
          <a:xfrm>
            <a:off x="7256463" y="1400175"/>
            <a:ext cx="457200" cy="457200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6336" name="Oval 16"/>
          <p:cNvSpPr>
            <a:spLocks noChangeArrowheads="1"/>
          </p:cNvSpPr>
          <p:nvPr/>
        </p:nvSpPr>
        <p:spPr bwMode="auto">
          <a:xfrm>
            <a:off x="5476875" y="2362200"/>
            <a:ext cx="457200" cy="457200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56337" name="Oval 17"/>
          <p:cNvSpPr>
            <a:spLocks noChangeArrowheads="1"/>
          </p:cNvSpPr>
          <p:nvPr/>
        </p:nvSpPr>
        <p:spPr bwMode="auto">
          <a:xfrm>
            <a:off x="7329488" y="4114800"/>
            <a:ext cx="457200" cy="457200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56338" name="Oval 18"/>
          <p:cNvSpPr>
            <a:spLocks noChangeArrowheads="1"/>
          </p:cNvSpPr>
          <p:nvPr/>
        </p:nvSpPr>
        <p:spPr bwMode="auto">
          <a:xfrm>
            <a:off x="6391275" y="3276600"/>
            <a:ext cx="457200" cy="457200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986714" y="1290639"/>
            <a:ext cx="7318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00FF"/>
                </a:solidFill>
                <a:cs typeface="Arial" charset="0"/>
              </a:rPr>
              <a:t>2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138863" y="2205039"/>
            <a:ext cx="2546350" cy="731837"/>
            <a:chOff x="4713" y="768"/>
            <a:chExt cx="1604" cy="461"/>
          </a:xfrm>
        </p:grpSpPr>
        <p:sp>
          <p:nvSpPr>
            <p:cNvPr id="17434" name="Rectangle 22"/>
            <p:cNvSpPr>
              <a:spLocks noChangeArrowheads="1"/>
            </p:cNvSpPr>
            <p:nvPr/>
          </p:nvSpPr>
          <p:spPr bwMode="auto">
            <a:xfrm>
              <a:off x="5856" y="768"/>
              <a:ext cx="461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>
                  <a:solidFill>
                    <a:srgbClr val="0000FF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7435" name="Rectangle 23"/>
            <p:cNvSpPr>
              <a:spLocks noChangeArrowheads="1"/>
            </p:cNvSpPr>
            <p:nvPr/>
          </p:nvSpPr>
          <p:spPr bwMode="auto">
            <a:xfrm>
              <a:off x="5280" y="768"/>
              <a:ext cx="461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>
                  <a:solidFill>
                    <a:srgbClr val="0000FF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17436" name="Rectangle 24"/>
            <p:cNvSpPr>
              <a:spLocks noChangeArrowheads="1"/>
            </p:cNvSpPr>
            <p:nvPr/>
          </p:nvSpPr>
          <p:spPr bwMode="auto">
            <a:xfrm>
              <a:off x="4713" y="768"/>
              <a:ext cx="461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>
                  <a:solidFill>
                    <a:srgbClr val="0000FF"/>
                  </a:solidFill>
                  <a:cs typeface="Arial" charset="0"/>
                </a:rPr>
                <a:t>1</a:t>
              </a:r>
            </a:p>
          </p:txBody>
        </p:sp>
      </p:grp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1614489" y="838201"/>
            <a:ext cx="3800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cs typeface="Times New Roman" pitchFamily="18" charset="0"/>
              </a:rPr>
              <a:t>Câu 1:</a:t>
            </a:r>
            <a:r>
              <a:rPr lang="en-US" altLang="en-US" sz="2000">
                <a:cs typeface="Times New Roman" pitchFamily="18" charset="0"/>
              </a:rPr>
              <a:t> Cho y = 5.x ; biết y = 10. Tìm x?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1581150" y="1571625"/>
            <a:ext cx="3881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cs typeface="Times New Roman" pitchFamily="18" charset="0"/>
              </a:rPr>
              <a:t>Câu 2:</a:t>
            </a:r>
            <a:r>
              <a:rPr lang="en-US" altLang="en-US" sz="2000">
                <a:cs typeface="Times New Roman" pitchFamily="18" charset="0"/>
              </a:rPr>
              <a:t> Cho ba góc của tam giác ABC tỉ lệ với 1; 2 ; 3. Tính tổng số đo góc A và C ?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986714" y="3929064"/>
            <a:ext cx="2517775" cy="731837"/>
            <a:chOff x="5877" y="1872"/>
            <a:chExt cx="1586" cy="461"/>
          </a:xfrm>
        </p:grpSpPr>
        <p:sp>
          <p:nvSpPr>
            <p:cNvPr id="17431" name="Rectangle 28"/>
            <p:cNvSpPr>
              <a:spLocks noChangeArrowheads="1"/>
            </p:cNvSpPr>
            <p:nvPr/>
          </p:nvSpPr>
          <p:spPr bwMode="auto">
            <a:xfrm>
              <a:off x="5877" y="1872"/>
              <a:ext cx="461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>
                  <a:solidFill>
                    <a:srgbClr val="0000FF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17432" name="Rectangle 29"/>
            <p:cNvSpPr>
              <a:spLocks noChangeArrowheads="1"/>
            </p:cNvSpPr>
            <p:nvPr/>
          </p:nvSpPr>
          <p:spPr bwMode="auto">
            <a:xfrm>
              <a:off x="6426" y="1872"/>
              <a:ext cx="461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>
                  <a:solidFill>
                    <a:srgbClr val="0000FF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17433" name="Rectangle 30"/>
            <p:cNvSpPr>
              <a:spLocks noChangeArrowheads="1"/>
            </p:cNvSpPr>
            <p:nvPr/>
          </p:nvSpPr>
          <p:spPr bwMode="auto">
            <a:xfrm>
              <a:off x="7002" y="1872"/>
              <a:ext cx="461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>
                  <a:solidFill>
                    <a:srgbClr val="0000FF"/>
                  </a:solidFill>
                  <a:cs typeface="Arial" charset="0"/>
                </a:rPr>
                <a:t>5</a:t>
              </a:r>
            </a:p>
          </p:txBody>
        </p:sp>
      </p:grp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1581150" y="2781300"/>
            <a:ext cx="365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cs typeface="Times New Roman" pitchFamily="18" charset="0"/>
              </a:rPr>
              <a:t>Câu 3:</a:t>
            </a:r>
            <a:r>
              <a:rPr lang="en-US" altLang="en-US" sz="2000">
                <a:cs typeface="Times New Roman" pitchFamily="18" charset="0"/>
              </a:rPr>
              <a:t> Cho y tỉ lệ thuận với x. Khi x = 5 thì y = 55. Tìm hệ số tỉ lệ của y đối với x?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7105651" y="3119439"/>
            <a:ext cx="1579563" cy="731837"/>
            <a:chOff x="5322" y="1344"/>
            <a:chExt cx="995" cy="461"/>
          </a:xfrm>
        </p:grpSpPr>
        <p:sp>
          <p:nvSpPr>
            <p:cNvPr id="17429" name="Rectangle 33"/>
            <p:cNvSpPr>
              <a:spLocks noChangeArrowheads="1"/>
            </p:cNvSpPr>
            <p:nvPr/>
          </p:nvSpPr>
          <p:spPr bwMode="auto">
            <a:xfrm>
              <a:off x="5856" y="1344"/>
              <a:ext cx="461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>
                  <a:solidFill>
                    <a:srgbClr val="0000FF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17430" name="Rectangle 34"/>
            <p:cNvSpPr>
              <a:spLocks noChangeArrowheads="1"/>
            </p:cNvSpPr>
            <p:nvPr/>
          </p:nvSpPr>
          <p:spPr bwMode="auto">
            <a:xfrm>
              <a:off x="5322" y="1344"/>
              <a:ext cx="461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>
                  <a:solidFill>
                    <a:srgbClr val="0000FF"/>
                  </a:solidFill>
                  <a:cs typeface="Arial" charset="0"/>
                </a:rPr>
                <a:t>1</a:t>
              </a:r>
            </a:p>
          </p:txBody>
        </p:sp>
      </p:grp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1604964" y="3976688"/>
            <a:ext cx="38814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cs typeface="Times New Roman" pitchFamily="18" charset="0"/>
              </a:rPr>
              <a:t>Câu 4:</a:t>
            </a:r>
            <a:r>
              <a:rPr lang="en-US" altLang="en-US" sz="2000" b="1">
                <a:cs typeface="Times New Roman" pitchFamily="18" charset="0"/>
              </a:rPr>
              <a:t> </a:t>
            </a:r>
            <a:r>
              <a:rPr lang="en-US" altLang="en-US" sz="2000">
                <a:cs typeface="Times New Roman" pitchFamily="18" charset="0"/>
              </a:rPr>
              <a:t>Mỗi mét dây thép nặng 25 gam. Hỏi 5 mét dây thép loại đó nặng bao nhiêu gam?</a:t>
            </a:r>
          </a:p>
        </p:txBody>
      </p:sp>
      <p:sp>
        <p:nvSpPr>
          <p:cNvPr id="17426" name="Text Box 34"/>
          <p:cNvSpPr txBox="1">
            <a:spLocks noChangeArrowheads="1"/>
          </p:cNvSpPr>
          <p:nvPr/>
        </p:nvSpPr>
        <p:spPr bwMode="auto">
          <a:xfrm>
            <a:off x="2452688" y="5857876"/>
            <a:ext cx="8748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   </a:t>
            </a:r>
            <a:r>
              <a:rPr lang="en-US" altLang="en-US" sz="4000" b="1" dirty="0" err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Ngày</a:t>
            </a:r>
            <a:r>
              <a:rPr lang="en-US" altLang="en-US" sz="4000" b="1" dirty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nhà</a:t>
            </a:r>
            <a:r>
              <a:rPr lang="en-US" altLang="en-US" sz="4000" b="1" dirty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Việt</a:t>
            </a:r>
            <a:r>
              <a:rPr lang="en-US" altLang="en-US" sz="4000" b="1" dirty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Nam20/11</a:t>
            </a:r>
          </a:p>
        </p:txBody>
      </p:sp>
      <p:sp>
        <p:nvSpPr>
          <p:cNvPr id="17427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9982200" y="6477000"/>
            <a:ext cx="3810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sp>
        <p:nvSpPr>
          <p:cNvPr id="38" name="AutoShape 37">
            <a:hlinkClick r:id="" action="ppaction://noaction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3014663" y="5641182"/>
            <a:ext cx="7210425" cy="85248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800" b="1">
              <a:latin typeface=".VnTime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6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6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6340" grpId="0"/>
      <p:bldP spid="56340" grpId="1"/>
      <p:bldP spid="56345" grpId="0"/>
      <p:bldP spid="56346" grpId="0"/>
      <p:bldP spid="56351" grpId="0"/>
      <p:bldP spid="563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dddfdd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" y="-351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106846" y="-3517"/>
            <a:ext cx="7632390" cy="1676400"/>
          </a:xfrm>
          <a:prstGeom prst="horizontalScroll">
            <a:avLst>
              <a:gd name="adj" fmla="val 15649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khởi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3017" y="1672883"/>
            <a:ext cx="11399024" cy="685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en-US" sz="3200" b="1" i="1" u="sng" dirty="0" err="1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en-US" sz="32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C00000"/>
                </a:solidFill>
                <a:latin typeface="Times New Roman" pitchFamily="18" charset="0"/>
              </a:rPr>
              <a:t>hỏi</a:t>
            </a:r>
            <a:r>
              <a:rPr lang="en-US" sz="3200" b="1" i="1" u="sng" dirty="0">
                <a:solidFill>
                  <a:srgbClr val="C00000"/>
                </a:solidFill>
                <a:latin typeface="Times New Roman" pitchFamily="18" charset="0"/>
              </a:rPr>
              <a:t> 1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hãy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nêu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định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nghĩa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đại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lượng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tỉ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thuận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895" y="2282483"/>
            <a:ext cx="12173415" cy="609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en-US" sz="3200" b="1" i="1" u="sng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32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C00000"/>
                </a:solidFill>
                <a:latin typeface="Times New Roman" pitchFamily="18" charset="0"/>
              </a:rPr>
              <a:t>án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Nếu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đại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lượng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y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liên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đại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lượng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x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theo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công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 y =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kx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(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k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hằng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khác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0)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thì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ta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nói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y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tỉ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thuận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x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theo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tỉ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k.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895" y="3427725"/>
            <a:ext cx="12166210" cy="99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en-US" sz="3200" b="1" i="1" u="sng" dirty="0" err="1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en-US" sz="32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C00000"/>
                </a:solidFill>
                <a:latin typeface="Times New Roman" pitchFamily="18" charset="0"/>
              </a:rPr>
              <a:t>hỏi</a:t>
            </a:r>
            <a:r>
              <a:rPr lang="en-US" sz="3200" b="1" i="1" u="sng" dirty="0">
                <a:solidFill>
                  <a:srgbClr val="C00000"/>
                </a:solidFill>
                <a:latin typeface="Times New Roman" pitchFamily="18" charset="0"/>
              </a:rPr>
              <a:t> 2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hãy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nêu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tính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chất hai đại lượng tỉ lệ thuận. Viết công thức?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309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982498"/>
              </p:ext>
            </p:extLst>
          </p:nvPr>
        </p:nvGraphicFramePr>
        <p:xfrm>
          <a:off x="3368639" y="5025683"/>
          <a:ext cx="424365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4" imgW="1320227" imgH="431613" progId="Equation.DSMT4">
                  <p:embed/>
                </p:oleObj>
              </mc:Choice>
              <mc:Fallback>
                <p:oleObj name="Equation" r:id="rId4" imgW="1320227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39" y="5025683"/>
                        <a:ext cx="4243659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900635"/>
              </p:ext>
            </p:extLst>
          </p:nvPr>
        </p:nvGraphicFramePr>
        <p:xfrm>
          <a:off x="3246954" y="5711483"/>
          <a:ext cx="399791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6" imgW="1244600" imgH="431800" progId="Equation.DSMT4">
                  <p:embed/>
                </p:oleObj>
              </mc:Choice>
              <mc:Fallback>
                <p:oleObj name="Equation" r:id="rId6" imgW="1244600" imgH="4318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954" y="5711483"/>
                        <a:ext cx="3997919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79749" y="4492284"/>
            <a:ext cx="10705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3200" b="1" i="1" u="sng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32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C00000"/>
                </a:solidFill>
                <a:latin typeface="Times New Roman" pitchFamily="18" charset="0"/>
              </a:rPr>
              <a:t>án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Nếu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đại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lượng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tỉ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thuận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nhau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thì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10354" y="5178083"/>
            <a:ext cx="59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+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34154" y="5940083"/>
            <a:ext cx="59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2114" y="952144"/>
            <a:ext cx="8689687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 ƠN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 THẦY CÔ VÀ CÁC EM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 CHÚ Ý LẮNG NGHE</a:t>
            </a:r>
            <a:endParaRPr lang="en-US" sz="5000" b="1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glow rad="63500">
                  <a:srgbClr val="FFFFFF">
                    <a:satMod val="175000"/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dddfdd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khgpo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37" y="1331914"/>
            <a:ext cx="9456234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76201" y="4907340"/>
            <a:ext cx="1203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3200" dirty="0">
                <a:solidFill>
                  <a:schemeClr val="tx2"/>
                </a:solidFill>
              </a:rPr>
              <a:t>Hãy cho biết :</a:t>
            </a:r>
          </a:p>
          <a:p>
            <a:pPr eaLnBrk="1" hangingPunct="1"/>
            <a:r>
              <a:rPr lang="vi-VN" sz="3200" dirty="0">
                <a:solidFill>
                  <a:schemeClr val="tx2"/>
                </a:solidFill>
              </a:rPr>
              <a:t>a/ Để mua 10,5 lít xăng cần phải trả bao nhiêu tiền ?</a:t>
            </a:r>
          </a:p>
          <a:p>
            <a:pPr eaLnBrk="1" hangingPunct="1"/>
            <a:r>
              <a:rPr lang="vi-VN" sz="3200" dirty="0">
                <a:solidFill>
                  <a:schemeClr val="tx2"/>
                </a:solidFill>
              </a:rPr>
              <a:t>b/ Một ô tô sẽ được đổ bao nhiêu lít xăng  nếu trả 783500 đồng ?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460917" y="127348"/>
            <a:ext cx="110322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3200" dirty="0" smtClean="0"/>
              <a:t>+ </a:t>
            </a:r>
            <a:r>
              <a:rPr lang="vi-VN" sz="3200" dirty="0"/>
              <a:t>Hình vẽ sau mô tả các máy bán xăng (cùng một loại xăng) tại một điểm bán xăng(cây xăng)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ddfdd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01"/>
          <p:cNvSpPr>
            <a:spLocks noChangeArrowheads="1"/>
          </p:cNvSpPr>
          <p:nvPr/>
        </p:nvSpPr>
        <p:spPr bwMode="auto">
          <a:xfrm>
            <a:off x="3367668" y="3657600"/>
            <a:ext cx="4163122" cy="1219200"/>
          </a:xfrm>
          <a:prstGeom prst="wedgeRoundRectCallout">
            <a:avLst>
              <a:gd name="adj1" fmla="val -63394"/>
              <a:gd name="adj2" fmla="val 79556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latin typeface="Times New Roman" pitchFamily="18" charset="0"/>
              </a:rPr>
              <a:t>Bài toán cho biết gì và cần tìm gì?</a:t>
            </a:r>
            <a:endParaRPr lang="vi-VN" sz="3200" b="1">
              <a:latin typeface="Times New Roman" pitchFamily="18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 rot="17096977" flipV="1">
            <a:off x="8332295" y="2595861"/>
            <a:ext cx="1208088" cy="1061431"/>
          </a:xfrm>
          <a:prstGeom prst="rect">
            <a:avLst/>
          </a:prstGeom>
          <a:solidFill>
            <a:srgbClr val="C0C0C0"/>
          </a:solidFill>
          <a:ln w="9525">
            <a:miter lim="800000"/>
            <a:headEnd/>
            <a:tailEnd/>
          </a:ln>
          <a:scene3d>
            <a:camera prst="legacyPerspectiveFront">
              <a:rot lat="20099973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VNI-Times" pitchFamily="2" charset="0"/>
              </a:rPr>
              <a:t>12 </a:t>
            </a:r>
          </a:p>
          <a:p>
            <a:pPr algn="ctr"/>
            <a:r>
              <a:rPr lang="en-US" altLang="en-US" sz="3200" b="1">
                <a:solidFill>
                  <a:srgbClr val="FF0000"/>
                </a:solidFill>
                <a:latin typeface="VNI-Times" pitchFamily="2" charset="0"/>
              </a:rPr>
              <a:t>cm</a:t>
            </a:r>
            <a:r>
              <a:rPr lang="en-US" altLang="en-US" sz="3200" b="1" baseline="30000">
                <a:solidFill>
                  <a:srgbClr val="FF0000"/>
                </a:solidFill>
                <a:latin typeface="VNI-Times" pitchFamily="2" charset="0"/>
              </a:rPr>
              <a:t>3</a:t>
            </a:r>
            <a:endParaRPr lang="en-US" alt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 rot="17041872" flipV="1">
            <a:off x="9968183" y="2642168"/>
            <a:ext cx="1860550" cy="1189463"/>
          </a:xfrm>
          <a:prstGeom prst="rect">
            <a:avLst/>
          </a:prstGeom>
          <a:solidFill>
            <a:srgbClr val="C0C0C0"/>
          </a:solidFill>
          <a:ln w="9525">
            <a:miter lim="800000"/>
            <a:headEnd/>
            <a:tailEnd/>
          </a:ln>
          <a:scene3d>
            <a:camera prst="legacyPerspectiveFront">
              <a:rot lat="20099973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/>
            <a:r>
              <a:rPr lang="en-US" altLang="en-US" sz="3200" b="1" i="1">
                <a:solidFill>
                  <a:srgbClr val="FF0000"/>
                </a:solidFill>
                <a:latin typeface="VNI-Times" pitchFamily="2" charset="0"/>
              </a:rPr>
              <a:t>17 </a:t>
            </a:r>
          </a:p>
          <a:p>
            <a:pPr algn="ctr"/>
            <a:r>
              <a:rPr lang="en-US" altLang="en-US" sz="3200" b="1">
                <a:solidFill>
                  <a:srgbClr val="FF0000"/>
                </a:solidFill>
                <a:latin typeface="VNI-Times" pitchFamily="2" charset="0"/>
              </a:rPr>
              <a:t>cm</a:t>
            </a:r>
            <a:r>
              <a:rPr lang="en-US" altLang="en-US" sz="3200" b="1" i="1" baseline="30000">
                <a:solidFill>
                  <a:srgbClr val="FF0000"/>
                </a:solidFill>
                <a:latin typeface="VNI-Times" pitchFamily="2" charset="0"/>
              </a:rPr>
              <a:t>3</a:t>
            </a:r>
            <a:endParaRPr lang="en-US" altLang="en-US" sz="3200" b="1" i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2514600"/>
            <a:ext cx="876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b="1" u="sng" dirty="0">
                <a:solidFill>
                  <a:srgbClr val="CC3300"/>
                </a:solidFill>
                <a:latin typeface="Times New Roman" pitchFamily="18" charset="0"/>
              </a:rPr>
              <a:t>C</a:t>
            </a:r>
            <a:r>
              <a:rPr lang="en-US" sz="3200" b="1" u="sng" dirty="0">
                <a:solidFill>
                  <a:srgbClr val="CC3300"/>
                </a:solidFill>
                <a:latin typeface="Times New Roman" pitchFamily="18" charset="0"/>
              </a:rPr>
              <a:t>ho </a:t>
            </a:r>
            <a:r>
              <a:rPr lang="en-US" sz="3200" b="1" u="sng" dirty="0" err="1">
                <a:solidFill>
                  <a:srgbClr val="CC3300"/>
                </a:solidFill>
                <a:latin typeface="Times New Roman" pitchFamily="18" charset="0"/>
              </a:rPr>
              <a:t>biết</a:t>
            </a:r>
            <a:r>
              <a:rPr lang="en-US" sz="3200" b="1" u="sng" dirty="0">
                <a:solidFill>
                  <a:srgbClr val="CC3300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3200" dirty="0"/>
              <a:t> </a:t>
            </a:r>
            <a:r>
              <a:rPr lang="en-US" sz="3200" i="1" dirty="0">
                <a:latin typeface="Times New Roman" pitchFamily="18" charset="0"/>
              </a:rPr>
              <a:t>+ Hai </a:t>
            </a:r>
            <a:r>
              <a:rPr lang="en-US" sz="3200" i="1" dirty="0" err="1">
                <a:latin typeface="Times New Roman" pitchFamily="18" charset="0"/>
              </a:rPr>
              <a:t>thanh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thể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tích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</a:rPr>
              <a:t> 12cm</a:t>
            </a:r>
            <a:r>
              <a:rPr lang="en-US" sz="3200" i="1" baseline="30000" dirty="0">
                <a:latin typeface="Times New Roman" pitchFamily="18" charset="0"/>
              </a:rPr>
              <a:t>3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</a:rPr>
              <a:t> 17cm</a:t>
            </a:r>
            <a:r>
              <a:rPr lang="en-US" sz="3200" i="1" baseline="30000" dirty="0">
                <a:latin typeface="Times New Roman" pitchFamily="18" charset="0"/>
              </a:rPr>
              <a:t>3</a:t>
            </a:r>
            <a:endParaRPr lang="en-US" sz="3200" i="1" dirty="0">
              <a:latin typeface="Times New Roman" pitchFamily="18" charset="0"/>
            </a:endParaRPr>
          </a:p>
          <a:p>
            <a:pPr eaLnBrk="1" hangingPunct="1"/>
            <a:r>
              <a:rPr lang="en-US" sz="3200" i="1" dirty="0">
                <a:latin typeface="Times New Roman" pitchFamily="18" charset="0"/>
              </a:rPr>
              <a:t> + Thanh </a:t>
            </a:r>
            <a:r>
              <a:rPr lang="en-US" sz="3200" i="1" dirty="0" err="1">
                <a:latin typeface="Times New Roman" pitchFamily="18" charset="0"/>
              </a:rPr>
              <a:t>thứ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hai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nặng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hơn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thanh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thứ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nhất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</a:rPr>
              <a:t> 56,5g</a:t>
            </a:r>
          </a:p>
          <a:p>
            <a:pPr eaLnBrk="1" hangingPunct="1">
              <a:spcBef>
                <a:spcPct val="50000"/>
              </a:spcBef>
            </a:pPr>
            <a:endParaRPr lang="en-US" sz="32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38249" y="4343400"/>
            <a:ext cx="703765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C3300"/>
                </a:solidFill>
                <a:latin typeface="Times New Roman" pitchFamily="18" charset="0"/>
              </a:rPr>
              <a:t>Hỏi</a:t>
            </a:r>
            <a:r>
              <a:rPr lang="en-US" sz="3200" b="1" u="sng" dirty="0">
                <a:solidFill>
                  <a:srgbClr val="CC3300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3200" dirty="0">
                <a:latin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thanh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nặng</a:t>
            </a:r>
            <a:r>
              <a:rPr lang="en-US" sz="3200" dirty="0">
                <a:latin typeface="Times New Roman" pitchFamily="18" charset="0"/>
              </a:rPr>
              <a:t> bao </a:t>
            </a:r>
            <a:r>
              <a:rPr lang="en-US" sz="3200" dirty="0" err="1">
                <a:latin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</a:rPr>
              <a:t>?</a:t>
            </a:r>
          </a:p>
        </p:txBody>
      </p:sp>
      <p:pic>
        <p:nvPicPr>
          <p:cNvPr id="9" name="Picture 15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07" y="4953000"/>
            <a:ext cx="247804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2400" y="1105303"/>
            <a:ext cx="1203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u="sng" dirty="0">
                <a:solidFill>
                  <a:srgbClr val="CC3300"/>
                </a:solidFill>
                <a:latin typeface="Times New Roman" pitchFamily="18" charset="0"/>
              </a:rPr>
              <a:t>1.Bài </a:t>
            </a:r>
            <a:r>
              <a:rPr lang="en-US" sz="3200" b="1" u="sng" dirty="0" err="1">
                <a:solidFill>
                  <a:srgbClr val="CC3300"/>
                </a:solidFill>
                <a:latin typeface="Times New Roman" pitchFamily="18" charset="0"/>
              </a:rPr>
              <a:t>toán</a:t>
            </a:r>
            <a:r>
              <a:rPr lang="en-US" sz="3200" b="1" u="sng" dirty="0">
                <a:solidFill>
                  <a:srgbClr val="CC3300"/>
                </a:solidFill>
                <a:latin typeface="Times New Roman" pitchFamily="18" charset="0"/>
              </a:rPr>
              <a:t> 1</a:t>
            </a:r>
            <a:r>
              <a:rPr lang="en-US" sz="3200" b="1" i="1" u="sng" dirty="0">
                <a:latin typeface="Times New Roman" pitchFamily="18" charset="0"/>
              </a:rPr>
              <a:t>: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</a:rPr>
              <a:t>Hai </a:t>
            </a:r>
            <a:r>
              <a:rPr lang="en-US" altLang="en-US" sz="3200" dirty="0" err="1">
                <a:latin typeface="Times New Roman" pitchFamily="18" charset="0"/>
              </a:rPr>
              <a:t>thanh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chì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thể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tích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</a:rPr>
              <a:t> 12cm</a:t>
            </a:r>
            <a:r>
              <a:rPr lang="en-US" altLang="en-US" sz="3200" baseline="30000" dirty="0">
                <a:latin typeface="Times New Roman" pitchFamily="18" charset="0"/>
              </a:rPr>
              <a:t>3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</a:rPr>
              <a:t> 17cm</a:t>
            </a:r>
            <a:r>
              <a:rPr lang="en-US" altLang="en-US" sz="3200" baseline="30000" dirty="0">
                <a:latin typeface="Times New Roman" pitchFamily="18" charset="0"/>
              </a:rPr>
              <a:t>3</a:t>
            </a:r>
            <a:r>
              <a:rPr lang="en-US" altLang="en-US" sz="3200" dirty="0">
                <a:latin typeface="Times New Roman" pitchFamily="18" charset="0"/>
              </a:rPr>
              <a:t>. </a:t>
            </a:r>
            <a:r>
              <a:rPr lang="en-US" altLang="en-US" sz="3200" dirty="0" err="1">
                <a:latin typeface="Times New Roman" pitchFamily="18" charset="0"/>
              </a:rPr>
              <a:t>Hỏi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mỗi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thanh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nặng</a:t>
            </a:r>
            <a:r>
              <a:rPr lang="en-US" altLang="en-US" sz="3200" dirty="0">
                <a:latin typeface="Times New Roman" pitchFamily="18" charset="0"/>
              </a:rPr>
              <a:t> bao </a:t>
            </a:r>
            <a:r>
              <a:rPr lang="en-US" altLang="en-US" sz="3200" dirty="0" err="1">
                <a:latin typeface="Times New Roman" pitchFamily="18" charset="0"/>
              </a:rPr>
              <a:t>nhiêu</a:t>
            </a:r>
            <a:r>
              <a:rPr lang="en-US" altLang="en-US" sz="3200" dirty="0">
                <a:latin typeface="Times New Roman" pitchFamily="18" charset="0"/>
              </a:rPr>
              <a:t> gam </a:t>
            </a:r>
            <a:r>
              <a:rPr lang="en-US" altLang="en-US" sz="3200" dirty="0" err="1">
                <a:latin typeface="Times New Roman" pitchFamily="18" charset="0"/>
              </a:rPr>
              <a:t>biết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rằng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thanh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thứ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hai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nặng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hơn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thanh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thứ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nhất</a:t>
            </a:r>
            <a:r>
              <a:rPr lang="en-US" altLang="en-US" sz="3200" dirty="0">
                <a:latin typeface="Times New Roman" pitchFamily="18" charset="0"/>
              </a:rPr>
              <a:t> 56,5g?</a:t>
            </a:r>
            <a:r>
              <a:rPr lang="en-US" altLang="en-US" sz="3200" dirty="0"/>
              <a:t> </a:t>
            </a:r>
          </a:p>
          <a:p>
            <a:pPr algn="just">
              <a:spcBef>
                <a:spcPct val="50000"/>
              </a:spcBef>
            </a:pPr>
            <a:endParaRPr lang="en-US" sz="3200" b="1" i="1" dirty="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1595" y="0"/>
            <a:ext cx="122235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BÀI TOÁN VỀ ĐẠI LƯỢNG TỈ LỆ THUẬN</a:t>
            </a:r>
          </a:p>
          <a:p>
            <a:pPr algn="ctr" eaLnBrk="0" hangingPunct="0"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7" name="Picture 10" descr="hoi-cham-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097" y="5046664"/>
            <a:ext cx="1883317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dddfdd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5" y="0"/>
            <a:ext cx="120863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1328225" y="1981200"/>
            <a:ext cx="171223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b="1" i="1" u="sng">
              <a:solidFill>
                <a:srgbClr val="CC33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3200"/>
              <a:t> </a:t>
            </a:r>
            <a:endParaRPr lang="en-US" sz="3200" b="1" i="1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349170" y="1981200"/>
            <a:ext cx="13030" cy="454649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95024" y="2057401"/>
            <a:ext cx="95683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Gọi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khối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thanh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lần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lượt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     ;      (g)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thanh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lần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lượt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    ,      (cm</a:t>
            </a:r>
            <a:r>
              <a:rPr lang="en-US" sz="3200" baseline="3000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</a:rPr>
              <a:t>)</a:t>
            </a:r>
            <a:endParaRPr lang="en-US" sz="3200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395026" y="3032677"/>
            <a:ext cx="9672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lệ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thuận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670588" y="3527793"/>
            <a:ext cx="10501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0099"/>
                </a:solidFill>
                <a:latin typeface="Times New Roman" pitchFamily="18" charset="0"/>
              </a:rPr>
              <a:t>  </a:t>
            </a:r>
            <a:r>
              <a:rPr lang="en-US" altLang="en-US" sz="3200" i="1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altLang="en-US" sz="3200" i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32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471225" y="4128804"/>
            <a:ext cx="84604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Áp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dãy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23625" y="5257800"/>
            <a:ext cx="77554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= 12.11,3 =  135,6g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= 17.11,3 =192,1g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90392" y="6174193"/>
            <a:ext cx="10014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lọai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chất</a:t>
            </a:r>
            <a:r>
              <a:rPr lang="en-US" sz="2800" dirty="0"/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135,6g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192,1g</a:t>
            </a:r>
            <a:endParaRPr lang="vi-VN" sz="2800" dirty="0">
              <a:latin typeface="Times New Roman" pitchFamily="18" charset="0"/>
            </a:endParaRPr>
          </a:p>
        </p:txBody>
      </p:sp>
      <p:graphicFrame>
        <p:nvGraphicFramePr>
          <p:cNvPr id="309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149418"/>
              </p:ext>
            </p:extLst>
          </p:nvPr>
        </p:nvGraphicFramePr>
        <p:xfrm>
          <a:off x="2893499" y="4572001"/>
          <a:ext cx="5934071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" name="Equation" r:id="rId4" imgW="2044700" imgH="393700" progId="Equation.DSMT4">
                  <p:embed/>
                </p:oleObj>
              </mc:Choice>
              <mc:Fallback>
                <p:oleObj name="Equation" r:id="rId4" imgW="2044700" imgH="3937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499" y="4572001"/>
                        <a:ext cx="5934071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124524" y="1889161"/>
            <a:ext cx="3323751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u="sng" dirty="0">
                <a:solidFill>
                  <a:srgbClr val="CC3300"/>
                </a:solidFill>
                <a:latin typeface="Times New Roman" pitchFamily="18" charset="0"/>
              </a:rPr>
              <a:t>Cho </a:t>
            </a:r>
            <a:r>
              <a:rPr lang="en-US" sz="3200" b="1" i="1" u="sng" dirty="0" err="1">
                <a:solidFill>
                  <a:srgbClr val="CC3300"/>
                </a:solidFill>
                <a:latin typeface="Times New Roman" pitchFamily="18" charset="0"/>
              </a:rPr>
              <a:t>biết</a:t>
            </a:r>
            <a:r>
              <a:rPr lang="en-US" sz="3200" b="1" i="1" u="sng" dirty="0">
                <a:solidFill>
                  <a:srgbClr val="CC3300"/>
                </a:solidFill>
                <a:latin typeface="Times New Roman" pitchFamily="18" charset="0"/>
              </a:rPr>
              <a:t>:</a:t>
            </a:r>
          </a:p>
          <a:p>
            <a:r>
              <a:rPr lang="en-US" sz="3200" b="1" dirty="0">
                <a:latin typeface="Times New Roman" pitchFamily="18" charset="0"/>
              </a:rPr>
              <a:t>        </a:t>
            </a:r>
            <a:r>
              <a:rPr lang="en-US" sz="2800" b="1" dirty="0">
                <a:latin typeface="Times New Roman" pitchFamily="18" charset="0"/>
              </a:rPr>
              <a:t>=  12cm</a:t>
            </a:r>
            <a:r>
              <a:rPr lang="en-US" sz="2800" b="1" baseline="30000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   </a:t>
            </a:r>
            <a:r>
              <a:rPr lang="en-US" sz="2800" b="1" baseline="30000" dirty="0">
                <a:latin typeface="Times New Roman" pitchFamily="18" charset="0"/>
              </a:rPr>
              <a:t>       </a:t>
            </a:r>
            <a:endParaRPr lang="en-US" sz="2800" b="1" dirty="0">
              <a:latin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</a:rPr>
              <a:t>        =  17 cm</a:t>
            </a:r>
          </a:p>
          <a:p>
            <a:endParaRPr lang="en-US" sz="3200" b="1" dirty="0">
              <a:latin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</a:rPr>
              <a:t>        = ?</a:t>
            </a:r>
          </a:p>
          <a:p>
            <a:r>
              <a:rPr lang="en-US" sz="3200" b="1" dirty="0">
                <a:latin typeface="Times New Roman" pitchFamily="18" charset="0"/>
              </a:rPr>
              <a:t>        = ?</a:t>
            </a:r>
          </a:p>
          <a:p>
            <a:endParaRPr lang="en-US" sz="3200" dirty="0">
              <a:latin typeface="Times New Roman" pitchFamily="18" charset="0"/>
            </a:endParaRPr>
          </a:p>
          <a:p>
            <a:endParaRPr lang="en-US" sz="32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vi-VN" sz="3200" dirty="0">
              <a:latin typeface="Times New Roman" pitchFamily="18" charset="0"/>
            </a:endParaRPr>
          </a:p>
        </p:txBody>
      </p:sp>
      <p:sp>
        <p:nvSpPr>
          <p:cNvPr id="10254" name="Rectangle 13"/>
          <p:cNvSpPr>
            <a:spLocks noChangeArrowheads="1"/>
          </p:cNvSpPr>
          <p:nvPr/>
        </p:nvSpPr>
        <p:spPr bwMode="auto">
          <a:xfrm rot="17096977" flipV="1">
            <a:off x="199638" y="4993288"/>
            <a:ext cx="549275" cy="608515"/>
          </a:xfrm>
          <a:prstGeom prst="rect">
            <a:avLst/>
          </a:prstGeom>
          <a:solidFill>
            <a:srgbClr val="C0C0C0"/>
          </a:solidFill>
          <a:ln w="9525">
            <a:miter lim="800000"/>
            <a:headEnd/>
            <a:tailEnd/>
          </a:ln>
          <a:scene3d>
            <a:camera prst="legacyPerspectiveFront">
              <a:rot lat="20099973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VNI-Times" pitchFamily="2" charset="0"/>
              </a:rPr>
              <a:t>12 </a:t>
            </a:r>
          </a:p>
          <a:p>
            <a:pPr algn="ctr"/>
            <a:r>
              <a:rPr lang="en-US" altLang="en-US" sz="3200" b="1">
                <a:solidFill>
                  <a:srgbClr val="FF0000"/>
                </a:solidFill>
                <a:latin typeface="VNI-Times" pitchFamily="2" charset="0"/>
              </a:rPr>
              <a:t>cm</a:t>
            </a:r>
            <a:r>
              <a:rPr lang="en-US" altLang="en-US" sz="3200" b="1" baseline="30000">
                <a:solidFill>
                  <a:srgbClr val="FF0000"/>
                </a:solidFill>
                <a:latin typeface="VNI-Times" pitchFamily="2" charset="0"/>
              </a:rPr>
              <a:t>3</a:t>
            </a:r>
            <a:endParaRPr lang="en-US" alt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 rot="17041872" flipV="1">
            <a:off x="1069736" y="4891915"/>
            <a:ext cx="987425" cy="1023984"/>
          </a:xfrm>
          <a:prstGeom prst="rect">
            <a:avLst/>
          </a:prstGeom>
          <a:solidFill>
            <a:srgbClr val="C0C0C0"/>
          </a:solidFill>
          <a:ln w="9525">
            <a:miter lim="800000"/>
            <a:headEnd/>
            <a:tailEnd/>
          </a:ln>
          <a:scene3d>
            <a:camera prst="legacyPerspectiveFront">
              <a:rot lat="20099973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/>
            <a:r>
              <a:rPr lang="en-US" altLang="en-US" sz="3200" b="1" i="1">
                <a:solidFill>
                  <a:srgbClr val="FF0000"/>
                </a:solidFill>
                <a:latin typeface="VNI-Times" pitchFamily="2" charset="0"/>
              </a:rPr>
              <a:t>17 </a:t>
            </a:r>
          </a:p>
          <a:p>
            <a:pPr algn="ctr"/>
            <a:r>
              <a:rPr lang="en-US" altLang="en-US" sz="3200" b="1">
                <a:solidFill>
                  <a:srgbClr val="FF0000"/>
                </a:solidFill>
                <a:latin typeface="VNI-Times" pitchFamily="2" charset="0"/>
              </a:rPr>
              <a:t>cm</a:t>
            </a:r>
            <a:r>
              <a:rPr lang="en-US" altLang="en-US" sz="3200" b="1" i="1" baseline="30000">
                <a:solidFill>
                  <a:srgbClr val="FF0000"/>
                </a:solidFill>
                <a:latin typeface="VNI-Times" pitchFamily="2" charset="0"/>
              </a:rPr>
              <a:t>3</a:t>
            </a:r>
            <a:endParaRPr lang="en-US" altLang="en-US" sz="3200" b="1" i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025" y="-10418"/>
            <a:ext cx="12082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BÀI TOÁN VỀ ĐẠI LƯỢNG TỈ LỆ THUẬN</a:t>
            </a:r>
          </a:p>
          <a:p>
            <a:pPr algn="ctr" eaLnBrk="0" hangingPunct="0"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7" name="Rectangle 3"/>
          <p:cNvSpPr txBox="1">
            <a:spLocks noChangeArrowheads="1"/>
          </p:cNvSpPr>
          <p:nvPr/>
        </p:nvSpPr>
        <p:spPr bwMode="auto">
          <a:xfrm>
            <a:off x="52816" y="323496"/>
            <a:ext cx="1208636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u="sng" dirty="0">
                <a:solidFill>
                  <a:srgbClr val="CC3300"/>
                </a:solidFill>
                <a:latin typeface="Times New Roman" pitchFamily="18" charset="0"/>
              </a:rPr>
              <a:t>1. </a:t>
            </a:r>
            <a:r>
              <a:rPr lang="en-US" sz="3200" b="1" i="1" u="sng" dirty="0" err="1">
                <a:solidFill>
                  <a:srgbClr val="CC3300"/>
                </a:solidFill>
                <a:latin typeface="Times New Roman" pitchFamily="18" charset="0"/>
              </a:rPr>
              <a:t>Bài</a:t>
            </a:r>
            <a:r>
              <a:rPr lang="en-US" sz="3200" b="1" i="1" u="sng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CC3300"/>
                </a:solidFill>
                <a:latin typeface="Times New Roman" pitchFamily="18" charset="0"/>
              </a:rPr>
              <a:t>toán</a:t>
            </a:r>
            <a:r>
              <a:rPr lang="en-US" sz="3200" b="1" i="1" u="sng" dirty="0">
                <a:solidFill>
                  <a:srgbClr val="CC3300"/>
                </a:solidFill>
                <a:latin typeface="Times New Roman" pitchFamily="18" charset="0"/>
              </a:rPr>
              <a:t> 1</a:t>
            </a:r>
            <a:r>
              <a:rPr lang="en-US" sz="3200" b="1" i="1" u="sng" dirty="0">
                <a:latin typeface="Times New Roman" pitchFamily="18" charset="0"/>
              </a:rPr>
              <a:t>: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</a:rPr>
              <a:t>Hai </a:t>
            </a:r>
            <a:r>
              <a:rPr lang="en-US" altLang="en-US" sz="3200" dirty="0" err="1">
                <a:latin typeface="Times New Roman" pitchFamily="18" charset="0"/>
              </a:rPr>
              <a:t>thanh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chì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thể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tích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</a:rPr>
              <a:t> 12cm</a:t>
            </a:r>
            <a:r>
              <a:rPr lang="en-US" altLang="en-US" sz="3200" baseline="30000" dirty="0">
                <a:latin typeface="Times New Roman" pitchFamily="18" charset="0"/>
              </a:rPr>
              <a:t>3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</a:rPr>
              <a:t> 17cm</a:t>
            </a:r>
            <a:r>
              <a:rPr lang="en-US" altLang="en-US" sz="3200" baseline="30000" dirty="0">
                <a:latin typeface="Times New Roman" pitchFamily="18" charset="0"/>
              </a:rPr>
              <a:t>3</a:t>
            </a:r>
            <a:r>
              <a:rPr lang="en-US" altLang="en-US" sz="3200" dirty="0">
                <a:latin typeface="Times New Roman" pitchFamily="18" charset="0"/>
              </a:rPr>
              <a:t>. </a:t>
            </a:r>
            <a:r>
              <a:rPr lang="en-US" altLang="en-US" sz="3200" dirty="0" err="1">
                <a:latin typeface="Times New Roman" pitchFamily="18" charset="0"/>
              </a:rPr>
              <a:t>Hỏi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mỗi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thanh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nặng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bao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nhiêu</a:t>
            </a:r>
            <a:r>
              <a:rPr lang="en-US" altLang="en-US" sz="3200" dirty="0">
                <a:latin typeface="Times New Roman" pitchFamily="18" charset="0"/>
              </a:rPr>
              <a:t> gam </a:t>
            </a:r>
            <a:r>
              <a:rPr lang="en-US" altLang="en-US" sz="3200" dirty="0" err="1">
                <a:latin typeface="Times New Roman" pitchFamily="18" charset="0"/>
              </a:rPr>
              <a:t>biết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rằng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thanh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thứ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hai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nặng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hơn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thanh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thứ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nhất</a:t>
            </a:r>
            <a:r>
              <a:rPr lang="en-US" altLang="en-US" sz="3200" dirty="0">
                <a:latin typeface="Times New Roman" pitchFamily="18" charset="0"/>
              </a:rPr>
              <a:t> 56,5g?</a:t>
            </a:r>
            <a:r>
              <a:rPr lang="en-US" altLang="en-US" sz="3200" dirty="0"/>
              <a:t> </a:t>
            </a:r>
          </a:p>
          <a:p>
            <a:pPr algn="just">
              <a:spcBef>
                <a:spcPct val="50000"/>
              </a:spcBef>
            </a:pPr>
            <a:endParaRPr lang="en-US" sz="3200" b="1" i="1" dirty="0">
              <a:latin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096000" y="1526759"/>
            <a:ext cx="27194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200" b="1" u="sng" dirty="0">
                <a:solidFill>
                  <a:schemeClr val="accent2">
                    <a:lumMod val="75000"/>
                  </a:schemeClr>
                </a:solidFill>
              </a:rPr>
              <a:t>Giải</a:t>
            </a: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</a:rPr>
              <a:t> :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393598"/>
              </p:ext>
            </p:extLst>
          </p:nvPr>
        </p:nvGraphicFramePr>
        <p:xfrm>
          <a:off x="3152310" y="5459285"/>
          <a:ext cx="566549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"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310" y="5459285"/>
                        <a:ext cx="566549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461001"/>
              </p:ext>
            </p:extLst>
          </p:nvPr>
        </p:nvGraphicFramePr>
        <p:xfrm>
          <a:off x="228556" y="3376220"/>
          <a:ext cx="1862130" cy="465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2" name="Equation" r:id="rId8" imgW="927000" imgH="228600" progId="Equation.DSMT4">
                  <p:embed/>
                </p:oleObj>
              </mc:Choice>
              <mc:Fallback>
                <p:oleObj name="Equation" r:id="rId8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556" y="3376220"/>
                        <a:ext cx="1862130" cy="465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031108"/>
              </p:ext>
            </p:extLst>
          </p:nvPr>
        </p:nvGraphicFramePr>
        <p:xfrm>
          <a:off x="369014" y="3748382"/>
          <a:ext cx="655508" cy="59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3" name="Equation" r:id="rId10" imgW="190440" imgH="228600" progId="Equation.DSMT4">
                  <p:embed/>
                </p:oleObj>
              </mc:Choice>
              <mc:Fallback>
                <p:oleObj name="Equation" r:id="rId10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9014" y="3748382"/>
                        <a:ext cx="655508" cy="595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04386"/>
              </p:ext>
            </p:extLst>
          </p:nvPr>
        </p:nvGraphicFramePr>
        <p:xfrm>
          <a:off x="310131" y="4274429"/>
          <a:ext cx="636105" cy="541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4" name="Equation" r:id="rId12" imgW="203040" imgH="228600" progId="Equation.DSMT4">
                  <p:embed/>
                </p:oleObj>
              </mc:Choice>
              <mc:Fallback>
                <p:oleObj name="Equation" r:id="rId12" imgW="20304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0131" y="4274429"/>
                        <a:ext cx="636105" cy="541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825221"/>
              </p:ext>
            </p:extLst>
          </p:nvPr>
        </p:nvGraphicFramePr>
        <p:xfrm>
          <a:off x="406050" y="2343834"/>
          <a:ext cx="484525" cy="549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5" name="Equation" r:id="rId14" imgW="152280" imgH="228600" progId="Equation.DSMT4">
                  <p:embed/>
                </p:oleObj>
              </mc:Choice>
              <mc:Fallback>
                <p:oleObj name="Equation" r:id="rId14" imgW="15228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6050" y="2343834"/>
                        <a:ext cx="484525" cy="549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189452"/>
              </p:ext>
            </p:extLst>
          </p:nvPr>
        </p:nvGraphicFramePr>
        <p:xfrm>
          <a:off x="418142" y="2735930"/>
          <a:ext cx="590697" cy="597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6" name="Equation" r:id="rId16" imgW="164880" imgH="228600" progId="Equation.DSMT4">
                  <p:embed/>
                </p:oleObj>
              </mc:Choice>
              <mc:Fallback>
                <p:oleObj name="Equation" r:id="rId16" imgW="16488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8142" y="2735930"/>
                        <a:ext cx="590697" cy="597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164828"/>
              </p:ext>
            </p:extLst>
          </p:nvPr>
        </p:nvGraphicFramePr>
        <p:xfrm>
          <a:off x="10134600" y="2117880"/>
          <a:ext cx="587533" cy="53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7" name="Equation" r:id="rId18" imgW="190440" imgH="228600" progId="Equation.DSMT4">
                  <p:embed/>
                </p:oleObj>
              </mc:Choice>
              <mc:Fallback>
                <p:oleObj name="Equation" r:id="rId18" imgW="19044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134600" y="2117880"/>
                        <a:ext cx="587533" cy="533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661445"/>
              </p:ext>
            </p:extLst>
          </p:nvPr>
        </p:nvGraphicFramePr>
        <p:xfrm>
          <a:off x="10716653" y="2092377"/>
          <a:ext cx="70084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8" name="Equation" r:id="rId20" imgW="203040" imgH="228600" progId="Equation.DSMT4">
                  <p:embed/>
                </p:oleObj>
              </mc:Choice>
              <mc:Fallback>
                <p:oleObj name="Equation" r:id="rId20" imgW="20304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716653" y="2092377"/>
                        <a:ext cx="700842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192301"/>
              </p:ext>
            </p:extLst>
          </p:nvPr>
        </p:nvGraphicFramePr>
        <p:xfrm>
          <a:off x="7675613" y="2608712"/>
          <a:ext cx="484525" cy="549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9" name="Equation" r:id="rId22" imgW="152280" imgH="228600" progId="Equation.DSMT4">
                  <p:embed/>
                </p:oleObj>
              </mc:Choice>
              <mc:Fallback>
                <p:oleObj name="Equation" r:id="rId22" imgW="152280" imgH="2286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675613" y="2608712"/>
                        <a:ext cx="484525" cy="549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032901"/>
              </p:ext>
            </p:extLst>
          </p:nvPr>
        </p:nvGraphicFramePr>
        <p:xfrm>
          <a:off x="8228225" y="2622267"/>
          <a:ext cx="497768" cy="521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0" name="Equation" r:id="rId24" imgW="164880" imgH="228600" progId="Equation.DSMT4">
                  <p:embed/>
                </p:oleObj>
              </mc:Choice>
              <mc:Fallback>
                <p:oleObj name="Equation" r:id="rId24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228225" y="2622267"/>
                        <a:ext cx="497768" cy="521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489048"/>
              </p:ext>
            </p:extLst>
          </p:nvPr>
        </p:nvGraphicFramePr>
        <p:xfrm>
          <a:off x="5117714" y="3451454"/>
          <a:ext cx="1836766" cy="800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1" name="Equation" r:id="rId26" imgW="749160" imgH="431640" progId="Equation.DSMT4">
                  <p:embed/>
                </p:oleObj>
              </mc:Choice>
              <mc:Fallback>
                <p:oleObj name="Equation" r:id="rId26" imgW="749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117714" y="3451454"/>
                        <a:ext cx="1836766" cy="800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558581"/>
              </p:ext>
            </p:extLst>
          </p:nvPr>
        </p:nvGraphicFramePr>
        <p:xfrm>
          <a:off x="6921074" y="3447675"/>
          <a:ext cx="1997254" cy="76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" name="Equation" r:id="rId28" imgW="774360" imgH="393480" progId="Equation.DSMT4">
                  <p:embed/>
                </p:oleObj>
              </mc:Choice>
              <mc:Fallback>
                <p:oleObj name="Equation" r:id="rId28" imgW="774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921074" y="3447675"/>
                        <a:ext cx="1997254" cy="76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135079"/>
              </p:ext>
            </p:extLst>
          </p:nvPr>
        </p:nvGraphicFramePr>
        <p:xfrm>
          <a:off x="9435297" y="3577516"/>
          <a:ext cx="2685582" cy="591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" name="Equation" r:id="rId30" imgW="927000" imgH="228600" progId="Equation.DSMT4">
                  <p:embed/>
                </p:oleObj>
              </mc:Choice>
              <mc:Fallback>
                <p:oleObj name="Equation" r:id="rId30" imgW="92700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435297" y="3577516"/>
                        <a:ext cx="2685582" cy="591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827233DD-B227-4DE7-A0D0-3735A21060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771281"/>
              </p:ext>
            </p:extLst>
          </p:nvPr>
        </p:nvGraphicFramePr>
        <p:xfrm>
          <a:off x="3667284" y="5230186"/>
          <a:ext cx="655508" cy="59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4" name="Equation" r:id="rId10" imgW="190440" imgH="228600" progId="Equation.DSMT4">
                  <p:embed/>
                </p:oleObj>
              </mc:Choice>
              <mc:Fallback>
                <p:oleObj name="Equation" r:id="rId10" imgW="19044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67284" y="5230186"/>
                        <a:ext cx="655508" cy="595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851AE3F5-255F-448C-B468-15A28FC232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323009"/>
              </p:ext>
            </p:extLst>
          </p:nvPr>
        </p:nvGraphicFramePr>
        <p:xfrm>
          <a:off x="3611245" y="5660935"/>
          <a:ext cx="636105" cy="541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5" name="Equation" r:id="rId12" imgW="203040" imgH="228600" progId="Equation.DSMT4">
                  <p:embed/>
                </p:oleObj>
              </mc:Choice>
              <mc:Fallback>
                <p:oleObj name="Equation" r:id="rId12" imgW="203040" imgH="2286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11245" y="5660935"/>
                        <a:ext cx="636105" cy="541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dddfdd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8965"/>
              </p:ext>
            </p:extLst>
          </p:nvPr>
        </p:nvGraphicFramePr>
        <p:xfrm>
          <a:off x="34470" y="740229"/>
          <a:ext cx="984251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0" y="740229"/>
                        <a:ext cx="984251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5" descr="j02321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953000"/>
            <a:ext cx="2540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4343400" y="4664528"/>
            <a:ext cx="4876800" cy="990600"/>
          </a:xfrm>
          <a:prstGeom prst="wedgeRoundRectCallout">
            <a:avLst>
              <a:gd name="adj1" fmla="val -63394"/>
              <a:gd name="adj2" fmla="val 79556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Tóm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tắt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nội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toán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?</a:t>
            </a:r>
            <a:endParaRPr lang="vi-VN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6400" y="2334985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u="sng" dirty="0" err="1">
                <a:solidFill>
                  <a:srgbClr val="CC3300"/>
                </a:solidFill>
                <a:latin typeface="Times New Roman" pitchFamily="18" charset="0"/>
              </a:rPr>
              <a:t>Tóm</a:t>
            </a:r>
            <a:r>
              <a:rPr lang="en-US" sz="3200" b="1" i="1" u="sng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CC3300"/>
                </a:solidFill>
                <a:latin typeface="Times New Roman" pitchFamily="18" charset="0"/>
              </a:rPr>
              <a:t>tắt</a:t>
            </a:r>
            <a:r>
              <a:rPr lang="en-US" sz="3200" b="1" i="1" u="sng" dirty="0">
                <a:solidFill>
                  <a:srgbClr val="CC3300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3200" dirty="0"/>
              <a:t> </a:t>
            </a:r>
            <a:endParaRPr lang="en-US" sz="3200" b="1" i="1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84400" y="2590800"/>
            <a:ext cx="873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 Cho biết :</a:t>
            </a:r>
            <a:r>
              <a:rPr lang="en-US" altLang="en-US" sz="3200" b="1" i="1">
                <a:solidFill>
                  <a:srgbClr val="000099"/>
                </a:solidFill>
                <a:latin typeface="Times New Roman" pitchFamily="18" charset="0"/>
              </a:rPr>
              <a:t>V1 = 10 cm</a:t>
            </a:r>
            <a:r>
              <a:rPr lang="en-US" altLang="en-US" sz="3200" b="1" i="1" baseline="30000">
                <a:solidFill>
                  <a:srgbClr val="000099"/>
                </a:solidFill>
                <a:latin typeface="Times New Roman" pitchFamily="18" charset="0"/>
              </a:rPr>
              <a:t>3</a:t>
            </a:r>
            <a:r>
              <a:rPr lang="en-US" altLang="en-US" sz="3200" b="1" i="1">
                <a:solidFill>
                  <a:srgbClr val="000099"/>
                </a:solidFill>
                <a:latin typeface="Times New Roman" pitchFamily="18" charset="0"/>
              </a:rPr>
              <a:t> ; V2 = 15 cm</a:t>
            </a:r>
            <a:r>
              <a:rPr lang="en-US" altLang="en-US" sz="3200" b="1" i="1" baseline="30000">
                <a:solidFill>
                  <a:srgbClr val="000099"/>
                </a:solidFill>
                <a:latin typeface="Times New Roman" pitchFamily="18" charset="0"/>
              </a:rPr>
              <a:t>3</a:t>
            </a:r>
            <a:endParaRPr lang="en-US" sz="32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6595" y="3224894"/>
            <a:ext cx="72136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                                 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itchFamily="18" charset="0"/>
              </a:rPr>
              <a:t>m2  + m1 = 222,5 g</a:t>
            </a:r>
            <a:endParaRPr lang="en-US" sz="3200" b="1" i="1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9362" y="3744687"/>
            <a:ext cx="72136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         </a:t>
            </a:r>
            <a:r>
              <a:rPr lang="en-US" altLang="en-US" sz="3200" dirty="0"/>
              <a:t> </a:t>
            </a:r>
            <a:r>
              <a:rPr lang="en-US" alt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Tính</a:t>
            </a:r>
            <a:r>
              <a:rPr lang="en-US" altLang="en-US" sz="3200" b="1" i="1" dirty="0">
                <a:solidFill>
                  <a:srgbClr val="000099"/>
                </a:solidFill>
                <a:latin typeface="Times New Roman" pitchFamily="18" charset="0"/>
              </a:rPr>
              <a:t> :  m1 = ?;   m2  = ? </a:t>
            </a:r>
          </a:p>
          <a:p>
            <a:pPr eaLnBrk="1" hangingPunct="1">
              <a:spcBef>
                <a:spcPct val="50000"/>
              </a:spcBef>
            </a:pPr>
            <a:endParaRPr lang="en-US" sz="32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51354" y="623207"/>
            <a:ext cx="11277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Hai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thanh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kim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loại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đồng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chất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tích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10cm3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15cm3.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mỗi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thanh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nặng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bao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nhiêu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gam?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Biết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rằng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khối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lượng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cả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hai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thanh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222,5g</a:t>
            </a:r>
          </a:p>
          <a:p>
            <a:pPr eaLnBrk="1" hangingPunct="1">
              <a:spcBef>
                <a:spcPct val="50000"/>
              </a:spcBef>
            </a:pPr>
            <a:endParaRPr lang="en-US" sz="32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1275" name="Picture 13" descr="2-mau_slide_powerpoint_dep_ctu.vn_(1)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246" y="5715000"/>
            <a:ext cx="24934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26595" y="117354"/>
            <a:ext cx="1203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BÀI TOÁN VỀ ĐẠI LƯỢNG TỈ LỆ THUẬN 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dddfdd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709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413004"/>
              </p:ext>
            </p:extLst>
          </p:nvPr>
        </p:nvGraphicFramePr>
        <p:xfrm>
          <a:off x="0" y="92571"/>
          <a:ext cx="1124834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2571"/>
                        <a:ext cx="1124834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2527299" y="2209800"/>
            <a:ext cx="17383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b="1" i="1" u="sng">
              <a:solidFill>
                <a:srgbClr val="CC33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/>
              <a:t> </a:t>
            </a:r>
            <a:endParaRPr lang="en-US" sz="2800" b="1" i="1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i="1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079" name="Rectangle 63"/>
          <p:cNvSpPr>
            <a:spLocks noChangeArrowheads="1"/>
          </p:cNvSpPr>
          <p:nvPr/>
        </p:nvSpPr>
        <p:spPr bwMode="auto">
          <a:xfrm>
            <a:off x="26581" y="1467160"/>
            <a:ext cx="2565609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u="sng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i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i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i="1" u="sng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V1 = 10 cm3 ; </a:t>
            </a:r>
          </a:p>
          <a:p>
            <a:pPr>
              <a:defRPr/>
            </a:pP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V2 = 15 cm3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m1+m2= 222,5g </a:t>
            </a:r>
          </a:p>
          <a:p>
            <a:pPr>
              <a:defRPr/>
            </a:pP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 m1 = ?  </a:t>
            </a:r>
          </a:p>
          <a:p>
            <a:pPr>
              <a:defRPr/>
            </a:pP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m2  = ? </a:t>
            </a:r>
          </a:p>
          <a:p>
            <a:pPr eaLnBrk="0" hangingPunct="0">
              <a:spcBef>
                <a:spcPct val="20000"/>
              </a:spcBef>
              <a:defRPr/>
            </a:pPr>
            <a:endParaRPr lang="vi-VN" sz="28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104" name="Rectangle 3"/>
          <p:cNvSpPr txBox="1">
            <a:spLocks noChangeArrowheads="1"/>
          </p:cNvSpPr>
          <p:nvPr/>
        </p:nvSpPr>
        <p:spPr bwMode="auto">
          <a:xfrm>
            <a:off x="915999" y="397371"/>
            <a:ext cx="1135060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thanh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kim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loại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đồng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10cm3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15cm3.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Hỏi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mỗi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thanh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nặng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bao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nhiêu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gam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?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rằng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thanh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222,5g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en-US" sz="28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86046" y="1296523"/>
            <a:ext cx="920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800" dirty="0"/>
              <a:t>Giải</a:t>
            </a:r>
            <a:endParaRPr lang="en-US" sz="28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05275" y="1682550"/>
            <a:ext cx="94867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thanh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lượt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m1; m2(g)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thanh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lượt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V1,V2 (cm</a:t>
            </a:r>
            <a:r>
              <a:rPr lang="en-US" sz="2800" baseline="3000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</a:rPr>
              <a:t>)</a:t>
            </a:r>
            <a:endParaRPr lang="en-US" sz="2800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92191" y="2621893"/>
            <a:ext cx="95998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lệ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thuận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193074" y="3226646"/>
            <a:ext cx="3476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0099"/>
                </a:solidFill>
                <a:latin typeface="Times New Roman" pitchFamily="18" charset="0"/>
              </a:rPr>
              <a:t> 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itchFamily="18" charset="0"/>
              </a:rPr>
              <a:t>  m1+m2= 222,5 g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19399" y="4191000"/>
            <a:ext cx="85896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Áp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dãy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89300" y="5334001"/>
            <a:ext cx="78738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m1 = 10 . 8,9 = 89 g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m2 = 15 . 8,9 =133,5 g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09385" y="6282060"/>
            <a:ext cx="117447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thanh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kim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lọai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89g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133,5g</a:t>
            </a:r>
            <a:endParaRPr lang="vi-VN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09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94965"/>
              </p:ext>
            </p:extLst>
          </p:nvPr>
        </p:nvGraphicFramePr>
        <p:xfrm>
          <a:off x="3496736" y="4608514"/>
          <a:ext cx="6906654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Equation" r:id="rId6" imgW="2082800" imgH="393700" progId="Equation.DSMT4">
                  <p:embed/>
                </p:oleObj>
              </mc:Choice>
              <mc:Fallback>
                <p:oleObj name="Equation" r:id="rId6" imgW="2082800" imgH="3937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6736" y="4608514"/>
                        <a:ext cx="6906654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4290" y="3172955"/>
            <a:ext cx="1866900" cy="866775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9046" y="3305083"/>
            <a:ext cx="920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/>
              <a:t>Hay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8482" y="3172955"/>
            <a:ext cx="1895475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14" grpId="0"/>
      <p:bldP spid="17" grpId="0"/>
      <p:bldP spid="20" grpId="0"/>
      <p:bldP spid="21" grpId="0"/>
      <p:bldP spid="22" grpId="0"/>
      <p:bldP spid="23" grpId="0"/>
      <p:bldP spid="2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dddfdd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khgpo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37" y="1331914"/>
            <a:ext cx="9515707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418171" y="4800600"/>
            <a:ext cx="117738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800">
                <a:solidFill>
                  <a:schemeClr val="tx2"/>
                </a:solidFill>
              </a:rPr>
              <a:t>Hãy cho biết :</a:t>
            </a:r>
          </a:p>
          <a:p>
            <a:pPr eaLnBrk="1" hangingPunct="1"/>
            <a:r>
              <a:rPr lang="vi-VN" sz="2800">
                <a:solidFill>
                  <a:schemeClr val="tx2"/>
                </a:solidFill>
              </a:rPr>
              <a:t>a/ Để mua 10,5 lít xăng cần phải trả bao nhiêu tiền ?</a:t>
            </a:r>
          </a:p>
          <a:p>
            <a:pPr eaLnBrk="1" hangingPunct="1"/>
            <a:r>
              <a:rPr lang="vi-VN" sz="2800">
                <a:solidFill>
                  <a:schemeClr val="tx2"/>
                </a:solidFill>
              </a:rPr>
              <a:t>b/ Một ô tô sẽ được đổ bao nhiêu lít xăng  nếu trả 783500 đồng ?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683941" y="228600"/>
            <a:ext cx="11508059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800" dirty="0">
                <a:solidFill>
                  <a:srgbClr val="C00000"/>
                </a:solidFill>
              </a:rPr>
              <a:t>+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</a:rPr>
              <a:t>hỏi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</a:rPr>
              <a:t> 3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  <a:r>
              <a:rPr lang="vi-VN" sz="2800" dirty="0">
                <a:solidFill>
                  <a:srgbClr val="C00000"/>
                </a:solidFill>
              </a:rPr>
              <a:t> </a:t>
            </a:r>
            <a:r>
              <a:rPr lang="vi-VN" sz="2800" dirty="0"/>
              <a:t>Hình vẽ sau mô tả các máy bán xăng (cùng một loại xăng) tại một điểm bán xăng(cây xăng)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dddfdd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3" y="14002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73203" y="140022"/>
            <a:ext cx="1159726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Biết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4,5l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xăng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giá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70515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đồng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/ Để mua 10,5 lít xăng cần phải trả bao nhiêu tiền ?</a:t>
            </a:r>
          </a:p>
          <a:p>
            <a:pPr>
              <a:defRPr/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</a:rPr>
              <a:t>b/ Một ô tô sẽ được đổ bao nhiêu lít xăng  nếu trả 783500 đồng ?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990276" y="1538507"/>
            <a:ext cx="208156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2800" b="1" dirty="0"/>
              <a:t>Giải</a:t>
            </a:r>
            <a:endParaRPr lang="en-US" sz="2800" b="1" dirty="0"/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52400" y="2062382"/>
            <a:ext cx="11835781" cy="195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sz="2800" dirty="0"/>
              <a:t>a/ Gọi x (đồng ) là số tiền mua 10,5 lít xăng (x≥ 0</a:t>
            </a:r>
            <a:r>
              <a:rPr lang="vi-VN" sz="2800" dirty="0" smtClean="0"/>
              <a:t>)</a:t>
            </a:r>
            <a:endParaRPr lang="en-US" sz="2800" dirty="0" smtClean="0"/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   </a:t>
            </a:r>
            <a:r>
              <a:rPr lang="en-US" sz="2800" dirty="0" err="1" smtClean="0"/>
              <a:t>Cứ</a:t>
            </a:r>
            <a:r>
              <a:rPr lang="en-US" sz="2800" dirty="0" smtClean="0"/>
              <a:t> </a:t>
            </a:r>
            <a:r>
              <a:rPr lang="en-US" sz="2800" dirty="0"/>
              <a:t>70515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mua</a:t>
            </a:r>
            <a:r>
              <a:rPr lang="en-US" sz="2800" dirty="0" smtClean="0"/>
              <a:t> 4,5 </a:t>
            </a:r>
            <a:r>
              <a:rPr lang="en-US" sz="2800" dirty="0" err="1" smtClean="0"/>
              <a:t>lít</a:t>
            </a:r>
            <a:r>
              <a:rPr lang="en-US" sz="2800" dirty="0" smtClean="0"/>
              <a:t> </a:t>
            </a:r>
            <a:r>
              <a:rPr lang="en-US" sz="2800" dirty="0" err="1" smtClean="0"/>
              <a:t>xăng</a:t>
            </a:r>
            <a:r>
              <a:rPr lang="en-US" sz="2800" dirty="0" smtClean="0"/>
              <a:t>  </a:t>
            </a:r>
          </a:p>
          <a:p>
            <a:pPr eaLnBrk="1" hangingPunct="1">
              <a:lnSpc>
                <a:spcPct val="150000"/>
              </a:lnSpc>
            </a:pPr>
            <a:r>
              <a:rPr lang="vi-VN" sz="2800" dirty="0" smtClean="0"/>
              <a:t>Vì </a:t>
            </a:r>
            <a:r>
              <a:rPr lang="vi-VN" sz="2800" dirty="0"/>
              <a:t>số lít xăng và số tiền phải trả là hai đại lượng tỉ lệ thuận </a:t>
            </a:r>
            <a:r>
              <a:rPr lang="vi-VN" sz="2800" dirty="0" smtClean="0"/>
              <a:t> </a:t>
            </a:r>
            <a:endParaRPr lang="en-US" sz="2800" dirty="0"/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1493962" y="347990"/>
            <a:ext cx="2403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 sz="2800"/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719253" y="6172200"/>
            <a:ext cx="1070517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10,5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xăng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tiền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164 535 </a:t>
            </a:r>
            <a:r>
              <a:rPr lang="en-US" sz="2800" dirty="0" err="1"/>
              <a:t>đồng</a:t>
            </a:r>
            <a:r>
              <a:rPr lang="en-US" sz="2800" dirty="0"/>
              <a:t>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/>
              <p:cNvSpPr txBox="1">
                <a:spLocks noChangeArrowheads="1"/>
              </p:cNvSpPr>
              <p:nvPr/>
            </p:nvSpPr>
            <p:spPr bwMode="auto">
              <a:xfrm>
                <a:off x="2698144" y="4038600"/>
                <a:ext cx="2819400" cy="102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70515</m:t>
                        </m:r>
                      </m:den>
                    </m:f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10,5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8144" y="4038600"/>
                <a:ext cx="2819400" cy="1022075"/>
              </a:xfrm>
              <a:prstGeom prst="rect">
                <a:avLst/>
              </a:prstGeom>
              <a:blipFill>
                <a:blip r:embed="rId3"/>
                <a:stretch>
                  <a:fillRect b="-59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3"/>
              <p:cNvSpPr txBox="1">
                <a:spLocks noChangeArrowheads="1"/>
              </p:cNvSpPr>
              <p:nvPr/>
            </p:nvSpPr>
            <p:spPr bwMode="auto">
              <a:xfrm>
                <a:off x="533400" y="5155137"/>
                <a:ext cx="7148888" cy="94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800" b="1" dirty="0" smtClean="0"/>
                  <a:t>Suy </a:t>
                </a:r>
                <a:r>
                  <a:rPr lang="en-US" sz="2800" b="1" dirty="0" err="1" smtClean="0"/>
                  <a:t>ra</a:t>
                </a:r>
                <a:r>
                  <a:rPr lang="en-US" sz="2800" b="1" dirty="0" smtClean="0"/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𝟕𝟎𝟓𝟏𝟓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/>
                  <a:t> = 164535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2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5155137"/>
                <a:ext cx="7148888" cy="943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3073949</TotalTime>
  <Words>1705</Words>
  <Application>Microsoft Office PowerPoint</Application>
  <PresentationFormat>Widescreen</PresentationFormat>
  <Paragraphs>184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.VnTime</vt:lpstr>
      <vt:lpstr>Arial</vt:lpstr>
      <vt:lpstr>Calibri</vt:lpstr>
      <vt:lpstr>Cambria Math</vt:lpstr>
      <vt:lpstr>Times New Roman</vt:lpstr>
      <vt:lpstr>VNI-Times</vt:lpstr>
      <vt:lpstr>Default Design</vt:lpstr>
      <vt:lpstr>2_Default Design</vt:lpstr>
      <vt:lpstr>4_Default Design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TỈNH QUẢNG TRỊ TRƯỜNG CĐSP QUẢNG TRỊ</dc:title>
  <dc:creator>ADMIN</dc:creator>
  <cp:lastModifiedBy>Admin</cp:lastModifiedBy>
  <cp:revision>355</cp:revision>
  <dcterms:created xsi:type="dcterms:W3CDTF">2016-04-08T12:57:11Z</dcterms:created>
  <dcterms:modified xsi:type="dcterms:W3CDTF">2021-11-30T00:34:33Z</dcterms:modified>
</cp:coreProperties>
</file>