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9" r:id="rId3"/>
    <p:sldId id="260" r:id="rId4"/>
    <p:sldId id="275" r:id="rId5"/>
    <p:sldId id="261" r:id="rId6"/>
    <p:sldId id="263" r:id="rId7"/>
    <p:sldId id="276" r:id="rId8"/>
    <p:sldId id="265" r:id="rId9"/>
    <p:sldId id="272" r:id="rId10"/>
    <p:sldId id="274" r:id="rId11"/>
    <p:sldId id="273" r:id="rId12"/>
    <p:sldId id="266" r:id="rId13"/>
    <p:sldId id="264" r:id="rId14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mbria Math" panose="02040503050406030204" pitchFamily="18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9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33" d="100"/>
          <a:sy n="33" d="100"/>
        </p:scale>
        <p:origin x="360" y="12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hdphoto" Target="../media/hdphoto5.wdp"/><Relationship Id="rId3" Type="http://schemas.openxmlformats.org/officeDocument/2006/relationships/image" Target="../media/image6.svg"/><Relationship Id="rId7" Type="http://schemas.openxmlformats.org/officeDocument/2006/relationships/image" Target="../media/image39.svg"/><Relationship Id="rId12" Type="http://schemas.openxmlformats.org/officeDocument/2006/relationships/image" Target="../media/image4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microsoft.com/office/2007/relationships/hdphoto" Target="../media/hdphoto4.wdp"/><Relationship Id="rId5" Type="http://schemas.openxmlformats.org/officeDocument/2006/relationships/image" Target="../media/image8.svg"/><Relationship Id="rId10" Type="http://schemas.openxmlformats.org/officeDocument/2006/relationships/image" Target="../media/image40.png"/><Relationship Id="rId4" Type="http://schemas.openxmlformats.org/officeDocument/2006/relationships/image" Target="../media/image7.png"/><Relationship Id="rId9" Type="http://schemas.openxmlformats.org/officeDocument/2006/relationships/image" Target="../media/image1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3.svg"/><Relationship Id="rId7" Type="http://schemas.openxmlformats.org/officeDocument/2006/relationships/image" Target="../media/image47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49.svg"/><Relationship Id="rId5" Type="http://schemas.openxmlformats.org/officeDocument/2006/relationships/image" Target="../media/image45.svg"/><Relationship Id="rId10" Type="http://schemas.openxmlformats.org/officeDocument/2006/relationships/image" Target="../media/image48.png"/><Relationship Id="rId4" Type="http://schemas.openxmlformats.org/officeDocument/2006/relationships/image" Target="../media/image44.png"/><Relationship Id="rId9" Type="http://schemas.openxmlformats.org/officeDocument/2006/relationships/image" Target="../media/image14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svg"/><Relationship Id="rId7" Type="http://schemas.openxmlformats.org/officeDocument/2006/relationships/image" Target="../media/image1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8.svg"/><Relationship Id="rId5" Type="http://schemas.openxmlformats.org/officeDocument/2006/relationships/image" Target="../media/image14.sv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3.svg"/><Relationship Id="rId7" Type="http://schemas.openxmlformats.org/officeDocument/2006/relationships/image" Target="../media/image8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6.sv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8.svg"/><Relationship Id="rId10" Type="http://schemas.openxmlformats.org/officeDocument/2006/relationships/image" Target="../media/image26.png"/><Relationship Id="rId4" Type="http://schemas.openxmlformats.org/officeDocument/2006/relationships/image" Target="../media/image7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285377">
            <a:off x="5968704" y="271310"/>
            <a:ext cx="1981022" cy="195941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573000" y="2745181"/>
            <a:ext cx="6098981" cy="737239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35114" y="2732481"/>
            <a:ext cx="11381462" cy="35518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200" b="1" dirty="0">
                <a:solidFill>
                  <a:srgbClr val="C00000"/>
                </a:solidFill>
                <a:latin typeface="Arial" panose="020B0604020202020204" pitchFamily="34" charset="0"/>
              </a:rPr>
              <a:t>CHÀO MỪNG CÁC EM ĐẾN VỚI TIẾT HỌC!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660893">
            <a:off x="524866" y="7657210"/>
            <a:ext cx="1320819" cy="261548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33221" y="7327066"/>
            <a:ext cx="1003786" cy="98553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143630">
            <a:off x="311097" y="6231157"/>
            <a:ext cx="577316" cy="9953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">
            <a:extLst>
              <a:ext uri="{FF2B5EF4-FFF2-40B4-BE49-F238E27FC236}">
                <a16:creationId xmlns:a16="http://schemas.microsoft.com/office/drawing/2014/main" id="{BACB1C8F-2C64-4F8F-AF55-33FC27FFC3CB}"/>
              </a:ext>
            </a:extLst>
          </p:cNvPr>
          <p:cNvSpPr txBox="1"/>
          <p:nvPr/>
        </p:nvSpPr>
        <p:spPr>
          <a:xfrm>
            <a:off x="1346200" y="-106447"/>
            <a:ext cx="11988800" cy="9940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II. GỢI Ý TỔ CHỨC HOẠT ĐỘNG HỌC TẬP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78A1CE1-9CFA-469E-A592-AA8FC3736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4051" y1="72222" x2="24051" y2="722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7750" y="1265251"/>
            <a:ext cx="1774150" cy="80847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6DD84EA-F96B-4ED6-9AAE-2156893F842C}"/>
              </a:ext>
            </a:extLst>
          </p:cNvPr>
          <p:cNvSpPr txBox="1"/>
          <p:nvPr/>
        </p:nvSpPr>
        <p:spPr>
          <a:xfrm>
            <a:off x="1545550" y="1365839"/>
            <a:ext cx="16742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BMI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D98F580-5FBD-48D8-8450-A76D61B7B4EE}"/>
              </a:ext>
            </a:extLst>
          </p:cNvPr>
          <p:cNvSpPr txBox="1"/>
          <p:nvPr/>
        </p:nvSpPr>
        <p:spPr>
          <a:xfrm>
            <a:off x="1516053" y="2525595"/>
            <a:ext cx="35651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vi-VN" sz="44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BC99FA3-B452-475B-A4FE-BD6A463B5B98}"/>
              </a:ext>
            </a:extLst>
          </p:cNvPr>
          <p:cNvSpPr txBox="1"/>
          <p:nvPr/>
        </p:nvSpPr>
        <p:spPr>
          <a:xfrm>
            <a:off x="1676400" y="3382312"/>
            <a:ext cx="15596338" cy="1761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BMI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C575472-32FC-45DA-8AA7-65E1C3016D56}"/>
              </a:ext>
            </a:extLst>
          </p:cNvPr>
          <p:cNvSpPr txBox="1"/>
          <p:nvPr/>
        </p:nvSpPr>
        <p:spPr>
          <a:xfrm>
            <a:off x="1575047" y="5478191"/>
            <a:ext cx="75689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4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3" name="Table 33">
            <a:extLst>
              <a:ext uri="{FF2B5EF4-FFF2-40B4-BE49-F238E27FC236}">
                <a16:creationId xmlns:a16="http://schemas.microsoft.com/office/drawing/2014/main" id="{FED094CA-BEE1-42AA-BBE1-0F32AAED89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445807"/>
              </p:ext>
            </p:extLst>
          </p:nvPr>
        </p:nvGraphicFramePr>
        <p:xfrm>
          <a:off x="707350" y="6582323"/>
          <a:ext cx="17047251" cy="32855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82417">
                  <a:extLst>
                    <a:ext uri="{9D8B030D-6E8A-4147-A177-3AD203B41FA5}">
                      <a16:colId xmlns:a16="http://schemas.microsoft.com/office/drawing/2014/main" val="43714299"/>
                    </a:ext>
                  </a:extLst>
                </a:gridCol>
                <a:gridCol w="5682417">
                  <a:extLst>
                    <a:ext uri="{9D8B030D-6E8A-4147-A177-3AD203B41FA5}">
                      <a16:colId xmlns:a16="http://schemas.microsoft.com/office/drawing/2014/main" val="1870380"/>
                    </a:ext>
                  </a:extLst>
                </a:gridCol>
                <a:gridCol w="5682417">
                  <a:extLst>
                    <a:ext uri="{9D8B030D-6E8A-4147-A177-3AD203B41FA5}">
                      <a16:colId xmlns:a16="http://schemas.microsoft.com/office/drawing/2014/main" val="2393984126"/>
                    </a:ext>
                  </a:extLst>
                </a:gridCol>
              </a:tblGrid>
              <a:tr h="1642789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Họ</a:t>
                      </a:r>
                      <a:r>
                        <a:rPr lang="en-US" sz="4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4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endParaRPr lang="vi-VN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4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4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BMI</a:t>
                      </a:r>
                      <a:endParaRPr lang="vi-VN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Đánh</a:t>
                      </a:r>
                      <a:r>
                        <a:rPr lang="en-US" sz="4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</a:t>
                      </a:r>
                      <a:r>
                        <a:rPr lang="en-US" sz="4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thể</a:t>
                      </a:r>
                      <a:r>
                        <a:rPr lang="en-US" sz="4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trạng</a:t>
                      </a:r>
                      <a:endParaRPr lang="vi-VN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348343"/>
                  </a:ext>
                </a:extLst>
              </a:tr>
              <a:tr h="1642789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vi-VN" sz="4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vi-VN" sz="4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vi-VN" sz="4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08234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660893">
            <a:off x="16547439" y="3390643"/>
            <a:ext cx="1320819" cy="261548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587523" y="3308494"/>
            <a:ext cx="1003786" cy="98553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992856">
            <a:off x="-104471" y="2801966"/>
            <a:ext cx="1274811" cy="12516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719259">
            <a:off x="17395678" y="1537718"/>
            <a:ext cx="577316" cy="99537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636201">
            <a:off x="452695" y="479569"/>
            <a:ext cx="577316" cy="9953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1366867-C96F-40B3-B0B9-17D5FB5CBB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3962" y="294690"/>
            <a:ext cx="2029665" cy="10001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AB2FE8D-C5A7-4EFB-B1AA-5FE466C52E2B}"/>
              </a:ext>
            </a:extLst>
          </p:cNvPr>
          <p:cNvSpPr txBox="1"/>
          <p:nvPr/>
        </p:nvSpPr>
        <p:spPr>
          <a:xfrm>
            <a:off x="3283627" y="359344"/>
            <a:ext cx="15800750" cy="83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BMI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D55326-BEFA-4422-BC55-84759A1DB19D}"/>
              </a:ext>
            </a:extLst>
          </p:cNvPr>
          <p:cNvSpPr txBox="1"/>
          <p:nvPr/>
        </p:nvSpPr>
        <p:spPr>
          <a:xfrm>
            <a:off x="1589424" y="1205485"/>
            <a:ext cx="35651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vi-VN" sz="44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DFC1E4-6473-477F-90D0-A1FCE47F2AC1}"/>
              </a:ext>
            </a:extLst>
          </p:cNvPr>
          <p:cNvSpPr txBox="1"/>
          <p:nvPr/>
        </p:nvSpPr>
        <p:spPr>
          <a:xfrm>
            <a:off x="1611510" y="2240219"/>
            <a:ext cx="15596338" cy="1761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BMI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cha,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5C1B50-703F-45E4-9AC7-35BC5321DC4F}"/>
              </a:ext>
            </a:extLst>
          </p:cNvPr>
          <p:cNvSpPr txBox="1"/>
          <p:nvPr/>
        </p:nvSpPr>
        <p:spPr>
          <a:xfrm>
            <a:off x="1490794" y="4294029"/>
            <a:ext cx="75689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4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Table 33">
            <a:extLst>
              <a:ext uri="{FF2B5EF4-FFF2-40B4-BE49-F238E27FC236}">
                <a16:creationId xmlns:a16="http://schemas.microsoft.com/office/drawing/2014/main" id="{805751E4-D667-4390-A620-FABF6A2CEE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327170"/>
              </p:ext>
            </p:extLst>
          </p:nvPr>
        </p:nvGraphicFramePr>
        <p:xfrm>
          <a:off x="914400" y="5156672"/>
          <a:ext cx="17047251" cy="32855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82417">
                  <a:extLst>
                    <a:ext uri="{9D8B030D-6E8A-4147-A177-3AD203B41FA5}">
                      <a16:colId xmlns:a16="http://schemas.microsoft.com/office/drawing/2014/main" val="43714299"/>
                    </a:ext>
                  </a:extLst>
                </a:gridCol>
                <a:gridCol w="5682417">
                  <a:extLst>
                    <a:ext uri="{9D8B030D-6E8A-4147-A177-3AD203B41FA5}">
                      <a16:colId xmlns:a16="http://schemas.microsoft.com/office/drawing/2014/main" val="1870380"/>
                    </a:ext>
                  </a:extLst>
                </a:gridCol>
                <a:gridCol w="5682417">
                  <a:extLst>
                    <a:ext uri="{9D8B030D-6E8A-4147-A177-3AD203B41FA5}">
                      <a16:colId xmlns:a16="http://schemas.microsoft.com/office/drawing/2014/main" val="2393984126"/>
                    </a:ext>
                  </a:extLst>
                </a:gridCol>
              </a:tblGrid>
              <a:tr h="1642789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Họ</a:t>
                      </a:r>
                      <a:r>
                        <a:rPr lang="en-US" sz="4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4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endParaRPr lang="vi-VN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4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4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BMI</a:t>
                      </a:r>
                      <a:endParaRPr lang="vi-VN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Đánh</a:t>
                      </a:r>
                      <a:r>
                        <a:rPr lang="en-US" sz="4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</a:t>
                      </a:r>
                      <a:r>
                        <a:rPr lang="en-US" sz="4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thể</a:t>
                      </a:r>
                      <a:r>
                        <a:rPr lang="en-US" sz="4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trạng</a:t>
                      </a:r>
                      <a:endParaRPr lang="vi-VN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348343"/>
                  </a:ext>
                </a:extLst>
              </a:tr>
              <a:tr h="1642789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vi-VN" sz="4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vi-VN" sz="4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vi-VN" sz="4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082342"/>
                  </a:ext>
                </a:extLst>
              </a:tr>
            </a:tbl>
          </a:graphicData>
        </a:graphic>
      </p:graphicFrame>
      <p:pic>
        <p:nvPicPr>
          <p:cNvPr id="21" name="Picture 20">
            <a:extLst>
              <a:ext uri="{FF2B5EF4-FFF2-40B4-BE49-F238E27FC236}">
                <a16:creationId xmlns:a16="http://schemas.microsoft.com/office/drawing/2014/main" id="{E3AF3C91-3095-4B6F-8288-B12D3DB7647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68966" y1="56250" x2="68966" y2="56250"/>
                        <a14:foregroundMark x1="86207" y1="56250" x2="86207" y2="56250"/>
                        <a14:foregroundMark x1="20690" y1="68750" x2="20690" y2="68750"/>
                        <a14:foregroundMark x1="46552" y1="62500" x2="46552" y2="62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0743" y="8925327"/>
            <a:ext cx="1495425" cy="82506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3D1ED07-B466-47E1-9665-7838BC91B32E}"/>
              </a:ext>
            </a:extLst>
          </p:cNvPr>
          <p:cNvSpPr txBox="1"/>
          <p:nvPr/>
        </p:nvSpPr>
        <p:spPr>
          <a:xfrm>
            <a:off x="1996671" y="9004980"/>
            <a:ext cx="152111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74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314450"/>
            <a:ext cx="16230600" cy="7658100"/>
            <a:chOff x="0" y="0"/>
            <a:chExt cx="7173121" cy="3384501"/>
          </a:xfrm>
        </p:grpSpPr>
        <p:sp>
          <p:nvSpPr>
            <p:cNvPr id="3" name="Freeform 3"/>
            <p:cNvSpPr/>
            <p:nvPr/>
          </p:nvSpPr>
          <p:spPr>
            <a:xfrm>
              <a:off x="-9098" y="-6509"/>
              <a:ext cx="7187452" cy="3416554"/>
            </a:xfrm>
            <a:custGeom>
              <a:avLst/>
              <a:gdLst/>
              <a:ahLst/>
              <a:cxnLst/>
              <a:rect l="l" t="t" r="r" b="b"/>
              <a:pathLst>
                <a:path w="7187452" h="3416554">
                  <a:moveTo>
                    <a:pt x="63030" y="2823001"/>
                  </a:moveTo>
                  <a:cubicBezTo>
                    <a:pt x="63030" y="2823001"/>
                    <a:pt x="0" y="257643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6294378" y="6965"/>
                  </a:cubicBezTo>
                  <a:lnTo>
                    <a:pt x="6294379" y="6965"/>
                  </a:lnTo>
                  <a:cubicBezTo>
                    <a:pt x="6511126" y="16819"/>
                    <a:pt x="6715441" y="36481"/>
                    <a:pt x="6849630" y="101690"/>
                  </a:cubicBezTo>
                  <a:cubicBezTo>
                    <a:pt x="7105676" y="226120"/>
                    <a:pt x="7187451" y="459160"/>
                    <a:pt x="7181963" y="704684"/>
                  </a:cubicBezTo>
                  <a:cubicBezTo>
                    <a:pt x="7181963" y="704684"/>
                    <a:pt x="7138675" y="1013073"/>
                    <a:pt x="7146109" y="1248607"/>
                  </a:cubicBezTo>
                  <a:cubicBezTo>
                    <a:pt x="7153232" y="2564802"/>
                    <a:pt x="7160389" y="2760405"/>
                    <a:pt x="7160389" y="2760405"/>
                  </a:cubicBezTo>
                  <a:cubicBezTo>
                    <a:pt x="7143707" y="2976137"/>
                    <a:pt x="7029063" y="3186749"/>
                    <a:pt x="6832194" y="3298373"/>
                  </a:cubicBezTo>
                  <a:cubicBezTo>
                    <a:pt x="6681843" y="3383622"/>
                    <a:pt x="6483811" y="3398720"/>
                    <a:pt x="5151657" y="3387978"/>
                  </a:cubicBezTo>
                  <a:lnTo>
                    <a:pt x="5151587" y="3387978"/>
                  </a:lnTo>
                  <a:cubicBezTo>
                    <a:pt x="645952" y="3382701"/>
                    <a:pt x="384604" y="3416554"/>
                    <a:pt x="254278" y="3307397"/>
                  </a:cubicBezTo>
                  <a:cubicBezTo>
                    <a:pt x="145767" y="3216512"/>
                    <a:pt x="81795" y="3023200"/>
                    <a:pt x="63030" y="2823001"/>
                  </a:cubicBezTo>
                  <a:close/>
                </a:path>
              </a:pathLst>
            </a:custGeom>
            <a:solidFill>
              <a:srgbClr val="FFF9E8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897709">
            <a:off x="390755" y="5558355"/>
            <a:ext cx="3176657" cy="314200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155340" y="1612054"/>
            <a:ext cx="10703932" cy="10232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1D1D1B"/>
                </a:solidFill>
                <a:latin typeface="Arial" panose="020B0604020202020204" pitchFamily="34" charset="0"/>
              </a:rPr>
              <a:t>HƯỚNG DẪN VỀ NHÀ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221970">
            <a:off x="15906362" y="4219283"/>
            <a:ext cx="1695489" cy="169548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088258">
            <a:off x="16891204" y="3560243"/>
            <a:ext cx="577316" cy="99537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52947">
            <a:off x="1285511" y="3107410"/>
            <a:ext cx="1755396" cy="197437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818777">
            <a:off x="1432935" y="6131253"/>
            <a:ext cx="1697664" cy="248990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CCAB5AF-6ED5-4DB1-9E0A-962CF26037DC}"/>
              </a:ext>
            </a:extLst>
          </p:cNvPr>
          <p:cNvSpPr txBox="1"/>
          <p:nvPr/>
        </p:nvSpPr>
        <p:spPr>
          <a:xfrm>
            <a:off x="3523666" y="3248432"/>
            <a:ext cx="13015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7EEF15-434D-45BA-8F17-17E693AA0764}"/>
              </a:ext>
            </a:extLst>
          </p:cNvPr>
          <p:cNvSpPr txBox="1"/>
          <p:nvPr/>
        </p:nvSpPr>
        <p:spPr>
          <a:xfrm>
            <a:off x="3523666" y="4863782"/>
            <a:ext cx="13015871" cy="2431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vi-VN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CD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600200"/>
            <a:ext cx="16230600" cy="7658100"/>
            <a:chOff x="0" y="0"/>
            <a:chExt cx="7173121" cy="3384501"/>
          </a:xfrm>
        </p:grpSpPr>
        <p:sp>
          <p:nvSpPr>
            <p:cNvPr id="3" name="Freeform 3"/>
            <p:cNvSpPr/>
            <p:nvPr/>
          </p:nvSpPr>
          <p:spPr>
            <a:xfrm>
              <a:off x="-9098" y="-6509"/>
              <a:ext cx="7187452" cy="3416554"/>
            </a:xfrm>
            <a:custGeom>
              <a:avLst/>
              <a:gdLst/>
              <a:ahLst/>
              <a:cxnLst/>
              <a:rect l="l" t="t" r="r" b="b"/>
              <a:pathLst>
                <a:path w="7187452" h="3416554">
                  <a:moveTo>
                    <a:pt x="63030" y="2823001"/>
                  </a:moveTo>
                  <a:cubicBezTo>
                    <a:pt x="63030" y="2823001"/>
                    <a:pt x="0" y="257643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6294378" y="6965"/>
                  </a:cubicBezTo>
                  <a:lnTo>
                    <a:pt x="6294379" y="6965"/>
                  </a:lnTo>
                  <a:cubicBezTo>
                    <a:pt x="6511126" y="16819"/>
                    <a:pt x="6715441" y="36481"/>
                    <a:pt x="6849630" y="101690"/>
                  </a:cubicBezTo>
                  <a:cubicBezTo>
                    <a:pt x="7105676" y="226120"/>
                    <a:pt x="7187451" y="459160"/>
                    <a:pt x="7181963" y="704684"/>
                  </a:cubicBezTo>
                  <a:cubicBezTo>
                    <a:pt x="7181963" y="704684"/>
                    <a:pt x="7138675" y="1013073"/>
                    <a:pt x="7146109" y="1248607"/>
                  </a:cubicBezTo>
                  <a:cubicBezTo>
                    <a:pt x="7153232" y="2564802"/>
                    <a:pt x="7160389" y="2760405"/>
                    <a:pt x="7160389" y="2760405"/>
                  </a:cubicBezTo>
                  <a:cubicBezTo>
                    <a:pt x="7143707" y="2976137"/>
                    <a:pt x="7029063" y="3186749"/>
                    <a:pt x="6832194" y="3298373"/>
                  </a:cubicBezTo>
                  <a:cubicBezTo>
                    <a:pt x="6681843" y="3383622"/>
                    <a:pt x="6483811" y="3398720"/>
                    <a:pt x="5151657" y="3387978"/>
                  </a:cubicBezTo>
                  <a:lnTo>
                    <a:pt x="5151587" y="3387978"/>
                  </a:lnTo>
                  <a:cubicBezTo>
                    <a:pt x="645952" y="3382701"/>
                    <a:pt x="384604" y="3416554"/>
                    <a:pt x="254278" y="3307397"/>
                  </a:cubicBezTo>
                  <a:cubicBezTo>
                    <a:pt x="145767" y="3216512"/>
                    <a:pt x="81795" y="3023200"/>
                    <a:pt x="63030" y="2823001"/>
                  </a:cubicBezTo>
                  <a:close/>
                </a:path>
              </a:pathLst>
            </a:custGeom>
            <a:solidFill>
              <a:srgbClr val="FFF9E8"/>
            </a:solidFill>
          </p:spPr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76B605D-47A5-4F27-9963-C14B301A4789}"/>
              </a:ext>
            </a:extLst>
          </p:cNvPr>
          <p:cNvSpPr txBox="1"/>
          <p:nvPr/>
        </p:nvSpPr>
        <p:spPr>
          <a:xfrm>
            <a:off x="3733800" y="3009900"/>
            <a:ext cx="11346969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CHÚ Ý BÀI GIẢNG!</a:t>
            </a:r>
            <a:endParaRPr lang="vi-VN" sz="8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266955D-C3B2-4313-ACA0-C62ED6F79AE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3428" y="5450785"/>
            <a:ext cx="2638425" cy="3590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CD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43193" y="2145140"/>
            <a:ext cx="14317128" cy="6282997"/>
            <a:chOff x="0" y="0"/>
            <a:chExt cx="6327461" cy="2776773"/>
          </a:xfrm>
        </p:grpSpPr>
        <p:sp>
          <p:nvSpPr>
            <p:cNvPr id="3" name="Freeform 3"/>
            <p:cNvSpPr/>
            <p:nvPr/>
          </p:nvSpPr>
          <p:spPr>
            <a:xfrm>
              <a:off x="-9098" y="-6509"/>
              <a:ext cx="6341791" cy="2808827"/>
            </a:xfrm>
            <a:custGeom>
              <a:avLst/>
              <a:gdLst/>
              <a:ahLst/>
              <a:cxnLst/>
              <a:rect l="l" t="t" r="r" b="b"/>
              <a:pathLst>
                <a:path w="6341791" h="2808827">
                  <a:moveTo>
                    <a:pt x="63030" y="2215273"/>
                  </a:moveTo>
                  <a:cubicBezTo>
                    <a:pt x="63030" y="2215273"/>
                    <a:pt x="0" y="1968709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5448718" y="6965"/>
                  </a:cubicBezTo>
                  <a:lnTo>
                    <a:pt x="5448719" y="6965"/>
                  </a:lnTo>
                  <a:cubicBezTo>
                    <a:pt x="5665466" y="16819"/>
                    <a:pt x="5869781" y="36481"/>
                    <a:pt x="6003970" y="101690"/>
                  </a:cubicBezTo>
                  <a:cubicBezTo>
                    <a:pt x="6260016" y="226120"/>
                    <a:pt x="6341791" y="459160"/>
                    <a:pt x="6336303" y="704684"/>
                  </a:cubicBezTo>
                  <a:cubicBezTo>
                    <a:pt x="6336303" y="704684"/>
                    <a:pt x="6293015" y="1013073"/>
                    <a:pt x="6300449" y="1248607"/>
                  </a:cubicBezTo>
                  <a:cubicBezTo>
                    <a:pt x="6307572" y="1957075"/>
                    <a:pt x="6314729" y="2152678"/>
                    <a:pt x="6314729" y="2152678"/>
                  </a:cubicBezTo>
                  <a:cubicBezTo>
                    <a:pt x="6298047" y="2368410"/>
                    <a:pt x="6183403" y="2579022"/>
                    <a:pt x="5986534" y="2690646"/>
                  </a:cubicBezTo>
                  <a:cubicBezTo>
                    <a:pt x="5836182" y="2775894"/>
                    <a:pt x="5638151" y="2790992"/>
                    <a:pt x="4478174" y="2780251"/>
                  </a:cubicBezTo>
                  <a:lnTo>
                    <a:pt x="4478114" y="2780251"/>
                  </a:lnTo>
                  <a:cubicBezTo>
                    <a:pt x="645952" y="2774974"/>
                    <a:pt x="384604" y="2808827"/>
                    <a:pt x="254278" y="2699669"/>
                  </a:cubicBezTo>
                  <a:cubicBezTo>
                    <a:pt x="145767" y="2608784"/>
                    <a:pt x="81795" y="2415472"/>
                    <a:pt x="63030" y="2215273"/>
                  </a:cubicBezTo>
                  <a:close/>
                </a:path>
              </a:pathLst>
            </a:custGeom>
            <a:solidFill>
              <a:srgbClr val="FFF9E8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43821" y="4182026"/>
            <a:ext cx="3798745" cy="619973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202647">
            <a:off x="15769636" y="593134"/>
            <a:ext cx="1581368" cy="177863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47616">
            <a:off x="605544" y="5652362"/>
            <a:ext cx="354021" cy="61038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847616">
            <a:off x="17674307" y="384345"/>
            <a:ext cx="354021" cy="6103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691220">
            <a:off x="423041" y="4304890"/>
            <a:ext cx="492924" cy="84986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691220">
            <a:off x="17480674" y="1548475"/>
            <a:ext cx="492924" cy="849869"/>
          </a:xfrm>
          <a:prstGeom prst="rect">
            <a:avLst/>
          </a:prstGeom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id="{F359DC30-93D7-4720-820F-6B68D76799C3}"/>
              </a:ext>
            </a:extLst>
          </p:cNvPr>
          <p:cNvSpPr txBox="1"/>
          <p:nvPr/>
        </p:nvSpPr>
        <p:spPr>
          <a:xfrm>
            <a:off x="3176096" y="4068920"/>
            <a:ext cx="12955263" cy="279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19"/>
              </a:lnSpc>
            </a:pPr>
            <a:r>
              <a:rPr lang="en-US" sz="7200" b="1" dirty="0">
                <a:solidFill>
                  <a:srgbClr val="002060"/>
                </a:solidFill>
                <a:latin typeface="Arial" panose="020B0604020202020204" pitchFamily="34" charset="0"/>
              </a:rPr>
              <a:t>CHỦ ĐỀ 2.</a:t>
            </a:r>
          </a:p>
          <a:p>
            <a:pPr algn="ctr">
              <a:lnSpc>
                <a:spcPts val="11519"/>
              </a:lnSpc>
            </a:pPr>
            <a:r>
              <a:rPr lang="en-US" sz="7200" b="1" dirty="0">
                <a:solidFill>
                  <a:srgbClr val="FF0000"/>
                </a:solidFill>
                <a:latin typeface="Arial" panose="020B0604020202020204" pitchFamily="34" charset="0"/>
              </a:rPr>
              <a:t>CHỈ SỐ KHỐI CƠ THỂ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6D37B89-9ADB-4A74-BD6A-5A70319F0159}"/>
              </a:ext>
            </a:extLst>
          </p:cNvPr>
          <p:cNvSpPr/>
          <p:nvPr/>
        </p:nvSpPr>
        <p:spPr>
          <a:xfrm>
            <a:off x="3473120" y="1552465"/>
            <a:ext cx="12039600" cy="128503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FF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03DBF7-3AB5-40DE-8204-E160280CC203}"/>
              </a:ext>
            </a:extLst>
          </p:cNvPr>
          <p:cNvSpPr txBox="1"/>
          <p:nvPr/>
        </p:nvSpPr>
        <p:spPr>
          <a:xfrm>
            <a:off x="3933872" y="1779485"/>
            <a:ext cx="11118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THỰC HÀNH VÀ TRẢI NGHIỆM</a:t>
            </a:r>
            <a:endParaRPr lang="vi-VN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19200" y="0"/>
            <a:ext cx="10414000" cy="10057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4800" b="1" dirty="0">
                <a:solidFill>
                  <a:srgbClr val="7030A0"/>
                </a:solidFill>
                <a:latin typeface="Arial" panose="020B0604020202020204" pitchFamily="34" charset="0"/>
              </a:rPr>
              <a:t>I. NỘI DUNG CHÍNH CỦA CHỦ ĐỀ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102524" y="4882801"/>
            <a:ext cx="1003786" cy="9855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D8F8C29-4D7E-4D77-89F5-37E39C1D93D0}"/>
              </a:ext>
            </a:extLst>
          </p:cNvPr>
          <p:cNvSpPr txBox="1"/>
          <p:nvPr/>
        </p:nvSpPr>
        <p:spPr>
          <a:xfrm>
            <a:off x="1219200" y="1485900"/>
            <a:ext cx="1264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endParaRPr lang="vi-VN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A245D41D-65EE-4A30-8CD6-906972F19B77}"/>
              </a:ext>
            </a:extLst>
          </p:cNvPr>
          <p:cNvSpPr/>
          <p:nvPr/>
        </p:nvSpPr>
        <p:spPr>
          <a:xfrm>
            <a:off x="156290" y="2552700"/>
            <a:ext cx="10134600" cy="3733800"/>
          </a:xfrm>
          <a:prstGeom prst="cloudCallout">
            <a:avLst>
              <a:gd name="adj1" fmla="val 53603"/>
              <a:gd name="adj2" fmla="val 95153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âu nào dưới đây không có bộ phận trả lời cho câu hỏi Ở đâu ?">
            <a:extLst>
              <a:ext uri="{FF2B5EF4-FFF2-40B4-BE49-F238E27FC236}">
                <a16:creationId xmlns:a16="http://schemas.microsoft.com/office/drawing/2014/main" id="{FDDB1B3C-0DAE-4D5C-B300-0ED1C4774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3200" y="5375568"/>
            <a:ext cx="5076825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46200" y="-106447"/>
            <a:ext cx="10414000" cy="10057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I. NỘI DUNG CHÍNH CỦA CHỦ ĐỀ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674614" y="512957"/>
            <a:ext cx="1003786" cy="9855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D8F8C29-4D7E-4D77-89F5-37E39C1D93D0}"/>
              </a:ext>
            </a:extLst>
          </p:cNvPr>
          <p:cNvSpPr txBox="1"/>
          <p:nvPr/>
        </p:nvSpPr>
        <p:spPr>
          <a:xfrm>
            <a:off x="1346200" y="1128797"/>
            <a:ext cx="1264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Giới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thiệu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chỉ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khối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thể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7DC74F-0452-4F51-9A7C-74D897BB7C26}"/>
              </a:ext>
            </a:extLst>
          </p:cNvPr>
          <p:cNvSpPr txBox="1"/>
          <p:nvPr/>
        </p:nvSpPr>
        <p:spPr>
          <a:xfrm>
            <a:off x="1739900" y="2102494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EE4FD6-B607-415A-87FF-57B30622719B}"/>
              </a:ext>
            </a:extLst>
          </p:cNvPr>
          <p:cNvSpPr txBox="1"/>
          <p:nvPr/>
        </p:nvSpPr>
        <p:spPr>
          <a:xfrm>
            <a:off x="6134100" y="2077940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- Body Mass Index (BMI)</a:t>
            </a:r>
            <a:endParaRPr lang="vi-VN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23279F-BB84-4D95-889B-2A3413E01F6F}"/>
              </a:ext>
            </a:extLst>
          </p:cNvPr>
          <p:cNvSpPr txBox="1"/>
          <p:nvPr/>
        </p:nvSpPr>
        <p:spPr>
          <a:xfrm>
            <a:off x="1790700" y="3031097"/>
            <a:ext cx="16383000" cy="1609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phép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thế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trạng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gầy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bình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thường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hay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béo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53698E-4379-45A2-8CA1-E3B352B0503A}"/>
              </a:ext>
            </a:extLst>
          </p:cNvPr>
          <p:cNvSpPr txBox="1"/>
          <p:nvPr/>
        </p:nvSpPr>
        <p:spPr>
          <a:xfrm>
            <a:off x="1739900" y="4738869"/>
            <a:ext cx="16383000" cy="809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khối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1FD1E1F9-228F-41E2-8D73-45AB770A27D1}"/>
                  </a:ext>
                </a:extLst>
              </p:cNvPr>
              <p:cNvSpPr/>
              <p:nvPr/>
            </p:nvSpPr>
            <p:spPr>
              <a:xfrm>
                <a:off x="4876800" y="5834991"/>
                <a:ext cx="7937500" cy="18288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 w="3810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BMI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sSup>
                          <m:sSup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p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vi-VN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1FD1E1F9-228F-41E2-8D73-45AB770A27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5834991"/>
                <a:ext cx="7937500" cy="18288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bg1"/>
                </a:solidFill>
                <a:prstDash val="dash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FB491A5E-09BE-4FBB-B4C7-474BD79FEC5A}"/>
              </a:ext>
            </a:extLst>
          </p:cNvPr>
          <p:cNvSpPr txBox="1"/>
          <p:nvPr/>
        </p:nvSpPr>
        <p:spPr>
          <a:xfrm>
            <a:off x="8216900" y="7874904"/>
            <a:ext cx="9194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khối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lượng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ki-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lô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-gam.</a:t>
            </a:r>
            <a:endParaRPr lang="vi-VN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CD716D-2E3E-4BCE-91F2-A9C6DDB6FEEF}"/>
              </a:ext>
            </a:extLst>
          </p:cNvPr>
          <p:cNvSpPr txBox="1"/>
          <p:nvPr/>
        </p:nvSpPr>
        <p:spPr>
          <a:xfrm>
            <a:off x="8242300" y="8835037"/>
            <a:ext cx="9194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chiều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cao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mét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vi-VN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847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4" grpId="0"/>
      <p:bldP spid="12" grpId="0"/>
      <p:bldP spid="5" grpId="0" animBg="1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691220">
            <a:off x="17623585" y="267943"/>
            <a:ext cx="492924" cy="8498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94654">
            <a:off x="16753993" y="803826"/>
            <a:ext cx="492924" cy="8498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797034-BBFB-4C92-BBFC-15272F8B88A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28900" y="1314323"/>
            <a:ext cx="12725400" cy="861143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0B4DA4B-988C-4ADA-B8CA-86A3E8EA3333}"/>
              </a:ext>
            </a:extLst>
          </p:cNvPr>
          <p:cNvSpPr txBox="1"/>
          <p:nvPr/>
        </p:nvSpPr>
        <p:spPr>
          <a:xfrm>
            <a:off x="2057400" y="373942"/>
            <a:ext cx="1386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BMI. </a:t>
            </a:r>
            <a:endParaRPr lang="vi-VN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5400" y="8014488"/>
            <a:ext cx="2159000" cy="223441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407967">
            <a:off x="16131139" y="-425272"/>
            <a:ext cx="1320819" cy="261548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289655" y="389703"/>
            <a:ext cx="1003786" cy="985535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2D94692-3EFB-4883-9290-410B0985B1B2}"/>
              </a:ext>
            </a:extLst>
          </p:cNvPr>
          <p:cNvSpPr/>
          <p:nvPr/>
        </p:nvSpPr>
        <p:spPr>
          <a:xfrm>
            <a:off x="5105400" y="144204"/>
            <a:ext cx="7162800" cy="1231034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NHÓM ĐÔI</a:t>
            </a:r>
            <a:endParaRPr lang="vi-VN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53E39CC-D253-4FC7-9FE6-4A2FA057E678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37600" y="2171700"/>
            <a:ext cx="10794641" cy="730486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214DEAA-065F-44D6-A793-A4EECC2D1D70}"/>
              </a:ext>
            </a:extLst>
          </p:cNvPr>
          <p:cNvSpPr txBox="1"/>
          <p:nvPr/>
        </p:nvSpPr>
        <p:spPr>
          <a:xfrm>
            <a:off x="381000" y="2171700"/>
            <a:ext cx="7349400" cy="1306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2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 chỉ số BMI là 17, vậy thể trạng bạn đó như thế nào?</a:t>
            </a:r>
            <a:endParaRPr lang="en-US" sz="3200" i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9A7EA7-B1E9-49A6-A476-050E8444BDDD}"/>
              </a:ext>
            </a:extLst>
          </p:cNvPr>
          <p:cNvSpPr txBox="1"/>
          <p:nvPr/>
        </p:nvSpPr>
        <p:spPr>
          <a:xfrm>
            <a:off x="288200" y="3678333"/>
            <a:ext cx="7349400" cy="1946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nl-NL" sz="32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 bạn có chỉ số BMI là 22, bạn đó được đánh giá là có nguy cư béo phì, em hãy dự đoán tuổi của bạn?</a:t>
            </a:r>
            <a:endParaRPr lang="en-US" sz="3200" i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C3F8BE-D5C2-4BF1-8041-4F8D5EC87FBC}"/>
              </a:ext>
            </a:extLst>
          </p:cNvPr>
          <p:cNvSpPr txBox="1"/>
          <p:nvPr/>
        </p:nvSpPr>
        <p:spPr>
          <a:xfrm>
            <a:off x="288200" y="5841743"/>
            <a:ext cx="7789000" cy="1946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nl-NL" sz="32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 bạn 13 tuổi, có chỉ số BMI trong khoảng nào thì thiếu cân? Sức khỏe dinh dưỡng tốt? Nguy cơ béo phì? Béo phì?</a:t>
            </a:r>
            <a:endParaRPr lang="en-US" sz="3200" i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407967">
            <a:off x="16131139" y="-425272"/>
            <a:ext cx="1320819" cy="261548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289655" y="389703"/>
            <a:ext cx="1003786" cy="9855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3E39CC-D253-4FC7-9FE6-4A2FA057E67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33800" y="12700"/>
            <a:ext cx="10218764" cy="69151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E6BE03-5590-480D-B770-2F8FE5E933B1}"/>
              </a:ext>
            </a:extLst>
          </p:cNvPr>
          <p:cNvSpPr txBox="1"/>
          <p:nvPr/>
        </p:nvSpPr>
        <p:spPr>
          <a:xfrm>
            <a:off x="533400" y="7035281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A8850C-773D-4A08-BE86-944D62638D1D}"/>
              </a:ext>
            </a:extLst>
          </p:cNvPr>
          <p:cNvSpPr txBox="1"/>
          <p:nvPr/>
        </p:nvSpPr>
        <p:spPr>
          <a:xfrm>
            <a:off x="3352800" y="6938427"/>
            <a:ext cx="15544800" cy="1609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6 HKII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12)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BMI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2473CA-9F4F-4806-90E1-CD9886686455}"/>
              </a:ext>
            </a:extLst>
          </p:cNvPr>
          <p:cNvSpPr txBox="1"/>
          <p:nvPr/>
        </p:nvSpPr>
        <p:spPr>
          <a:xfrm>
            <a:off x="25400" y="8571977"/>
            <a:ext cx="8000999" cy="763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BMI &lt; 15: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Gầy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);	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9AB735D-2672-4007-8811-BA3131CEEF6A}"/>
                  </a:ext>
                </a:extLst>
              </p:cNvPr>
              <p:cNvSpPr txBox="1"/>
              <p:nvPr/>
            </p:nvSpPr>
            <p:spPr>
              <a:xfrm>
                <a:off x="9829800" y="8571977"/>
                <a:ext cx="8000999" cy="763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l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15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BMI &lt; 22: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thường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endParaRPr lang="vi-VN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9AB735D-2672-4007-8811-BA3131CEE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9800" y="8571977"/>
                <a:ext cx="8000999" cy="763094"/>
              </a:xfrm>
              <a:prstGeom prst="rect">
                <a:avLst/>
              </a:prstGeom>
              <a:blipFill>
                <a:blip r:embed="rId8"/>
                <a:stretch>
                  <a:fillRect l="-2439" t="-7200" b="-336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E1309A5-3FED-468C-802F-D13F388096FC}"/>
                  </a:ext>
                </a:extLst>
              </p:cNvPr>
              <p:cNvSpPr txBox="1"/>
              <p:nvPr/>
            </p:nvSpPr>
            <p:spPr>
              <a:xfrm>
                <a:off x="25400" y="9511206"/>
                <a:ext cx="9601200" cy="763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l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22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BMI &lt; 25: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Nguy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cơ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béo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phì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endParaRPr lang="vi-VN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E1309A5-3FED-468C-802F-D13F388096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0" y="9511206"/>
                <a:ext cx="9601200" cy="763094"/>
              </a:xfrm>
              <a:prstGeom prst="rect">
                <a:avLst/>
              </a:prstGeom>
              <a:blipFill>
                <a:blip r:embed="rId9"/>
                <a:stretch>
                  <a:fillRect l="-2032" t="-7200" b="-336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947251-C816-4013-B1E3-4248E1CA6B0D}"/>
                  </a:ext>
                </a:extLst>
              </p:cNvPr>
              <p:cNvSpPr txBox="1"/>
              <p:nvPr/>
            </p:nvSpPr>
            <p:spPr>
              <a:xfrm>
                <a:off x="9829800" y="9511206"/>
                <a:ext cx="9601200" cy="763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l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25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BMI :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Béo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phì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endParaRPr lang="vi-VN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947251-C816-4013-B1E3-4248E1CA6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9800" y="9511206"/>
                <a:ext cx="9601200" cy="763094"/>
              </a:xfrm>
              <a:prstGeom prst="rect">
                <a:avLst/>
              </a:prstGeom>
              <a:blipFill>
                <a:blip r:embed="rId10"/>
                <a:stretch>
                  <a:fillRect l="-2032" t="-7200" b="-336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358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788727" y="7538598"/>
            <a:ext cx="1601904" cy="278812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99273" y="8026520"/>
            <a:ext cx="1101181" cy="208127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468600" y="7710595"/>
            <a:ext cx="1545251" cy="246344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5" y="7863640"/>
            <a:ext cx="1648235" cy="213804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CAE0404-0670-4D49-AB71-DE96507C5826}"/>
              </a:ext>
            </a:extLst>
          </p:cNvPr>
          <p:cNvSpPr txBox="1"/>
          <p:nvPr/>
        </p:nvSpPr>
        <p:spPr>
          <a:xfrm>
            <a:off x="2209800" y="38100"/>
            <a:ext cx="12944564" cy="1609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BMI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Á –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5" name="Table 15">
                <a:extLst>
                  <a:ext uri="{FF2B5EF4-FFF2-40B4-BE49-F238E27FC236}">
                    <a16:creationId xmlns:a16="http://schemas.microsoft.com/office/drawing/2014/main" id="{929FEEE0-6C96-417B-B25D-3DB72964E26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500290"/>
                  </p:ext>
                </p:extLst>
              </p:nvPr>
            </p:nvGraphicFramePr>
            <p:xfrm>
              <a:off x="332926" y="2237199"/>
              <a:ext cx="17622148" cy="538739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811074">
                      <a:extLst>
                        <a:ext uri="{9D8B030D-6E8A-4147-A177-3AD203B41FA5}">
                          <a16:colId xmlns:a16="http://schemas.microsoft.com/office/drawing/2014/main" val="104359307"/>
                        </a:ext>
                      </a:extLst>
                    </a:gridCol>
                    <a:gridCol w="8811074">
                      <a:extLst>
                        <a:ext uri="{9D8B030D-6E8A-4147-A177-3AD203B41FA5}">
                          <a16:colId xmlns:a16="http://schemas.microsoft.com/office/drawing/2014/main" val="381878346"/>
                        </a:ext>
                      </a:extLst>
                    </a:gridCol>
                  </a:tblGrid>
                  <a:tr h="128282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3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Nam</a:t>
                          </a:r>
                          <a:endParaRPr lang="vi-VN" sz="3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36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Nữ</a:t>
                          </a:r>
                          <a:endParaRPr lang="vi-VN" sz="3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19022397"/>
                      </a:ext>
                    </a:extLst>
                  </a:tr>
                  <a:tr h="3313536">
                    <a:tc>
                      <a:txBody>
                        <a:bodyPr/>
                        <a:lstStyle/>
                        <a:p>
                          <a:pPr marL="571500" indent="-571500" algn="just">
                            <a:lnSpc>
                              <a:spcPct val="150000"/>
                            </a:lnSpc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BMI &lt; 20: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Gầy</a:t>
                          </a:r>
                          <a:endPara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571500" indent="-571500" algn="just">
                            <a:lnSpc>
                              <a:spcPct val="150000"/>
                            </a:lnSpc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</a:t>
                          </a:r>
                          <a14:m>
                            <m:oMath xmlns:m="http://schemas.openxmlformats.org/officeDocument/2006/math"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3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BMI&lt; 25: </a:t>
                          </a:r>
                          <a:r>
                            <a:rPr lang="en-US" sz="3600" b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Bình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thường</a:t>
                          </a:r>
                          <a:endParaRPr lang="en-US" sz="3600" b="0" baseline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571500" marR="0" lvl="0" indent="-571500" algn="just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25</a:t>
                          </a:r>
                          <a14:m>
                            <m:oMath xmlns:m="http://schemas.openxmlformats.org/officeDocument/2006/math"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3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BMI&lt; 30: </a:t>
                          </a:r>
                          <a:r>
                            <a:rPr lang="en-US" sz="3600" b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Béo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phì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độ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I (</a:t>
                          </a:r>
                          <a:r>
                            <a:rPr lang="en-US" sz="36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nhẹ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  <a:p>
                          <a:pPr marL="571500" marR="0" lvl="0" indent="-571500" algn="just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30</a:t>
                          </a:r>
                          <a14:m>
                            <m:oMath xmlns:m="http://schemas.openxmlformats.org/officeDocument/2006/math"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3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BMI&lt; 40: </a:t>
                          </a:r>
                          <a:r>
                            <a:rPr lang="en-US" sz="3600" b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Béo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phì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độ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II (</a:t>
                          </a:r>
                          <a:r>
                            <a:rPr lang="en-US" sz="36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trung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bình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  <a:p>
                          <a:pPr marL="571500" marR="0" lvl="0" indent="-571500" algn="just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40 </a:t>
                          </a:r>
                          <a14:m>
                            <m:oMath xmlns:m="http://schemas.openxmlformats.org/officeDocument/2006/math"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3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BMI: </a:t>
                          </a:r>
                          <a:r>
                            <a:rPr lang="en-US" sz="3600" b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Béo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phì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độ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III (</a:t>
                          </a:r>
                          <a:r>
                            <a:rPr lang="en-US" sz="36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nặng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571500" indent="-571500" algn="just">
                            <a:lnSpc>
                              <a:spcPct val="150000"/>
                            </a:lnSpc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BMI &lt; 20: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Gầy</a:t>
                          </a:r>
                          <a:endPara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571500" indent="-571500" algn="just">
                            <a:lnSpc>
                              <a:spcPct val="150000"/>
                            </a:lnSpc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</a:t>
                          </a:r>
                          <a14:m>
                            <m:oMath xmlns:m="http://schemas.openxmlformats.org/officeDocument/2006/math"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3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BMI&lt; 25: </a:t>
                          </a:r>
                          <a:r>
                            <a:rPr lang="en-US" sz="3600" b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Bình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thường</a:t>
                          </a:r>
                          <a:endParaRPr lang="en-US" sz="3600" b="0" baseline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571500" marR="0" lvl="0" indent="-571500" algn="just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25</a:t>
                          </a:r>
                          <a14:m>
                            <m:oMath xmlns:m="http://schemas.openxmlformats.org/officeDocument/2006/math"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3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BMI&lt; 30: </a:t>
                          </a:r>
                          <a:r>
                            <a:rPr lang="en-US" sz="3600" b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Béo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phì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độ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I (</a:t>
                          </a:r>
                          <a:r>
                            <a:rPr lang="en-US" sz="36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nhẹ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  <a:p>
                          <a:pPr marL="571500" marR="0" lvl="0" indent="-571500" algn="just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30</a:t>
                          </a:r>
                          <a14:m>
                            <m:oMath xmlns:m="http://schemas.openxmlformats.org/officeDocument/2006/math"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3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BMI&lt; 40: </a:t>
                          </a:r>
                          <a:r>
                            <a:rPr lang="en-US" sz="3600" b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Béo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phì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độ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II (</a:t>
                          </a:r>
                          <a:r>
                            <a:rPr lang="en-US" sz="36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trung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bình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  <a:p>
                          <a:pPr marL="571500" marR="0" lvl="0" indent="-571500" algn="just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40 </a:t>
                          </a:r>
                          <a14:m>
                            <m:oMath xmlns:m="http://schemas.openxmlformats.org/officeDocument/2006/math"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3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BMI: </a:t>
                          </a:r>
                          <a:r>
                            <a:rPr lang="en-US" sz="3600" b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Béo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phì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độ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III (</a:t>
                          </a:r>
                          <a:r>
                            <a:rPr lang="en-US" sz="36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nặng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740251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5" name="Table 15">
                <a:extLst>
                  <a:ext uri="{FF2B5EF4-FFF2-40B4-BE49-F238E27FC236}">
                    <a16:creationId xmlns:a16="http://schemas.microsoft.com/office/drawing/2014/main" id="{929FEEE0-6C96-417B-B25D-3DB72964E26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500290"/>
                  </p:ext>
                </p:extLst>
              </p:nvPr>
            </p:nvGraphicFramePr>
            <p:xfrm>
              <a:off x="332926" y="2237199"/>
              <a:ext cx="17622148" cy="538739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811074">
                      <a:extLst>
                        <a:ext uri="{9D8B030D-6E8A-4147-A177-3AD203B41FA5}">
                          <a16:colId xmlns:a16="http://schemas.microsoft.com/office/drawing/2014/main" val="104359307"/>
                        </a:ext>
                      </a:extLst>
                    </a:gridCol>
                    <a:gridCol w="8811074">
                      <a:extLst>
                        <a:ext uri="{9D8B030D-6E8A-4147-A177-3AD203B41FA5}">
                          <a16:colId xmlns:a16="http://schemas.microsoft.com/office/drawing/2014/main" val="381878346"/>
                        </a:ext>
                      </a:extLst>
                    </a:gridCol>
                  </a:tblGrid>
                  <a:tr h="128282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3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Nam</a:t>
                          </a:r>
                          <a:endParaRPr lang="vi-VN" sz="3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36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Nữ</a:t>
                          </a:r>
                          <a:endParaRPr lang="vi-VN" sz="3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19022397"/>
                      </a:ext>
                    </a:extLst>
                  </a:tr>
                  <a:tr h="41045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69" t="-31454" r="-100138" b="-54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00069" t="-31454" r="-138" b="-54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7402511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CD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2819400" y="947502"/>
            <a:ext cx="11509253" cy="784510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720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</a:rPr>
              <a:t>2. Ý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</a:rPr>
              <a:t>nghĩa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</a:rPr>
              <a:t>của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</a:rPr>
              <a:t> BMI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</a:rPr>
              <a:t>trong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</a:rPr>
              <a:t>thực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</a:rPr>
              <a:t>tiễn</a:t>
            </a:r>
            <a:endParaRPr lang="en-US" sz="48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52947">
            <a:off x="162496" y="377844"/>
            <a:ext cx="1755396" cy="1974372"/>
          </a:xfrm>
          <a:prstGeom prst="rect">
            <a:avLst/>
          </a:prstGeom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82BE8733-BE86-4CD5-B2EA-5C823A70C8AB}"/>
              </a:ext>
            </a:extLst>
          </p:cNvPr>
          <p:cNvSpPr/>
          <p:nvPr/>
        </p:nvSpPr>
        <p:spPr>
          <a:xfrm>
            <a:off x="5632107" y="3009900"/>
            <a:ext cx="10406467" cy="3870557"/>
          </a:xfrm>
          <a:prstGeom prst="wedgeRoundRectCallout">
            <a:avLst>
              <a:gd name="adj1" fmla="val -50641"/>
              <a:gd name="adj2" fmla="val 96667"/>
              <a:gd name="adj3" fmla="val 16667"/>
            </a:avLst>
          </a:prstGeom>
          <a:solidFill>
            <a:srgbClr val="FFF9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2" name="TextBox 12"/>
          <p:cNvSpPr txBox="1"/>
          <p:nvPr/>
        </p:nvSpPr>
        <p:spPr>
          <a:xfrm>
            <a:off x="6088530" y="3740649"/>
            <a:ext cx="9493619" cy="24090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6480"/>
              </a:lnSpc>
              <a:spcBef>
                <a:spcPct val="0"/>
              </a:spcBef>
            </a:pPr>
            <a:r>
              <a:rPr lang="nl-NL" sz="4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nl-NL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êu ý nghĩa của của BMI trong thực tiễn và nêu các biện pháp thực hiện để có cơ thể khỏe mạnh.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Hình ảnh Tư Duy Cậu Bé Png Tài Liệu, Con Trai, Suy Nghĩ Cậu Bé, Học Sinh Dễ  Thương miễn phí tải tập tin PNG PSDComment và Vector">
            <a:extLst>
              <a:ext uri="{FF2B5EF4-FFF2-40B4-BE49-F238E27FC236}">
                <a16:creationId xmlns:a16="http://schemas.microsoft.com/office/drawing/2014/main" id="{392790A4-7E03-444E-9120-696C5D676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093" y="4945179"/>
            <a:ext cx="5757948" cy="575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2EE8018-DF70-42AF-8F25-351ADFD4E406}"/>
              </a:ext>
            </a:extLst>
          </p:cNvPr>
          <p:cNvSpPr txBox="1"/>
          <p:nvPr/>
        </p:nvSpPr>
        <p:spPr>
          <a:xfrm>
            <a:off x="2313481" y="3173913"/>
            <a:ext cx="13295374" cy="182492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qua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BM I, ta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chính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xác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mắc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bệnh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béo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phì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thừa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hay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dưỡng</a:t>
            </a:r>
            <a:r>
              <a:rPr lang="en-US" sz="4000" dirty="0">
                <a:solidFill>
                  <a:srgbClr val="494D7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4" grpId="1" animBg="1"/>
      <p:bldP spid="12" grpId="0"/>
      <p:bldP spid="12" grpId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4400" dirty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672</Words>
  <Application>Microsoft Office PowerPoint</Application>
  <PresentationFormat>Custom</PresentationFormat>
  <Paragraphs>69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Cambria Math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LaptopAZ.vn</dc:creator>
  <cp:lastModifiedBy>ntd</cp:lastModifiedBy>
  <cp:revision>7</cp:revision>
  <dcterms:created xsi:type="dcterms:W3CDTF">2006-08-16T00:00:00Z</dcterms:created>
  <dcterms:modified xsi:type="dcterms:W3CDTF">2021-11-24T10:29:19Z</dcterms:modified>
  <dc:identifier>DAEwhoOCIrw</dc:identifier>
</cp:coreProperties>
</file>