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56" r:id="rId5"/>
    <p:sldId id="257" r:id="rId6"/>
    <p:sldId id="258" r:id="rId7"/>
    <p:sldId id="285" r:id="rId8"/>
    <p:sldId id="286" r:id="rId9"/>
    <p:sldId id="287" r:id="rId10"/>
    <p:sldId id="1035" r:id="rId11"/>
    <p:sldId id="1036" r:id="rId12"/>
    <p:sldId id="288" r:id="rId13"/>
    <p:sldId id="1041" r:id="rId14"/>
    <p:sldId id="289" r:id="rId15"/>
    <p:sldId id="290" r:id="rId16"/>
    <p:sldId id="291" r:id="rId17"/>
    <p:sldId id="292" r:id="rId18"/>
    <p:sldId id="296" r:id="rId19"/>
    <p:sldId id="1037" r:id="rId20"/>
    <p:sldId id="297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1028" r:id="rId30"/>
    <p:sldId id="1029" r:id="rId31"/>
    <p:sldId id="1030" r:id="rId32"/>
    <p:sldId id="1032" r:id="rId33"/>
    <p:sldId id="1031" r:id="rId34"/>
    <p:sldId id="1033" r:id="rId35"/>
    <p:sldId id="1026" r:id="rId36"/>
    <p:sldId id="1039" r:id="rId37"/>
    <p:sldId id="1040" r:id="rId38"/>
    <p:sldId id="28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Hải" initials="LH" lastIdx="4" clrIdx="1">
    <p:extLst>
      <p:ext uri="{19B8F6BF-5375-455C-9EA6-DF929625EA0E}">
        <p15:presenceInfo xmlns:p15="http://schemas.microsoft.com/office/powerpoint/2012/main" userId="Lê Hả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666"/>
    <a:srgbClr val="1A4CB2"/>
    <a:srgbClr val="0000FF"/>
    <a:srgbClr val="0066FF"/>
    <a:srgbClr val="476EAC"/>
    <a:srgbClr val="6D3282"/>
    <a:srgbClr val="5D2B6F"/>
    <a:srgbClr val="2D1536"/>
    <a:srgbClr val="184FB5"/>
    <a:srgbClr val="4F7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3F9CF-D38E-4F1A-B8FC-AD150EC20751}" v="333" dt="2021-08-02T08:42:03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94242" autoAdjust="0"/>
  </p:normalViewPr>
  <p:slideViewPr>
    <p:cSldViewPr snapToGrid="0">
      <p:cViewPr varScale="1">
        <p:scale>
          <a:sx n="69" d="100"/>
          <a:sy n="69" d="100"/>
        </p:scale>
        <p:origin x="42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7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17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7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6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9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9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49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8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3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0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2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22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24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8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50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7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77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3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1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55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5641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1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9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1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02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4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865F-4A71-439B-9FF1-393ACF5FAABC}" type="datetime1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3435-4220-46BB-B94C-55CE5F91FF1C}" type="datetime1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54C-F4F5-4824-9DDD-8D512397A426}" type="datetime1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25E-5DFE-443F-B384-623E05A5B287}" type="datetime1">
              <a:rPr lang="en-US" smtClean="0"/>
              <a:t>10/31/2022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7136-F71A-440E-8640-8B6BC724E6B3}" type="datetime1">
              <a:rPr lang="en-US" smtClean="0"/>
              <a:t>10/31/2022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64B6-118B-490E-88C1-5581069CB55F}" type="datetime1">
              <a:rPr lang="en-US" smtClean="0"/>
              <a:t>10/31/2022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AEE86-38DE-4DE4-876E-36AE876C27C8}" type="datetime1">
              <a:rPr lang="en-US" smtClean="0"/>
              <a:t>10/31/2022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34A23-8625-4479-805F-02E016357FDF}" type="datetime1">
              <a:rPr lang="en-US" smtClean="0"/>
              <a:t>10/31/2022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6965-0331-4A0F-896E-474E907AB1DF}" type="datetime1">
              <a:rPr lang="en-US" smtClean="0"/>
              <a:t>10/31/2022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70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9CF4A-2E90-4F91-87E9-0D816E4B190B}" type="datetime1">
              <a:rPr lang="en-US" smtClean="0"/>
              <a:t>10/31/2022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01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2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80.png"/><Relationship Id="rId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33.png"/><Relationship Id="rId14" Type="http://schemas.openxmlformats.org/officeDocument/2006/relationships/image" Target="../media/image3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0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0.png"/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microsoft.com/office/2007/relationships/hdphoto" Target="../media/hdphoto6.wdp"/><Relationship Id="rId15" Type="http://schemas.openxmlformats.org/officeDocument/2006/relationships/image" Target="../media/image49.png"/><Relationship Id="rId4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9.png"/><Relationship Id="rId7" Type="http://schemas.openxmlformats.org/officeDocument/2006/relationships/image" Target="../media/image17.png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0.png"/><Relationship Id="rId15" Type="http://schemas.openxmlformats.org/officeDocument/2006/relationships/image" Target="../media/image310.png"/><Relationship Id="rId10" Type="http://schemas.openxmlformats.org/officeDocument/2006/relationships/image" Target="../media/image47.jpeg"/><Relationship Id="rId4" Type="http://schemas.microsoft.com/office/2007/relationships/hdphoto" Target="../media/hdphoto2.wdp"/><Relationship Id="rId9" Type="http://schemas.microsoft.com/office/2007/relationships/hdphoto" Target="../media/hdphoto6.wdp"/><Relationship Id="rId1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60.png"/><Relationship Id="rId18" Type="http://schemas.openxmlformats.org/officeDocument/2006/relationships/image" Target="../media/image49.png"/><Relationship Id="rId3" Type="http://schemas.openxmlformats.org/officeDocument/2006/relationships/image" Target="../media/image55.png"/><Relationship Id="rId21" Type="http://schemas.microsoft.com/office/2007/relationships/hdphoto" Target="../media/hdphoto7.wdp"/><Relationship Id="rId7" Type="http://schemas.openxmlformats.org/officeDocument/2006/relationships/image" Target="../media/image57.png"/><Relationship Id="rId12" Type="http://schemas.openxmlformats.org/officeDocument/2006/relationships/slide" Target="slide31.xml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3.jpe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10" Type="http://schemas.openxmlformats.org/officeDocument/2006/relationships/slide" Target="slide30.xml"/><Relationship Id="rId19" Type="http://schemas.openxmlformats.org/officeDocument/2006/relationships/image" Target="../media/image50.svg"/><Relationship Id="rId4" Type="http://schemas.openxmlformats.org/officeDocument/2006/relationships/slide" Target="slide27.xml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26.xml"/><Relationship Id="rId3" Type="http://schemas.openxmlformats.org/officeDocument/2006/relationships/image" Target="../media/image55.png"/><Relationship Id="rId7" Type="http://schemas.microsoft.com/office/2007/relationships/hdphoto" Target="../media/hdphoto8.wdp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9.gif"/><Relationship Id="rId4" Type="http://schemas.openxmlformats.org/officeDocument/2006/relationships/image" Target="../media/image62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55.png"/><Relationship Id="rId7" Type="http://schemas.microsoft.com/office/2007/relationships/hdphoto" Target="../media/hdphoto8.wdp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slide" Target="slide26.xml"/><Relationship Id="rId5" Type="http://schemas.openxmlformats.org/officeDocument/2006/relationships/image" Target="../media/image65.png"/><Relationship Id="rId1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2.png"/><Relationship Id="rId9" Type="http://schemas.openxmlformats.org/officeDocument/2006/relationships/image" Target="../media/image69.gif"/><Relationship Id="rId1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13" Type="http://schemas.openxmlformats.org/officeDocument/2006/relationships/image" Target="../media/image72.png"/><Relationship Id="rId18" Type="http://schemas.openxmlformats.org/officeDocument/2006/relationships/image" Target="../media/image650.png"/><Relationship Id="rId3" Type="http://schemas.openxmlformats.org/officeDocument/2006/relationships/image" Target="../media/image55.png"/><Relationship Id="rId7" Type="http://schemas.microsoft.com/office/2007/relationships/hdphoto" Target="../media/hdphoto8.wdp"/><Relationship Id="rId12" Type="http://schemas.openxmlformats.org/officeDocument/2006/relationships/slide" Target="slide26.xml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1.png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10" Type="http://schemas.openxmlformats.org/officeDocument/2006/relationships/image" Target="../media/image69.gif"/><Relationship Id="rId19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40.pn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5.png"/><Relationship Id="rId7" Type="http://schemas.openxmlformats.org/officeDocument/2006/relationships/image" Target="../media/image65.png"/><Relationship Id="rId12" Type="http://schemas.openxmlformats.org/officeDocument/2006/relationships/image" Target="../media/image700.png"/><Relationship Id="rId17" Type="http://schemas.openxmlformats.org/officeDocument/2006/relationships/image" Target="../media/image69.gi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80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5" Type="http://schemas.openxmlformats.org/officeDocument/2006/relationships/image" Target="../media/image690.png"/><Relationship Id="rId10" Type="http://schemas.openxmlformats.org/officeDocument/2006/relationships/image" Target="../media/image75.png"/><Relationship Id="rId19" Type="http://schemas.openxmlformats.org/officeDocument/2006/relationships/image" Target="../media/image74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30.png"/><Relationship Id="rId18" Type="http://schemas.openxmlformats.org/officeDocument/2006/relationships/image" Target="../media/image73.png"/><Relationship Id="rId3" Type="http://schemas.openxmlformats.org/officeDocument/2006/relationships/image" Target="../media/image55.png"/><Relationship Id="rId21" Type="http://schemas.openxmlformats.org/officeDocument/2006/relationships/image" Target="../media/image71.png"/><Relationship Id="rId7" Type="http://schemas.openxmlformats.org/officeDocument/2006/relationships/image" Target="../media/image65.pn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9.gif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720.png"/><Relationship Id="rId5" Type="http://schemas.openxmlformats.org/officeDocument/2006/relationships/image" Target="../media/image72.png"/><Relationship Id="rId15" Type="http://schemas.openxmlformats.org/officeDocument/2006/relationships/image" Target="../media/image740.png"/><Relationship Id="rId10" Type="http://schemas.openxmlformats.org/officeDocument/2006/relationships/image" Target="../media/image760.png"/><Relationship Id="rId19" Type="http://schemas.openxmlformats.org/officeDocument/2006/relationships/image" Target="../media/image74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0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Bùi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Dịu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 ĐÔNG TRIỀU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MẠO KHÊ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AD73A-D257-41CA-B8D4-294A3287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6360" y="6468549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fld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C6323-75EB-40F2-ACF7-B245DDF76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363" y="1936265"/>
            <a:ext cx="7697274" cy="1562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C68AA5-B010-43A3-AA96-1649B8D18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39287" y="17894"/>
            <a:ext cx="4732970" cy="653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FEDC6-6005-4DCF-A755-F2A882AAE8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0943" y="3551185"/>
            <a:ext cx="1832602" cy="90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6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/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blipFill>
                <a:blip r:embed="rId7"/>
                <a:stretch>
                  <a:fillRect l="-2542" b="-4070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/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blipFill>
                <a:blip r:embed="rId8"/>
                <a:stretch>
                  <a:fillRect l="-2452" b="-3982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46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1D27D2B-6C3C-4327-A2F9-816B664AA46D}"/>
              </a:ext>
            </a:extLst>
          </p:cNvPr>
          <p:cNvGrpSpPr/>
          <p:nvPr/>
        </p:nvGrpSpPr>
        <p:grpSpPr>
          <a:xfrm>
            <a:off x="5168432" y="2858811"/>
            <a:ext cx="5428801" cy="3463059"/>
            <a:chOff x="4458953" y="2792012"/>
            <a:chExt cx="5428801" cy="34630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7A4658F-2D3B-465D-ADF0-15E23FB7E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4801227" y="2792012"/>
              <a:ext cx="5086527" cy="3463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A03245-CC8D-4CC2-B000-0F6692C16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4458953" y="2843667"/>
              <a:ext cx="4138947" cy="306874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99C623F-DD91-475F-9B2C-BC66671CA8CF}"/>
                </a:ext>
              </a:extLst>
            </p:cNvPr>
            <p:cNvGrpSpPr/>
            <p:nvPr/>
          </p:nvGrpSpPr>
          <p:grpSpPr>
            <a:xfrm>
              <a:off x="5449590" y="3505019"/>
              <a:ext cx="3648250" cy="2423936"/>
              <a:chOff x="9332139" y="3724947"/>
              <a:chExt cx="3648250" cy="24239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/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endParaRPr lang="en-US" sz="3500" b="1" i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11</a:t>
                    </a:r>
                    <a14:m>
                      <m:oMath xmlns:m="http://schemas.openxmlformats.org/officeDocument/2006/math"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endParaRPr lang="en-US" sz="3500" b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1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2ED7F33-C577-4E54-80F8-95E0BBC76B38}"/>
                  </a:ext>
                </a:extLst>
              </p:cNvPr>
              <p:cNvGrpSpPr/>
              <p:nvPr/>
            </p:nvGrpSpPr>
            <p:grpSpPr>
              <a:xfrm>
                <a:off x="9332139" y="3724947"/>
                <a:ext cx="2254731" cy="687003"/>
                <a:chOff x="10265768" y="3752662"/>
                <a:chExt cx="2254731" cy="68700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191E36AD-AECE-420D-9C85-3E7A68FBC550}"/>
                    </a:ext>
                  </a:extLst>
                </p:cNvPr>
                <p:cNvGrpSpPr/>
                <p:nvPr/>
              </p:nvGrpSpPr>
              <p:grpSpPr>
                <a:xfrm>
                  <a:off x="10265768" y="3752662"/>
                  <a:ext cx="812106" cy="687003"/>
                  <a:chOff x="10265768" y="3752662"/>
                  <a:chExt cx="812106" cy="687003"/>
                </a:xfrm>
              </p:grpSpPr>
              <p:pic>
                <p:nvPicPr>
                  <p:cNvPr id="32" name="Graphic 31" descr="Badge 1 with solid fill">
                    <a:extLst>
                      <a:ext uri="{FF2B5EF4-FFF2-40B4-BE49-F238E27FC236}">
                        <a16:creationId xmlns:a16="http://schemas.microsoft.com/office/drawing/2014/main" id="{E4FFC9A9-DAF1-4615-B208-D323AEB0A8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265768" y="3752662"/>
                    <a:ext cx="687003" cy="687003"/>
                  </a:xfrm>
                  <a:prstGeom prst="rect">
                    <a:avLst/>
                  </a:prstGeom>
                </p:spPr>
              </p:pic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18D5A0B0-90D0-46D6-BBFF-BEB28EE2ACA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0871" y="3813280"/>
                    <a:ext cx="68700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>
                        <a:solidFill>
                          <a:schemeClr val="bg2">
                            <a:lumMod val="1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5A3AA0D-3AEC-4993-A778-0B30A45DEE9A}"/>
                    </a:ext>
                  </a:extLst>
                </p:cNvPr>
                <p:cNvSpPr txBox="1"/>
                <p:nvPr/>
              </p:nvSpPr>
              <p:spPr>
                <a:xfrm>
                  <a:off x="10897283" y="3764692"/>
                  <a:ext cx="1623216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5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</a:p>
              </p:txBody>
            </p: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1">
            <a:extLst>
              <a:ext uri="{FF2B5EF4-FFF2-40B4-BE49-F238E27FC236}">
                <a16:creationId xmlns:a16="http://schemas.microsoft.com/office/drawing/2014/main" id="{750612C3-1184-4C51-85D4-C3BB7CD18469}"/>
              </a:ext>
            </a:extLst>
          </p:cNvPr>
          <p:cNvSpPr txBox="1"/>
          <p:nvPr/>
        </p:nvSpPr>
        <p:spPr>
          <a:xfrm>
            <a:off x="4199176" y="1672452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FF0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CẶP ĐÔI</a:t>
            </a:r>
            <a:endParaRPr lang="en-US" sz="2400" b="1" kern="0" dirty="0">
              <a:solidFill>
                <a:srgbClr val="FF0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5109B7-F68A-4A0C-8BF6-CD6B2EB1DEEF}"/>
              </a:ext>
            </a:extLst>
          </p:cNvPr>
          <p:cNvSpPr txBox="1"/>
          <p:nvPr/>
        </p:nvSpPr>
        <p:spPr>
          <a:xfrm>
            <a:off x="3868976" y="2210602"/>
            <a:ext cx="8319248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Luyện tập 1 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!!2" descr="Icon&#10;&#10;Description automatically generated">
            <a:extLst>
              <a:ext uri="{FF2B5EF4-FFF2-40B4-BE49-F238E27FC236}">
                <a16:creationId xmlns:a16="http://schemas.microsoft.com/office/drawing/2014/main" id="{B0DA4564-38E2-4652-9FED-AE341EA73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405" y="1261283"/>
            <a:ext cx="4125844" cy="4125844"/>
          </a:xfrm>
          <a:prstGeom prst="rect">
            <a:avLst/>
          </a:prstGeom>
        </p:spPr>
      </p:pic>
      <p:pic>
        <p:nvPicPr>
          <p:cNvPr id="21" name="!!1">
            <a:extLst>
              <a:ext uri="{FF2B5EF4-FFF2-40B4-BE49-F238E27FC236}">
                <a16:creationId xmlns:a16="http://schemas.microsoft.com/office/drawing/2014/main" id="{2EB28508-EE2D-437B-ADCC-562578C6D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44BDD6-51A2-4697-B28A-456CAF4CDB8D}"/>
              </a:ext>
            </a:extLst>
          </p:cNvPr>
          <p:cNvSpPr txBox="1"/>
          <p:nvPr/>
        </p:nvSpPr>
        <p:spPr>
          <a:xfrm>
            <a:off x="1558843" y="-860881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F700A1-E72C-482C-A76B-F177B1FBA589}"/>
              </a:ext>
            </a:extLst>
          </p:cNvPr>
          <p:cNvGrpSpPr/>
          <p:nvPr/>
        </p:nvGrpSpPr>
        <p:grpSpPr>
          <a:xfrm>
            <a:off x="5528407" y="7143298"/>
            <a:ext cx="5194865" cy="1603693"/>
            <a:chOff x="532472" y="2066925"/>
            <a:chExt cx="11135653" cy="284103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6A7B7F7-C67A-4E9A-85A0-6FCCF1068E85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A99D43D-0E7D-45A5-A574-A54BF3795725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628BC286-A25A-487B-B17A-C77463D75843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B7B172E-E1E2-4E7F-8B3B-367052C648E9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B437137-9D7C-46F1-B4C4-7934FD205158}"/>
                  </a:ext>
                </a:extLst>
              </p:cNvPr>
              <p:cNvSpPr txBox="1"/>
              <p:nvPr/>
            </p:nvSpPr>
            <p:spPr>
              <a:xfrm>
                <a:off x="3559325" y="2391588"/>
                <a:ext cx="2241400" cy="599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AE7831-D9DF-438F-B8E4-E929C6CF8125}"/>
                  </a:ext>
                </a:extLst>
              </p:cNvPr>
              <p:cNvSpPr txBox="1"/>
              <p:nvPr/>
            </p:nvSpPr>
            <p:spPr>
              <a:xfrm>
                <a:off x="4888033" y="2572561"/>
                <a:ext cx="403135" cy="490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945EED-47D7-4609-B5AD-3D2A53C86BF8}"/>
                </a:ext>
              </a:extLst>
            </p:cNvPr>
            <p:cNvSpPr txBox="1"/>
            <p:nvPr/>
          </p:nvSpPr>
          <p:spPr>
            <a:xfrm>
              <a:off x="751747" y="3312460"/>
              <a:ext cx="1623480" cy="545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blipFill>
                  <a:blip r:embed="rId11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blipFill>
                  <a:blip r:embed="rId12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blipFill>
                  <a:blip r:embed="rId13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14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blipFill>
                  <a:blip r:embed="rId14"/>
                  <a:stretch>
                    <a:fillRect l="-1449" r="-9662" b="-862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71AB0C2-22B9-45D7-9533-D39405A1F11D}"/>
                </a:ext>
              </a:extLst>
            </p:cNvPr>
            <p:cNvSpPr/>
            <p:nvPr/>
          </p:nvSpPr>
          <p:spPr>
            <a:xfrm>
              <a:off x="532472" y="2066925"/>
              <a:ext cx="11135653" cy="2841039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1666145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1">
            <a:extLst>
              <a:ext uri="{FF2B5EF4-FFF2-40B4-BE49-F238E27FC236}">
                <a16:creationId xmlns:a16="http://schemas.microsoft.com/office/drawing/2014/main" id="{C10B6FEA-9CAF-437E-BB7D-8DA73A36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22231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5F6C7E-49AF-4CA7-9264-936E4E45EDA9}"/>
              </a:ext>
            </a:extLst>
          </p:cNvPr>
          <p:cNvSpPr txBox="1"/>
          <p:nvPr/>
        </p:nvSpPr>
        <p:spPr>
          <a:xfrm>
            <a:off x="3883031" y="1092199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4521E0-2C80-43B4-80F4-AE5E5CD115B4}"/>
              </a:ext>
            </a:extLst>
          </p:cNvPr>
          <p:cNvGrpSpPr/>
          <p:nvPr/>
        </p:nvGrpSpPr>
        <p:grpSpPr>
          <a:xfrm>
            <a:off x="532472" y="2066925"/>
            <a:ext cx="11135653" cy="3362325"/>
            <a:chOff x="532472" y="2066925"/>
            <a:chExt cx="11135653" cy="33623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88F3B14-78B1-4DBC-895A-F01A251F719C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C0B635C-3DA9-4467-82E7-8C71DE61C267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A94294C4-2DAA-4D19-B67C-ED3E605A8372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58999EB-0034-413D-A055-75CFF2A2F3A0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5B6B97-B061-49ED-A723-81F4F6CFF6BA}"/>
                  </a:ext>
                </a:extLst>
              </p:cNvPr>
              <p:cNvSpPr txBox="1"/>
              <p:nvPr/>
            </p:nvSpPr>
            <p:spPr>
              <a:xfrm>
                <a:off x="3559325" y="2391587"/>
                <a:ext cx="2241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34AA90F-F6BC-40CC-95DA-91B52C600324}"/>
                  </a:ext>
                </a:extLst>
              </p:cNvPr>
              <p:cNvSpPr txBox="1"/>
              <p:nvPr/>
            </p:nvSpPr>
            <p:spPr>
              <a:xfrm>
                <a:off x="4888033" y="2572562"/>
                <a:ext cx="4031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431C33-9E2A-40C0-BB26-13DC932EACA5}"/>
                </a:ext>
              </a:extLst>
            </p:cNvPr>
            <p:cNvSpPr txBox="1"/>
            <p:nvPr/>
          </p:nvSpPr>
          <p:spPr>
            <a:xfrm>
              <a:off x="751747" y="3312459"/>
              <a:ext cx="1623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8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2791" r="-4054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41496C2-C900-4F0C-ACDC-508385A2D972}"/>
                </a:ext>
              </a:extLst>
            </p:cNvPr>
            <p:cNvSpPr/>
            <p:nvPr/>
          </p:nvSpPr>
          <p:spPr>
            <a:xfrm>
              <a:off x="532472" y="2066925"/>
              <a:ext cx="11135653" cy="3362325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/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𝟔𝟑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/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𝟖𝟎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/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𝟐𝟒𝟎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/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𝟏𝟐𝟔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!!2" descr="Student doing homework clipart - WikiClipArt">
            <a:extLst>
              <a:ext uri="{FF2B5EF4-FFF2-40B4-BE49-F238E27FC236}">
                <a16:creationId xmlns:a16="http://schemas.microsoft.com/office/drawing/2014/main" id="{B1E30C31-A9DE-432E-A5C2-82D27E83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41" y="78913"/>
            <a:ext cx="2568513" cy="18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65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1DE095D2-69C2-4420-AF94-144A32A9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8" y="2029211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dương.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E337B-463A-4D64-A880-85B8962F3768}"/>
              </a:ext>
            </a:extLst>
          </p:cNvPr>
          <p:cNvSpPr txBox="1"/>
          <p:nvPr/>
        </p:nvSpPr>
        <p:spPr>
          <a:xfrm>
            <a:off x="3009611" y="3475392"/>
            <a:ext cx="100718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phần thông tin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81</a:t>
            </a:r>
          </a:p>
          <a:p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 biểu quy tắc nhân hai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nguyên dương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48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14</a:t>
            </a:fld>
            <a:endParaRPr lang="en-US" dirty="0"/>
          </a:p>
        </p:txBody>
      </p:sp>
      <p:pic>
        <p:nvPicPr>
          <p:cNvPr id="15" name="!!1">
            <a:extLst>
              <a:ext uri="{FF2B5EF4-FFF2-40B4-BE49-F238E27FC236}">
                <a16:creationId xmlns:a16="http://schemas.microsoft.com/office/drawing/2014/main" id="{CE8793B5-75A4-4AED-B98C-0D5A8280C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07366B-EC33-4340-9D0C-366FD13CECC0}"/>
              </a:ext>
            </a:extLst>
          </p:cNvPr>
          <p:cNvSpPr txBox="1"/>
          <p:nvPr/>
        </p:nvSpPr>
        <p:spPr>
          <a:xfrm>
            <a:off x="2951734" y="4732622"/>
            <a:ext cx="7649106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lấy một vài ví dụ về tích của hai số nguyên dương.</a:t>
            </a:r>
            <a:endParaRPr lang="en-US" sz="32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!!3">
            <a:extLst>
              <a:ext uri="{FF2B5EF4-FFF2-40B4-BE49-F238E27FC236}">
                <a16:creationId xmlns:a16="http://schemas.microsoft.com/office/drawing/2014/main" id="{B19FFEF8-B27B-4649-9B12-64B88CD9B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13" y="4385143"/>
            <a:ext cx="2146883" cy="1932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6877DD-AD4E-40B2-9D67-10BACBC7CA89}"/>
              </a:ext>
            </a:extLst>
          </p:cNvPr>
          <p:cNvGrpSpPr/>
          <p:nvPr/>
        </p:nvGrpSpPr>
        <p:grpSpPr>
          <a:xfrm>
            <a:off x="275228" y="1250122"/>
            <a:ext cx="11745322" cy="2806151"/>
            <a:chOff x="332378" y="718099"/>
            <a:chExt cx="11745322" cy="28061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073C5C-C4AC-4988-B148-C6E070C77EE3}"/>
                </a:ext>
              </a:extLst>
            </p:cNvPr>
            <p:cNvSpPr txBox="1"/>
            <p:nvPr/>
          </p:nvSpPr>
          <p:spPr>
            <a:xfrm>
              <a:off x="514350" y="833170"/>
              <a:ext cx="10391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5D2B6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PHÉP NHÂN HAI SỐ NGUYÊN CÙNG DẤU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DC1A21-55CB-4790-BB49-A6AF8E21FBDF}"/>
                </a:ext>
              </a:extLst>
            </p:cNvPr>
            <p:cNvSpPr txBox="1"/>
            <p:nvPr/>
          </p:nvSpPr>
          <p:spPr>
            <a:xfrm>
              <a:off x="523874" y="1859041"/>
              <a:ext cx="10391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1A4CB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Phép nhân hai số nguyên dương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DA9616-90D2-4EBB-84BC-558A55CDD9FC}"/>
                </a:ext>
              </a:extLst>
            </p:cNvPr>
            <p:cNvSpPr txBox="1"/>
            <p:nvPr/>
          </p:nvSpPr>
          <p:spPr>
            <a:xfrm>
              <a:off x="514348" y="2684887"/>
              <a:ext cx="11392715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b="1">
                  <a:latin typeface="Arial" panose="020B0604020202020204" pitchFamily="34" charset="0"/>
                  <a:cs typeface="Arial" panose="020B0604020202020204" pitchFamily="34" charset="0"/>
                </a:rPr>
                <a:t>Nhân hai số nguyên dương chính là nhân hai số tự nhiên khác 0.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D4A406-0902-43AE-9609-3ACB19249E69}"/>
                </a:ext>
              </a:extLst>
            </p:cNvPr>
            <p:cNvSpPr/>
            <p:nvPr/>
          </p:nvSpPr>
          <p:spPr>
            <a:xfrm>
              <a:off x="332378" y="718099"/>
              <a:ext cx="11745322" cy="2806151"/>
            </a:xfrm>
            <a:prstGeom prst="rect">
              <a:avLst/>
            </a:prstGeom>
            <a:noFill/>
            <a:ln w="38100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457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15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132701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/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36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blipFill>
                <a:blip r:embed="rId5"/>
                <a:stretch>
                  <a:fillRect l="-2652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3013440" y="1894691"/>
            <a:ext cx="8552597" cy="3727944"/>
            <a:chOff x="10719162" y="620521"/>
            <a:chExt cx="8552597" cy="372794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5970250" y="11119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5970250" y="182819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5970250" y="254447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5970250" y="32836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371651" y="105029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371651" y="178181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371651" y="251333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371651" y="324485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407909" y="29737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407909" y="36976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7267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055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16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92696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2487790" y="1867977"/>
            <a:ext cx="9956655" cy="4662815"/>
            <a:chOff x="10719162" y="628531"/>
            <a:chExt cx="9956655" cy="46628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6044878" y="123447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6063928" y="216030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6082978" y="306708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6121220" y="3976120"/>
              <a:ext cx="415608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440059" y="1147986"/>
              <a:ext cx="4173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502047" y="2083769"/>
              <a:ext cx="3702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502047" y="2985585"/>
              <a:ext cx="37256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502047" y="3931504"/>
              <a:ext cx="41737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503159" y="364051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536758" y="4562756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41" name="Heptagon 40">
            <a:extLst>
              <a:ext uri="{FF2B5EF4-FFF2-40B4-BE49-F238E27FC236}">
                <a16:creationId xmlns:a16="http://schemas.microsoft.com/office/drawing/2014/main" id="{F97451A8-7D34-4719-9BC1-5B3F0E2F99BB}"/>
              </a:ext>
            </a:extLst>
          </p:cNvPr>
          <p:cNvSpPr/>
          <p:nvPr/>
        </p:nvSpPr>
        <p:spPr>
          <a:xfrm>
            <a:off x="7174867" y="477071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3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42" name="Heptagon 41">
            <a:extLst>
              <a:ext uri="{FF2B5EF4-FFF2-40B4-BE49-F238E27FC236}">
                <a16:creationId xmlns:a16="http://schemas.microsoft.com/office/drawing/2014/main" id="{5B959C71-B15B-46A3-AECA-F42539B0C694}"/>
              </a:ext>
            </a:extLst>
          </p:cNvPr>
          <p:cNvSpPr/>
          <p:nvPr/>
        </p:nvSpPr>
        <p:spPr>
          <a:xfrm>
            <a:off x="7170571" y="565075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6</a:t>
            </a:r>
            <a:endParaRPr lang="en-US" sz="2000" b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/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72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blipFill>
                <a:blip r:embed="rId6"/>
                <a:stretch>
                  <a:fillRect l="-3335" t="-6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96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158731F-E112-4C11-B6AC-AA81CB4D9AE8}"/>
              </a:ext>
            </a:extLst>
          </p:cNvPr>
          <p:cNvSpPr txBox="1"/>
          <p:nvPr/>
        </p:nvSpPr>
        <p:spPr>
          <a:xfrm>
            <a:off x="3564796" y="2097636"/>
            <a:ext cx="6230132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So sánh ( - 3).( - 2) và 3 . 2</a:t>
            </a:r>
            <a:endParaRPr lang="en-US" sz="36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1746119" y="20260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5DA3EA-8E6E-4F7B-A7D1-6A77546A3957}"/>
              </a:ext>
            </a:extLst>
          </p:cNvPr>
          <p:cNvGrpSpPr/>
          <p:nvPr/>
        </p:nvGrpSpPr>
        <p:grpSpPr>
          <a:xfrm>
            <a:off x="732676" y="3541685"/>
            <a:ext cx="10726647" cy="2372056"/>
            <a:chOff x="732676" y="3541685"/>
            <a:chExt cx="10726647" cy="23720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ABA01DA-93A9-4E88-A261-65A3B664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76" y="3541685"/>
              <a:ext cx="10726647" cy="23720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/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Để tìm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</m:oMath>
                  </a14:m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chỉ việc lấy tích</a:t>
                  </a:r>
                </a:p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 hai số 3 và 2, tức là: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26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67041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1D6FA1E5-C105-4014-8A4A-7431DC68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5" y="1750238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28F1E0-A10F-4393-8C41-D6D9E819A74E}"/>
              </a:ext>
            </a:extLst>
          </p:cNvPr>
          <p:cNvSpPr txBox="1"/>
          <p:nvPr/>
        </p:nvSpPr>
        <p:spPr>
          <a:xfrm>
            <a:off x="4099437" y="2769348"/>
            <a:ext cx="7322813" cy="131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d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ự đoán và phát biểu quy tắc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hai số nguyên âm.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6BA12-A37B-475C-9C05-599F23042FA0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035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AF206F-7FA0-46FE-94EC-7C2A4991F856}"/>
              </a:ext>
            </a:extLst>
          </p:cNvPr>
          <p:cNvGrpSpPr/>
          <p:nvPr/>
        </p:nvGrpSpPr>
        <p:grpSpPr>
          <a:xfrm>
            <a:off x="311427" y="2076888"/>
            <a:ext cx="11484712" cy="4005859"/>
            <a:chOff x="311427" y="2076888"/>
            <a:chExt cx="11484712" cy="40058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7579B6-AFE3-43A4-BB7A-B11A2D5D7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31358"/>
            <a:stretch/>
          </p:blipFill>
          <p:spPr>
            <a:xfrm>
              <a:off x="311427" y="2076888"/>
              <a:ext cx="11484712" cy="40058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/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lnSpc>
                      <a:spcPct val="130000"/>
                    </a:lnSpc>
                    <a:spcAft>
                      <a:spcPts val="600"/>
                    </a:spcAft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âm, ta làm như sau: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7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Bỏ dấu “</a:t>
                  </a:r>
                  <a14:m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mỗi số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105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 tích của hai số nguyên dương nhận được</a:t>
                  </a: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   ở </a:t>
                  </a: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ta có tích cần tìm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blipFill>
                  <a:blip r:embed="rId6"/>
                  <a:stretch>
                    <a:fillRect l="-1409" t="-216" b="-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97086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728949" y="-3133517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818E-BF2A-4779-9FFD-21DE23BF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!!1">
            <a:extLst>
              <a:ext uri="{FF2B5EF4-FFF2-40B4-BE49-F238E27FC236}">
                <a16:creationId xmlns:a16="http://schemas.microsoft.com/office/drawing/2014/main" id="{C5C21B12-C2A5-4FC7-B8BD-B81B3B65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4846" y="24989"/>
            <a:ext cx="5206267" cy="718612"/>
          </a:xfrm>
          <a:prstGeom prst="rect">
            <a:avLst/>
          </a:prstGeom>
        </p:spPr>
      </p:pic>
      <p:pic>
        <p:nvPicPr>
          <p:cNvPr id="16" name="Picture 15" descr="A picture containing text, electronics, picture frame, screenshot&#10;&#10;Description automatically generated">
            <a:extLst>
              <a:ext uri="{FF2B5EF4-FFF2-40B4-BE49-F238E27FC236}">
                <a16:creationId xmlns:a16="http://schemas.microsoft.com/office/drawing/2014/main" id="{1BE77F4F-5C47-4C36-9EB0-BAB6F9DB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43" y="474744"/>
            <a:ext cx="12317943" cy="6720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/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algn="just"/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quản lý chi tiêu cá nhân,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dùng số nguyên âm để ghi vào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sổ tay các khoản chi của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mình.</a:t>
                </a:r>
                <a:r>
                  <a:rPr lang="en-US" altLang="en-US" sz="32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………………..….….</a:t>
                </a: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Cuối tháng,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sổ có 3 lần ghi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 40 </m:t>
                    </m:r>
                    <m:r>
                      <a:rPr lang="en-US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000</m:t>
                    </m:r>
                    <m:r>
                      <a:rPr lang="vi-VN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đồng. </a:t>
                </a:r>
                <a:endParaRPr lang="en-US" sz="32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blipFill>
                <a:blip r:embed="rId4"/>
                <a:stretch>
                  <a:fillRect l="-3163" t="-1752" r="-3041" b="-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/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 quả: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blipFill>
                <a:blip r:embed="rId5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/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Bút, vở: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blipFill>
                <a:blip r:embed="rId6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/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ảnh: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blipFill>
                <a:blip r:embed="rId7"/>
                <a:stretch>
                  <a:fillRect b="-465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2025;p46">
            <a:extLst>
              <a:ext uri="{FF2B5EF4-FFF2-40B4-BE49-F238E27FC236}">
                <a16:creationId xmlns:a16="http://schemas.microsoft.com/office/drawing/2014/main" id="{67FB5D5E-9F55-4B98-AFE5-EF7F9394116B}"/>
              </a:ext>
            </a:extLst>
          </p:cNvPr>
          <p:cNvSpPr/>
          <p:nvPr/>
        </p:nvSpPr>
        <p:spPr>
          <a:xfrm>
            <a:off x="6857751" y="1017963"/>
            <a:ext cx="489816" cy="473881"/>
          </a:xfrm>
          <a:custGeom>
            <a:avLst/>
            <a:gdLst/>
            <a:ahLst/>
            <a:cxnLst/>
            <a:rect l="l" t="t" r="r" b="b"/>
            <a:pathLst>
              <a:path w="12603" h="12193" extrusionOk="0">
                <a:moveTo>
                  <a:pt x="9547" y="5986"/>
                </a:moveTo>
                <a:cubicBezTo>
                  <a:pt x="9767" y="6364"/>
                  <a:pt x="9925" y="6742"/>
                  <a:pt x="10019" y="7152"/>
                </a:cubicBezTo>
                <a:lnTo>
                  <a:pt x="8381" y="7152"/>
                </a:lnTo>
                <a:lnTo>
                  <a:pt x="9547" y="5986"/>
                </a:lnTo>
                <a:close/>
                <a:moveTo>
                  <a:pt x="9988" y="7845"/>
                </a:moveTo>
                <a:cubicBezTo>
                  <a:pt x="9925" y="8255"/>
                  <a:pt x="9767" y="8633"/>
                  <a:pt x="9515" y="8979"/>
                </a:cubicBezTo>
                <a:lnTo>
                  <a:pt x="8381" y="7845"/>
                </a:lnTo>
                <a:close/>
                <a:moveTo>
                  <a:pt x="7152" y="8349"/>
                </a:moveTo>
                <a:lnTo>
                  <a:pt x="7152" y="9987"/>
                </a:lnTo>
                <a:cubicBezTo>
                  <a:pt x="6774" y="9924"/>
                  <a:pt x="6365" y="9767"/>
                  <a:pt x="6018" y="9515"/>
                </a:cubicBezTo>
                <a:lnTo>
                  <a:pt x="7152" y="8349"/>
                </a:lnTo>
                <a:close/>
                <a:moveTo>
                  <a:pt x="7877" y="8349"/>
                </a:moveTo>
                <a:lnTo>
                  <a:pt x="9011" y="9515"/>
                </a:lnTo>
                <a:cubicBezTo>
                  <a:pt x="8665" y="9735"/>
                  <a:pt x="8255" y="9893"/>
                  <a:pt x="7877" y="9987"/>
                </a:cubicBezTo>
                <a:lnTo>
                  <a:pt x="7877" y="8349"/>
                </a:lnTo>
                <a:close/>
                <a:moveTo>
                  <a:pt x="10555" y="4947"/>
                </a:moveTo>
                <a:cubicBezTo>
                  <a:pt x="11815" y="6522"/>
                  <a:pt x="11721" y="8790"/>
                  <a:pt x="10271" y="10240"/>
                </a:cubicBezTo>
                <a:cubicBezTo>
                  <a:pt x="9506" y="11022"/>
                  <a:pt x="8502" y="11409"/>
                  <a:pt x="7503" y="11409"/>
                </a:cubicBezTo>
                <a:cubicBezTo>
                  <a:pt x="6611" y="11409"/>
                  <a:pt x="5723" y="11101"/>
                  <a:pt x="5010" y="10492"/>
                </a:cubicBezTo>
                <a:lnTo>
                  <a:pt x="5514" y="9987"/>
                </a:lnTo>
                <a:cubicBezTo>
                  <a:pt x="6089" y="10447"/>
                  <a:pt x="6788" y="10671"/>
                  <a:pt x="7489" y="10671"/>
                </a:cubicBezTo>
                <a:cubicBezTo>
                  <a:pt x="8325" y="10671"/>
                  <a:pt x="9165" y="10352"/>
                  <a:pt x="9799" y="9735"/>
                </a:cubicBezTo>
                <a:cubicBezTo>
                  <a:pt x="10996" y="8570"/>
                  <a:pt x="11059" y="6711"/>
                  <a:pt x="10051" y="5451"/>
                </a:cubicBezTo>
                <a:lnTo>
                  <a:pt x="10555" y="4947"/>
                </a:lnTo>
                <a:close/>
                <a:moveTo>
                  <a:pt x="5703" y="2143"/>
                </a:moveTo>
                <a:cubicBezTo>
                  <a:pt x="7404" y="2269"/>
                  <a:pt x="8948" y="3371"/>
                  <a:pt x="9641" y="4947"/>
                </a:cubicBezTo>
                <a:lnTo>
                  <a:pt x="4254" y="10334"/>
                </a:lnTo>
                <a:cubicBezTo>
                  <a:pt x="4096" y="10492"/>
                  <a:pt x="4096" y="10681"/>
                  <a:pt x="4254" y="10838"/>
                </a:cubicBezTo>
                <a:cubicBezTo>
                  <a:pt x="4506" y="11090"/>
                  <a:pt x="4758" y="11279"/>
                  <a:pt x="5042" y="11468"/>
                </a:cubicBezTo>
                <a:cubicBezTo>
                  <a:pt x="2584" y="11185"/>
                  <a:pt x="694" y="9137"/>
                  <a:pt x="694" y="6742"/>
                </a:cubicBezTo>
                <a:cubicBezTo>
                  <a:pt x="694" y="4317"/>
                  <a:pt x="2584" y="2300"/>
                  <a:pt x="5010" y="2143"/>
                </a:cubicBezTo>
                <a:lnTo>
                  <a:pt x="5010" y="3056"/>
                </a:lnTo>
                <a:cubicBezTo>
                  <a:pt x="4979" y="2993"/>
                  <a:pt x="4915" y="2993"/>
                  <a:pt x="4884" y="2962"/>
                </a:cubicBezTo>
                <a:cubicBezTo>
                  <a:pt x="4805" y="2883"/>
                  <a:pt x="4719" y="2844"/>
                  <a:pt x="4632" y="2844"/>
                </a:cubicBezTo>
                <a:cubicBezTo>
                  <a:pt x="4545" y="2844"/>
                  <a:pt x="4459" y="2883"/>
                  <a:pt x="4380" y="2962"/>
                </a:cubicBezTo>
                <a:cubicBezTo>
                  <a:pt x="4222" y="3119"/>
                  <a:pt x="4222" y="3308"/>
                  <a:pt x="4380" y="3466"/>
                </a:cubicBezTo>
                <a:cubicBezTo>
                  <a:pt x="4663" y="3750"/>
                  <a:pt x="4979" y="3876"/>
                  <a:pt x="5357" y="3876"/>
                </a:cubicBezTo>
                <a:cubicBezTo>
                  <a:pt x="5766" y="3876"/>
                  <a:pt x="6081" y="3718"/>
                  <a:pt x="6333" y="3466"/>
                </a:cubicBezTo>
                <a:cubicBezTo>
                  <a:pt x="6491" y="3308"/>
                  <a:pt x="6491" y="3119"/>
                  <a:pt x="6333" y="2962"/>
                </a:cubicBezTo>
                <a:cubicBezTo>
                  <a:pt x="6254" y="2883"/>
                  <a:pt x="6168" y="2844"/>
                  <a:pt x="6081" y="2844"/>
                </a:cubicBezTo>
                <a:cubicBezTo>
                  <a:pt x="5995" y="2844"/>
                  <a:pt x="5908" y="2883"/>
                  <a:pt x="5829" y="2962"/>
                </a:cubicBezTo>
                <a:cubicBezTo>
                  <a:pt x="5798" y="2993"/>
                  <a:pt x="5766" y="3056"/>
                  <a:pt x="5703" y="3056"/>
                </a:cubicBezTo>
                <a:lnTo>
                  <a:pt x="5703" y="2143"/>
                </a:lnTo>
                <a:close/>
                <a:moveTo>
                  <a:pt x="3907" y="0"/>
                </a:moveTo>
                <a:cubicBezTo>
                  <a:pt x="3687" y="0"/>
                  <a:pt x="3529" y="158"/>
                  <a:pt x="3529" y="379"/>
                </a:cubicBezTo>
                <a:cubicBezTo>
                  <a:pt x="3529" y="568"/>
                  <a:pt x="3687" y="725"/>
                  <a:pt x="3907" y="725"/>
                </a:cubicBezTo>
                <a:cubicBezTo>
                  <a:pt x="4380" y="725"/>
                  <a:pt x="4758" y="1040"/>
                  <a:pt x="4915" y="1481"/>
                </a:cubicBezTo>
                <a:cubicBezTo>
                  <a:pt x="2175" y="1670"/>
                  <a:pt x="1" y="4002"/>
                  <a:pt x="1" y="6774"/>
                </a:cubicBezTo>
                <a:cubicBezTo>
                  <a:pt x="1" y="9735"/>
                  <a:pt x="2427" y="12193"/>
                  <a:pt x="5420" y="12193"/>
                </a:cubicBezTo>
                <a:cubicBezTo>
                  <a:pt x="5798" y="12193"/>
                  <a:pt x="6144" y="12130"/>
                  <a:pt x="6522" y="12067"/>
                </a:cubicBezTo>
                <a:cubicBezTo>
                  <a:pt x="6858" y="12144"/>
                  <a:pt x="7200" y="12182"/>
                  <a:pt x="7541" y="12182"/>
                </a:cubicBezTo>
                <a:cubicBezTo>
                  <a:pt x="8738" y="12182"/>
                  <a:pt x="9931" y="11714"/>
                  <a:pt x="10838" y="10807"/>
                </a:cubicBezTo>
                <a:cubicBezTo>
                  <a:pt x="12603" y="8948"/>
                  <a:pt x="12603" y="6049"/>
                  <a:pt x="10775" y="4222"/>
                </a:cubicBezTo>
                <a:cubicBezTo>
                  <a:pt x="10697" y="4143"/>
                  <a:pt x="10610" y="4104"/>
                  <a:pt x="10523" y="4104"/>
                </a:cubicBezTo>
                <a:cubicBezTo>
                  <a:pt x="10437" y="4104"/>
                  <a:pt x="10350" y="4143"/>
                  <a:pt x="10271" y="4222"/>
                </a:cubicBezTo>
                <a:lnTo>
                  <a:pt x="10114" y="4380"/>
                </a:lnTo>
                <a:cubicBezTo>
                  <a:pt x="9295" y="2741"/>
                  <a:pt x="7593" y="1544"/>
                  <a:pt x="5640" y="1418"/>
                </a:cubicBezTo>
                <a:cubicBezTo>
                  <a:pt x="5483" y="599"/>
                  <a:pt x="4758" y="0"/>
                  <a:pt x="39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6" name="Google Shape;2026;p46">
            <a:extLst>
              <a:ext uri="{FF2B5EF4-FFF2-40B4-BE49-F238E27FC236}">
                <a16:creationId xmlns:a16="http://schemas.microsoft.com/office/drawing/2014/main" id="{90468CC9-D5E3-43F3-ACD0-06DB8D8A3016}"/>
              </a:ext>
            </a:extLst>
          </p:cNvPr>
          <p:cNvSpPr/>
          <p:nvPr/>
        </p:nvSpPr>
        <p:spPr>
          <a:xfrm>
            <a:off x="6859883" y="1923326"/>
            <a:ext cx="489825" cy="48645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grpSp>
        <p:nvGrpSpPr>
          <p:cNvPr id="32" name="Google Shape;2036;p46">
            <a:extLst>
              <a:ext uri="{FF2B5EF4-FFF2-40B4-BE49-F238E27FC236}">
                <a16:creationId xmlns:a16="http://schemas.microsoft.com/office/drawing/2014/main" id="{B305A30C-1F58-45FF-9332-E0AB5941FAC6}"/>
              </a:ext>
            </a:extLst>
          </p:cNvPr>
          <p:cNvGrpSpPr/>
          <p:nvPr/>
        </p:nvGrpSpPr>
        <p:grpSpPr>
          <a:xfrm>
            <a:off x="6859883" y="2827875"/>
            <a:ext cx="489835" cy="429576"/>
            <a:chOff x="-46033225" y="1982825"/>
            <a:chExt cx="300900" cy="263900"/>
          </a:xfrm>
        </p:grpSpPr>
        <p:sp>
          <p:nvSpPr>
            <p:cNvPr id="33" name="Google Shape;2037;p46">
              <a:extLst>
                <a:ext uri="{FF2B5EF4-FFF2-40B4-BE49-F238E27FC236}">
                  <a16:creationId xmlns:a16="http://schemas.microsoft.com/office/drawing/2014/main" id="{FD242734-86B2-4DB5-8D25-761943486B9C}"/>
                </a:ext>
              </a:extLst>
            </p:cNvPr>
            <p:cNvSpPr/>
            <p:nvPr/>
          </p:nvSpPr>
          <p:spPr>
            <a:xfrm>
              <a:off x="-45962325" y="2053725"/>
              <a:ext cx="157525" cy="157550"/>
            </a:xfrm>
            <a:custGeom>
              <a:avLst/>
              <a:gdLst/>
              <a:ahLst/>
              <a:cxnLst/>
              <a:rect l="l" t="t" r="r" b="b"/>
              <a:pathLst>
                <a:path w="6301" h="6302" extrusionOk="0">
                  <a:moveTo>
                    <a:pt x="3151" y="725"/>
                  </a:moveTo>
                  <a:cubicBezTo>
                    <a:pt x="4505" y="725"/>
                    <a:pt x="5608" y="1828"/>
                    <a:pt x="5608" y="3151"/>
                  </a:cubicBezTo>
                  <a:cubicBezTo>
                    <a:pt x="5608" y="4506"/>
                    <a:pt x="4505" y="5608"/>
                    <a:pt x="3151" y="5608"/>
                  </a:cubicBezTo>
                  <a:cubicBezTo>
                    <a:pt x="1827" y="5608"/>
                    <a:pt x="725" y="4474"/>
                    <a:pt x="725" y="3151"/>
                  </a:cubicBezTo>
                  <a:cubicBezTo>
                    <a:pt x="725" y="1828"/>
                    <a:pt x="1827" y="725"/>
                    <a:pt x="3151" y="725"/>
                  </a:cubicBezTo>
                  <a:close/>
                  <a:moveTo>
                    <a:pt x="3151" y="0"/>
                  </a:moveTo>
                  <a:cubicBezTo>
                    <a:pt x="1418" y="0"/>
                    <a:pt x="0" y="1418"/>
                    <a:pt x="0" y="3151"/>
                  </a:cubicBezTo>
                  <a:cubicBezTo>
                    <a:pt x="0" y="4884"/>
                    <a:pt x="1418" y="6301"/>
                    <a:pt x="3151" y="6301"/>
                  </a:cubicBezTo>
                  <a:cubicBezTo>
                    <a:pt x="4883" y="6301"/>
                    <a:pt x="6301" y="4884"/>
                    <a:pt x="6301" y="3151"/>
                  </a:cubicBezTo>
                  <a:cubicBezTo>
                    <a:pt x="6301" y="1418"/>
                    <a:pt x="4883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4" name="Google Shape;2038;p46">
              <a:extLst>
                <a:ext uri="{FF2B5EF4-FFF2-40B4-BE49-F238E27FC236}">
                  <a16:creationId xmlns:a16="http://schemas.microsoft.com/office/drawing/2014/main" id="{A2E66A61-CFB2-458E-A0B2-5B12C1B77A69}"/>
                </a:ext>
              </a:extLst>
            </p:cNvPr>
            <p:cNvSpPr/>
            <p:nvPr/>
          </p:nvSpPr>
          <p:spPr>
            <a:xfrm>
              <a:off x="-45927675" y="2088375"/>
              <a:ext cx="89025" cy="88250"/>
            </a:xfrm>
            <a:custGeom>
              <a:avLst/>
              <a:gdLst/>
              <a:ahLst/>
              <a:cxnLst/>
              <a:rect l="l" t="t" r="r" b="b"/>
              <a:pathLst>
                <a:path w="3561" h="3530" extrusionOk="0">
                  <a:moveTo>
                    <a:pt x="1765" y="694"/>
                  </a:moveTo>
                  <a:cubicBezTo>
                    <a:pt x="2363" y="694"/>
                    <a:pt x="2836" y="1166"/>
                    <a:pt x="2836" y="1765"/>
                  </a:cubicBezTo>
                  <a:cubicBezTo>
                    <a:pt x="2804" y="2363"/>
                    <a:pt x="2332" y="2836"/>
                    <a:pt x="1765" y="2836"/>
                  </a:cubicBezTo>
                  <a:cubicBezTo>
                    <a:pt x="1197" y="2836"/>
                    <a:pt x="725" y="2363"/>
                    <a:pt x="725" y="1765"/>
                  </a:cubicBezTo>
                  <a:cubicBezTo>
                    <a:pt x="725" y="1166"/>
                    <a:pt x="1197" y="694"/>
                    <a:pt x="1765" y="694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5"/>
                  </a:cubicBezTo>
                  <a:cubicBezTo>
                    <a:pt x="3497" y="788"/>
                    <a:pt x="2710" y="1"/>
                    <a:pt x="1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5" name="Google Shape;2039;p46">
              <a:extLst>
                <a:ext uri="{FF2B5EF4-FFF2-40B4-BE49-F238E27FC236}">
                  <a16:creationId xmlns:a16="http://schemas.microsoft.com/office/drawing/2014/main" id="{B10445E4-1126-489E-BB24-5E7D325EE1EF}"/>
                </a:ext>
              </a:extLst>
            </p:cNvPr>
            <p:cNvSpPr/>
            <p:nvPr/>
          </p:nvSpPr>
          <p:spPr>
            <a:xfrm>
              <a:off x="-46033225" y="1982825"/>
              <a:ext cx="300900" cy="263900"/>
            </a:xfrm>
            <a:custGeom>
              <a:avLst/>
              <a:gdLst/>
              <a:ahLst/>
              <a:cxnLst/>
              <a:rect l="l" t="t" r="r" b="b"/>
              <a:pathLst>
                <a:path w="12036" h="10556" extrusionOk="0">
                  <a:moveTo>
                    <a:pt x="7184" y="726"/>
                  </a:moveTo>
                  <a:lnTo>
                    <a:pt x="7530" y="1419"/>
                  </a:lnTo>
                  <a:lnTo>
                    <a:pt x="4474" y="1419"/>
                  </a:lnTo>
                  <a:lnTo>
                    <a:pt x="4821" y="726"/>
                  </a:lnTo>
                  <a:close/>
                  <a:moveTo>
                    <a:pt x="694" y="3750"/>
                  </a:moveTo>
                  <a:lnTo>
                    <a:pt x="1387" y="4097"/>
                  </a:lnTo>
                  <a:lnTo>
                    <a:pt x="1387" y="7877"/>
                  </a:lnTo>
                  <a:lnTo>
                    <a:pt x="694" y="8224"/>
                  </a:lnTo>
                  <a:lnTo>
                    <a:pt x="694" y="3750"/>
                  </a:lnTo>
                  <a:close/>
                  <a:moveTo>
                    <a:pt x="11279" y="3750"/>
                  </a:moveTo>
                  <a:lnTo>
                    <a:pt x="11279" y="8224"/>
                  </a:lnTo>
                  <a:lnTo>
                    <a:pt x="10555" y="7877"/>
                  </a:lnTo>
                  <a:lnTo>
                    <a:pt x="10555" y="4097"/>
                  </a:lnTo>
                  <a:lnTo>
                    <a:pt x="11279" y="3750"/>
                  </a:lnTo>
                  <a:close/>
                  <a:moveTo>
                    <a:pt x="10933" y="2175"/>
                  </a:moveTo>
                  <a:cubicBezTo>
                    <a:pt x="11122" y="2175"/>
                    <a:pt x="11279" y="2332"/>
                    <a:pt x="11279" y="2521"/>
                  </a:cubicBezTo>
                  <a:lnTo>
                    <a:pt x="11279" y="2994"/>
                  </a:lnTo>
                  <a:lnTo>
                    <a:pt x="10051" y="3592"/>
                  </a:lnTo>
                  <a:cubicBezTo>
                    <a:pt x="9925" y="3655"/>
                    <a:pt x="9862" y="3781"/>
                    <a:pt x="9862" y="3908"/>
                  </a:cubicBezTo>
                  <a:lnTo>
                    <a:pt x="9862" y="8098"/>
                  </a:lnTo>
                  <a:cubicBezTo>
                    <a:pt x="9862" y="8224"/>
                    <a:pt x="9925" y="8350"/>
                    <a:pt x="10051" y="8444"/>
                  </a:cubicBezTo>
                  <a:lnTo>
                    <a:pt x="11279" y="9011"/>
                  </a:lnTo>
                  <a:lnTo>
                    <a:pt x="11279" y="9484"/>
                  </a:lnTo>
                  <a:cubicBezTo>
                    <a:pt x="11279" y="9704"/>
                    <a:pt x="11122" y="9830"/>
                    <a:pt x="10933" y="9830"/>
                  </a:cubicBezTo>
                  <a:lnTo>
                    <a:pt x="1040" y="9830"/>
                  </a:lnTo>
                  <a:cubicBezTo>
                    <a:pt x="851" y="9830"/>
                    <a:pt x="694" y="9673"/>
                    <a:pt x="694" y="9484"/>
                  </a:cubicBezTo>
                  <a:lnTo>
                    <a:pt x="694" y="9011"/>
                  </a:lnTo>
                  <a:lnTo>
                    <a:pt x="1891" y="8444"/>
                  </a:lnTo>
                  <a:cubicBezTo>
                    <a:pt x="2017" y="8350"/>
                    <a:pt x="2111" y="8224"/>
                    <a:pt x="2111" y="8098"/>
                  </a:cubicBezTo>
                  <a:lnTo>
                    <a:pt x="2111" y="3908"/>
                  </a:lnTo>
                  <a:cubicBezTo>
                    <a:pt x="2111" y="3781"/>
                    <a:pt x="2017" y="3655"/>
                    <a:pt x="1891" y="3592"/>
                  </a:cubicBezTo>
                  <a:lnTo>
                    <a:pt x="694" y="2994"/>
                  </a:lnTo>
                  <a:lnTo>
                    <a:pt x="694" y="2521"/>
                  </a:lnTo>
                  <a:cubicBezTo>
                    <a:pt x="694" y="2332"/>
                    <a:pt x="851" y="2175"/>
                    <a:pt x="1040" y="2175"/>
                  </a:cubicBezTo>
                  <a:close/>
                  <a:moveTo>
                    <a:pt x="4632" y="1"/>
                  </a:moveTo>
                  <a:cubicBezTo>
                    <a:pt x="4506" y="1"/>
                    <a:pt x="4380" y="95"/>
                    <a:pt x="4317" y="190"/>
                  </a:cubicBezTo>
                  <a:lnTo>
                    <a:pt x="3718" y="1419"/>
                  </a:lnTo>
                  <a:lnTo>
                    <a:pt x="2143" y="1419"/>
                  </a:lnTo>
                  <a:lnTo>
                    <a:pt x="2143" y="1072"/>
                  </a:lnTo>
                  <a:cubicBezTo>
                    <a:pt x="2143" y="883"/>
                    <a:pt x="1985" y="694"/>
                    <a:pt x="1796" y="694"/>
                  </a:cubicBezTo>
                  <a:cubicBezTo>
                    <a:pt x="1576" y="694"/>
                    <a:pt x="1418" y="883"/>
                    <a:pt x="1418" y="1072"/>
                  </a:cubicBezTo>
                  <a:lnTo>
                    <a:pt x="1418" y="1419"/>
                  </a:lnTo>
                  <a:lnTo>
                    <a:pt x="1072" y="1419"/>
                  </a:lnTo>
                  <a:cubicBezTo>
                    <a:pt x="473" y="1419"/>
                    <a:pt x="1" y="1891"/>
                    <a:pt x="1" y="2490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lnTo>
                    <a:pt x="10964" y="10555"/>
                  </a:lnTo>
                  <a:cubicBezTo>
                    <a:pt x="11563" y="10555"/>
                    <a:pt x="12035" y="10082"/>
                    <a:pt x="12035" y="9484"/>
                  </a:cubicBezTo>
                  <a:lnTo>
                    <a:pt x="12035" y="2490"/>
                  </a:lnTo>
                  <a:cubicBezTo>
                    <a:pt x="12004" y="1891"/>
                    <a:pt x="11500" y="1419"/>
                    <a:pt x="10933" y="1419"/>
                  </a:cubicBezTo>
                  <a:lnTo>
                    <a:pt x="8318" y="1419"/>
                  </a:lnTo>
                  <a:lnTo>
                    <a:pt x="7719" y="190"/>
                  </a:lnTo>
                  <a:cubicBezTo>
                    <a:pt x="7656" y="95"/>
                    <a:pt x="7530" y="1"/>
                    <a:pt x="7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BF0F34A-9F2F-49B7-B39E-BC67A4F4E8DF}"/>
              </a:ext>
            </a:extLst>
          </p:cNvPr>
          <p:cNvSpPr txBox="1"/>
          <p:nvPr/>
        </p:nvSpPr>
        <p:spPr>
          <a:xfrm>
            <a:off x="6496260" y="3635054"/>
            <a:ext cx="5371889" cy="280076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Hỏi sau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lần ấy, bạn </a:t>
            </a: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đã chi tất cả bao nhiêu tiền?</a:t>
            </a:r>
            <a:endParaRPr lang="en-US" altLang="en-US" sz="32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thể giải bài toán trên mà không dùng phép cộng các số </a:t>
            </a:r>
            <a:r>
              <a:rPr lang="en-US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không?</a:t>
            </a:r>
            <a:endParaRPr lang="vi-VN" altLang="en-US" sz="3200" dirty="0">
              <a:solidFill>
                <a:srgbClr val="6D32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1" grpId="0" animBg="1"/>
      <p:bldP spid="36" grpId="0" animBg="1"/>
      <p:bldP spid="37" grpId="0" animBg="1"/>
      <p:bldP spid="25" grpId="0" animBg="1"/>
      <p:bldP spid="26" grpId="0" animBg="1"/>
      <p:bldP spid="3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58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7DDBC6-17FD-4E95-9176-CE21FCEDF8AA}"/>
              </a:ext>
            </a:extLst>
          </p:cNvPr>
          <p:cNvGrpSpPr/>
          <p:nvPr/>
        </p:nvGrpSpPr>
        <p:grpSpPr>
          <a:xfrm>
            <a:off x="162508" y="84594"/>
            <a:ext cx="11883346" cy="3448146"/>
            <a:chOff x="154327" y="104174"/>
            <a:chExt cx="11883346" cy="3448146"/>
          </a:xfrm>
        </p:grpSpPr>
        <p:pic>
          <p:nvPicPr>
            <p:cNvPr id="20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id="{2C9E050F-009E-4AC2-B9A1-7BD1D700F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7664BE-B4D1-412C-8474-67FA3D8D4909}"/>
                    </a:ext>
                  </a:extLst>
                </p:cNvPr>
                <p:cNvSpPr txBox="1"/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 </a:t>
                  </a:r>
                </a:p>
                <a:p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e>
                      </m:d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</m:oMath>
                  </a14:m>
                  <a:endParaRPr lang="en-US" sz="4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EE0BBE5-09A3-4C6F-9131-FFD95020E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blipFill>
                  <a:blip r:embed="rId13"/>
                  <a:stretch>
                    <a:fillRect l="-1838" t="-8527" b="-197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C44070-F0F4-4B50-8A85-7FD9578E0B72}"/>
                </a:ext>
              </a:extLst>
            </p:cNvPr>
            <p:cNvSpPr txBox="1"/>
            <p:nvPr/>
          </p:nvSpPr>
          <p:spPr>
            <a:xfrm>
              <a:off x="1039654" y="509495"/>
              <a:ext cx="1028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>
                  <a:solidFill>
                    <a:srgbClr val="254C9A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89C130-3EDB-4055-B246-267CB0A88288}"/>
              </a:ext>
            </a:extLst>
          </p:cNvPr>
          <p:cNvGrpSpPr/>
          <p:nvPr/>
        </p:nvGrpSpPr>
        <p:grpSpPr>
          <a:xfrm>
            <a:off x="3485605" y="4067348"/>
            <a:ext cx="4705358" cy="2106509"/>
            <a:chOff x="5553075" y="3834690"/>
            <a:chExt cx="4705358" cy="210650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26464DA-6319-4DAC-86C1-33B93C5AF462}"/>
                </a:ext>
              </a:extLst>
            </p:cNvPr>
            <p:cNvGrpSpPr/>
            <p:nvPr/>
          </p:nvGrpSpPr>
          <p:grpSpPr>
            <a:xfrm>
              <a:off x="5553075" y="3834690"/>
              <a:ext cx="1828800" cy="618248"/>
              <a:chOff x="5553075" y="3834690"/>
              <a:chExt cx="1828800" cy="61824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D949E6E-F675-4186-8559-287834C291B5}"/>
                  </a:ext>
                </a:extLst>
              </p:cNvPr>
              <p:cNvGrpSpPr/>
              <p:nvPr/>
            </p:nvGrpSpPr>
            <p:grpSpPr>
              <a:xfrm>
                <a:off x="5553075" y="3919540"/>
                <a:ext cx="1762127" cy="533398"/>
                <a:chOff x="5553075" y="3919540"/>
                <a:chExt cx="1762127" cy="533398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1174045-9A27-479F-A208-6C1203AF5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075" y="4443412"/>
                  <a:ext cx="1566864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D886581-C528-4B9D-ACDC-A6F44C94A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00887" y="3919540"/>
                  <a:ext cx="190500" cy="53339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4323FB2-D571-4FA3-8265-8E57BD941528}"/>
                    </a:ext>
                  </a:extLst>
                </p:cNvPr>
                <p:cNvCxnSpPr/>
                <p:nvPr/>
              </p:nvCxnSpPr>
              <p:spPr>
                <a:xfrm flipH="1">
                  <a:off x="5829303" y="3919541"/>
                  <a:ext cx="1485899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DB829A-CA0E-43EA-B087-71D8A8E0BDA9}"/>
                  </a:ext>
                </a:extLst>
              </p:cNvPr>
              <p:cNvSpPr txBox="1"/>
              <p:nvPr/>
            </p:nvSpPr>
            <p:spPr>
              <a:xfrm>
                <a:off x="5657850" y="3834690"/>
                <a:ext cx="17240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>
                    <a:solidFill>
                      <a:srgbClr val="254C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2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6C9C6F-4706-426A-8950-5B5636D51B28}"/>
                </a:ext>
              </a:extLst>
            </p:cNvPr>
            <p:cNvSpPr txBox="1"/>
            <p:nvPr/>
          </p:nvSpPr>
          <p:spPr>
            <a:xfrm>
              <a:off x="7381867" y="3876671"/>
              <a:ext cx="1400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/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a14:m>
                  <a:endParaRPr lang="en-US" sz="32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blipFill>
                  <a:blip r:embed="rId14"/>
                  <a:stretch>
                    <a:fillRect l="-3444" b="-123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Graphic 22" descr="Pinch Zoom Out outline">
            <a:extLst>
              <a:ext uri="{FF2B5EF4-FFF2-40B4-BE49-F238E27FC236}">
                <a16:creationId xmlns:a16="http://schemas.microsoft.com/office/drawing/2014/main" id="{BECB0537-0510-4B0F-A7CF-442EA910444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29750"/>
          <a:stretch/>
        </p:blipFill>
        <p:spPr>
          <a:xfrm>
            <a:off x="6973755" y="5198653"/>
            <a:ext cx="329635" cy="46923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392112-CF4F-4DE9-AE8A-3A6680506AB8}"/>
              </a:ext>
            </a:extLst>
          </p:cNvPr>
          <p:cNvCxnSpPr>
            <a:cxnSpLocks/>
          </p:cNvCxnSpPr>
          <p:nvPr/>
        </p:nvCxnSpPr>
        <p:spPr>
          <a:xfrm flipH="1" flipV="1">
            <a:off x="7428143" y="5433269"/>
            <a:ext cx="1963830" cy="82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A1F9D8F-AFE1-4E62-B702-AE1C5E767B7D}"/>
              </a:ext>
            </a:extLst>
          </p:cNvPr>
          <p:cNvSpPr txBox="1"/>
          <p:nvPr/>
        </p:nvSpPr>
        <p:spPr>
          <a:xfrm>
            <a:off x="7809553" y="5043658"/>
            <a:ext cx="123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Click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C0B2C8-FBE5-448B-B493-DA11806EC047}"/>
              </a:ext>
            </a:extLst>
          </p:cNvPr>
          <p:cNvSpPr txBox="1"/>
          <p:nvPr/>
        </p:nvSpPr>
        <p:spPr>
          <a:xfrm>
            <a:off x="7635634" y="5441562"/>
            <a:ext cx="175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Xóa mũi tên này khi sử dụng</a:t>
            </a:r>
          </a:p>
        </p:txBody>
      </p:sp>
    </p:spTree>
    <p:extLst>
      <p:ext uri="{BB962C8B-B14F-4D97-AF65-F5344CB8AC3E}">
        <p14:creationId xmlns:p14="http://schemas.microsoft.com/office/powerpoint/2010/main" val="41155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EB77984-B83F-42E7-B1E9-0D7AF1D2AA94}"/>
              </a:ext>
            </a:extLst>
          </p:cNvPr>
          <p:cNvGrpSpPr/>
          <p:nvPr/>
        </p:nvGrpSpPr>
        <p:grpSpPr>
          <a:xfrm>
            <a:off x="2845449" y="3173930"/>
            <a:ext cx="6519418" cy="4454330"/>
            <a:chOff x="9076182" y="3838770"/>
            <a:chExt cx="6519418" cy="44543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86E45C-F932-4B48-957B-756F68E8D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9393056" y="3838770"/>
              <a:ext cx="6202544" cy="44543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1D38F35-D58E-4D94-9078-631087AC6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9076182" y="4030125"/>
              <a:ext cx="4138947" cy="3068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/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</m:oMath>
                  </a14:m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blipFill>
                  <a:blip r:embed="rId6"/>
                  <a:stretch>
                    <a:fillRect l="-3368" t="-6417" b="-16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F120D7-3FE4-498A-83AD-9AE05F5B1E1A}"/>
                </a:ext>
              </a:extLst>
            </p:cNvPr>
            <p:cNvSpPr txBox="1"/>
            <p:nvPr/>
          </p:nvSpPr>
          <p:spPr>
            <a:xfrm>
              <a:off x="10001423" y="4512004"/>
              <a:ext cx="4349578" cy="167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Tính giá trị của biểu thức trong mỗi trường hợp sau:</a:t>
              </a:r>
            </a:p>
          </p:txBody>
        </p:sp>
        <p:sp>
          <p:nvSpPr>
            <p:cNvPr id="33" name="Graphic 13" descr="Badge with solid fill">
              <a:extLst>
                <a:ext uri="{FF2B5EF4-FFF2-40B4-BE49-F238E27FC236}">
                  <a16:creationId xmlns:a16="http://schemas.microsoft.com/office/drawing/2014/main" id="{6919322A-D1CC-4FD5-A11D-05F12CAE9489}"/>
                </a:ext>
              </a:extLst>
            </p:cNvPr>
            <p:cNvSpPr/>
            <p:nvPr/>
          </p:nvSpPr>
          <p:spPr>
            <a:xfrm>
              <a:off x="10082074" y="4596224"/>
              <a:ext cx="543575" cy="494159"/>
            </a:xfrm>
            <a:custGeom>
              <a:avLst/>
              <a:gdLst>
                <a:gd name="connsiteX0" fmla="*/ 361750 w 723499"/>
                <a:gd name="connsiteY0" fmla="*/ 0 h 723499"/>
                <a:gd name="connsiteX1" fmla="*/ 0 w 723499"/>
                <a:gd name="connsiteY1" fmla="*/ 361750 h 723499"/>
                <a:gd name="connsiteX2" fmla="*/ 361750 w 723499"/>
                <a:gd name="connsiteY2" fmla="*/ 723500 h 723499"/>
                <a:gd name="connsiteX3" fmla="*/ 723500 w 723499"/>
                <a:gd name="connsiteY3" fmla="*/ 361750 h 723499"/>
                <a:gd name="connsiteX4" fmla="*/ 723500 w 723499"/>
                <a:gd name="connsiteY4" fmla="*/ 361721 h 723499"/>
                <a:gd name="connsiteX5" fmla="*/ 362026 w 723499"/>
                <a:gd name="connsiteY5" fmla="*/ 0 h 723499"/>
                <a:gd name="connsiteX6" fmla="*/ 361750 w 723499"/>
                <a:gd name="connsiteY6" fmla="*/ 0 h 723499"/>
                <a:gd name="connsiteX7" fmla="*/ 465172 w 723499"/>
                <a:gd name="connsiteY7" fmla="*/ 523961 h 723499"/>
                <a:gd name="connsiteX8" fmla="*/ 258337 w 723499"/>
                <a:gd name="connsiteY8" fmla="*/ 523961 h 723499"/>
                <a:gd name="connsiteX9" fmla="*/ 258337 w 723499"/>
                <a:gd name="connsiteY9" fmla="*/ 493605 h 723499"/>
                <a:gd name="connsiteX10" fmla="*/ 265290 w 723499"/>
                <a:gd name="connsiteY10" fmla="*/ 456457 h 723499"/>
                <a:gd name="connsiteX11" fmla="*/ 284417 w 723499"/>
                <a:gd name="connsiteY11" fmla="*/ 425977 h 723499"/>
                <a:gd name="connsiteX12" fmla="*/ 312734 w 723499"/>
                <a:gd name="connsiteY12" fmla="*/ 400050 h 723499"/>
                <a:gd name="connsiteX13" fmla="*/ 347520 w 723499"/>
                <a:gd name="connsiteY13" fmla="*/ 376647 h 723499"/>
                <a:gd name="connsiteX14" fmla="*/ 377047 w 723499"/>
                <a:gd name="connsiteY14" fmla="*/ 355454 h 723499"/>
                <a:gd name="connsiteX15" fmla="*/ 395421 w 723499"/>
                <a:gd name="connsiteY15" fmla="*/ 335280 h 723499"/>
                <a:gd name="connsiteX16" fmla="*/ 404765 w 723499"/>
                <a:gd name="connsiteY16" fmla="*/ 314877 h 723499"/>
                <a:gd name="connsiteX17" fmla="*/ 407289 w 723499"/>
                <a:gd name="connsiteY17" fmla="*/ 292103 h 723499"/>
                <a:gd name="connsiteX18" fmla="*/ 404127 w 723499"/>
                <a:gd name="connsiteY18" fmla="*/ 272501 h 723499"/>
                <a:gd name="connsiteX19" fmla="*/ 394792 w 723499"/>
                <a:gd name="connsiteY19" fmla="*/ 255899 h 723499"/>
                <a:gd name="connsiteX20" fmla="*/ 378981 w 723499"/>
                <a:gd name="connsiteY20" fmla="*/ 244469 h 723499"/>
                <a:gd name="connsiteX21" fmla="*/ 356692 w 723499"/>
                <a:gd name="connsiteY21" fmla="*/ 240201 h 723499"/>
                <a:gd name="connsiteX22" fmla="*/ 313677 w 723499"/>
                <a:gd name="connsiteY22" fmla="*/ 250327 h 723499"/>
                <a:gd name="connsiteX23" fmla="*/ 275415 w 723499"/>
                <a:gd name="connsiteY23" fmla="*/ 277520 h 723499"/>
                <a:gd name="connsiteX24" fmla="*/ 275415 w 723499"/>
                <a:gd name="connsiteY24" fmla="*/ 228181 h 723499"/>
                <a:gd name="connsiteX25" fmla="*/ 313830 w 723499"/>
                <a:gd name="connsiteY25" fmla="*/ 206045 h 723499"/>
                <a:gd name="connsiteX26" fmla="*/ 361455 w 723499"/>
                <a:gd name="connsiteY26" fmla="*/ 199377 h 723499"/>
                <a:gd name="connsiteX27" fmla="*/ 399402 w 723499"/>
                <a:gd name="connsiteY27" fmla="*/ 205092 h 723499"/>
                <a:gd name="connsiteX28" fmla="*/ 430397 w 723499"/>
                <a:gd name="connsiteY28" fmla="*/ 221694 h 723499"/>
                <a:gd name="connsiteX29" fmla="*/ 451275 w 723499"/>
                <a:gd name="connsiteY29" fmla="*/ 248888 h 723499"/>
                <a:gd name="connsiteX30" fmla="*/ 458895 w 723499"/>
                <a:gd name="connsiteY30" fmla="*/ 286036 h 723499"/>
                <a:gd name="connsiteX31" fmla="*/ 454924 w 723499"/>
                <a:gd name="connsiteY31" fmla="*/ 320183 h 723499"/>
                <a:gd name="connsiteX32" fmla="*/ 441893 w 723499"/>
                <a:gd name="connsiteY32" fmla="*/ 349701 h 723499"/>
                <a:gd name="connsiteX33" fmla="*/ 418348 w 723499"/>
                <a:gd name="connsiteY33" fmla="*/ 376590 h 723499"/>
                <a:gd name="connsiteX34" fmla="*/ 382924 w 723499"/>
                <a:gd name="connsiteY34" fmla="*/ 402831 h 723499"/>
                <a:gd name="connsiteX35" fmla="*/ 352558 w 723499"/>
                <a:gd name="connsiteY35" fmla="*/ 422758 h 723499"/>
                <a:gd name="connsiteX36" fmla="*/ 329936 w 723499"/>
                <a:gd name="connsiteY36" fmla="*/ 440941 h 723499"/>
                <a:gd name="connsiteX37" fmla="*/ 315878 w 723499"/>
                <a:gd name="connsiteY37" fmla="*/ 459600 h 723499"/>
                <a:gd name="connsiteX38" fmla="*/ 311115 w 723499"/>
                <a:gd name="connsiteY38" fmla="*/ 480955 h 723499"/>
                <a:gd name="connsiteX39" fmla="*/ 465134 w 723499"/>
                <a:gd name="connsiteY39" fmla="*/ 480955 h 72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23499" h="723499">
                  <a:moveTo>
                    <a:pt x="361750" y="0"/>
                  </a:moveTo>
                  <a:cubicBezTo>
                    <a:pt x="161961" y="0"/>
                    <a:pt x="0" y="161961"/>
                    <a:pt x="0" y="361750"/>
                  </a:cubicBezTo>
                  <a:cubicBezTo>
                    <a:pt x="0" y="561539"/>
                    <a:pt x="161961" y="723500"/>
                    <a:pt x="361750" y="723500"/>
                  </a:cubicBezTo>
                  <a:cubicBezTo>
                    <a:pt x="561539" y="723500"/>
                    <a:pt x="723500" y="561539"/>
                    <a:pt x="723500" y="361750"/>
                  </a:cubicBezTo>
                  <a:cubicBezTo>
                    <a:pt x="723500" y="361740"/>
                    <a:pt x="723500" y="361731"/>
                    <a:pt x="723500" y="361721"/>
                  </a:cubicBezTo>
                  <a:cubicBezTo>
                    <a:pt x="723569" y="162016"/>
                    <a:pt x="561731" y="69"/>
                    <a:pt x="362026" y="0"/>
                  </a:cubicBezTo>
                  <a:cubicBezTo>
                    <a:pt x="361934" y="0"/>
                    <a:pt x="361842" y="0"/>
                    <a:pt x="361750" y="0"/>
                  </a:cubicBezTo>
                  <a:close/>
                  <a:moveTo>
                    <a:pt x="465172" y="523961"/>
                  </a:moveTo>
                  <a:lnTo>
                    <a:pt x="258337" y="523961"/>
                  </a:lnTo>
                  <a:lnTo>
                    <a:pt x="258337" y="493605"/>
                  </a:lnTo>
                  <a:cubicBezTo>
                    <a:pt x="258148" y="480882"/>
                    <a:pt x="260513" y="468250"/>
                    <a:pt x="265290" y="456457"/>
                  </a:cubicBezTo>
                  <a:cubicBezTo>
                    <a:pt x="269973" y="445328"/>
                    <a:pt x="276432" y="435033"/>
                    <a:pt x="284417" y="425977"/>
                  </a:cubicBezTo>
                  <a:cubicBezTo>
                    <a:pt x="292914" y="416360"/>
                    <a:pt x="302406" y="407669"/>
                    <a:pt x="312734" y="400050"/>
                  </a:cubicBezTo>
                  <a:cubicBezTo>
                    <a:pt x="323491" y="392042"/>
                    <a:pt x="335087" y="384241"/>
                    <a:pt x="347520" y="376647"/>
                  </a:cubicBezTo>
                  <a:cubicBezTo>
                    <a:pt x="357931" y="370412"/>
                    <a:pt x="367808" y="363324"/>
                    <a:pt x="377047" y="355454"/>
                  </a:cubicBezTo>
                  <a:cubicBezTo>
                    <a:pt x="383994" y="349527"/>
                    <a:pt x="390167" y="342749"/>
                    <a:pt x="395421" y="335280"/>
                  </a:cubicBezTo>
                  <a:cubicBezTo>
                    <a:pt x="399745" y="329101"/>
                    <a:pt x="402911" y="322188"/>
                    <a:pt x="404765" y="314877"/>
                  </a:cubicBezTo>
                  <a:cubicBezTo>
                    <a:pt x="406502" y="307413"/>
                    <a:pt x="407350" y="299768"/>
                    <a:pt x="407289" y="292103"/>
                  </a:cubicBezTo>
                  <a:cubicBezTo>
                    <a:pt x="407300" y="285441"/>
                    <a:pt x="406233" y="278822"/>
                    <a:pt x="404127" y="272501"/>
                  </a:cubicBezTo>
                  <a:cubicBezTo>
                    <a:pt x="402144" y="266404"/>
                    <a:pt x="398971" y="260761"/>
                    <a:pt x="394792" y="255899"/>
                  </a:cubicBezTo>
                  <a:cubicBezTo>
                    <a:pt x="390438" y="250959"/>
                    <a:pt x="385037" y="247054"/>
                    <a:pt x="378981" y="244469"/>
                  </a:cubicBezTo>
                  <a:cubicBezTo>
                    <a:pt x="371932" y="241502"/>
                    <a:pt x="364339" y="240047"/>
                    <a:pt x="356692" y="240201"/>
                  </a:cubicBezTo>
                  <a:cubicBezTo>
                    <a:pt x="341757" y="240145"/>
                    <a:pt x="327019" y="243614"/>
                    <a:pt x="313677" y="250327"/>
                  </a:cubicBezTo>
                  <a:cubicBezTo>
                    <a:pt x="299647" y="257446"/>
                    <a:pt x="286752" y="266610"/>
                    <a:pt x="275415" y="277520"/>
                  </a:cubicBezTo>
                  <a:lnTo>
                    <a:pt x="275415" y="228181"/>
                  </a:lnTo>
                  <a:cubicBezTo>
                    <a:pt x="286370" y="217977"/>
                    <a:pt x="299508" y="210405"/>
                    <a:pt x="313830" y="206045"/>
                  </a:cubicBezTo>
                  <a:cubicBezTo>
                    <a:pt x="329284" y="201462"/>
                    <a:pt x="345336" y="199214"/>
                    <a:pt x="361455" y="199377"/>
                  </a:cubicBezTo>
                  <a:cubicBezTo>
                    <a:pt x="374325" y="199288"/>
                    <a:pt x="387129" y="201217"/>
                    <a:pt x="399402" y="205092"/>
                  </a:cubicBezTo>
                  <a:cubicBezTo>
                    <a:pt x="410695" y="208606"/>
                    <a:pt x="421215" y="214241"/>
                    <a:pt x="430397" y="221694"/>
                  </a:cubicBezTo>
                  <a:cubicBezTo>
                    <a:pt x="439324" y="229062"/>
                    <a:pt x="446463" y="238360"/>
                    <a:pt x="451275" y="248888"/>
                  </a:cubicBezTo>
                  <a:cubicBezTo>
                    <a:pt x="456514" y="260560"/>
                    <a:pt x="459115" y="273244"/>
                    <a:pt x="458895" y="286036"/>
                  </a:cubicBezTo>
                  <a:cubicBezTo>
                    <a:pt x="459007" y="297540"/>
                    <a:pt x="457672" y="309012"/>
                    <a:pt x="454924" y="320183"/>
                  </a:cubicBezTo>
                  <a:cubicBezTo>
                    <a:pt x="452230" y="330671"/>
                    <a:pt x="447828" y="340644"/>
                    <a:pt x="441893" y="349701"/>
                  </a:cubicBezTo>
                  <a:cubicBezTo>
                    <a:pt x="435278" y="359673"/>
                    <a:pt x="427359" y="368716"/>
                    <a:pt x="418348" y="376590"/>
                  </a:cubicBezTo>
                  <a:cubicBezTo>
                    <a:pt x="407255" y="386264"/>
                    <a:pt x="395409" y="395038"/>
                    <a:pt x="382924" y="402831"/>
                  </a:cubicBezTo>
                  <a:cubicBezTo>
                    <a:pt x="371532" y="410006"/>
                    <a:pt x="361410" y="416649"/>
                    <a:pt x="352558" y="422758"/>
                  </a:cubicBezTo>
                  <a:cubicBezTo>
                    <a:pt x="344540" y="428200"/>
                    <a:pt x="336975" y="434281"/>
                    <a:pt x="329936" y="440941"/>
                  </a:cubicBezTo>
                  <a:cubicBezTo>
                    <a:pt x="324212" y="446306"/>
                    <a:pt x="319456" y="452619"/>
                    <a:pt x="315878" y="459600"/>
                  </a:cubicBezTo>
                  <a:cubicBezTo>
                    <a:pt x="312659" y="466254"/>
                    <a:pt x="311029" y="473564"/>
                    <a:pt x="311115" y="480955"/>
                  </a:cubicBezTo>
                  <a:lnTo>
                    <a:pt x="465134" y="480955"/>
                  </a:lnTo>
                  <a:close/>
                </a:path>
              </a:pathLst>
            </a:custGeom>
            <a:solidFill>
              <a:srgbClr val="00B0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10000"/>
                </a:lnSpc>
              </a:pPr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C97B6F6-8863-4B07-B92D-64D7CFB656CC}"/>
                </a:ext>
              </a:extLst>
            </p:cNvPr>
            <p:cNvSpPr txBox="1"/>
            <p:nvPr/>
          </p:nvSpPr>
          <p:spPr>
            <a:xfrm>
              <a:off x="10133908" y="4573531"/>
              <a:ext cx="687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39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 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3ADFF4-E0D3-4E58-AD57-21D4DC545A42}"/>
              </a:ext>
            </a:extLst>
          </p:cNvPr>
          <p:cNvGrpSpPr/>
          <p:nvPr/>
        </p:nvGrpSpPr>
        <p:grpSpPr>
          <a:xfrm>
            <a:off x="154327" y="141028"/>
            <a:ext cx="11883346" cy="3448146"/>
            <a:chOff x="154327" y="104174"/>
            <a:chExt cx="11883346" cy="3448146"/>
          </a:xfrm>
        </p:grpSpPr>
        <p:pic>
          <p:nvPicPr>
            <p:cNvPr id="26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id="{A503F3C9-C53B-4253-806E-577F09389B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403C305-1AC2-4CE5-99C7-99864CB33DD7}"/>
                    </a:ext>
                  </a:extLst>
                </p:cNvPr>
                <p:cNvSpPr txBox="1"/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C36D604-09E0-441C-8058-FD228DBBC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blipFill>
                  <a:blip r:embed="rId14"/>
                  <a:stretch>
                    <a:fillRect l="-1838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BAB4C29-3797-4E37-95EC-69B7D1A1CFE8}"/>
                    </a:ext>
                  </a:extLst>
                </p:cNvPr>
                <p:cNvSpPr txBox="1"/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𝐲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46B29E-AECF-40CB-BB4B-C693EA9B48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blipFill>
                  <a:blip r:embed="rId15"/>
                  <a:stretch>
                    <a:fillRect l="-1755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Graphic 30" descr="Pinch Zoom Out outline">
            <a:extLst>
              <a:ext uri="{FF2B5EF4-FFF2-40B4-BE49-F238E27FC236}">
                <a16:creationId xmlns:a16="http://schemas.microsoft.com/office/drawing/2014/main" id="{78808201-BC5F-41C4-A6F1-BC127D721C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9750"/>
          <a:stretch/>
        </p:blipFill>
        <p:spPr>
          <a:xfrm>
            <a:off x="8124541" y="5056084"/>
            <a:ext cx="329635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6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9729979B-BA33-4261-A148-02A1851C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3" y="1839472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2DDE4C-58E8-4A46-90AE-C803ADF84BE6}"/>
              </a:ext>
            </a:extLst>
          </p:cNvPr>
          <p:cNvSpPr txBox="1"/>
          <p:nvPr/>
        </p:nvSpPr>
        <p:spPr>
          <a:xfrm>
            <a:off x="3897960" y="2778718"/>
            <a:ext cx="7247118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nhận xét gì về kết quả của phép nhân </a:t>
            </a:r>
          </a:p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số nguyên cùng dấu?</a:t>
            </a:r>
            <a:endParaRPr lang="en-US" sz="40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7881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!!1" descr="Premium Vector | Child with an idea">
            <a:extLst>
              <a:ext uri="{FF2B5EF4-FFF2-40B4-BE49-F238E27FC236}">
                <a16:creationId xmlns:a16="http://schemas.microsoft.com/office/drawing/2014/main" id="{99AA2D3B-99A0-430A-A96B-CBDE301F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384" y="1897121"/>
            <a:ext cx="4765910" cy="45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EA8D05B-2BBC-4BDE-959E-48AC0AFBE1B0}"/>
              </a:ext>
            </a:extLst>
          </p:cNvPr>
          <p:cNvGrpSpPr/>
          <p:nvPr/>
        </p:nvGrpSpPr>
        <p:grpSpPr>
          <a:xfrm>
            <a:off x="5283214" y="2012350"/>
            <a:ext cx="5956286" cy="4617050"/>
            <a:chOff x="5326555" y="2012350"/>
            <a:chExt cx="5920542" cy="46170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64283A-ACEC-47F7-A954-CD170672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5326555" y="2012350"/>
              <a:ext cx="5920542" cy="4617050"/>
            </a:xfrm>
            <a:prstGeom prst="rect">
              <a:avLst/>
            </a:prstGeom>
          </p:spPr>
        </p:pic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8DCA7C19-787B-4B54-AA26-A922E1167A19}"/>
                </a:ext>
              </a:extLst>
            </p:cNvPr>
            <p:cNvSpPr/>
            <p:nvPr/>
          </p:nvSpPr>
          <p:spPr>
            <a:xfrm>
              <a:off x="5718628" y="3005958"/>
              <a:ext cx="5187626" cy="2251842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40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996929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!!1" descr="Premium Vector | Child with an idea">
            <a:extLst>
              <a:ext uri="{FF2B5EF4-FFF2-40B4-BE49-F238E27FC236}">
                <a16:creationId xmlns:a16="http://schemas.microsoft.com/office/drawing/2014/main" id="{18CC8F67-0EC3-4407-BA40-E72104CA3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999" y="1821884"/>
            <a:ext cx="3727927" cy="358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B0D82BB-62CF-48FF-89F8-4014434915A7}"/>
              </a:ext>
            </a:extLst>
          </p:cNvPr>
          <p:cNvGrpSpPr/>
          <p:nvPr/>
        </p:nvGrpSpPr>
        <p:grpSpPr>
          <a:xfrm>
            <a:off x="3142999" y="1923625"/>
            <a:ext cx="4761384" cy="3867575"/>
            <a:chOff x="3142999" y="1923625"/>
            <a:chExt cx="4761384" cy="38675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F5D2D85-2D6F-4A62-BB71-031DBD2CB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3142999" y="1923625"/>
              <a:ext cx="4761384" cy="3867575"/>
            </a:xfrm>
            <a:prstGeom prst="rect">
              <a:avLst/>
            </a:prstGeom>
          </p:spPr>
        </p:pic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1F0E595E-A19B-4E9A-B793-127A7E7D9919}"/>
                </a:ext>
              </a:extLst>
            </p:cNvPr>
            <p:cNvSpPr/>
            <p:nvPr/>
          </p:nvSpPr>
          <p:spPr>
            <a:xfrm>
              <a:off x="3486527" y="2691809"/>
              <a:ext cx="4133473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1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F34EE1-088C-4991-9441-A7ED8FC771CC}"/>
              </a:ext>
            </a:extLst>
          </p:cNvPr>
          <p:cNvGrpSpPr/>
          <p:nvPr/>
        </p:nvGrpSpPr>
        <p:grpSpPr>
          <a:xfrm>
            <a:off x="7794080" y="3674219"/>
            <a:ext cx="4256486" cy="2965122"/>
            <a:chOff x="7794080" y="3674219"/>
            <a:chExt cx="4256486" cy="296512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0A25643-34AF-467D-92FE-A2C742587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1302" t="1802" r="1739" b="43938"/>
            <a:stretch/>
          </p:blipFill>
          <p:spPr>
            <a:xfrm>
              <a:off x="7794080" y="3674219"/>
              <a:ext cx="4256486" cy="2965122"/>
            </a:xfrm>
            <a:prstGeom prst="rect">
              <a:avLst/>
            </a:prstGeom>
          </p:spPr>
        </p:pic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6AA72119-65FC-46C5-AC6C-BE5237F522B2}"/>
                </a:ext>
              </a:extLst>
            </p:cNvPr>
            <p:cNvSpPr/>
            <p:nvPr/>
          </p:nvSpPr>
          <p:spPr>
            <a:xfrm>
              <a:off x="7987982" y="4602277"/>
              <a:ext cx="3931355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9615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" descr="Premium Vector | Child with an idea">
            <a:extLst>
              <a:ext uri="{FF2B5EF4-FFF2-40B4-BE49-F238E27FC236}">
                <a16:creationId xmlns:a16="http://schemas.microsoft.com/office/drawing/2014/main" id="{1B457386-8F58-4FB8-BB14-169A90B8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6803" y="1481485"/>
            <a:ext cx="5160538" cy="49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DC09DB8-740D-4E4B-89CC-46B17DD67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4156" y="118245"/>
            <a:ext cx="4248743" cy="5715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E865EE-1B9F-4314-A932-E34EEFA044DF}"/>
              </a:ext>
            </a:extLst>
          </p:cNvPr>
          <p:cNvGrpSpPr/>
          <p:nvPr/>
        </p:nvGrpSpPr>
        <p:grpSpPr>
          <a:xfrm>
            <a:off x="4783735" y="1441730"/>
            <a:ext cx="7274915" cy="4851782"/>
            <a:chOff x="4783735" y="1441730"/>
            <a:chExt cx="7274915" cy="48517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4F8FC7-DE75-4E5D-9F8F-CDEAEF44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3735" y="1441730"/>
              <a:ext cx="7123116" cy="485178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983E39-F6EE-4EF7-816B-C310AC73756F}"/>
                </a:ext>
              </a:extLst>
            </p:cNvPr>
            <p:cNvSpPr/>
            <p:nvPr/>
          </p:nvSpPr>
          <p:spPr>
            <a:xfrm>
              <a:off x="4791261" y="1532567"/>
              <a:ext cx="7267389" cy="4982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b="1" i="1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- Chú ý: </a:t>
              </a:r>
              <a:r>
                <a:rPr lang="en-US" sz="3600" b="1">
                  <a:solidFill>
                    <a:srgbClr val="FF0000"/>
                  </a:solidFill>
                </a:rPr>
                <a:t>Cách nhận biết dấu của tích: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1F7E5DB-6A3B-46C3-B256-2E38785E5F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2040607"/>
            <a:ext cx="745544" cy="8607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4B1743-7419-451A-B8D8-C6EDF5447A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3066473"/>
            <a:ext cx="745544" cy="860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AAA703-16C8-48B3-8AD2-586376DEF5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4092339"/>
            <a:ext cx="745544" cy="8607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D97E25-223E-46B5-8FB5-C774FDAD0A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5118205"/>
            <a:ext cx="745544" cy="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8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7C41885-C65D-49D7-BF68-A9199F2429BB}"/>
              </a:ext>
            </a:extLst>
          </p:cNvPr>
          <p:cNvSpPr txBox="1"/>
          <p:nvPr/>
        </p:nvSpPr>
        <p:spPr>
          <a:xfrm>
            <a:off x="773022" y="460309"/>
            <a:ext cx="10604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3200" b="1" kern="0">
                <a:solidFill>
                  <a:srgbClr val="2BABC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CÙNG CHƠI MỘT TRÒ CHƠI NÀO</a:t>
            </a:r>
            <a:endParaRPr lang="en-US" sz="3200" b="1" kern="0" dirty="0">
              <a:solidFill>
                <a:srgbClr val="2BABC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89" y="1134527"/>
            <a:ext cx="11610109" cy="54907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14D407-68C4-48E9-8999-6364DC749894}"/>
              </a:ext>
            </a:extLst>
          </p:cNvPr>
          <p:cNvGrpSpPr/>
          <p:nvPr/>
        </p:nvGrpSpPr>
        <p:grpSpPr>
          <a:xfrm>
            <a:off x="10571030" y="-1879919"/>
            <a:ext cx="4358886" cy="1558964"/>
            <a:chOff x="3771337" y="899003"/>
            <a:chExt cx="4358886" cy="15589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7D1FA6-2F73-4831-B723-FF3B04CC96A9}"/>
                </a:ext>
              </a:extLst>
            </p:cNvPr>
            <p:cNvSpPr/>
            <p:nvPr/>
          </p:nvSpPr>
          <p:spPr>
            <a:xfrm>
              <a:off x="5191368" y="113452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3CD94D-E96A-4806-BB3B-98CFF8117540}"/>
                </a:ext>
              </a:extLst>
            </p:cNvPr>
            <p:cNvSpPr/>
            <p:nvPr/>
          </p:nvSpPr>
          <p:spPr>
            <a:xfrm>
              <a:off x="7358214" y="107910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576757-D427-45F0-BB58-5935C54750FB}"/>
                </a:ext>
              </a:extLst>
            </p:cNvPr>
            <p:cNvSpPr/>
            <p:nvPr/>
          </p:nvSpPr>
          <p:spPr>
            <a:xfrm>
              <a:off x="3771337" y="899003"/>
              <a:ext cx="435888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Thiên xa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</p:grpSp>
      <p:pic>
        <p:nvPicPr>
          <p:cNvPr id="9" name="Picture 8" descr="A picture containing accessory, bag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11E3A104-9578-4344-8422-784E7C8F8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775" y="4443806"/>
            <a:ext cx="1554480" cy="1554480"/>
          </a:xfrm>
          <a:prstGeom prst="rect">
            <a:avLst/>
          </a:prstGeom>
        </p:spPr>
      </p:pic>
      <p:pic>
        <p:nvPicPr>
          <p:cNvPr id="31" name="Picture 30" descr="A picture containing text, accessory, ba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B2D364D4-132F-42EE-8D6E-6679E10F0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312" y="4404010"/>
            <a:ext cx="1554480" cy="1553112"/>
          </a:xfrm>
          <a:prstGeom prst="rect">
            <a:avLst/>
          </a:prstGeom>
        </p:spPr>
      </p:pic>
      <p:pic>
        <p:nvPicPr>
          <p:cNvPr id="33" name="Picture 32" descr="A picture containing accessory, bag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B22B43FC-551D-4E26-A8D8-92AB308970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170" y="4412075"/>
            <a:ext cx="1554480" cy="1554480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  <a:extLst>
              <a:ext uri="{FF2B5EF4-FFF2-40B4-BE49-F238E27FC236}">
                <a16:creationId xmlns:a16="http://schemas.microsoft.com/office/drawing/2014/main" id="{11592A8B-EC5A-441B-BAD8-111F4C7AD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975" y="4475327"/>
            <a:ext cx="1554480" cy="1554480"/>
          </a:xfrm>
          <a:prstGeom prst="rect">
            <a:avLst/>
          </a:prstGeom>
        </p:spPr>
      </p:pic>
      <p:pic>
        <p:nvPicPr>
          <p:cNvPr id="37" name="Picture 36" descr="A picture containing text, accessory, bag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44F2670-544E-4854-AF36-DA0FFF54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5527" y="4465741"/>
            <a:ext cx="1554480" cy="15544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7C1A76-8C88-488D-BDBF-33B3908F079F}"/>
              </a:ext>
            </a:extLst>
          </p:cNvPr>
          <p:cNvSpPr/>
          <p:nvPr/>
        </p:nvSpPr>
        <p:spPr>
          <a:xfrm>
            <a:off x="2845726" y="2412941"/>
            <a:ext cx="5394043" cy="2413117"/>
          </a:xfrm>
          <a:prstGeom prst="roundRect">
            <a:avLst/>
          </a:prstGeom>
          <a:solidFill>
            <a:schemeClr val="accent6">
              <a:alpha val="85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gắng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bắn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hoàn thành việc mở khóa bức tranh bên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A2197-173C-400E-BA0D-0142572583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29916" y="460309"/>
            <a:ext cx="3896078" cy="1775137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r="14338"/>
          <a:stretch/>
        </p:blipFill>
        <p:spPr>
          <a:xfrm rot="21388199">
            <a:off x="-214311" y="2843935"/>
            <a:ext cx="3392919" cy="381138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B35A0D3-B9A9-45AD-B59F-C9C944EA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15" y="1774200"/>
            <a:ext cx="3193708" cy="425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4">
            <a:extLst>
              <a:ext uri="{FF2B5EF4-FFF2-40B4-BE49-F238E27FC236}">
                <a16:creationId xmlns:a16="http://schemas.microsoft.com/office/drawing/2014/main" id="{AC193937-597C-4E08-B2F9-5212475E5872}"/>
              </a:ext>
            </a:extLst>
          </p:cNvPr>
          <p:cNvGrpSpPr/>
          <p:nvPr/>
        </p:nvGrpSpPr>
        <p:grpSpPr>
          <a:xfrm>
            <a:off x="8387999" y="3952665"/>
            <a:ext cx="1761294" cy="2101969"/>
            <a:chOff x="2574966" y="1316334"/>
            <a:chExt cx="1761294" cy="210196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B5DA2B-D0BA-4F69-A356-5F9211DB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66" y="1316334"/>
              <a:ext cx="1757362" cy="2099045"/>
            </a:xfrm>
            <a:custGeom>
              <a:avLst/>
              <a:gdLst>
                <a:gd name="connsiteX0" fmla="*/ 898122 w 1757362"/>
                <a:gd name="connsiteY0" fmla="*/ 0 h 2099045"/>
                <a:gd name="connsiteX1" fmla="*/ 1133072 w 1757362"/>
                <a:gd name="connsiteY1" fmla="*/ 243682 h 2099045"/>
                <a:gd name="connsiteX2" fmla="*/ 1064257 w 1757362"/>
                <a:gd name="connsiteY2" fmla="*/ 415991 h 2099045"/>
                <a:gd name="connsiteX3" fmla="*/ 1045661 w 1757362"/>
                <a:gd name="connsiteY3" fmla="*/ 428995 h 2099045"/>
                <a:gd name="connsiteX4" fmla="*/ 1757362 w 1757362"/>
                <a:gd name="connsiteY4" fmla="*/ 428995 h 2099045"/>
                <a:gd name="connsiteX5" fmla="*/ 1757362 w 1757362"/>
                <a:gd name="connsiteY5" fmla="*/ 2099045 h 2099045"/>
                <a:gd name="connsiteX6" fmla="*/ 227572 w 1757362"/>
                <a:gd name="connsiteY6" fmla="*/ 2099045 h 2099045"/>
                <a:gd name="connsiteX7" fmla="*/ 0 w 1757362"/>
                <a:gd name="connsiteY7" fmla="*/ 1798048 h 2099045"/>
                <a:gd name="connsiteX8" fmla="*/ 0 w 1757362"/>
                <a:gd name="connsiteY8" fmla="*/ 428995 h 2099045"/>
                <a:gd name="connsiteX9" fmla="*/ 750584 w 1757362"/>
                <a:gd name="connsiteY9" fmla="*/ 428995 h 2099045"/>
                <a:gd name="connsiteX10" fmla="*/ 731988 w 1757362"/>
                <a:gd name="connsiteY10" fmla="*/ 415991 h 2099045"/>
                <a:gd name="connsiteX11" fmla="*/ 663172 w 1757362"/>
                <a:gd name="connsiteY11" fmla="*/ 243682 h 2099045"/>
                <a:gd name="connsiteX12" fmla="*/ 898122 w 1757362"/>
                <a:gd name="connsiteY12" fmla="*/ 0 h 209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7362" h="2099045">
                  <a:moveTo>
                    <a:pt x="898122" y="0"/>
                  </a:moveTo>
                  <a:cubicBezTo>
                    <a:pt x="1027881" y="0"/>
                    <a:pt x="1133072" y="109100"/>
                    <a:pt x="1133072" y="243682"/>
                  </a:cubicBezTo>
                  <a:cubicBezTo>
                    <a:pt x="1133072" y="310973"/>
                    <a:pt x="1106774" y="371894"/>
                    <a:pt x="1064257" y="415991"/>
                  </a:cubicBezTo>
                  <a:lnTo>
                    <a:pt x="1045661" y="428995"/>
                  </a:lnTo>
                  <a:lnTo>
                    <a:pt x="1757362" y="428995"/>
                  </a:lnTo>
                  <a:cubicBezTo>
                    <a:pt x="1757362" y="428995"/>
                    <a:pt x="1757362" y="428995"/>
                    <a:pt x="1757362" y="2099045"/>
                  </a:cubicBezTo>
                  <a:cubicBezTo>
                    <a:pt x="1757362" y="2099045"/>
                    <a:pt x="1757362" y="2099045"/>
                    <a:pt x="227572" y="2099045"/>
                  </a:cubicBezTo>
                  <a:cubicBezTo>
                    <a:pt x="101143" y="2099045"/>
                    <a:pt x="0" y="1963111"/>
                    <a:pt x="0" y="1798048"/>
                  </a:cubicBezTo>
                  <a:cubicBezTo>
                    <a:pt x="0" y="1798048"/>
                    <a:pt x="0" y="1798048"/>
                    <a:pt x="0" y="428995"/>
                  </a:cubicBezTo>
                  <a:lnTo>
                    <a:pt x="750584" y="428995"/>
                  </a:lnTo>
                  <a:lnTo>
                    <a:pt x="731988" y="415991"/>
                  </a:lnTo>
                  <a:cubicBezTo>
                    <a:pt x="689470" y="371894"/>
                    <a:pt x="663172" y="310973"/>
                    <a:pt x="663172" y="243682"/>
                  </a:cubicBezTo>
                  <a:cubicBezTo>
                    <a:pt x="663172" y="109100"/>
                    <a:pt x="768363" y="0"/>
                    <a:pt x="898122" y="0"/>
                  </a:cubicBezTo>
                  <a:close/>
                </a:path>
              </a:pathLst>
            </a:custGeom>
            <a:solidFill>
              <a:srgbClr val="11B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id="{4D30FC75-986F-49EA-BDA1-AD10C54AB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898" y="1748253"/>
              <a:ext cx="1757362" cy="1670050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069735 h 516"/>
                <a:gd name="T4" fmla="*/ 227572 w 695"/>
                <a:gd name="T5" fmla="*/ 1304925 h 516"/>
                <a:gd name="T6" fmla="*/ 1757363 w 695"/>
                <a:gd name="T7" fmla="*/ 1304925 h 516"/>
                <a:gd name="T8" fmla="*/ 0 w 695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B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10981B4-7FD1-400D-A520-641312AF262C}"/>
                </a:ext>
              </a:extLst>
            </p:cNvPr>
            <p:cNvSpPr txBox="1"/>
            <p:nvPr/>
          </p:nvSpPr>
          <p:spPr>
            <a:xfrm>
              <a:off x="3100976" y="1926597"/>
              <a:ext cx="904672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4</a:t>
              </a:r>
            </a:p>
          </p:txBody>
        </p:sp>
      </p:grpSp>
      <p:grpSp>
        <p:nvGrpSpPr>
          <p:cNvPr id="78" name="3">
            <a:extLst>
              <a:ext uri="{FF2B5EF4-FFF2-40B4-BE49-F238E27FC236}">
                <a16:creationId xmlns:a16="http://schemas.microsoft.com/office/drawing/2014/main" id="{AE45E03A-9D58-4335-814A-0DDE9199BF81}"/>
              </a:ext>
            </a:extLst>
          </p:cNvPr>
          <p:cNvGrpSpPr/>
          <p:nvPr/>
        </p:nvGrpSpPr>
        <p:grpSpPr>
          <a:xfrm>
            <a:off x="9737162" y="4382908"/>
            <a:ext cx="2169494" cy="1683083"/>
            <a:chOff x="8484779" y="3655906"/>
            <a:chExt cx="2169494" cy="1683083"/>
          </a:xfrm>
        </p:grpSpPr>
        <p:sp>
          <p:nvSpPr>
            <p:cNvPr id="79" name="Freeform 58">
              <a:extLst>
                <a:ext uri="{FF2B5EF4-FFF2-40B4-BE49-F238E27FC236}">
                  <a16:creationId xmlns:a16="http://schemas.microsoft.com/office/drawing/2014/main" id="{98B1D96D-55D4-49D7-B866-4A4E1FFDD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910" y="3655906"/>
              <a:ext cx="1757363" cy="1683083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304925 h 516"/>
                <a:gd name="T4" fmla="*/ 1529791 w 695"/>
                <a:gd name="T5" fmla="*/ 1304925 h 516"/>
                <a:gd name="T6" fmla="*/ 1757363 w 695"/>
                <a:gd name="T7" fmla="*/ 1069735 h 516"/>
                <a:gd name="T8" fmla="*/ 1757363 w 695"/>
                <a:gd name="T9" fmla="*/ 0 h 516"/>
                <a:gd name="T10" fmla="*/ 0 w 695"/>
                <a:gd name="T11" fmla="*/ 0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7A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23F913-D64F-47EF-AA30-5205F3ADB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79" y="3655906"/>
              <a:ext cx="2104525" cy="1683083"/>
            </a:xfrm>
            <a:custGeom>
              <a:avLst/>
              <a:gdLst>
                <a:gd name="connsiteX0" fmla="*/ 412131 w 2104525"/>
                <a:gd name="connsiteY0" fmla="*/ 0 h 1683083"/>
                <a:gd name="connsiteX1" fmla="*/ 2103639 w 2104525"/>
                <a:gd name="connsiteY1" fmla="*/ 1595015 h 1683083"/>
                <a:gd name="connsiteX2" fmla="*/ 1941821 w 2104525"/>
                <a:gd name="connsiteY2" fmla="*/ 1683083 h 1683083"/>
                <a:gd name="connsiteX3" fmla="*/ 412131 w 2104525"/>
                <a:gd name="connsiteY3" fmla="*/ 1683083 h 1683083"/>
                <a:gd name="connsiteX4" fmla="*/ 412131 w 2104525"/>
                <a:gd name="connsiteY4" fmla="*/ 1012205 h 1683083"/>
                <a:gd name="connsiteX5" fmla="*/ 412131 w 2104525"/>
                <a:gd name="connsiteY5" fmla="*/ 997363 h 1683083"/>
                <a:gd name="connsiteX6" fmla="*/ 401085 w 2104525"/>
                <a:gd name="connsiteY6" fmla="*/ 1014411 h 1683083"/>
                <a:gd name="connsiteX7" fmla="*/ 234950 w 2104525"/>
                <a:gd name="connsiteY7" fmla="*/ 1086016 h 1683083"/>
                <a:gd name="connsiteX8" fmla="*/ 0 w 2104525"/>
                <a:gd name="connsiteY8" fmla="*/ 841541 h 1683083"/>
                <a:gd name="connsiteX9" fmla="*/ 234950 w 2104525"/>
                <a:gd name="connsiteY9" fmla="*/ 597066 h 1683083"/>
                <a:gd name="connsiteX10" fmla="*/ 401085 w 2104525"/>
                <a:gd name="connsiteY10" fmla="*/ 668671 h 1683083"/>
                <a:gd name="connsiteX11" fmla="*/ 412131 w 2104525"/>
                <a:gd name="connsiteY11" fmla="*/ 685719 h 1683083"/>
                <a:gd name="connsiteX12" fmla="*/ 412131 w 2104525"/>
                <a:gd name="connsiteY12" fmla="*/ 551172 h 1683083"/>
                <a:gd name="connsiteX13" fmla="*/ 412131 w 2104525"/>
                <a:gd name="connsiteY13" fmla="*/ 0 h 168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4525" h="1683083">
                  <a:moveTo>
                    <a:pt x="412131" y="0"/>
                  </a:moveTo>
                  <a:cubicBezTo>
                    <a:pt x="788865" y="407724"/>
                    <a:pt x="2144094" y="1539564"/>
                    <a:pt x="2103639" y="1595015"/>
                  </a:cubicBezTo>
                  <a:cubicBezTo>
                    <a:pt x="2063185" y="1650465"/>
                    <a:pt x="2005031" y="1683083"/>
                    <a:pt x="1941821" y="1683083"/>
                  </a:cubicBezTo>
                  <a:cubicBezTo>
                    <a:pt x="1941821" y="1683083"/>
                    <a:pt x="1941821" y="1683083"/>
                    <a:pt x="412131" y="1683083"/>
                  </a:cubicBezTo>
                  <a:cubicBezTo>
                    <a:pt x="412131" y="1683083"/>
                    <a:pt x="412131" y="1369047"/>
                    <a:pt x="412131" y="1012205"/>
                  </a:cubicBezTo>
                  <a:lnTo>
                    <a:pt x="412131" y="997363"/>
                  </a:lnTo>
                  <a:lnTo>
                    <a:pt x="401085" y="1014411"/>
                  </a:lnTo>
                  <a:cubicBezTo>
                    <a:pt x="358567" y="1058652"/>
                    <a:pt x="299830" y="1086016"/>
                    <a:pt x="234950" y="1086016"/>
                  </a:cubicBezTo>
                  <a:cubicBezTo>
                    <a:pt x="105191" y="1086016"/>
                    <a:pt x="0" y="976561"/>
                    <a:pt x="0" y="841541"/>
                  </a:cubicBezTo>
                  <a:cubicBezTo>
                    <a:pt x="0" y="706521"/>
                    <a:pt x="105191" y="597066"/>
                    <a:pt x="234950" y="597066"/>
                  </a:cubicBezTo>
                  <a:cubicBezTo>
                    <a:pt x="299830" y="597066"/>
                    <a:pt x="358567" y="624430"/>
                    <a:pt x="401085" y="668671"/>
                  </a:cubicBezTo>
                  <a:lnTo>
                    <a:pt x="412131" y="685719"/>
                  </a:lnTo>
                  <a:lnTo>
                    <a:pt x="412131" y="551172"/>
                  </a:lnTo>
                  <a:cubicBezTo>
                    <a:pt x="412131" y="256560"/>
                    <a:pt x="412131" y="15901"/>
                    <a:pt x="412131" y="0"/>
                  </a:cubicBezTo>
                  <a:close/>
                </a:path>
              </a:pathLst>
            </a:custGeom>
            <a:solidFill>
              <a:srgbClr val="EF6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BE383D4-89F1-415D-84C7-C0E29FABDEE3}"/>
                </a:ext>
              </a:extLst>
            </p:cNvPr>
            <p:cNvSpPr txBox="1"/>
            <p:nvPr/>
          </p:nvSpPr>
          <p:spPr>
            <a:xfrm>
              <a:off x="9498983" y="3972754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3</a:t>
              </a:r>
            </a:p>
          </p:txBody>
        </p:sp>
      </p:grpSp>
      <p:grpSp>
        <p:nvGrpSpPr>
          <p:cNvPr id="13" name="5">
            <a:extLst>
              <a:ext uri="{FF2B5EF4-FFF2-40B4-BE49-F238E27FC236}">
                <a16:creationId xmlns:a16="http://schemas.microsoft.com/office/drawing/2014/main" id="{F23C42EF-CDE6-459A-A6E4-DC96756C8976}"/>
              </a:ext>
            </a:extLst>
          </p:cNvPr>
          <p:cNvGrpSpPr/>
          <p:nvPr/>
        </p:nvGrpSpPr>
        <p:grpSpPr>
          <a:xfrm>
            <a:off x="8397873" y="1757783"/>
            <a:ext cx="3489325" cy="1326914"/>
            <a:chOff x="8397873" y="1567283"/>
            <a:chExt cx="3489325" cy="1326914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E85B083-01D9-4227-904D-A5A9B67C27C7}"/>
                </a:ext>
              </a:extLst>
            </p:cNvPr>
            <p:cNvSpPr/>
            <p:nvPr/>
          </p:nvSpPr>
          <p:spPr>
            <a:xfrm>
              <a:off x="8397873" y="1567283"/>
              <a:ext cx="3489325" cy="11964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A553104D-BBF1-40E2-AFE1-1E5A3C12F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6554" y="1948257"/>
              <a:ext cx="1653886" cy="945940"/>
            </a:xfrm>
            <a:custGeom>
              <a:avLst/>
              <a:gdLst>
                <a:gd name="T0" fmla="*/ 1546384 w 720"/>
                <a:gd name="T1" fmla="*/ 0 h 452"/>
                <a:gd name="T2" fmla="*/ 272891 w 720"/>
                <a:gd name="T3" fmla="*/ 0 h 452"/>
                <a:gd name="T4" fmla="*/ 0 w 720"/>
                <a:gd name="T5" fmla="*/ 281082 h 452"/>
                <a:gd name="T6" fmla="*/ 0 w 720"/>
                <a:gd name="T7" fmla="*/ 860973 h 452"/>
                <a:gd name="T8" fmla="*/ 272891 w 720"/>
                <a:gd name="T9" fmla="*/ 1144587 h 452"/>
                <a:gd name="T10" fmla="*/ 1546384 w 720"/>
                <a:gd name="T11" fmla="*/ 1144587 h 452"/>
                <a:gd name="T12" fmla="*/ 1819275 w 720"/>
                <a:gd name="T13" fmla="*/ 860973 h 452"/>
                <a:gd name="T14" fmla="*/ 1819275 w 720"/>
                <a:gd name="T15" fmla="*/ 281082 h 452"/>
                <a:gd name="T16" fmla="*/ 1546384 w 720"/>
                <a:gd name="T17" fmla="*/ 0 h 452"/>
                <a:gd name="T18" fmla="*/ 1574178 w 720"/>
                <a:gd name="T19" fmla="*/ 901489 h 452"/>
                <a:gd name="T20" fmla="*/ 1374563 w 720"/>
                <a:gd name="T21" fmla="*/ 1109135 h 452"/>
                <a:gd name="T22" fmla="*/ 444712 w 720"/>
                <a:gd name="T23" fmla="*/ 1109135 h 452"/>
                <a:gd name="T24" fmla="*/ 245097 w 720"/>
                <a:gd name="T25" fmla="*/ 901489 h 452"/>
                <a:gd name="T26" fmla="*/ 245097 w 720"/>
                <a:gd name="T27" fmla="*/ 478599 h 452"/>
                <a:gd name="T28" fmla="*/ 444712 w 720"/>
                <a:gd name="T29" fmla="*/ 270953 h 452"/>
                <a:gd name="T30" fmla="*/ 1374563 w 720"/>
                <a:gd name="T31" fmla="*/ 270953 h 452"/>
                <a:gd name="T32" fmla="*/ 1574178 w 720"/>
                <a:gd name="T33" fmla="*/ 478599 h 452"/>
                <a:gd name="T34" fmla="*/ 1574178 w 720"/>
                <a:gd name="T35" fmla="*/ 901489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0" h="452">
                  <a:moveTo>
                    <a:pt x="612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49" y="0"/>
                    <a:pt x="0" y="50"/>
                    <a:pt x="0" y="11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0" y="402"/>
                    <a:pt x="49" y="452"/>
                    <a:pt x="108" y="452"/>
                  </a:cubicBezTo>
                  <a:cubicBezTo>
                    <a:pt x="612" y="452"/>
                    <a:pt x="612" y="452"/>
                    <a:pt x="612" y="452"/>
                  </a:cubicBezTo>
                  <a:cubicBezTo>
                    <a:pt x="671" y="452"/>
                    <a:pt x="720" y="402"/>
                    <a:pt x="720" y="340"/>
                  </a:cubicBezTo>
                  <a:cubicBezTo>
                    <a:pt x="720" y="111"/>
                    <a:pt x="720" y="111"/>
                    <a:pt x="720" y="111"/>
                  </a:cubicBezTo>
                  <a:cubicBezTo>
                    <a:pt x="720" y="50"/>
                    <a:pt x="671" y="0"/>
                    <a:pt x="612" y="0"/>
                  </a:cubicBezTo>
                  <a:close/>
                  <a:moveTo>
                    <a:pt x="623" y="356"/>
                  </a:moveTo>
                  <a:cubicBezTo>
                    <a:pt x="623" y="401"/>
                    <a:pt x="588" y="438"/>
                    <a:pt x="544" y="438"/>
                  </a:cubicBezTo>
                  <a:cubicBezTo>
                    <a:pt x="176" y="438"/>
                    <a:pt x="176" y="438"/>
                    <a:pt x="176" y="438"/>
                  </a:cubicBezTo>
                  <a:cubicBezTo>
                    <a:pt x="132" y="438"/>
                    <a:pt x="97" y="401"/>
                    <a:pt x="97" y="356"/>
                  </a:cubicBezTo>
                  <a:cubicBezTo>
                    <a:pt x="97" y="189"/>
                    <a:pt x="97" y="189"/>
                    <a:pt x="97" y="189"/>
                  </a:cubicBezTo>
                  <a:cubicBezTo>
                    <a:pt x="97" y="144"/>
                    <a:pt x="132" y="107"/>
                    <a:pt x="176" y="107"/>
                  </a:cubicBezTo>
                  <a:cubicBezTo>
                    <a:pt x="544" y="107"/>
                    <a:pt x="544" y="107"/>
                    <a:pt x="544" y="107"/>
                  </a:cubicBezTo>
                  <a:cubicBezTo>
                    <a:pt x="588" y="107"/>
                    <a:pt x="623" y="144"/>
                    <a:pt x="623" y="189"/>
                  </a:cubicBezTo>
                  <a:lnTo>
                    <a:pt x="623" y="356"/>
                  </a:lnTo>
                  <a:close/>
                </a:path>
              </a:pathLst>
            </a:custGeom>
            <a:solidFill>
              <a:srgbClr val="754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05ABCB8-1AD6-4568-8765-7823E7B8E06A}"/>
                </a:ext>
              </a:extLst>
            </p:cNvPr>
            <p:cNvSpPr txBox="1"/>
            <p:nvPr/>
          </p:nvSpPr>
          <p:spPr>
            <a:xfrm>
              <a:off x="9820728" y="1606437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n w="1905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5</a:t>
              </a:r>
            </a:p>
          </p:txBody>
        </p:sp>
      </p:grpSp>
      <p:grpSp>
        <p:nvGrpSpPr>
          <p:cNvPr id="83" name="2">
            <a:extLst>
              <a:ext uri="{FF2B5EF4-FFF2-40B4-BE49-F238E27FC236}">
                <a16:creationId xmlns:a16="http://schemas.microsoft.com/office/drawing/2014/main" id="{488B24EA-DDAA-432D-84E0-C65914BE59F8}"/>
              </a:ext>
            </a:extLst>
          </p:cNvPr>
          <p:cNvGrpSpPr/>
          <p:nvPr/>
        </p:nvGrpSpPr>
        <p:grpSpPr>
          <a:xfrm>
            <a:off x="10149293" y="2786418"/>
            <a:ext cx="1757363" cy="2018760"/>
            <a:chOff x="8835432" y="418946"/>
            <a:chExt cx="1757363" cy="2018760"/>
          </a:xfrm>
        </p:grpSpPr>
        <p:sp>
          <p:nvSpPr>
            <p:cNvPr id="84" name="Freeform 54">
              <a:extLst>
                <a:ext uri="{FF2B5EF4-FFF2-40B4-BE49-F238E27FC236}">
                  <a16:creationId xmlns:a16="http://schemas.microsoft.com/office/drawing/2014/main" id="{674AB4F5-445E-4B55-A414-AAF0F50F8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7"/>
              <a:ext cx="1757363" cy="1596489"/>
            </a:xfrm>
            <a:custGeom>
              <a:avLst/>
              <a:gdLst>
                <a:gd name="T0" fmla="*/ 1757363 w 695"/>
                <a:gd name="T1" fmla="*/ 1238250 h 489"/>
                <a:gd name="T2" fmla="*/ 1757363 w 695"/>
                <a:gd name="T3" fmla="*/ 235495 h 489"/>
                <a:gd name="T4" fmla="*/ 1529791 w 695"/>
                <a:gd name="T5" fmla="*/ 0 h 489"/>
                <a:gd name="T6" fmla="*/ 0 w 695"/>
                <a:gd name="T7" fmla="*/ 0 h 489"/>
                <a:gd name="T8" fmla="*/ 0 w 695"/>
                <a:gd name="T9" fmla="*/ 1238250 h 489"/>
                <a:gd name="T10" fmla="*/ 1757363 w 695"/>
                <a:gd name="T11" fmla="*/ 1238250 h 4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solidFill>
              <a:srgbClr val="74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630DD25-8DCC-441F-AA5F-AB2F2E1F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6"/>
              <a:ext cx="1757363" cy="2018760"/>
            </a:xfrm>
            <a:custGeom>
              <a:avLst/>
              <a:gdLst>
                <a:gd name="connsiteX0" fmla="*/ 0 w 1757363"/>
                <a:gd name="connsiteY0" fmla="*/ 0 h 2018760"/>
                <a:gd name="connsiteX1" fmla="*/ 1757363 w 1757363"/>
                <a:gd name="connsiteY1" fmla="*/ 1596489 h 2018760"/>
                <a:gd name="connsiteX2" fmla="*/ 1047888 w 1757363"/>
                <a:gd name="connsiteY2" fmla="*/ 1596489 h 2018760"/>
                <a:gd name="connsiteX3" fmla="*/ 1058843 w 1757363"/>
                <a:gd name="connsiteY3" fmla="*/ 1604124 h 2018760"/>
                <a:gd name="connsiteX4" fmla="*/ 1127658 w 1757363"/>
                <a:gd name="connsiteY4" fmla="*/ 1775872 h 2018760"/>
                <a:gd name="connsiteX5" fmla="*/ 892708 w 1757363"/>
                <a:gd name="connsiteY5" fmla="*/ 2018760 h 2018760"/>
                <a:gd name="connsiteX6" fmla="*/ 657758 w 1757363"/>
                <a:gd name="connsiteY6" fmla="*/ 1775872 h 2018760"/>
                <a:gd name="connsiteX7" fmla="*/ 726573 w 1757363"/>
                <a:gd name="connsiteY7" fmla="*/ 1604124 h 2018760"/>
                <a:gd name="connsiteX8" fmla="*/ 737528 w 1757363"/>
                <a:gd name="connsiteY8" fmla="*/ 1596489 h 2018760"/>
                <a:gd name="connsiteX9" fmla="*/ 0 w 1757363"/>
                <a:gd name="connsiteY9" fmla="*/ 1596489 h 201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7363" h="2018760">
                  <a:moveTo>
                    <a:pt x="0" y="0"/>
                  </a:moveTo>
                  <a:lnTo>
                    <a:pt x="1757363" y="1596489"/>
                  </a:lnTo>
                  <a:lnTo>
                    <a:pt x="1047888" y="1596489"/>
                  </a:lnTo>
                  <a:lnTo>
                    <a:pt x="1058843" y="1604124"/>
                  </a:lnTo>
                  <a:cubicBezTo>
                    <a:pt x="1101360" y="1648079"/>
                    <a:pt x="1127658" y="1708801"/>
                    <a:pt x="1127658" y="1775872"/>
                  </a:cubicBezTo>
                  <a:cubicBezTo>
                    <a:pt x="1127658" y="1910015"/>
                    <a:pt x="1022467" y="2018760"/>
                    <a:pt x="892708" y="2018760"/>
                  </a:cubicBezTo>
                  <a:cubicBezTo>
                    <a:pt x="762949" y="2018760"/>
                    <a:pt x="657758" y="1910015"/>
                    <a:pt x="657758" y="1775872"/>
                  </a:cubicBezTo>
                  <a:cubicBezTo>
                    <a:pt x="657758" y="1708801"/>
                    <a:pt x="684056" y="1648079"/>
                    <a:pt x="726573" y="1604124"/>
                  </a:cubicBezTo>
                  <a:lnTo>
                    <a:pt x="737528" y="1596489"/>
                  </a:lnTo>
                  <a:lnTo>
                    <a:pt x="0" y="1596489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1088167-1812-4D38-9ED8-8D50D3CED9CC}"/>
                </a:ext>
              </a:extLst>
            </p:cNvPr>
            <p:cNvSpPr txBox="1"/>
            <p:nvPr/>
          </p:nvSpPr>
          <p:spPr>
            <a:xfrm>
              <a:off x="9424706" y="720789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2</a:t>
              </a:r>
            </a:p>
          </p:txBody>
        </p:sp>
      </p:grpSp>
      <p:grpSp>
        <p:nvGrpSpPr>
          <p:cNvPr id="87" name="1">
            <a:extLst>
              <a:ext uri="{FF2B5EF4-FFF2-40B4-BE49-F238E27FC236}">
                <a16:creationId xmlns:a16="http://schemas.microsoft.com/office/drawing/2014/main" id="{12318BC5-BA34-467C-AAA2-5A00C939D300}"/>
              </a:ext>
            </a:extLst>
          </p:cNvPr>
          <p:cNvGrpSpPr/>
          <p:nvPr/>
        </p:nvGrpSpPr>
        <p:grpSpPr>
          <a:xfrm>
            <a:off x="8401659" y="2782185"/>
            <a:ext cx="2169371" cy="1647392"/>
            <a:chOff x="4507139" y="1728774"/>
            <a:chExt cx="2169371" cy="164739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2916119-5858-4D21-81EE-2B881CA71065}"/>
                </a:ext>
              </a:extLst>
            </p:cNvPr>
            <p:cNvGrpSpPr/>
            <p:nvPr/>
          </p:nvGrpSpPr>
          <p:grpSpPr>
            <a:xfrm>
              <a:off x="4507139" y="1728774"/>
              <a:ext cx="2169371" cy="1600200"/>
              <a:chOff x="4507139" y="1719046"/>
              <a:chExt cx="2169371" cy="1576936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BEA6D39-99B6-490D-ADDF-E058E5F81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139" y="1719046"/>
                <a:ext cx="2169371" cy="1576936"/>
              </a:xfrm>
              <a:custGeom>
                <a:avLst/>
                <a:gdLst>
                  <a:gd name="connsiteX0" fmla="*/ 227572 w 2169371"/>
                  <a:gd name="connsiteY0" fmla="*/ 0 h 1576936"/>
                  <a:gd name="connsiteX1" fmla="*/ 1757362 w 2169371"/>
                  <a:gd name="connsiteY1" fmla="*/ 0 h 1576936"/>
                  <a:gd name="connsiteX2" fmla="*/ 1757362 w 2169371"/>
                  <a:gd name="connsiteY2" fmla="*/ 627290 h 1576936"/>
                  <a:gd name="connsiteX3" fmla="*/ 1766931 w 2169371"/>
                  <a:gd name="connsiteY3" fmla="*/ 612620 h 1576936"/>
                  <a:gd name="connsiteX4" fmla="*/ 1933627 w 2169371"/>
                  <a:gd name="connsiteY4" fmla="*/ 541247 h 1576936"/>
                  <a:gd name="connsiteX5" fmla="*/ 2169371 w 2169371"/>
                  <a:gd name="connsiteY5" fmla="*/ 784928 h 1576936"/>
                  <a:gd name="connsiteX6" fmla="*/ 1933627 w 2169371"/>
                  <a:gd name="connsiteY6" fmla="*/ 1028609 h 1576936"/>
                  <a:gd name="connsiteX7" fmla="*/ 1766931 w 2169371"/>
                  <a:gd name="connsiteY7" fmla="*/ 957236 h 1576936"/>
                  <a:gd name="connsiteX8" fmla="*/ 1757362 w 2169371"/>
                  <a:gd name="connsiteY8" fmla="*/ 942566 h 1576936"/>
                  <a:gd name="connsiteX9" fmla="*/ 1757362 w 2169371"/>
                  <a:gd name="connsiteY9" fmla="*/ 1576936 h 1576936"/>
                  <a:gd name="connsiteX10" fmla="*/ 0 w 2169371"/>
                  <a:gd name="connsiteY10" fmla="*/ 1576936 h 1576936"/>
                  <a:gd name="connsiteX11" fmla="*/ 0 w 2169371"/>
                  <a:gd name="connsiteY11" fmla="*/ 299908 h 1576936"/>
                  <a:gd name="connsiteX12" fmla="*/ 227572 w 2169371"/>
                  <a:gd name="connsiteY12" fmla="*/ 0 h 157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9371" h="1576936">
                    <a:moveTo>
                      <a:pt x="227572" y="0"/>
                    </a:moveTo>
                    <a:cubicBezTo>
                      <a:pt x="227572" y="0"/>
                      <a:pt x="227572" y="0"/>
                      <a:pt x="1757362" y="0"/>
                    </a:cubicBezTo>
                    <a:lnTo>
                      <a:pt x="1757362" y="627290"/>
                    </a:lnTo>
                    <a:lnTo>
                      <a:pt x="1766931" y="612620"/>
                    </a:lnTo>
                    <a:cubicBezTo>
                      <a:pt x="1809592" y="568522"/>
                      <a:pt x="1868528" y="541247"/>
                      <a:pt x="1933627" y="541247"/>
                    </a:cubicBezTo>
                    <a:cubicBezTo>
                      <a:pt x="2063825" y="541247"/>
                      <a:pt x="2169371" y="650347"/>
                      <a:pt x="2169371" y="784928"/>
                    </a:cubicBezTo>
                    <a:cubicBezTo>
                      <a:pt x="2169371" y="919509"/>
                      <a:pt x="2063825" y="1028609"/>
                      <a:pt x="1933627" y="1028609"/>
                    </a:cubicBezTo>
                    <a:cubicBezTo>
                      <a:pt x="1868528" y="1028609"/>
                      <a:pt x="1809592" y="1001334"/>
                      <a:pt x="1766931" y="957236"/>
                    </a:cubicBezTo>
                    <a:lnTo>
                      <a:pt x="1757362" y="942566"/>
                    </a:lnTo>
                    <a:lnTo>
                      <a:pt x="1757362" y="1576936"/>
                    </a:lnTo>
                    <a:cubicBezTo>
                      <a:pt x="1757362" y="1576936"/>
                      <a:pt x="1757362" y="1576936"/>
                      <a:pt x="0" y="1576936"/>
                    </a:cubicBezTo>
                    <a:cubicBezTo>
                      <a:pt x="0" y="1576936"/>
                      <a:pt x="0" y="1576936"/>
                      <a:pt x="0" y="299908"/>
                    </a:cubicBezTo>
                    <a:cubicBezTo>
                      <a:pt x="0" y="135442"/>
                      <a:pt x="101143" y="0"/>
                      <a:pt x="227572" y="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C157E5B-320B-4174-A881-2B83290F0122}"/>
                  </a:ext>
                </a:extLst>
              </p:cNvPr>
              <p:cNvGrpSpPr/>
              <p:nvPr/>
            </p:nvGrpSpPr>
            <p:grpSpPr>
              <a:xfrm>
                <a:off x="4507139" y="1745329"/>
                <a:ext cx="1757362" cy="1550653"/>
                <a:chOff x="4507139" y="1745329"/>
                <a:chExt cx="1757362" cy="1550653"/>
              </a:xfrm>
            </p:grpSpPr>
            <p:sp>
              <p:nvSpPr>
                <p:cNvPr id="92" name="Freeform 57">
                  <a:extLst>
                    <a:ext uri="{FF2B5EF4-FFF2-40B4-BE49-F238E27FC236}">
                      <a16:creationId xmlns:a16="http://schemas.microsoft.com/office/drawing/2014/main" id="{9791DAB8-4EB0-4AAB-B82F-1056ADB12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7139" y="1745329"/>
                  <a:ext cx="1757362" cy="1550653"/>
                </a:xfrm>
                <a:custGeom>
                  <a:avLst/>
                  <a:gdLst>
                    <a:gd name="T0" fmla="*/ 83443 w 695"/>
                    <a:gd name="T1" fmla="*/ 30377 h 481"/>
                    <a:gd name="T2" fmla="*/ 0 w 695"/>
                    <a:gd name="T3" fmla="*/ 215171 h 481"/>
                    <a:gd name="T4" fmla="*/ 0 w 695"/>
                    <a:gd name="T5" fmla="*/ 1217612 h 481"/>
                    <a:gd name="T6" fmla="*/ 1757363 w 695"/>
                    <a:gd name="T7" fmla="*/ 1217612 h 481"/>
                    <a:gd name="T8" fmla="*/ 83443 w 695"/>
                    <a:gd name="T9" fmla="*/ 30377 h 4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95" h="481">
                      <a:moveTo>
                        <a:pt x="33" y="12"/>
                      </a:moveTo>
                      <a:cubicBezTo>
                        <a:pt x="13" y="30"/>
                        <a:pt x="0" y="56"/>
                        <a:pt x="0" y="85"/>
                      </a:cubicBezTo>
                      <a:cubicBezTo>
                        <a:pt x="0" y="481"/>
                        <a:pt x="0" y="481"/>
                        <a:pt x="0" y="481"/>
                      </a:cubicBezTo>
                      <a:cubicBezTo>
                        <a:pt x="695" y="481"/>
                        <a:pt x="695" y="481"/>
                        <a:pt x="695" y="481"/>
                      </a:cubicBezTo>
                      <a:cubicBezTo>
                        <a:pt x="695" y="481"/>
                        <a:pt x="49" y="0"/>
                        <a:pt x="33" y="12"/>
                      </a:cubicBezTo>
                      <a:close/>
                    </a:path>
                  </a:pathLst>
                </a:custGeom>
                <a:solidFill>
                  <a:srgbClr val="F4B3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9D7E5594-620E-4B15-9567-F40DD665502F}"/>
                    </a:ext>
                  </a:extLst>
                </p:cNvPr>
                <p:cNvSpPr txBox="1"/>
                <p:nvPr/>
              </p:nvSpPr>
              <p:spPr>
                <a:xfrm>
                  <a:off x="5076839" y="1921702"/>
                  <a:ext cx="90467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>
                      <a:solidFill>
                        <a:schemeClr val="tx1">
                          <a:lumMod val="50000"/>
                        </a:schemeClr>
                      </a:solidFill>
                      <a:latin typeface="Geometr415 Blk BT" panose="020B0802020204020303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DCFE61-63F8-4D74-B74A-830C56A069E3}"/>
                </a:ext>
              </a:extLst>
            </p:cNvPr>
            <p:cNvSpPr/>
            <p:nvPr/>
          </p:nvSpPr>
          <p:spPr>
            <a:xfrm>
              <a:off x="5182948" y="2910147"/>
              <a:ext cx="466019" cy="466019"/>
            </a:xfrm>
            <a:prstGeom prst="ellipse">
              <a:avLst/>
            </a:prstGeom>
            <a:solidFill>
              <a:srgbClr val="11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EF132AF-CD40-48B4-9DE4-0615B37476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9256" y="-62780"/>
            <a:ext cx="4248743" cy="571580"/>
          </a:xfrm>
          <a:prstGeom prst="rect">
            <a:avLst/>
          </a:prstGeom>
        </p:spPr>
      </p:pic>
      <p:pic>
        <p:nvPicPr>
          <p:cNvPr id="43" name="Graphic 42" descr="Pinch Zoom Out outline">
            <a:extLst>
              <a:ext uri="{FF2B5EF4-FFF2-40B4-BE49-F238E27FC236}">
                <a16:creationId xmlns:a16="http://schemas.microsoft.com/office/drawing/2014/main" id="{50E8A1F0-E09A-49AE-A15A-1011FD8F9FC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29750"/>
          <a:stretch/>
        </p:blipFill>
        <p:spPr>
          <a:xfrm>
            <a:off x="3378036" y="5486258"/>
            <a:ext cx="329635" cy="46923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01A20B6-F223-4CAD-B9DA-34019E53E3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502" y="1255916"/>
            <a:ext cx="4027934" cy="14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9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8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65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4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91" decel="50000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45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42">
                                          <p:stCondLst>
                                            <p:cond delay="14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31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33" decel="50000">
                                          <p:stCondLst>
                                            <p:cond delay="5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7D1FA6-2F73-4831-B723-FF3B04CC96A9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CD94D-E96A-4806-BB3B-98CFF8117540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6757-D427-45F0-BB58-5935C54750FB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4647733" y="2574013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9121838" y="3603717"/>
              <a:ext cx="1294406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3988308" y="5705944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-47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588320"/>
            <a:chOff x="7304353" y="4693018"/>
            <a:chExt cx="4114800" cy="1588320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6" t="31459" r="20094" b="54998"/>
            <a:stretch/>
          </p:blipFill>
          <p:spPr>
            <a:xfrm>
              <a:off x="7304353" y="5352527"/>
              <a:ext cx="4114800" cy="928811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8293167" y="5372445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F9E04A39-DCA9-406A-BC7B-A0A8A667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45" y="2955577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7019F3A0-AD89-42EA-A0C9-03CE6D8D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accessory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E75EA7-6808-4B60-BBA7-A1E64BA1EC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FCDC4F74-160B-4DBC-A0D2-27433459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được kết quả là:</a:t>
                </a: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blipFill>
                <a:blip r:embed="rId17"/>
                <a:stretch>
                  <a:fillRect t="-8989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20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1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1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434911" y="2959512"/>
            <a:ext cx="4796917" cy="1680932"/>
            <a:chOff x="7434911" y="2959512"/>
            <a:chExt cx="4796917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434911" y="3650024"/>
              <a:ext cx="4796917" cy="990420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7915275" y="3629356"/>
              <a:ext cx="3778466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Khi nhân hai số âm với một số dương ta được kết qủa là một số âm</a:t>
              </a:r>
              <a:endParaRPr lang="en-US" sz="1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2" y="4693018"/>
            <a:ext cx="4582845" cy="1878142"/>
            <a:chOff x="7304352" y="4693018"/>
            <a:chExt cx="4582845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6" t="31459" r="20094" b="54998"/>
            <a:stretch/>
          </p:blipFill>
          <p:spPr>
            <a:xfrm>
              <a:off x="7304352" y="5352527"/>
              <a:ext cx="4582845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7671130" y="5506915"/>
              <a:ext cx="373959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 sz="1500">
                  <a:latin typeface="+mn-lt"/>
                </a:rPr>
                <a:t>Khi nhân hai số âm với hai số dương ta được kết qủa là một số dương</a:t>
              </a:r>
              <a:endParaRPr lang="en-US" sz="1500">
                <a:latin typeface="+mn-lt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79" name="Picture 78" descr="A picture containing text, accessory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CCD1BF35-B5DD-4DE3-98F1-2BE8B1039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91910" y="388293"/>
            <a:ext cx="6317677" cy="79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các khẳng định sau,</a:t>
            </a:r>
          </a:p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khẳng định nào đúng?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2705100" y="1940289"/>
            <a:ext cx="5115789" cy="1610615"/>
            <a:chOff x="2705100" y="1940289"/>
            <a:chExt cx="5115789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2705100" y="2514710"/>
              <a:ext cx="5115789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3402106" y="2638738"/>
              <a:ext cx="3921131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 i="0">
                  <a:solidFill>
                    <a:srgbClr val="000000"/>
                  </a:solidFill>
                  <a:effectLst/>
                  <a:cs typeface="Times New Roman" panose="02020603050405020304" pitchFamily="18" charset="0"/>
                </a:rPr>
                <a:t>Khi nhân một số âm với hai số dương ta được kết qủa là một số dương</a:t>
              </a:r>
              <a:endParaRPr lang="en-US" sz="1600" b="1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473140" y="5030568"/>
            <a:ext cx="4582845" cy="1556974"/>
            <a:chOff x="2473140" y="5030568"/>
            <a:chExt cx="4582845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473140" y="5658731"/>
              <a:ext cx="4582845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2941185" y="5732838"/>
              <a:ext cx="369573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>
                  <a:latin typeface="+mn-lt"/>
                </a:rPr>
                <a:t>Khi nhân một số âm với ba số dương ta được kết </a:t>
              </a:r>
              <a:r>
                <a:rPr lang="en-US">
                  <a:latin typeface="+mn-lt"/>
                </a:rPr>
                <a:t>quả</a:t>
              </a:r>
              <a:r>
                <a:rPr lang="vi-VN">
                  <a:latin typeface="+mn-lt"/>
                </a:rPr>
                <a:t> là một số dương</a:t>
              </a:r>
              <a:endParaRPr lang="en-US">
                <a:latin typeface="+mn-lt"/>
              </a:endParaRPr>
            </a:p>
          </p:txBody>
        </p:sp>
      </p:grpSp>
      <p:pic>
        <p:nvPicPr>
          <p:cNvPr id="76" name="Picture 2" descr="Letter X Roundlet transparent PNG - StickPNG">
            <a:extLst>
              <a:ext uri="{FF2B5EF4-FFF2-40B4-BE49-F238E27FC236}">
                <a16:creationId xmlns:a16="http://schemas.microsoft.com/office/drawing/2014/main" id="{46D61329-8874-4C87-8BFF-F70B1E84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Letter X Roundlet transparent PNG - StickPNG">
            <a:extLst>
              <a:ext uri="{FF2B5EF4-FFF2-40B4-BE49-F238E27FC236}">
                <a16:creationId xmlns:a16="http://schemas.microsoft.com/office/drawing/2014/main" id="{21B7CAE0-56A5-4068-8E11-0D19CC860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24" y="2959512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Letter X Roundlet transparent PNG - StickPNG">
            <a:extLst>
              <a:ext uri="{FF2B5EF4-FFF2-40B4-BE49-F238E27FC236}">
                <a16:creationId xmlns:a16="http://schemas.microsoft.com/office/drawing/2014/main" id="{1A86D014-01F5-421A-AD4B-C7DC804B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09D3FE3-C114-4F0F-9457-6EED1A500411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FA9C7AF-2470-4C74-8DDB-890774C72137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6E7FD02-1C90-456E-AC1F-7BAD6CE6290C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1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20498" cy="1503232"/>
            <a:chOff x="3556331" y="1940289"/>
            <a:chExt cx="4120498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e>
                        </m:d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61" name="Picture 60" descr="A picture containing text, accessory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F5C442C-0E81-43E3-B0CC-99913B9820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37" name="Picture 36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3F10E991-7A3C-460A-B24E-F9FB9E50B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đúng</a:t>
            </a: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B8A6FB83-64FD-4438-87B8-2BFAAFB8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88" y="394261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5B3B6298-2A47-48FF-87FF-F8178D82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89" y="2990928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E2B50B7-1328-4062-94A3-C74AD98B6724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63" name="Picture 62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4F8567F7-6266-4707-87A0-EBBEBE948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64" name="Picture 63" descr="11.png">
              <a:extLst>
                <a:ext uri="{FF2B5EF4-FFF2-40B4-BE49-F238E27FC236}">
                  <a16:creationId xmlns:a16="http://schemas.microsoft.com/office/drawing/2014/main" id="{496BA02F-F0CF-4A1D-B001-619EE6F0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65" name="Picture 64" descr="11.png">
              <a:extLst>
                <a:ext uri="{FF2B5EF4-FFF2-40B4-BE49-F238E27FC236}">
                  <a16:creationId xmlns:a16="http://schemas.microsoft.com/office/drawing/2014/main" id="{E845EE6E-D383-4A63-BCC6-EE8E3906D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2600" b="1">
                      <a:solidFill>
                        <a:schemeClr val="bg2">
                          <a:lumMod val="10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111</a:t>
                  </a:r>
                </a:p>
              </p:txBody>
            </p:sp>
          </mc:Choice>
          <mc:Fallback xmlns="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blipFill>
                  <a:blip r:embed="rId18"/>
                  <a:stretch>
                    <a:fillRect t="-5882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7A2C0E1-FCE4-4EC4-B9CD-B74A966420C8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68" name="Picture 6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B84AC815-9D9E-46AB-9CD8-AA2C00005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69" name="Picture 68" descr="11.png">
              <a:extLst>
                <a:ext uri="{FF2B5EF4-FFF2-40B4-BE49-F238E27FC236}">
                  <a16:creationId xmlns:a16="http://schemas.microsoft.com/office/drawing/2014/main" id="{EEDBD4F5-17F7-46D8-9716-B5DD6D863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70" name="Picture 69" descr="11.png">
              <a:extLst>
                <a:ext uri="{FF2B5EF4-FFF2-40B4-BE49-F238E27FC236}">
                  <a16:creationId xmlns:a16="http://schemas.microsoft.com/office/drawing/2014/main" id="{FC50D523-A3C2-4A99-B473-16E998ABE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C6E67767-ACF5-44C8-8390-398126F0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897033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978419B-99AD-41BA-95DD-03B64C0CF9EB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D65411-70A5-4B5F-A69E-1D48F6FF5A38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BDAD94-9425-4169-A296-9EB043334960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6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Student doing homework clipart - WikiClipArt">
            <a:extLst>
              <a:ext uri="{FF2B5EF4-FFF2-40B4-BE49-F238E27FC236}">
                <a16:creationId xmlns:a16="http://schemas.microsoft.com/office/drawing/2014/main" id="{E16036E4-7190-45A0-86E2-3CC9BB7E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41" y="1193015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!!1">
            <a:extLst>
              <a:ext uri="{FF2B5EF4-FFF2-40B4-BE49-F238E27FC236}">
                <a16:creationId xmlns:a16="http://schemas.microsoft.com/office/drawing/2014/main" id="{18CCB7E8-867F-435A-8F5A-C99A8102FCE8}"/>
              </a:ext>
            </a:extLst>
          </p:cNvPr>
          <p:cNvSpPr txBox="1"/>
          <p:nvPr/>
        </p:nvSpPr>
        <p:spPr>
          <a:xfrm>
            <a:off x="2972125" y="1798035"/>
            <a:ext cx="676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2" y="556435"/>
            <a:ext cx="779907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5818778" y="2463593"/>
            <a:ext cx="1299240" cy="687176"/>
            <a:chOff x="830522" y="1472063"/>
            <a:chExt cx="1299240" cy="68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blipFill>
                <a:blip r:embed="rId6"/>
                <a:stretch>
                  <a:fillRect l="-2551" t="-10000" b="-3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/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 thành phép tính: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blipFill>
                <a:blip r:embed="rId7"/>
                <a:stretch>
                  <a:fillRect l="-1600" t="-4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7B448E-6795-49EF-99B1-D116916B2FD1}"/>
              </a:ext>
            </a:extLst>
          </p:cNvPr>
          <p:cNvSpPr/>
          <p:nvPr/>
        </p:nvSpPr>
        <p:spPr>
          <a:xfrm>
            <a:off x="10934754" y="4564378"/>
            <a:ext cx="647700" cy="548099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/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blipFill>
                <a:blip r:embed="rId8"/>
                <a:stretch>
                  <a:fillRect l="-791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27" grpId="0"/>
      <p:bldP spid="1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76" name="Picture 75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7CF52E8-3DAA-4751-AA1F-18FA5510F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𝟏𝟗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69" descr="11.png">
            <a:extLst>
              <a:ext uri="{FF2B5EF4-FFF2-40B4-BE49-F238E27FC236}">
                <a16:creationId xmlns:a16="http://schemas.microsoft.com/office/drawing/2014/main" id="{09E39B10-F12A-4FBC-AD0B-560357F45D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20300" y="2964133"/>
            <a:ext cx="534263" cy="766885"/>
          </a:xfrm>
          <a:prstGeom prst="rect">
            <a:avLst/>
          </a:prstGeom>
        </p:spPr>
      </p:pic>
      <p:pic>
        <p:nvPicPr>
          <p:cNvPr id="71" name="Picture 70" descr="11.png">
            <a:extLst>
              <a:ext uri="{FF2B5EF4-FFF2-40B4-BE49-F238E27FC236}">
                <a16:creationId xmlns:a16="http://schemas.microsoft.com/office/drawing/2014/main" id="{68E810B1-C9EE-4643-BD7B-4729EA97417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36499" y="2976251"/>
            <a:ext cx="534263" cy="766885"/>
          </a:xfrm>
          <a:prstGeom prst="rect">
            <a:avLst/>
          </a:prstGeom>
        </p:spPr>
      </p:pic>
      <p:pic>
        <p:nvPicPr>
          <p:cNvPr id="72" name="Picture 71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id="{42C2F476-A3B2-45C9-83CA-53E91F3566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202" t="77714" r="19798" b="8743"/>
          <a:stretch/>
        </p:blipFill>
        <p:spPr>
          <a:xfrm>
            <a:off x="7880930" y="3654645"/>
            <a:ext cx="4114800" cy="92881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3" name="Picture 72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id="{A13BFD58-D258-465A-9772-4A2A59AF02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906" t="31459" r="20094" b="54998"/>
          <a:stretch/>
        </p:blipFill>
        <p:spPr>
          <a:xfrm>
            <a:off x="7119627" y="5278639"/>
            <a:ext cx="4662408" cy="121863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581834" y="5030568"/>
            <a:ext cx="4662409" cy="1556974"/>
            <a:chOff x="2581834" y="5030568"/>
            <a:chExt cx="4662409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581834" y="5658731"/>
              <a:ext cx="4662409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553758" y="4693018"/>
            <a:ext cx="3856964" cy="1440661"/>
            <a:chOff x="7553758" y="4693018"/>
            <a:chExt cx="3856964" cy="1440661"/>
          </a:xfrm>
        </p:grpSpPr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𝟒𝟔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88BFA7-79B3-4837-926D-C628D8488F64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AC66408-2178-40EF-9831-8A8258B5D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29" name="Picture 28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id="{56D67A1E-4D7C-4488-B3A2-941E7162E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SAI: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5C1C8857-399C-432C-9ABA-48E7A555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46" y="29887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B068AD1E-D7E9-4BA3-B917-31306AF3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12" y="402985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F32C1006-5840-4888-B008-C0CC31D2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41" y="59949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663B7E92-CA2E-4497-8D73-EF4765AA2793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E6C84FD-28B3-47F9-BF1A-A846764C24A9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CF80AD2-A642-4126-92C0-EA7DAC9C850E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336BFE5F-DD9C-4FD3-9D27-B247EC166C2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35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60" name="Picture 59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F82F5500-5890-4E59-85B5-B5986ADEE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084576" y="1940289"/>
            <a:ext cx="4736313" cy="1610615"/>
            <a:chOff x="3084576" y="1940289"/>
            <a:chExt cx="4736313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084576" y="2514710"/>
              <a:ext cx="4736313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89" y="2959512"/>
            <a:ext cx="4315689" cy="1680932"/>
            <a:chOff x="7820889" y="2959512"/>
            <a:chExt cx="4315689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89" y="3650024"/>
              <a:ext cx="4315689" cy="9904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BBA91BFB-DA39-4878-99B5-7E5973D80671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A745008-C3C9-41F4-A6BD-E679F16E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67" name="Picture 66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id="{8A98AD49-ABEC-4BAC-941C-FF23F4F2A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pic>
        <p:nvPicPr>
          <p:cNvPr id="61" name="Picture 60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4DDC172E-405A-4677-AD22-438AEBACA1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nhanh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được kết quả là bao nhiêu?</a:t>
                </a:r>
                <a:endPara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blipFill>
                <a:blip r:embed="rId20"/>
                <a:stretch>
                  <a:fillRect l="-1736" t="-1807" b="-16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tter X Roundlet transparent PNG - StickPNG">
            <a:extLst>
              <a:ext uri="{FF2B5EF4-FFF2-40B4-BE49-F238E27FC236}">
                <a16:creationId xmlns:a16="http://schemas.microsoft.com/office/drawing/2014/main" id="{D2AC81B5-8838-4687-A50E-EACE9D58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B7BCB5C5-14E2-4B34-94A3-79C70481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5445C6C6-7C94-4E5E-8C7B-BF448CD0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CEF5F5F6-F529-4B6E-A081-1F5D891F7BD7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E2833-CB12-484A-BDE5-D6522BF4A891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C88C0E-0EAB-46B6-9D49-51C3496BD808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>
            <a:extLst>
              <a:ext uri="{FF2B5EF4-FFF2-40B4-BE49-F238E27FC236}">
                <a16:creationId xmlns:a16="http://schemas.microsoft.com/office/drawing/2014/main" id="{58662386-159B-4FB3-A983-130499DA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07" y="309478"/>
            <a:ext cx="9781786" cy="1456374"/>
          </a:xfrm>
          <a:prstGeom prst="rect">
            <a:avLst/>
          </a:prstGeom>
        </p:spPr>
      </p:pic>
      <p:sp>
        <p:nvSpPr>
          <p:cNvPr id="144" name="!!4">
            <a:extLst>
              <a:ext uri="{FF2B5EF4-FFF2-40B4-BE49-F238E27FC236}">
                <a16:creationId xmlns:a16="http://schemas.microsoft.com/office/drawing/2014/main" id="{1B9179D5-FE78-48FE-8AA2-DC2E2FF20C60}"/>
              </a:ext>
            </a:extLst>
          </p:cNvPr>
          <p:cNvSpPr txBox="1"/>
          <p:nvPr/>
        </p:nvSpPr>
        <p:spPr>
          <a:xfrm>
            <a:off x="1351722" y="1881809"/>
            <a:ext cx="978178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Đọc lại toàn bộ nội dung bài đã học.</a:t>
            </a:r>
            <a:endParaRPr lang="en-US" sz="4000" b="1">
              <a:solidFill>
                <a:srgbClr val="00B0F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EC611EF-C451-4F7C-BCE9-FDC066A0CD3F}"/>
              </a:ext>
            </a:extLst>
          </p:cNvPr>
          <p:cNvSpPr txBox="1"/>
          <p:nvPr/>
        </p:nvSpPr>
        <p:spPr>
          <a:xfrm>
            <a:off x="1351721" y="2961128"/>
            <a:ext cx="9635171" cy="146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 thuộc: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quy tắc nhân hai số nguyên khác dấu, cùng dấu và các chú ý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B217216-4FC2-4802-A61A-2F78D494E029}"/>
              </a:ext>
            </a:extLst>
          </p:cNvPr>
          <p:cNvSpPr txBox="1"/>
          <p:nvPr/>
        </p:nvSpPr>
        <p:spPr>
          <a:xfrm>
            <a:off x="1351721" y="4748333"/>
            <a:ext cx="9781787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4;5 SGK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B406A-C0BF-4569-921C-9F78F46FD3F7}"/>
              </a:ext>
            </a:extLst>
          </p:cNvPr>
          <p:cNvSpPr txBox="1"/>
          <p:nvPr/>
        </p:nvSpPr>
        <p:spPr>
          <a:xfrm>
            <a:off x="1351721" y="5827652"/>
            <a:ext cx="978178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 nội dung phần còn lại của bài.</a:t>
            </a:r>
            <a:endParaRPr lang="en-US" sz="4000" b="1">
              <a:solidFill>
                <a:srgbClr val="00B0F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0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6" grpId="0"/>
      <p:bldP spid="148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chân thành cảm ơn!</a:t>
            </a:r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410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3588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1ADB81-3B32-4033-AB4D-FB36CCCC4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227" y="315253"/>
            <a:ext cx="2038505" cy="1209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9A5295-D944-4523-BFD2-06EE3D1D2A06}"/>
              </a:ext>
            </a:extLst>
          </p:cNvPr>
          <p:cNvSpPr txBox="1"/>
          <p:nvPr/>
        </p:nvSpPr>
        <p:spPr>
          <a:xfrm>
            <a:off x="3359652" y="336907"/>
            <a:ext cx="87022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MỞ ĐẦU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55DDBAFD-EF31-42DF-BD93-E962457A7D2D}"/>
              </a:ext>
            </a:extLst>
          </p:cNvPr>
          <p:cNvSpPr txBox="1"/>
          <p:nvPr/>
        </p:nvSpPr>
        <p:spPr>
          <a:xfrm>
            <a:off x="1399961" y="2439298"/>
            <a:ext cx="14003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ED7D31"/>
                </a:solidFill>
                <a:latin typeface="SVN-A Love Of Thunder" panose="02040603050506020204" pitchFamily="18" charset="0"/>
              </a:rPr>
              <a:t>Hoạt động hình thành kiến thức</a:t>
            </a:r>
          </a:p>
        </p:txBody>
      </p:sp>
      <p:pic>
        <p:nvPicPr>
          <p:cNvPr id="329" name="Picture 328">
            <a:extLst>
              <a:ext uri="{FF2B5EF4-FFF2-40B4-BE49-F238E27FC236}">
                <a16:creationId xmlns:a16="http://schemas.microsoft.com/office/drawing/2014/main" id="{64DF6981-0FF1-40D6-9F7D-FEC100F3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28" y="2397238"/>
            <a:ext cx="1142543" cy="1575845"/>
          </a:xfrm>
          <a:prstGeom prst="rect">
            <a:avLst/>
          </a:prstGeom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id="{5AF204A1-B29B-47E6-9B2C-02343578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54" y="4044612"/>
            <a:ext cx="1597715" cy="1426630"/>
          </a:xfrm>
          <a:prstGeom prst="rect">
            <a:avLst/>
          </a:prstGeom>
        </p:spPr>
      </p:pic>
      <p:sp>
        <p:nvSpPr>
          <p:cNvPr id="332" name="TextBox 331">
            <a:extLst>
              <a:ext uri="{FF2B5EF4-FFF2-40B4-BE49-F238E27FC236}">
                <a16:creationId xmlns:a16="http://schemas.microsoft.com/office/drawing/2014/main" id="{12096C75-CC53-44CD-B514-44C3280D76BF}"/>
              </a:ext>
            </a:extLst>
          </p:cNvPr>
          <p:cNvSpPr txBox="1"/>
          <p:nvPr/>
        </p:nvSpPr>
        <p:spPr>
          <a:xfrm>
            <a:off x="2366479" y="4112591"/>
            <a:ext cx="10009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VẬN DỤNG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A069B530-ED5E-4895-9CE5-6D4EE9BD2CC3}"/>
              </a:ext>
            </a:extLst>
          </p:cNvPr>
          <p:cNvSpPr txBox="1"/>
          <p:nvPr/>
        </p:nvSpPr>
        <p:spPr>
          <a:xfrm>
            <a:off x="2432063" y="5437648"/>
            <a:ext cx="4425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6748470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5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 descr="Question Confused Boy - Free image on Pixabay">
            <a:extLst>
              <a:ext uri="{FF2B5EF4-FFF2-40B4-BE49-F238E27FC236}">
                <a16:creationId xmlns:a16="http://schemas.microsoft.com/office/drawing/2014/main" id="{B5874710-D6E2-4460-B51B-62C9E09D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92" y="2729479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93F223-B3C7-41FD-ABF1-AC70FB60AD0B}"/>
              </a:ext>
            </a:extLst>
          </p:cNvPr>
          <p:cNvSpPr txBox="1"/>
          <p:nvPr/>
        </p:nvSpPr>
        <p:spPr>
          <a:xfrm>
            <a:off x="1245712" y="3489838"/>
            <a:ext cx="6773644" cy="130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254C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nhận xét gì về tích của hai số nguyên khác dấu?</a:t>
            </a:r>
            <a:endParaRPr lang="en-US" sz="3600" b="1">
              <a:solidFill>
                <a:srgbClr val="254C9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/>
              <p:nvPr/>
            </p:nvSpPr>
            <p:spPr>
              <a:xfrm>
                <a:off x="2038873" y="2428021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873" y="2428021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32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4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 descr="Question Confused Boy - Free image on Pixabay">
            <a:extLst>
              <a:ext uri="{FF2B5EF4-FFF2-40B4-BE49-F238E27FC236}">
                <a16:creationId xmlns:a16="http://schemas.microsoft.com/office/drawing/2014/main" id="{F1AC50A7-BE92-4A8F-807B-5DF3C6AA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4" y="3355727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1F9FC18-2A31-4A7A-958B-B56A8454D069}"/>
              </a:ext>
            </a:extLst>
          </p:cNvPr>
          <p:cNvSpPr txBox="1"/>
          <p:nvPr/>
        </p:nvSpPr>
        <p:spPr>
          <a:xfrm>
            <a:off x="3328057" y="3934489"/>
            <a:ext cx="8673443" cy="1414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trên</a:t>
            </a: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em hãy phát biểu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tắc nhân hai số nguyên khác dấu?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!!1">
            <a:extLst>
              <a:ext uri="{FF2B5EF4-FFF2-40B4-BE49-F238E27FC236}">
                <a16:creationId xmlns:a16="http://schemas.microsoft.com/office/drawing/2014/main" id="{B6E86397-C15A-4ABF-B23C-BBA737399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E9B832-B75B-4E58-BAD2-5396850E71B5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/>
              <p:nvPr/>
            </p:nvSpPr>
            <p:spPr>
              <a:xfrm>
                <a:off x="2910742" y="2177932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742" y="2177932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09872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B338EAD-3BC9-4C81-AB2B-9972A46C561E}"/>
              </a:ext>
            </a:extLst>
          </p:cNvPr>
          <p:cNvGrpSpPr/>
          <p:nvPr/>
        </p:nvGrpSpPr>
        <p:grpSpPr>
          <a:xfrm>
            <a:off x="387745" y="1598162"/>
            <a:ext cx="11498574" cy="3979791"/>
            <a:chOff x="416320" y="1721987"/>
            <a:chExt cx="11498574" cy="39797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6D4F73-4BEF-4A99-9051-7DDC5B6C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320" y="1721987"/>
              <a:ext cx="11498574" cy="39797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/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khác dấu, ta làm như sau: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1. Bỏ dấu “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số nguyên âm, giữ nguyên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số còn lại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Tính tích của hai số nguyên dương nhận được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ở Bước 1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3. </a:t>
                  </a:r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Thêm dấu “</a:t>
                  </a:r>
                  <a14:m>
                    <m:oMath xmlns:m="http://schemas.openxmlformats.org/officeDocument/2006/math">
                      <m:r>
                        <a:rPr lang="en-US" sz="20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 trước kết quả nhận được ở Bước 2</a:t>
                  </a: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ta có tích cần tìm.</a:t>
                  </a: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blipFill>
                  <a:blip r:embed="rId5"/>
                  <a:stretch>
                    <a:fillRect l="-878" t="-1020" r="-8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EF1FE5-3509-4D42-BCB0-8A3DA964F60E}"/>
                </a:ext>
              </a:extLst>
            </p:cNvPr>
            <p:cNvSpPr/>
            <p:nvPr/>
          </p:nvSpPr>
          <p:spPr>
            <a:xfrm>
              <a:off x="8766629" y="2481946"/>
              <a:ext cx="2801257" cy="1378854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03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241C4-CCD8-4E0F-9E71-F146DB77F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217" y="938016"/>
            <a:ext cx="548366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75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/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 l</a:t>
                </a:r>
                <a:r>
                  <a:rPr lang="en-US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ầ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 ấy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endParaRPr lang="en-US" altLang="en-US" sz="440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 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 chi tất </a:t>
                </a:r>
                <a:r>
                  <a:rPr lang="en-US" altLang="en-US" sz="44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cả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altLang="en-US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600" b="1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sz="3600" b="1" i="1" smtClean="0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  <m: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e>
                    </m:d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altLang="en-US" sz="3600" b="1" i="1" smtClean="0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𝟏𝟐𝟎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𝟎𝟎𝟎</m:t>
                    </m:r>
                  </m:oMath>
                </a14:m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36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altLang="en-US" sz="4400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blipFill>
                <a:blip r:embed="rId4"/>
                <a:stretch>
                  <a:fillRect t="-12407" r="-474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FC516D3-6C32-4528-A4F4-752453E9F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05" y="991698"/>
            <a:ext cx="4531955" cy="4684105"/>
          </a:xfrm>
          <a:prstGeom prst="roundRect">
            <a:avLst>
              <a:gd name="adj" fmla="val 2003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014984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5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8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1025</TotalTime>
  <Words>2055</Words>
  <Application>Microsoft Office PowerPoint</Application>
  <PresentationFormat>Widescreen</PresentationFormat>
  <Paragraphs>306</Paragraphs>
  <Slides>35</Slides>
  <Notes>30</Notes>
  <HiddenSlides>5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.VnTime</vt:lpstr>
      <vt:lpstr>Arial</vt:lpstr>
      <vt:lpstr>Arial Black</vt:lpstr>
      <vt:lpstr>Calibri</vt:lpstr>
      <vt:lpstr>Calibri Light</vt:lpstr>
      <vt:lpstr>Cambria Math</vt:lpstr>
      <vt:lpstr>Geometr415 Blk BT</vt:lpstr>
      <vt:lpstr>Modern Love</vt:lpstr>
      <vt:lpstr>Myriad Pro</vt:lpstr>
      <vt:lpstr>Rockwell</vt:lpstr>
      <vt:lpstr>SVN-A Love Of Thunder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cảm ơn!</vt:lpstr>
      <vt:lpstr>Remember… Safety First!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Diu Bui</cp:lastModifiedBy>
  <cp:revision>7</cp:revision>
  <dcterms:created xsi:type="dcterms:W3CDTF">2021-06-07T13:44:30Z</dcterms:created>
  <dcterms:modified xsi:type="dcterms:W3CDTF">2022-10-31T14:09:51Z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