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83" r:id="rId6"/>
    <p:sldId id="258" r:id="rId7"/>
    <p:sldId id="284" r:id="rId8"/>
    <p:sldId id="294" r:id="rId9"/>
    <p:sldId id="292" r:id="rId10"/>
    <p:sldId id="264" r:id="rId11"/>
    <p:sldId id="285" r:id="rId12"/>
    <p:sldId id="286" r:id="rId13"/>
    <p:sldId id="288" r:id="rId14"/>
    <p:sldId id="289" r:id="rId15"/>
    <p:sldId id="290" r:id="rId16"/>
    <p:sldId id="295" r:id="rId17"/>
    <p:sldId id="27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F4E79"/>
    <a:srgbClr val="15142A"/>
    <a:srgbClr val="FAED3B"/>
    <a:srgbClr val="70AD47"/>
    <a:srgbClr val="A7FDFF"/>
    <a:srgbClr val="3CDFE6"/>
    <a:srgbClr val="0C0D0E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6" d="100"/>
          <a:sy n="56" d="100"/>
        </p:scale>
        <p:origin x="1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284476" y="748388"/>
            <a:ext cx="11800844" cy="18467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658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km.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TP.HCM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394km.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TP.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?”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4" y="2592962"/>
            <a:ext cx="4388756" cy="426503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66" y="2595091"/>
            <a:ext cx="1337417" cy="16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786466" y="2384130"/>
            <a:ext cx="544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bị trừ    Số trừ 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Hiệu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092351" y="970396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Nhắc lại về phép trừ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64820" y="2843814"/>
            <a:ext cx="950257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smtClean="0">
                <a:latin typeface="Arial" pitchFamily="34" charset="0"/>
                <a:cs typeface="Arial" pitchFamily="34" charset="0"/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en-US" sz="2800" i="1" smtClean="0">
                <a:latin typeface="Arial" pitchFamily="34" charset="0"/>
                <a:cs typeface="Arial" pitchFamily="34" charset="0"/>
              </a:rPr>
              <a:t>a – b = c thì a = b + c</a:t>
            </a:r>
          </a:p>
          <a:p>
            <a:pPr algn="just">
              <a:lnSpc>
                <a:spcPct val="150000"/>
              </a:lnSpc>
            </a:pPr>
            <a:r>
              <a:rPr lang="en-US" sz="2800" i="1" smtClean="0">
                <a:latin typeface="Arial" pitchFamily="34" charset="0"/>
                <a:cs typeface="Arial" pitchFamily="34" charset="0"/>
              </a:rPr>
              <a:t>a + b = c thì </a:t>
            </a:r>
          </a:p>
          <a:p>
            <a:pPr algn="just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72" y="272962"/>
            <a:ext cx="1607156" cy="144644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7153"/>
              </p:ext>
            </p:extLst>
          </p:nvPr>
        </p:nvGraphicFramePr>
        <p:xfrm>
          <a:off x="2992874" y="1525460"/>
          <a:ext cx="4878999" cy="92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4" imgW="2717800" imgH="520700" progId="Equation.DSMT4">
                  <p:embed/>
                </p:oleObj>
              </mc:Choice>
              <mc:Fallback>
                <p:oleObj name="Equation" r:id="rId4" imgW="27178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874" y="1525460"/>
                        <a:ext cx="4878999" cy="924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20907"/>
              </p:ext>
            </p:extLst>
          </p:nvPr>
        </p:nvGraphicFramePr>
        <p:xfrm>
          <a:off x="3486609" y="4261810"/>
          <a:ext cx="1520097" cy="104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6" imgW="787058" imgH="545863" progId="Equation.DSMT4">
                  <p:embed/>
                </p:oleObj>
              </mc:Choice>
              <mc:Fallback>
                <p:oleObj name="Equation" r:id="rId6" imgW="787058" imgH="5458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609" y="4261810"/>
                        <a:ext cx="1520097" cy="1043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47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273383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930892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Ví dụ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74601" y="2421209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Giải</a:t>
            </a:r>
            <a:r>
              <a:rPr lang="en-US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x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+ 2015 =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2021 </a:t>
            </a:r>
            <a:endParaRPr lang="en-US" sz="28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x = 2021 – 2015 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x = 6</a:t>
            </a:r>
          </a:p>
          <a:p>
            <a:r>
              <a:rPr lang="en-US" sz="28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x = 6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0310" y="151886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 số tự nhiên x, biết: x + 2015 = 2021</a:t>
            </a:r>
            <a:endParaRPr lang="en-US" sz="280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60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273383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930892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Luyện tập 2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74601" y="2201753"/>
            <a:ext cx="81943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Giải</a:t>
            </a:r>
            <a:r>
              <a:rPr lang="en-US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endParaRPr lang="en-US" sz="2800" dirty="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124 + (118 – x) =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217</a:t>
            </a:r>
            <a:endParaRPr lang="en-US" sz="28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118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x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217 – 124 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118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x =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93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x = 118 – 93 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x = 25</a:t>
            </a:r>
          </a:p>
          <a:p>
            <a:r>
              <a:rPr lang="en-US" sz="28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x = 25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0310" y="1555437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 số tự nhiên x, biết: 124 + (118 – x) = 217</a:t>
            </a:r>
            <a:endParaRPr lang="en-US" sz="280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351" y="1963658"/>
            <a:ext cx="2532753" cy="2532753"/>
          </a:xfrm>
          <a:prstGeom prst="rect">
            <a:avLst/>
          </a:prstGeom>
        </p:spPr>
      </p:pic>
      <p:pic>
        <p:nvPicPr>
          <p:cNvPr id="19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80" y="2542450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0"/>
            <a:ext cx="540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1083733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127 + 39 +73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(127 + 73) + 39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200 + 39 =239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132" y="965200"/>
            <a:ext cx="5367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135 + 360 + 65 + 40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(135 + 65) + (360 + 40)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200 + 400 = 600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3589867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417 -17 – 299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(417 – 17) -299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400 – 299 = 101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4133" y="3589867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981 – 781 + 29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981 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781) + 29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200 + 29 = 229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1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700580" y="345140"/>
            <a:ext cx="7273163" cy="13625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070100" y="2317245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r>
              <a:rPr lang="vi-VN" sz="2800">
                <a:latin typeface="Arial" pitchFamily="34" charset="0"/>
                <a:cs typeface="Arial" pitchFamily="34" charset="0"/>
              </a:rPr>
              <a:t>- Học thuộc: </a:t>
            </a:r>
            <a:r>
              <a:rPr lang="en-US" sz="2800">
                <a:latin typeface="Arial" pitchFamily="34" charset="0"/>
                <a:cs typeface="Arial" pitchFamily="34" charset="0"/>
              </a:rPr>
              <a:t>các tính chất của phép cộng, các lưu ý của phép trừ</a:t>
            </a:r>
          </a:p>
          <a:p>
            <a:r>
              <a:rPr lang="fr-FR" sz="280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2800">
                <a:latin typeface="Arial" pitchFamily="34" charset="0"/>
                <a:cs typeface="Arial" pitchFamily="34" charset="0"/>
              </a:rPr>
              <a:t>1c,d</a:t>
            </a:r>
            <a:r>
              <a:rPr lang="vi-VN" sz="2800">
                <a:latin typeface="Arial" pitchFamily="34" charset="0"/>
                <a:cs typeface="Arial" pitchFamily="34" charset="0"/>
              </a:rPr>
              <a:t>;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2; </a:t>
            </a:r>
            <a:r>
              <a:rPr lang="en-US" sz="2800">
                <a:latin typeface="Arial" pitchFamily="34" charset="0"/>
                <a:cs typeface="Arial" pitchFamily="34" charset="0"/>
              </a:rPr>
              <a:t>3 </a:t>
            </a:r>
            <a:r>
              <a:rPr lang="fr-FR" sz="2800" smtClean="0">
                <a:latin typeface="Arial" pitchFamily="34" charset="0"/>
                <a:cs typeface="Arial" pitchFamily="34" charset="0"/>
              </a:rPr>
              <a:t>SGK </a:t>
            </a:r>
            <a:r>
              <a:rPr lang="fr-FR" sz="2800">
                <a:latin typeface="Arial" pitchFamily="34" charset="0"/>
                <a:cs typeface="Arial" pitchFamily="34" charset="0"/>
              </a:rPr>
              <a:t>trang 15,16</a:t>
            </a:r>
            <a:r>
              <a:rPr lang="fr-FR" sz="2800" smtClean="0"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74113" y="795686"/>
            <a:ext cx="11895967" cy="176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658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km.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TP.HCM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394km.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TP.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?”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08024" y="3043850"/>
            <a:ext cx="5745765" cy="131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Chiều </a:t>
            </a:r>
            <a:r>
              <a:rPr lang="en-US">
                <a:latin typeface="Arial" pitchFamily="34" charset="0"/>
                <a:cs typeface="Arial" pitchFamily="34" charset="0"/>
              </a:rPr>
              <a:t>dài quãng đường từ Huế đến TP. Hồ Chí Minh là:</a:t>
            </a: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8871"/>
              </p:ext>
            </p:extLst>
          </p:nvPr>
        </p:nvGraphicFramePr>
        <p:xfrm>
          <a:off x="5966645" y="3967009"/>
          <a:ext cx="4028522" cy="49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1854200" imgH="228600" progId="Equation.DSMT4">
                  <p:embed/>
                </p:oleObj>
              </mc:Choice>
              <mc:Fallback>
                <p:oleObj name="Equation" r:id="rId3" imgW="1854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645" y="3967009"/>
                        <a:ext cx="4028522" cy="495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43419" y="4440699"/>
            <a:ext cx="5745765" cy="131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Chiều </a:t>
            </a:r>
            <a:r>
              <a:rPr lang="en-US">
                <a:latin typeface="Arial" pitchFamily="34" charset="0"/>
                <a:cs typeface="Arial" pitchFamily="34" charset="0"/>
              </a:rPr>
              <a:t>dài quãng đường từ Hà Nội đến TP. Hồ Chí Minh </a:t>
            </a:r>
            <a:r>
              <a:rPr lang="en-US" smtClean="0">
                <a:latin typeface="Arial" pitchFamily="34" charset="0"/>
                <a:cs typeface="Arial" pitchFamily="34" charset="0"/>
              </a:rPr>
              <a:t>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72937"/>
              </p:ext>
            </p:extLst>
          </p:nvPr>
        </p:nvGraphicFramePr>
        <p:xfrm>
          <a:off x="5849016" y="5473627"/>
          <a:ext cx="4162874" cy="48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016" y="5473627"/>
                        <a:ext cx="4162874" cy="48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07" y="5064895"/>
            <a:ext cx="1607156" cy="144644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8"/>
          <a:stretch>
            <a:fillRect/>
          </a:stretch>
        </p:blipFill>
        <p:spPr>
          <a:xfrm>
            <a:off x="83518" y="2729032"/>
            <a:ext cx="4595162" cy="41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2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949083" y="4114009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526360" y="2288487"/>
            <a:ext cx="100675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10251"/>
              </p:ext>
            </p:extLst>
          </p:nvPr>
        </p:nvGraphicFramePr>
        <p:xfrm>
          <a:off x="3760810" y="569329"/>
          <a:ext cx="3734496" cy="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3" imgW="1854200" imgH="469900" progId="Equation.DSMT4">
                  <p:embed/>
                </p:oleObj>
              </mc:Choice>
              <mc:Fallback>
                <p:oleObj name="Equation" r:id="rId3" imgW="18542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810" y="569329"/>
                        <a:ext cx="3734496" cy="95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683613" y="1599028"/>
            <a:ext cx="544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hạng  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Số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hạng 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Tổng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846051" y="2150947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Hãy 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 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tính chất của phép cộng các số tự nhiên</a:t>
            </a:r>
            <a:endParaRPr lang="en-US" sz="4000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325584" y="2130817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Các tính chất của phép cộng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64820" y="2843814"/>
            <a:ext cx="9502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hoán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đổi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13506"/>
              </p:ext>
            </p:extLst>
          </p:nvPr>
        </p:nvGraphicFramePr>
        <p:xfrm>
          <a:off x="6096000" y="3386514"/>
          <a:ext cx="2030083" cy="38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5" imgW="964781" imgH="177723" progId="Equation.DSMT4">
                  <p:embed/>
                </p:oleObj>
              </mc:Choice>
              <mc:Fallback>
                <p:oleObj name="Equation" r:id="rId5" imgW="96478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86514"/>
                        <a:ext cx="2030083" cy="381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65461" y="3807105"/>
            <a:ext cx="9502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7543"/>
              </p:ext>
            </p:extLst>
          </p:nvPr>
        </p:nvGraphicFramePr>
        <p:xfrm>
          <a:off x="3185708" y="4688197"/>
          <a:ext cx="3974218" cy="53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7" imgW="2108200" imgH="254000" progId="Equation.DSMT4">
                  <p:embed/>
                </p:oleObj>
              </mc:Choice>
              <mc:Fallback>
                <p:oleObj name="Equation" r:id="rId7" imgW="21082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708" y="4688197"/>
                        <a:ext cx="3974218" cy="53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520097" y="5222728"/>
            <a:ext cx="9502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0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66625"/>
              </p:ext>
            </p:extLst>
          </p:nvPr>
        </p:nvGraphicFramePr>
        <p:xfrm>
          <a:off x="4853266" y="5765427"/>
          <a:ext cx="2548215" cy="3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9" imgW="1384300" imgH="190500" progId="Equation.DSMT4">
                  <p:embed/>
                </p:oleObj>
              </mc:Choice>
              <mc:Fallback>
                <p:oleObj name="Equation" r:id="rId9" imgW="1384300" imgH="190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266" y="5765427"/>
                        <a:ext cx="2548215" cy="35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2772" y="272962"/>
            <a:ext cx="1607156" cy="1446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40787" y="4701386"/>
                <a:ext cx="1834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787" y="4701386"/>
                <a:ext cx="183422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21" grpId="0"/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760810" y="569329"/>
          <a:ext cx="3734496" cy="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854200" imgH="469900" progId="Equation.DSMT4">
                  <p:embed/>
                </p:oleObj>
              </mc:Choice>
              <mc:Fallback>
                <p:oleObj name="Equation" r:id="rId3" imgW="185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810" y="569329"/>
                        <a:ext cx="3734496" cy="95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683613" y="1599028"/>
            <a:ext cx="544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hạng  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Số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hạng 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Tổng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4048" y="2191837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234967" y="2676144"/>
            <a:ext cx="9502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hoán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43358"/>
              </p:ext>
            </p:extLst>
          </p:nvPr>
        </p:nvGraphicFramePr>
        <p:xfrm>
          <a:off x="5286375" y="2746374"/>
          <a:ext cx="1880170" cy="44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774360" imgH="177480" progId="Equation.DSMT4">
                  <p:embed/>
                </p:oleObj>
              </mc:Choice>
              <mc:Fallback>
                <p:oleObj name="Equation" r:id="rId5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746374"/>
                        <a:ext cx="1880170" cy="441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234967" y="3488111"/>
            <a:ext cx="9502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29311"/>
              </p:ext>
            </p:extLst>
          </p:nvPr>
        </p:nvGraphicFramePr>
        <p:xfrm>
          <a:off x="4736876" y="3495299"/>
          <a:ext cx="4859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7" imgW="2577960" imgH="253800" progId="Equation.DSMT4">
                  <p:embed/>
                </p:oleObj>
              </mc:Choice>
              <mc:Fallback>
                <p:oleObj name="Equation" r:id="rId7" imgW="257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876" y="3495299"/>
                        <a:ext cx="4859338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226345" y="4271726"/>
            <a:ext cx="9502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56006"/>
              </p:ext>
            </p:extLst>
          </p:nvPr>
        </p:nvGraphicFramePr>
        <p:xfrm>
          <a:off x="5870575" y="4375150"/>
          <a:ext cx="2174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9" imgW="1180800" imgH="190440" progId="Equation.DSMT4">
                  <p:embed/>
                </p:oleObj>
              </mc:Choice>
              <mc:Fallback>
                <p:oleObj name="Equation" r:id="rId9" imgW="1180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375150"/>
                        <a:ext cx="2174875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2772" y="272962"/>
            <a:ext cx="1607156" cy="1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1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14400" y="-231577"/>
            <a:ext cx="13458613" cy="7284720"/>
            <a:chOff x="-914400" y="-228600"/>
            <a:chExt cx="13458613" cy="72847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00" y="-228600"/>
              <a:ext cx="13458613" cy="72847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42360" y="2773680"/>
                <a:ext cx="56540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008000"/>
                    </a:solidFill>
                    <a:latin typeface="Arial" pitchFamily="34" charset="0"/>
                    <a:cs typeface="Arial" panose="020B0604020202020204" pitchFamily="34" charset="0"/>
                  </a:rPr>
                  <a:t>Do tính chất kết hợp nên giá trị của biểu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thể </a:t>
                </a:r>
              </a:p>
              <a:p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 tính theo một trong hai cách sau: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60" y="2773680"/>
                <a:ext cx="565404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265" t="-2278" r="-205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05000" y="338316"/>
            <a:ext cx="3474720" cy="15697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5400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1086169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Ví dụ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74601" y="1679330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Ví dụ 1 (SGK): Tính một cách hợp lí</a:t>
            </a:r>
          </a:p>
          <a:p>
            <a:pPr marL="514350" indent="-514350">
              <a:buAutoNum type="alphaLcParenR"/>
            </a:pP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89 + 76 + 24</a:t>
            </a:r>
          </a:p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89 + (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76 + 24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(tính chất kết hợp)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89 + 100 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189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63610" y="3824595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b) 65 + 97 + 35</a:t>
            </a:r>
          </a:p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65 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35 +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97 (tính chất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giao hoán)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(65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35)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97 (tính chất kết hợp)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+ 97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197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80959" y="1888314"/>
            <a:ext cx="4148057" cy="24981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Quan sát VD 1 SGK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273383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930892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Ví dụ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74601" y="2421209"/>
            <a:ext cx="8194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58 + 76 + 42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58 + 42 + 76 (tính chất giao hoán)</a:t>
            </a:r>
            <a:endParaRPr lang="en-US" sz="280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(58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42)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+ 76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(tính chất kết hợp)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+ 76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176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63610" y="4221414"/>
            <a:ext cx="8194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b)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66 + 34 + 27</a:t>
            </a:r>
          </a:p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(66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34)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27 (tính chất kết hợp)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+ 27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127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37563" y="1449849"/>
            <a:ext cx="81943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Tính một cách hợp lí</a:t>
            </a:r>
          </a:p>
          <a:p>
            <a:pPr marL="514350" indent="-514350">
              <a:buAutoNum type="alphaLcParenR"/>
            </a:pPr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58 + 76 + 42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b) 66 + 34 + 27</a:t>
            </a:r>
            <a:endParaRPr lang="en-US" sz="280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4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1086169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Luyện tập 1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74601" y="1679330"/>
            <a:ext cx="93601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latin typeface="Arial" pitchFamily="34" charset="0"/>
                <a:cs typeface="Arial" pitchFamily="34" charset="0"/>
              </a:rPr>
              <a:t>Mẹ An mua cho An một bộ đồng phục học sinh gồm: áo sơ mi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giá 125 000 đồng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, áo khoác giá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140 000 đồng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, quần âu giá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160 000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đồng. Tính số tiền mẹ An đã mua đồng phục cho An.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63610" y="3824595"/>
            <a:ext cx="98095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smtClean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Giải:</a:t>
            </a:r>
            <a:r>
              <a:rPr lang="en-US" sz="2800" smtClean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Số </a:t>
            </a:r>
            <a:r>
              <a:rPr lang="en-US" sz="2800">
                <a:latin typeface="Arial" pitchFamily="34" charset="0"/>
                <a:cs typeface="Arial" pitchFamily="34" charset="0"/>
              </a:rPr>
              <a:t>tiền mẹ An đã mua đồng phục cho An là: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125 000 + 140 000 + 160 000</a:t>
            </a:r>
          </a:p>
          <a:p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125 000 +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(140 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000 + 160 </a:t>
            </a:r>
            <a:r>
              <a:rPr lang="en-US" sz="280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000)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125 000 + 300 000</a:t>
            </a:r>
          </a:p>
          <a:p>
            <a:r>
              <a:rPr lang="en-US" sz="280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425 000 (đồng)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6872998" y="4525566"/>
            <a:ext cx="2010536" cy="2010536"/>
          </a:xfrm>
          <a:prstGeom prst="rect">
            <a:avLst/>
          </a:prstGeom>
        </p:spPr>
      </p:pic>
      <p:pic>
        <p:nvPicPr>
          <p:cNvPr id="19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8747" y="5147653"/>
            <a:ext cx="1181515" cy="11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897</TotalTime>
  <Words>973</Words>
  <Application>Microsoft Office PowerPoint</Application>
  <PresentationFormat>Widescreen</PresentationFormat>
  <Paragraphs>113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57</cp:revision>
  <dcterms:created xsi:type="dcterms:W3CDTF">2021-06-07T13:44:30Z</dcterms:created>
  <dcterms:modified xsi:type="dcterms:W3CDTF">2021-09-15T09:23:08Z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