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5"/>
  </p:notesMasterIdLst>
  <p:sldIdLst>
    <p:sldId id="291" r:id="rId5"/>
    <p:sldId id="258" r:id="rId6"/>
    <p:sldId id="288" r:id="rId7"/>
    <p:sldId id="283" r:id="rId8"/>
    <p:sldId id="284" r:id="rId9"/>
    <p:sldId id="285" r:id="rId10"/>
    <p:sldId id="286" r:id="rId11"/>
    <p:sldId id="287" r:id="rId12"/>
    <p:sldId id="289" r:id="rId13"/>
    <p:sldId id="290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6EEAD"/>
    <a:srgbClr val="A7FDFF"/>
    <a:srgbClr val="C3DBB9"/>
    <a:srgbClr val="A4F0D1"/>
    <a:srgbClr val="B1E3D0"/>
    <a:srgbClr val="000000"/>
    <a:srgbClr val="70AD47"/>
    <a:srgbClr val="FFD347"/>
    <a:srgbClr val="15142A"/>
    <a:srgbClr val="FAED3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147" autoAdjust="0"/>
    <p:restoredTop sz="84946" autoAdjust="0"/>
  </p:normalViewPr>
  <p:slideViewPr>
    <p:cSldViewPr snapToGrid="0">
      <p:cViewPr varScale="1">
        <p:scale>
          <a:sx n="63" d="100"/>
          <a:sy n="63" d="100"/>
        </p:scale>
        <p:origin x="1218" y="-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Relationship Id="rId5" Type="http://schemas.openxmlformats.org/officeDocument/2006/relationships/image" Target="../media/image7.wmf"/><Relationship Id="rId4" Type="http://schemas.openxmlformats.org/officeDocument/2006/relationships/image" Target="../media/image6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image" Target="../media/image9.wmf"/><Relationship Id="rId4" Type="http://schemas.openxmlformats.org/officeDocument/2006/relationships/image" Target="../media/image12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6.wmf"/><Relationship Id="rId1" Type="http://schemas.openxmlformats.org/officeDocument/2006/relationships/image" Target="../media/image15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image" Target="../media/image18.wmf"/><Relationship Id="rId1" Type="http://schemas.openxmlformats.org/officeDocument/2006/relationships/image" Target="../media/image17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F9B0E6-B9BF-4E2D-AE08-8C7EBB196A2E}" type="datetimeFigureOut">
              <a:rPr lang="en-US" smtClean="0"/>
              <a:pPr/>
              <a:t>9/10/2021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53816F-A1CF-4485-B308-1B9F14B36EA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68391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853816F-A1CF-4485-B308-1B9F14B36EAD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40249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B980C5E7-B1A1-4648-89D2-17B0F1E7F5B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5D140298-3E00-4E73-B947-697E692828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A6BB99EB-0E86-4FEA-A9C4-501D4E755A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pPr/>
              <a:t>9/10/2021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6731F536-58DF-4935-AE3B-7A08C03124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FE995127-BE30-42B7-9BE5-B83CC6A2E6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97518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C6AAE108-9C7F-4CDC-AD71-B576580A19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5A103746-779A-435F-995A-5BF82C86C2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5984E866-B322-455F-AC32-8C164B8CD9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pPr/>
              <a:t>9/10/2021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AC0D61E0-F80F-48E7-A817-F1CECBEE9A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5BF34AFC-4299-43F1-A312-79EF0102CE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27462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6B1E1D3E-E4B6-4EAA-BFB4-25A0557A6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6F7E0856-45A8-4EAD-A9D6-8A993968A1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E90EEBE1-2BAF-4C94-8403-6E8454F9BC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pPr/>
              <a:t>9/10/2021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F3358F46-E931-4D79-94A5-037AFD0733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E5130D95-EF5F-4A0A-93BD-73AEE2C2FF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12567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21BABEC0-6253-4360-B586-B9D20933DE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A946E20B-8661-4C60-84FB-4892E8B4860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5132BE45-79E4-479B-BD2F-46CCB0BEE6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0589105E-DF25-4F38-BDE2-9B00C2C44F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pPr/>
              <a:t>9/10/2021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B1D9C4A8-7467-4BAD-98A2-0B63CAC19B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8BC5C5C0-08E4-4F7B-9E80-8925539D22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84073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A47FF641-A5CC-4263-A394-2112D623A8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B24D6865-C632-473C-AEC8-8D3F71562B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D9FDBD19-4D33-4F6A-9938-6A04B3888EC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="" xmlns:a16="http://schemas.microsoft.com/office/drawing/2014/main" id="{51697E46-CE4D-480E-A997-2B53B2DF55B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="" xmlns:a16="http://schemas.microsoft.com/office/drawing/2014/main" id="{8B8B7E36-823F-4FD4-B826-E450A124800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="" xmlns:a16="http://schemas.microsoft.com/office/drawing/2014/main" id="{8DBB3B14-C886-4F84-9FD5-11C8320E1F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pPr/>
              <a:t>9/10/2021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="" xmlns:a16="http://schemas.microsoft.com/office/drawing/2014/main" id="{DF9AF591-4BBF-4BF2-9EF7-F8B114DFA1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="" xmlns:a16="http://schemas.microsoft.com/office/drawing/2014/main" id="{352B1A04-B244-4AE3-8997-9B075B1059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0444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105408F1-BB29-4C6F-91C9-653A730BEC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2F54FEF9-8D09-4091-BE99-B6264EBD34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pPr/>
              <a:t>9/10/2021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0B5F49AA-83D5-4063-9CDE-AA7763048B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B2A2B27C-3C99-4208-B425-775413C536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4035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="" xmlns:a16="http://schemas.microsoft.com/office/drawing/2014/main" id="{042A62B2-A6D1-4A6F-8B20-80606F4785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pPr/>
              <a:t>9/10/2021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="" xmlns:a16="http://schemas.microsoft.com/office/drawing/2014/main" id="{C02E4958-7A46-4331-B2D8-2C31D8FCBD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45C8548B-339B-46B2-BF01-1EE3DDC72A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46615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8EF408F-8083-4F07-9628-074C7AFE41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B70477E0-A333-439D-A531-30B39A8134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D5D59501-D187-414C-AACE-F838720036C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1235F890-BB8A-49E1-880A-924FD6FE40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pPr/>
              <a:t>9/10/2021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51CA38FE-429A-41E7-942D-ECCE639D3C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2401D9BC-0038-4041-AE2C-657BF99D41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75613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87956CFD-7F35-482C-A50F-B3D43ACB0A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="" xmlns:a16="http://schemas.microsoft.com/office/drawing/2014/main" id="{7FD7F3EF-0FE9-46C4-A116-5DA6E26B0D5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D10B4041-0F17-42D8-AF16-AB099A39FFB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8BAF67FF-F8F1-4B22-A471-9317ED3A25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pPr/>
              <a:t>9/10/2021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A73D6993-98F8-4234-B24A-02D4DB41CE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F2A34037-0E7D-4379-ACA0-98611B2F76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91979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="" xmlns:a16="http://schemas.microsoft.com/office/drawing/2014/main" id="{E645B175-C851-453B-B2A0-9A5CFCADC0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2E65F4A2-0E4F-4E49-A0BF-BEEC722033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9328AA27-3F13-4BFD-B949-21CF3191088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33F5E9-5DAC-4C4A-9DF5-C2B87276BCC8}" type="datetimeFigureOut">
              <a:rPr lang="en-US" smtClean="0"/>
              <a:pPr/>
              <a:t>9/10/2021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EEEE99A2-0FED-42D4-9FBD-08CC1C3F81B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DF2468D4-5440-4CE2-BAB3-61D83F628C5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EC5C30-0B3A-4B13-ADDD-7C63C8AA921B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6" descr="Logo, company name&#10;&#10;Description automatically generated">
            <a:extLst>
              <a:ext uri="{FF2B5EF4-FFF2-40B4-BE49-F238E27FC236}">
                <a16:creationId xmlns="" xmlns:a16="http://schemas.microsoft.com/office/drawing/2014/main" id="{C617D0E3-7879-4E51-9843-14E11D752E40}"/>
              </a:ext>
            </a:extLst>
          </p:cNvPr>
          <p:cNvPicPr>
            <a:picLocks noChangeAspect="1"/>
          </p:cNvPicPr>
          <p:nvPr userDrawn="1"/>
        </p:nvPicPr>
        <p:blipFill>
          <a:blip r:embed="rId11"/>
          <a:stretch>
            <a:fillRect/>
          </a:stretch>
        </p:blipFill>
        <p:spPr>
          <a:xfrm>
            <a:off x="9411307" y="5438588"/>
            <a:ext cx="2086303" cy="16561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20394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13" Type="http://schemas.openxmlformats.org/officeDocument/2006/relationships/oleObject" Target="../embeddings/oleObject6.bin"/><Relationship Id="rId3" Type="http://schemas.openxmlformats.org/officeDocument/2006/relationships/image" Target="../media/image8.jpeg"/><Relationship Id="rId7" Type="http://schemas.openxmlformats.org/officeDocument/2006/relationships/image" Target="../media/image4.wmf"/><Relationship Id="rId12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6.wmf"/><Relationship Id="rId5" Type="http://schemas.openxmlformats.org/officeDocument/2006/relationships/image" Target="../media/image3.wmf"/><Relationship Id="rId10" Type="http://schemas.openxmlformats.org/officeDocument/2006/relationships/oleObject" Target="../embeddings/oleObject4.bin"/><Relationship Id="rId4" Type="http://schemas.openxmlformats.org/officeDocument/2006/relationships/oleObject" Target="../embeddings/oleObject1.bin"/><Relationship Id="rId9" Type="http://schemas.openxmlformats.org/officeDocument/2006/relationships/image" Target="../media/image5.wmf"/><Relationship Id="rId14" Type="http://schemas.openxmlformats.org/officeDocument/2006/relationships/image" Target="../media/image7.w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0.bin"/><Relationship Id="rId13" Type="http://schemas.openxmlformats.org/officeDocument/2006/relationships/image" Target="../media/image12.wmf"/><Relationship Id="rId3" Type="http://schemas.openxmlformats.org/officeDocument/2006/relationships/oleObject" Target="../embeddings/oleObject7.bin"/><Relationship Id="rId7" Type="http://schemas.openxmlformats.org/officeDocument/2006/relationships/oleObject" Target="../embeddings/oleObject9.bin"/><Relationship Id="rId12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0.wmf"/><Relationship Id="rId11" Type="http://schemas.openxmlformats.org/officeDocument/2006/relationships/image" Target="../media/image11.wmf"/><Relationship Id="rId5" Type="http://schemas.openxmlformats.org/officeDocument/2006/relationships/oleObject" Target="../embeddings/oleObject8.bin"/><Relationship Id="rId10" Type="http://schemas.openxmlformats.org/officeDocument/2006/relationships/oleObject" Target="../embeddings/oleObject11.bin"/><Relationship Id="rId4" Type="http://schemas.openxmlformats.org/officeDocument/2006/relationships/image" Target="../media/image9.wmf"/><Relationship Id="rId9" Type="http://schemas.openxmlformats.org/officeDocument/2006/relationships/image" Target="../media/image1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7" Type="http://schemas.openxmlformats.org/officeDocument/2006/relationships/image" Target="../media/image16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4.bin"/><Relationship Id="rId5" Type="http://schemas.openxmlformats.org/officeDocument/2006/relationships/image" Target="../media/image15.wmf"/><Relationship Id="rId4" Type="http://schemas.openxmlformats.org/officeDocument/2006/relationships/oleObject" Target="../embeddings/oleObject13.bin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wmf"/><Relationship Id="rId3" Type="http://schemas.openxmlformats.org/officeDocument/2006/relationships/oleObject" Target="../embeddings/oleObject15.bin"/><Relationship Id="rId7" Type="http://schemas.openxmlformats.org/officeDocument/2006/relationships/oleObject" Target="../embeddings/oleObject1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8.wmf"/><Relationship Id="rId5" Type="http://schemas.openxmlformats.org/officeDocument/2006/relationships/oleObject" Target="../embeddings/oleObject16.bin"/><Relationship Id="rId4" Type="http://schemas.openxmlformats.org/officeDocument/2006/relationships/image" Target="../media/image17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3997933" y="-1214147"/>
            <a:ext cx="4157732" cy="11986562"/>
          </a:xfrm>
        </p:spPr>
      </p:pic>
      <p:sp>
        <p:nvSpPr>
          <p:cNvPr id="5" name="Rectangle: Rounded Corners 19">
            <a:extLst>
              <a:ext uri="{FF2B5EF4-FFF2-40B4-BE49-F238E27FC236}">
                <a16:creationId xmlns="" xmlns:a16="http://schemas.microsoft.com/office/drawing/2014/main" id="{F0B9D66F-5601-40B8-86B8-4B94AB7C2B0B}"/>
              </a:ext>
            </a:extLst>
          </p:cNvPr>
          <p:cNvSpPr/>
          <p:nvPr/>
        </p:nvSpPr>
        <p:spPr>
          <a:xfrm>
            <a:off x="83518" y="49875"/>
            <a:ext cx="4189224" cy="653685"/>
          </a:xfrm>
          <a:prstGeom prst="roundRect">
            <a:avLst/>
          </a:prstGeom>
          <a:solidFill>
            <a:srgbClr val="FFD34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Content Placeholder 2">
            <a:extLst>
              <a:ext uri="{FF2B5EF4-FFF2-40B4-BE49-F238E27FC236}">
                <a16:creationId xmlns="" xmlns:a16="http://schemas.microsoft.com/office/drawing/2014/main" id="{DF9BD0EA-8A82-4EEC-BF24-49675928EA0D}"/>
              </a:ext>
            </a:extLst>
          </p:cNvPr>
          <p:cNvSpPr txBox="1">
            <a:spLocks/>
          </p:cNvSpPr>
          <p:nvPr/>
        </p:nvSpPr>
        <p:spPr>
          <a:xfrm>
            <a:off x="1203959" y="703560"/>
            <a:ext cx="10056226" cy="134211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vert="horz" lIns="91440" tIns="45720" rIns="91440" bIns="4572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dirty="0" smtClean="0">
                <a:solidFill>
                  <a:schemeClr val="accent3">
                    <a:lumMod val="50000"/>
                  </a:schemeClr>
                </a:solidFill>
              </a:rPr>
              <a:t>- </a:t>
            </a:r>
            <a:r>
              <a:rPr lang="vi-VN" sz="2400" dirty="0" smtClean="0">
                <a:solidFill>
                  <a:schemeClr val="accent3">
                    <a:lumMod val="50000"/>
                  </a:schemeClr>
                </a:solidFill>
              </a:rPr>
              <a:t>Trình bày phần sưu tầm về dân số và diện tích của một số tỉnh thành của nước ta</a:t>
            </a:r>
            <a:endParaRPr lang="en-US" sz="2400" dirty="0">
              <a:solidFill>
                <a:schemeClr val="accent3">
                  <a:lumMod val="50000"/>
                </a:schemeClr>
              </a:solidFill>
              <a:latin typeface="Times New Roman" panose="02020603050405020304" pitchFamily="18" charset="0"/>
              <a:ea typeface="Tahoma"/>
              <a:cs typeface="Times New Roman" panose="02020603050405020304" pitchFamily="18" charset="0"/>
            </a:endParaRPr>
          </a:p>
        </p:txBody>
      </p:sp>
      <p:sp>
        <p:nvSpPr>
          <p:cNvPr id="7" name="!!1">
            <a:extLst>
              <a:ext uri="{FF2B5EF4-FFF2-40B4-BE49-F238E27FC236}">
                <a16:creationId xmlns="" xmlns:a16="http://schemas.microsoft.com/office/drawing/2014/main" id="{4D3CFCA8-27ED-41FB-92A9-BA8CC0500364}"/>
              </a:ext>
            </a:extLst>
          </p:cNvPr>
          <p:cNvSpPr txBox="1"/>
          <p:nvPr/>
        </p:nvSpPr>
        <p:spPr>
          <a:xfrm>
            <a:off x="244204" y="107270"/>
            <a:ext cx="4028538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1">
                <a:solidFill>
                  <a:srgbClr val="C55A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HOẠT ĐỘNG MỞ ĐẦU</a:t>
            </a:r>
            <a:endParaRPr lang="en-US" sz="2800">
              <a:solidFill>
                <a:srgbClr val="C55A11"/>
              </a:solidFill>
            </a:endParaRPr>
          </a:p>
        </p:txBody>
      </p:sp>
      <p:sp>
        <p:nvSpPr>
          <p:cNvPr id="8" name="Rectangle 1"/>
          <p:cNvSpPr txBox="1">
            <a:spLocks noChangeArrowheads="1"/>
          </p:cNvSpPr>
          <p:nvPr/>
        </p:nvSpPr>
        <p:spPr bwMode="auto">
          <a:xfrm>
            <a:off x="1201786" y="1518582"/>
            <a:ext cx="10058399" cy="1200329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sz="2400" smtClean="0">
                <a:solidFill>
                  <a:srgbClr val="00000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- Từ bảng số liệu của nhóm, cho biết:</a:t>
            </a:r>
            <a:endParaRPr lang="en-US" sz="2400" smtClean="0">
              <a:latin typeface="Arial" pitchFamily="34" charset="0"/>
              <a:cs typeface="Arial" pitchFamily="34" charset="0"/>
            </a:endParaRPr>
          </a:p>
          <a:p>
            <a:pPr marL="0" indent="0" algn="just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sz="2400" smtClean="0">
                <a:solidFill>
                  <a:srgbClr val="FF000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+</a:t>
            </a:r>
            <a:r>
              <a:rPr lang="en-US" sz="2400" smtClean="0">
                <a:solidFill>
                  <a:srgbClr val="00000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 Tỉnh, thành phố nào có dân số lớn nhất?</a:t>
            </a:r>
            <a:endParaRPr lang="en-US" sz="2400" smtClean="0">
              <a:latin typeface="Arial" pitchFamily="34" charset="0"/>
              <a:cs typeface="Arial" pitchFamily="34" charset="0"/>
            </a:endParaRPr>
          </a:p>
          <a:p>
            <a:pPr marL="0" indent="0" algn="just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sz="2400" smtClean="0">
                <a:solidFill>
                  <a:srgbClr val="FF000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+</a:t>
            </a:r>
            <a:r>
              <a:rPr lang="en-US" sz="2400" smtClean="0">
                <a:solidFill>
                  <a:srgbClr val="00000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 Tỉnh, thành phố nào có diện tích nhỏ nhất?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1912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="" xmlns:a16="http://schemas.microsoft.com/office/drawing/2014/main" id="{45D60562-028E-4B92-BB2B-E55173015A53}"/>
              </a:ext>
            </a:extLst>
          </p:cNvPr>
          <p:cNvSpPr/>
          <p:nvPr/>
        </p:nvSpPr>
        <p:spPr>
          <a:xfrm>
            <a:off x="112542" y="99607"/>
            <a:ext cx="11943219" cy="6658786"/>
          </a:xfrm>
          <a:custGeom>
            <a:avLst/>
            <a:gdLst>
              <a:gd name="connsiteX0" fmla="*/ 0 w 11943219"/>
              <a:gd name="connsiteY0" fmla="*/ 0 h 6658786"/>
              <a:gd name="connsiteX1" fmla="*/ 11943219 w 11943219"/>
              <a:gd name="connsiteY1" fmla="*/ 0 h 6658786"/>
              <a:gd name="connsiteX2" fmla="*/ 11943219 w 11943219"/>
              <a:gd name="connsiteY2" fmla="*/ 6658786 h 6658786"/>
              <a:gd name="connsiteX3" fmla="*/ 0 w 11943219"/>
              <a:gd name="connsiteY3" fmla="*/ 6658786 h 6658786"/>
              <a:gd name="connsiteX4" fmla="*/ 0 w 11943219"/>
              <a:gd name="connsiteY4" fmla="*/ 0 h 66587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943219" h="6658786" extrusionOk="0">
                <a:moveTo>
                  <a:pt x="0" y="0"/>
                </a:moveTo>
                <a:cubicBezTo>
                  <a:pt x="4310450" y="118645"/>
                  <a:pt x="8658619" y="116012"/>
                  <a:pt x="11943219" y="0"/>
                </a:cubicBezTo>
                <a:cubicBezTo>
                  <a:pt x="11810337" y="1360470"/>
                  <a:pt x="12028170" y="5310941"/>
                  <a:pt x="11943219" y="6658786"/>
                </a:cubicBezTo>
                <a:cubicBezTo>
                  <a:pt x="10454998" y="6793386"/>
                  <a:pt x="2886094" y="6501590"/>
                  <a:pt x="0" y="6658786"/>
                </a:cubicBezTo>
                <a:cubicBezTo>
                  <a:pt x="-20187" y="5944707"/>
                  <a:pt x="-152480" y="740150"/>
                  <a:pt x="0" y="0"/>
                </a:cubicBezTo>
                <a:close/>
              </a:path>
            </a:pathLst>
          </a:custGeom>
          <a:noFill/>
          <a:ln w="69850">
            <a:solidFill>
              <a:srgbClr val="1F4E79"/>
            </a:solidFill>
            <a:extLst>
              <a:ext uri="{C807C97D-BFC1-408E-A445-0C87EB9F89A2}">
                <ask:lineSketchStyleProps xmlns="" xmlns:ask="http://schemas.microsoft.com/office/drawing/2018/sketchyshapes" sd="1219033472">
                  <a:prstGeom prst="rect">
                    <a:avLst/>
                  </a:prstGeom>
                  <ask:type>
                    <ask:lineSketchCurve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!!4">
            <a:extLst>
              <a:ext uri="{FF2B5EF4-FFF2-40B4-BE49-F238E27FC236}">
                <a16:creationId xmlns="" xmlns:a16="http://schemas.microsoft.com/office/drawing/2014/main" id="{58E6D429-DC53-47C4-8036-1E9D12B8E28B}"/>
              </a:ext>
            </a:extLst>
          </p:cNvPr>
          <p:cNvSpPr/>
          <p:nvPr/>
        </p:nvSpPr>
        <p:spPr>
          <a:xfrm>
            <a:off x="3225504" y="328207"/>
            <a:ext cx="5717294" cy="956117"/>
          </a:xfrm>
          <a:prstGeom prst="roundRect">
            <a:avLst>
              <a:gd name="adj" fmla="val 50000"/>
            </a:avLst>
          </a:prstGeom>
          <a:solidFill>
            <a:srgbClr val="70AD4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HƯỚNG DẪN TỰ HỌC Ở NHÀ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836189" y="1751308"/>
            <a:ext cx="790413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- </a:t>
            </a:r>
            <a:r>
              <a:rPr lang="en-US" sz="3200" b="1" dirty="0" err="1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Học</a:t>
            </a:r>
            <a:r>
              <a:rPr lang="en-US" sz="3200" b="1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bài</a:t>
            </a:r>
            <a:r>
              <a:rPr lang="en-US" sz="3200" b="1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theo</a:t>
            </a:r>
            <a:r>
              <a:rPr lang="en-US" sz="3200" b="1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 SGK </a:t>
            </a:r>
            <a:r>
              <a:rPr lang="en-US" sz="3200" b="1" dirty="0" err="1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và</a:t>
            </a:r>
            <a:r>
              <a:rPr lang="en-US" sz="3200" b="1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vở</a:t>
            </a:r>
            <a:r>
              <a:rPr lang="en-US" sz="3200" b="1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ghi</a:t>
            </a:r>
            <a:r>
              <a:rPr lang="en-US" sz="3200" b="1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en-US" sz="3200" b="1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- </a:t>
            </a:r>
            <a:r>
              <a:rPr lang="en-US" sz="3200" b="1" dirty="0" err="1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Bài</a:t>
            </a:r>
            <a:r>
              <a:rPr lang="en-US" sz="3200" b="1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tập</a:t>
            </a:r>
            <a:r>
              <a:rPr lang="en-US" sz="3200" b="1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 1, 2, 3 /SGK/ </a:t>
            </a:r>
            <a:r>
              <a:rPr lang="en-US" sz="3200" b="1" dirty="0" err="1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trang</a:t>
            </a:r>
            <a:r>
              <a:rPr lang="en-US" sz="3200" b="1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 12; 13.</a:t>
            </a:r>
            <a:endParaRPr lang="en-US" sz="3200" b="1" dirty="0">
              <a:solidFill>
                <a:schemeClr val="accent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5275958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!!3" descr="Wondering | Grappige gezichten, Smiley, Grappige plaatjes">
            <a:extLst>
              <a:ext uri="{FF2B5EF4-FFF2-40B4-BE49-F238E27FC236}">
                <a16:creationId xmlns="" xmlns:a16="http://schemas.microsoft.com/office/drawing/2014/main" id="{679F008B-6D84-4B69-B54D-201981BB384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74871" y="4471173"/>
            <a:ext cx="1987621" cy="2378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0" name="Group 9">
            <a:extLst>
              <a:ext uri="{FF2B5EF4-FFF2-40B4-BE49-F238E27FC236}">
                <a16:creationId xmlns="" xmlns:a16="http://schemas.microsoft.com/office/drawing/2014/main" id="{D4EF09CF-3362-453A-9463-F6669A9D3E01}"/>
              </a:ext>
            </a:extLst>
          </p:cNvPr>
          <p:cNvGrpSpPr/>
          <p:nvPr/>
        </p:nvGrpSpPr>
        <p:grpSpPr>
          <a:xfrm rot="8757556">
            <a:off x="-1052601" y="4821382"/>
            <a:ext cx="3136324" cy="6858000"/>
            <a:chOff x="9055676" y="0"/>
            <a:chExt cx="3136324" cy="6858000"/>
          </a:xfrm>
        </p:grpSpPr>
        <p:sp>
          <p:nvSpPr>
            <p:cNvPr id="4" name="Rectangle 3">
              <a:extLst>
                <a:ext uri="{FF2B5EF4-FFF2-40B4-BE49-F238E27FC236}">
                  <a16:creationId xmlns="" xmlns:a16="http://schemas.microsoft.com/office/drawing/2014/main" id="{403AE892-EBD6-40F1-851B-FEADBD59429F}"/>
                </a:ext>
              </a:extLst>
            </p:cNvPr>
            <p:cNvSpPr/>
            <p:nvPr/>
          </p:nvSpPr>
          <p:spPr>
            <a:xfrm>
              <a:off x="9221932" y="0"/>
              <a:ext cx="2970068" cy="6858000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" name="Rectangle 4">
              <a:extLst>
                <a:ext uri="{FF2B5EF4-FFF2-40B4-BE49-F238E27FC236}">
                  <a16:creationId xmlns="" xmlns:a16="http://schemas.microsoft.com/office/drawing/2014/main" id="{54318653-1A38-442C-BA0F-F2C51149BCFF}"/>
                </a:ext>
              </a:extLst>
            </p:cNvPr>
            <p:cNvSpPr/>
            <p:nvPr/>
          </p:nvSpPr>
          <p:spPr>
            <a:xfrm>
              <a:off x="9055676" y="0"/>
              <a:ext cx="166255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" name="Rectangle 5">
              <a:extLst>
                <a:ext uri="{FF2B5EF4-FFF2-40B4-BE49-F238E27FC236}">
                  <a16:creationId xmlns="" xmlns:a16="http://schemas.microsoft.com/office/drawing/2014/main" id="{C25D63D1-E9CE-42BF-BD4D-374FD0293155}"/>
                </a:ext>
              </a:extLst>
            </p:cNvPr>
            <p:cNvSpPr/>
            <p:nvPr/>
          </p:nvSpPr>
          <p:spPr>
            <a:xfrm>
              <a:off x="9221932" y="0"/>
              <a:ext cx="114301" cy="6858000"/>
            </a:xfrm>
            <a:prstGeom prst="rect">
              <a:avLst/>
            </a:prstGeom>
            <a:solidFill>
              <a:srgbClr val="FFD3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" name="Rectangle 6">
              <a:extLst>
                <a:ext uri="{FF2B5EF4-FFF2-40B4-BE49-F238E27FC236}">
                  <a16:creationId xmlns="" xmlns:a16="http://schemas.microsoft.com/office/drawing/2014/main" id="{BA4EE865-9F0D-4531-A737-E13A557C0277}"/>
                </a:ext>
              </a:extLst>
            </p:cNvPr>
            <p:cNvSpPr/>
            <p:nvPr/>
          </p:nvSpPr>
          <p:spPr>
            <a:xfrm>
              <a:off x="9336233" y="0"/>
              <a:ext cx="150667" cy="6858000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" name="Rectangle 7">
              <a:extLst>
                <a:ext uri="{FF2B5EF4-FFF2-40B4-BE49-F238E27FC236}">
                  <a16:creationId xmlns="" xmlns:a16="http://schemas.microsoft.com/office/drawing/2014/main" id="{6A1183CB-C5B0-498A-A49C-4180134C74B0}"/>
                </a:ext>
              </a:extLst>
            </p:cNvPr>
            <p:cNvSpPr/>
            <p:nvPr/>
          </p:nvSpPr>
          <p:spPr>
            <a:xfrm>
              <a:off x="9336233" y="0"/>
              <a:ext cx="57150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34" name="TextBox 33">
            <a:extLst>
              <a:ext uri="{FF2B5EF4-FFF2-40B4-BE49-F238E27FC236}">
                <a16:creationId xmlns="" xmlns:a16="http://schemas.microsoft.com/office/drawing/2014/main" id="{A3A062DA-93BF-4842-B601-4404401BCCE3}"/>
              </a:ext>
            </a:extLst>
          </p:cNvPr>
          <p:cNvSpPr txBox="1"/>
          <p:nvPr/>
        </p:nvSpPr>
        <p:spPr>
          <a:xfrm>
            <a:off x="761959" y="1332468"/>
            <a:ext cx="10148422" cy="3046988"/>
          </a:xfrm>
          <a:prstGeom prst="rect">
            <a:avLst/>
          </a:prstGeom>
          <a:solidFill>
            <a:srgbClr val="A6EEAD"/>
          </a:solidFill>
        </p:spPr>
        <p:txBody>
          <a:bodyPr wrap="square">
            <a:spAutoFit/>
          </a:bodyPr>
          <a:lstStyle/>
          <a:p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Các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số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0, 1, 2, 3, 4, ... 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là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các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số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tự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nhiên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Tập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hợp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các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số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tự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nhiên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được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kí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hiệu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là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   ,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tức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là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  </a:t>
            </a:r>
          </a:p>
          <a:p>
            <a:endParaRPr lang="en-US" sz="32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Tập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hợp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các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số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tự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nhiên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khác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0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được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kí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hiệu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là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  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tức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là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                             .</a:t>
            </a:r>
          </a:p>
          <a:p>
            <a:pPr algn="just"/>
            <a:endParaRPr lang="en-US" sz="3200" b="1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39" name="Group 38">
            <a:extLst>
              <a:ext uri="{FF2B5EF4-FFF2-40B4-BE49-F238E27FC236}">
                <a16:creationId xmlns="" xmlns:a16="http://schemas.microsoft.com/office/drawing/2014/main" id="{1ED5D934-1005-42E7-B9E8-65E9CE12B957}"/>
              </a:ext>
            </a:extLst>
          </p:cNvPr>
          <p:cNvGrpSpPr/>
          <p:nvPr/>
        </p:nvGrpSpPr>
        <p:grpSpPr>
          <a:xfrm rot="5400000">
            <a:off x="8383393" y="3218530"/>
            <a:ext cx="6891246" cy="653685"/>
            <a:chOff x="4871257" y="83128"/>
            <a:chExt cx="7501721" cy="653685"/>
          </a:xfrm>
        </p:grpSpPr>
        <p:sp>
          <p:nvSpPr>
            <p:cNvPr id="40" name="Rectangle: Rounded Corners 39">
              <a:extLst>
                <a:ext uri="{FF2B5EF4-FFF2-40B4-BE49-F238E27FC236}">
                  <a16:creationId xmlns="" xmlns:a16="http://schemas.microsoft.com/office/drawing/2014/main" id="{E77C13A5-0834-400F-A56E-4C74E35B6AEF}"/>
                </a:ext>
              </a:extLst>
            </p:cNvPr>
            <p:cNvSpPr/>
            <p:nvPr/>
          </p:nvSpPr>
          <p:spPr>
            <a:xfrm>
              <a:off x="4871257" y="83128"/>
              <a:ext cx="7232072" cy="653685"/>
            </a:xfrm>
            <a:prstGeom prst="roundRect">
              <a:avLst/>
            </a:prstGeom>
            <a:solidFill>
              <a:srgbClr val="70AD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41" name="TextBox 40">
              <a:extLst>
                <a:ext uri="{FF2B5EF4-FFF2-40B4-BE49-F238E27FC236}">
                  <a16:creationId xmlns="" xmlns:a16="http://schemas.microsoft.com/office/drawing/2014/main" id="{9512712A-CFC7-4140-8BF0-0E597115E512}"/>
                </a:ext>
              </a:extLst>
            </p:cNvPr>
            <p:cNvSpPr txBox="1"/>
            <p:nvPr/>
          </p:nvSpPr>
          <p:spPr>
            <a:xfrm>
              <a:off x="5268730" y="213658"/>
              <a:ext cx="7104248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2400" b="1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HOẠT ĐỘNG HÌNH THÀNH KIẾN THỨC</a:t>
              </a:r>
              <a:endParaRPr lang="en-US" sz="2400">
                <a:solidFill>
                  <a:srgbClr val="FFFF00"/>
                </a:solidFill>
              </a:endParaRPr>
            </a:p>
          </p:txBody>
        </p:sp>
      </p:grpSp>
      <p:sp>
        <p:nvSpPr>
          <p:cNvPr id="13" name="TextBox 12"/>
          <p:cNvSpPr txBox="1"/>
          <p:nvPr/>
        </p:nvSpPr>
        <p:spPr>
          <a:xfrm>
            <a:off x="737937" y="417097"/>
            <a:ext cx="957713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I. TẬP HỢP CÁC SỐ TỰ NHIÊN</a:t>
            </a:r>
            <a:endParaRPr lang="en-US" sz="2800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28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1. </a:t>
            </a:r>
            <a:r>
              <a:rPr lang="en-US" sz="2800" b="1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Tập</a:t>
            </a:r>
            <a:r>
              <a:rPr lang="en-US" sz="28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hợp</a:t>
            </a:r>
            <a:r>
              <a:rPr lang="en-US" sz="28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   </a:t>
            </a:r>
            <a:r>
              <a:rPr lang="en-US" sz="2800" b="1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và</a:t>
            </a:r>
            <a:r>
              <a:rPr lang="en-US" sz="28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tập</a:t>
            </a:r>
            <a:r>
              <a:rPr lang="en-US" sz="28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hợp</a:t>
            </a:r>
            <a:r>
              <a:rPr lang="en-US" sz="28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en-US" sz="2800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4" name="Object 13"/>
          <p:cNvGraphicFramePr>
            <a:graphicFrameLocks noChangeAspect="1"/>
          </p:cNvGraphicFramePr>
          <p:nvPr/>
        </p:nvGraphicFramePr>
        <p:xfrm>
          <a:off x="2686302" y="967708"/>
          <a:ext cx="409824" cy="2776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11" name="Equation" r:id="rId4" imgW="304560" imgH="317160" progId="Equation.DSMT4">
                  <p:embed/>
                </p:oleObj>
              </mc:Choice>
              <mc:Fallback>
                <p:oleObj name="Equation" r:id="rId4" imgW="304560" imgH="317160" progId="Equation.DSMT4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86302" y="967708"/>
                        <a:ext cx="409824" cy="27760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4"/>
          <p:cNvGraphicFramePr>
            <a:graphicFrameLocks noChangeAspect="1"/>
          </p:cNvGraphicFramePr>
          <p:nvPr/>
        </p:nvGraphicFramePr>
        <p:xfrm>
          <a:off x="5055269" y="929857"/>
          <a:ext cx="381000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12" name="Equation" r:id="rId6" imgW="380880" imgH="342720" progId="Equation.DSMT4">
                  <p:embed/>
                </p:oleObj>
              </mc:Choice>
              <mc:Fallback>
                <p:oleObj name="Equation" r:id="rId6" imgW="380880" imgH="34272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55269" y="929857"/>
                        <a:ext cx="381000" cy="342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795" name="Object 3"/>
          <p:cNvGraphicFramePr>
            <a:graphicFrameLocks noChangeAspect="1"/>
          </p:cNvGraphicFramePr>
          <p:nvPr/>
        </p:nvGraphicFramePr>
        <p:xfrm>
          <a:off x="8196512" y="2035175"/>
          <a:ext cx="409575" cy="276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13" name="Equation" r:id="rId8" imgW="304560" imgH="317160" progId="Equation.DSMT4">
                  <p:embed/>
                </p:oleObj>
              </mc:Choice>
              <mc:Fallback>
                <p:oleObj name="Equation" r:id="rId8" imgW="304560" imgH="31716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196512" y="2035175"/>
                        <a:ext cx="409575" cy="2762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796" name="Object 4"/>
          <p:cNvGraphicFramePr>
            <a:graphicFrameLocks noChangeAspect="1"/>
          </p:cNvGraphicFramePr>
          <p:nvPr/>
        </p:nvGraphicFramePr>
        <p:xfrm>
          <a:off x="1191552" y="2464886"/>
          <a:ext cx="3430587" cy="398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14" name="Equation" r:id="rId10" imgW="2552400" imgH="457200" progId="Equation.DSMT4">
                  <p:embed/>
                </p:oleObj>
              </mc:Choice>
              <mc:Fallback>
                <p:oleObj name="Equation" r:id="rId10" imgW="2552400" imgH="45720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91552" y="2464886"/>
                        <a:ext cx="3430587" cy="3984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797" name="Object 5"/>
          <p:cNvGraphicFramePr>
            <a:graphicFrameLocks noChangeAspect="1"/>
          </p:cNvGraphicFramePr>
          <p:nvPr/>
        </p:nvGraphicFramePr>
        <p:xfrm>
          <a:off x="9393990" y="2943560"/>
          <a:ext cx="381000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15" name="Equation" r:id="rId12" imgW="380880" imgH="342720" progId="Equation.DSMT4">
                  <p:embed/>
                </p:oleObj>
              </mc:Choice>
              <mc:Fallback>
                <p:oleObj name="Equation" r:id="rId12" imgW="380880" imgH="34272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393990" y="2943560"/>
                        <a:ext cx="381000" cy="342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798" name="Object 6"/>
          <p:cNvGraphicFramePr>
            <a:graphicFrameLocks noChangeAspect="1"/>
          </p:cNvGraphicFramePr>
          <p:nvPr/>
        </p:nvGraphicFramePr>
        <p:xfrm>
          <a:off x="1366838" y="3387725"/>
          <a:ext cx="3192462" cy="398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16" name="Equation" r:id="rId13" imgW="2374560" imgH="457200" progId="Equation.DSMT4">
                  <p:embed/>
                </p:oleObj>
              </mc:Choice>
              <mc:Fallback>
                <p:oleObj name="Equation" r:id="rId13" imgW="2374560" imgH="457200" progId="Equation.DSMT4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66838" y="3387725"/>
                        <a:ext cx="3192462" cy="3984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28991210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1" name="Rectangle 3"/>
          <p:cNvSpPr>
            <a:spLocks noChangeArrowheads="1"/>
          </p:cNvSpPr>
          <p:nvPr/>
        </p:nvSpPr>
        <p:spPr bwMode="auto">
          <a:xfrm>
            <a:off x="681924" y="821409"/>
            <a:ext cx="9949913" cy="1384995"/>
          </a:xfrm>
          <a:prstGeom prst="rect">
            <a:avLst/>
          </a:prstGeom>
          <a:solidFill>
            <a:srgbClr val="A7FD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1" i="0" u="sng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Luyện</a:t>
            </a:r>
            <a:r>
              <a:rPr kumimoji="0" lang="en-US" sz="28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1" i="0" u="sng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tập</a:t>
            </a:r>
            <a:r>
              <a:rPr kumimoji="0" lang="en-US" sz="28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1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: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Phát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biểu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nào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sau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đây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là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đúng</a:t>
            </a:r>
            <a:r>
              <a:rPr lang="en-US" sz="2800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?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  a)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Nếu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        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thì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         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  b)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Nếu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         </a:t>
            </a:r>
            <a:r>
              <a:rPr kumimoji="0" lang="en-US" sz="28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thì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         .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2196123" y="1377869"/>
          <a:ext cx="825500" cy="31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994" name="Equation" r:id="rId3" imgW="825480" imgH="317160" progId="Equation.DSMT4">
                  <p:embed/>
                </p:oleObj>
              </mc:Choice>
              <mc:Fallback>
                <p:oleObj name="Equation" r:id="rId3" imgW="825480" imgH="31716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96123" y="1377869"/>
                        <a:ext cx="825500" cy="317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/>
        </p:nvGraphicFramePr>
        <p:xfrm>
          <a:off x="3552871" y="1349671"/>
          <a:ext cx="901700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995" name="Equation" r:id="rId5" imgW="901440" imgH="342720" progId="Equation.DSMT4">
                  <p:embed/>
                </p:oleObj>
              </mc:Choice>
              <mc:Fallback>
                <p:oleObj name="Equation" r:id="rId5" imgW="901440" imgH="342720" progId="Equation.DSMT4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52871" y="1349671"/>
                        <a:ext cx="901700" cy="342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3975" name="Object 7"/>
          <p:cNvGraphicFramePr>
            <a:graphicFrameLocks noChangeAspect="1"/>
          </p:cNvGraphicFramePr>
          <p:nvPr/>
        </p:nvGraphicFramePr>
        <p:xfrm>
          <a:off x="2170893" y="1749748"/>
          <a:ext cx="901700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996" name="Equation" r:id="rId7" imgW="901440" imgH="342720" progId="Equation.DSMT4">
                  <p:embed/>
                </p:oleObj>
              </mc:Choice>
              <mc:Fallback>
                <p:oleObj name="Equation" r:id="rId7" imgW="901440" imgH="342720" progId="Equation.DSMT4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70893" y="1749748"/>
                        <a:ext cx="901700" cy="342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3976" name="Object 8"/>
          <p:cNvGraphicFramePr>
            <a:graphicFrameLocks noChangeAspect="1"/>
          </p:cNvGraphicFramePr>
          <p:nvPr/>
        </p:nvGraphicFramePr>
        <p:xfrm>
          <a:off x="3572279" y="1778322"/>
          <a:ext cx="825500" cy="31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997" name="Equation" r:id="rId8" imgW="825480" imgH="317160" progId="Equation.DSMT4">
                  <p:embed/>
                </p:oleObj>
              </mc:Choice>
              <mc:Fallback>
                <p:oleObj name="Equation" r:id="rId8" imgW="825480" imgH="317160" progId="Equation.DSMT4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72279" y="1778322"/>
                        <a:ext cx="825500" cy="317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2" name="!!3">
            <a:extLst>
              <a:ext uri="{FF2B5EF4-FFF2-40B4-BE49-F238E27FC236}">
                <a16:creationId xmlns="" xmlns:a16="http://schemas.microsoft.com/office/drawing/2014/main" id="{83F1A94D-48D5-4D73-BDAA-9118478F5E60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0" y="4286250"/>
            <a:ext cx="2857500" cy="2571750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2262752" y="3022169"/>
            <a:ext cx="7981627" cy="523220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Phát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biểu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đúng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là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:  b)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Nếu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        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thì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         .</a:t>
            </a: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7" name="Object 16"/>
          <p:cNvGraphicFramePr>
            <a:graphicFrameLocks noChangeAspect="1"/>
          </p:cNvGraphicFramePr>
          <p:nvPr/>
        </p:nvGraphicFramePr>
        <p:xfrm>
          <a:off x="6637041" y="3100981"/>
          <a:ext cx="901700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998" name="Equation" r:id="rId10" imgW="901440" imgH="342720" progId="Equation.DSMT4">
                  <p:embed/>
                </p:oleObj>
              </mc:Choice>
              <mc:Fallback>
                <p:oleObj name="Equation" r:id="rId10" imgW="901440" imgH="342720" progId="Equation.DSMT4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37041" y="3100981"/>
                        <a:ext cx="901700" cy="342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17"/>
          <p:cNvGraphicFramePr>
            <a:graphicFrameLocks noChangeAspect="1"/>
          </p:cNvGraphicFramePr>
          <p:nvPr/>
        </p:nvGraphicFramePr>
        <p:xfrm>
          <a:off x="8023494" y="3129178"/>
          <a:ext cx="825500" cy="31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999" name="Equation" r:id="rId12" imgW="825480" imgH="317160" progId="Equation.DSMT4">
                  <p:embed/>
                </p:oleObj>
              </mc:Choice>
              <mc:Fallback>
                <p:oleObj name="Equation" r:id="rId12" imgW="825480" imgH="317160" progId="Equation.DSMT4">
                  <p:embed/>
                  <p:pic>
                    <p:nvPicPr>
                      <p:cNvPr id="0" name="Picture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23494" y="3129178"/>
                        <a:ext cx="825500" cy="317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9" name="Group 18">
            <a:extLst>
              <a:ext uri="{FF2B5EF4-FFF2-40B4-BE49-F238E27FC236}">
                <a16:creationId xmlns="" xmlns:a16="http://schemas.microsoft.com/office/drawing/2014/main" id="{1ED5D934-1005-42E7-B9E8-65E9CE12B957}"/>
              </a:ext>
            </a:extLst>
          </p:cNvPr>
          <p:cNvGrpSpPr/>
          <p:nvPr/>
        </p:nvGrpSpPr>
        <p:grpSpPr>
          <a:xfrm rot="5400000">
            <a:off x="8383393" y="3218530"/>
            <a:ext cx="6891246" cy="653685"/>
            <a:chOff x="4871257" y="83128"/>
            <a:chExt cx="7501721" cy="653685"/>
          </a:xfrm>
        </p:grpSpPr>
        <p:sp>
          <p:nvSpPr>
            <p:cNvPr id="20" name="Rectangle: Rounded Corners 39">
              <a:extLst>
                <a:ext uri="{FF2B5EF4-FFF2-40B4-BE49-F238E27FC236}">
                  <a16:creationId xmlns="" xmlns:a16="http://schemas.microsoft.com/office/drawing/2014/main" id="{E77C13A5-0834-400F-A56E-4C74E35B6AEF}"/>
                </a:ext>
              </a:extLst>
            </p:cNvPr>
            <p:cNvSpPr/>
            <p:nvPr/>
          </p:nvSpPr>
          <p:spPr>
            <a:xfrm>
              <a:off x="4871257" y="83128"/>
              <a:ext cx="7232072" cy="653685"/>
            </a:xfrm>
            <a:prstGeom prst="roundRect">
              <a:avLst/>
            </a:prstGeom>
            <a:solidFill>
              <a:srgbClr val="70AD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21" name="TextBox 20">
              <a:extLst>
                <a:ext uri="{FF2B5EF4-FFF2-40B4-BE49-F238E27FC236}">
                  <a16:creationId xmlns="" xmlns:a16="http://schemas.microsoft.com/office/drawing/2014/main" id="{9512712A-CFC7-4140-8BF0-0E597115E512}"/>
                </a:ext>
              </a:extLst>
            </p:cNvPr>
            <p:cNvSpPr txBox="1"/>
            <p:nvPr/>
          </p:nvSpPr>
          <p:spPr>
            <a:xfrm>
              <a:off x="5268730" y="213658"/>
              <a:ext cx="7104248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2400" b="1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HOẠT ĐỘNG HÌNH THÀNH KIẾN THỨC</a:t>
              </a:r>
              <a:endParaRPr lang="en-US" sz="2400">
                <a:solidFill>
                  <a:srgbClr val="FFFF00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57938" y="418454"/>
            <a:ext cx="864805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Arial" pitchFamily="34" charset="0"/>
                <a:cs typeface="Arial" pitchFamily="34" charset="0"/>
              </a:rPr>
              <a:t>2. </a:t>
            </a:r>
            <a:r>
              <a:rPr lang="vi-VN" sz="2800" b="1" dirty="0" smtClean="0">
                <a:latin typeface="Arial" pitchFamily="34" charset="0"/>
                <a:cs typeface="Arial" pitchFamily="34" charset="0"/>
              </a:rPr>
              <a:t>Cách đọc và viết số tự nhiên</a:t>
            </a: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5" name="Group 4">
            <a:extLst>
              <a:ext uri="{FF2B5EF4-FFF2-40B4-BE49-F238E27FC236}">
                <a16:creationId xmlns="" xmlns:a16="http://schemas.microsoft.com/office/drawing/2014/main" id="{1ED5D934-1005-42E7-B9E8-65E9CE12B957}"/>
              </a:ext>
            </a:extLst>
          </p:cNvPr>
          <p:cNvGrpSpPr/>
          <p:nvPr/>
        </p:nvGrpSpPr>
        <p:grpSpPr>
          <a:xfrm rot="5400000">
            <a:off x="8383393" y="3218530"/>
            <a:ext cx="6891246" cy="653685"/>
            <a:chOff x="4871257" y="83128"/>
            <a:chExt cx="7501721" cy="653685"/>
          </a:xfrm>
        </p:grpSpPr>
        <p:sp>
          <p:nvSpPr>
            <p:cNvPr id="6" name="Rectangle: Rounded Corners 39">
              <a:extLst>
                <a:ext uri="{FF2B5EF4-FFF2-40B4-BE49-F238E27FC236}">
                  <a16:creationId xmlns="" xmlns:a16="http://schemas.microsoft.com/office/drawing/2014/main" id="{E77C13A5-0834-400F-A56E-4C74E35B6AEF}"/>
                </a:ext>
              </a:extLst>
            </p:cNvPr>
            <p:cNvSpPr/>
            <p:nvPr/>
          </p:nvSpPr>
          <p:spPr>
            <a:xfrm>
              <a:off x="4871257" y="83128"/>
              <a:ext cx="7232072" cy="653685"/>
            </a:xfrm>
            <a:prstGeom prst="roundRect">
              <a:avLst/>
            </a:prstGeom>
            <a:solidFill>
              <a:srgbClr val="70AD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7" name="TextBox 6">
              <a:extLst>
                <a:ext uri="{FF2B5EF4-FFF2-40B4-BE49-F238E27FC236}">
                  <a16:creationId xmlns="" xmlns:a16="http://schemas.microsoft.com/office/drawing/2014/main" id="{9512712A-CFC7-4140-8BF0-0E597115E512}"/>
                </a:ext>
              </a:extLst>
            </p:cNvPr>
            <p:cNvSpPr txBox="1"/>
            <p:nvPr/>
          </p:nvSpPr>
          <p:spPr>
            <a:xfrm>
              <a:off x="5268730" y="213658"/>
              <a:ext cx="7104248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2400" b="1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HOẠT ĐỘNG HÌNH THÀNH KIẾN THỨC</a:t>
              </a:r>
              <a:endParaRPr lang="en-US" sz="2400">
                <a:solidFill>
                  <a:srgbClr val="FFFF00"/>
                </a:solidFill>
              </a:endParaRPr>
            </a:p>
          </p:txBody>
        </p:sp>
      </p:grpSp>
      <p:sp>
        <p:nvSpPr>
          <p:cNvPr id="8" name="TextBox 7"/>
          <p:cNvSpPr txBox="1"/>
          <p:nvPr/>
        </p:nvSpPr>
        <p:spPr>
          <a:xfrm>
            <a:off x="371960" y="1193369"/>
            <a:ext cx="10910806" cy="95410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Đọc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các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số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sau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: 12 123 452.</a:t>
            </a:r>
          </a:p>
          <a:p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Viết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các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số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sau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: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Ba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mươi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tư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nghìn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sáu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trăm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năm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mươi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chín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.</a:t>
            </a: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40965" y="2169769"/>
            <a:ext cx="10926303" cy="738664"/>
          </a:xfrm>
          <a:prstGeom prst="rect">
            <a:avLst/>
          </a:prstGeom>
          <a:solidFill>
            <a:srgbClr val="A7FDFF"/>
          </a:solidFill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b="1" u="sng" dirty="0" err="1" smtClean="0">
                <a:latin typeface="Arial" pitchFamily="34" charset="0"/>
                <a:cs typeface="Arial" pitchFamily="34" charset="0"/>
              </a:rPr>
              <a:t>Luyện</a:t>
            </a:r>
            <a:r>
              <a:rPr lang="en-US" sz="2800" b="1" u="sng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u="sng" dirty="0" err="1" smtClean="0">
                <a:latin typeface="Arial" pitchFamily="34" charset="0"/>
                <a:cs typeface="Arial" pitchFamily="34" charset="0"/>
              </a:rPr>
              <a:t>tập</a:t>
            </a:r>
            <a:r>
              <a:rPr lang="en-US" sz="2800" b="1" u="sng" dirty="0" smtClean="0">
                <a:latin typeface="Arial" pitchFamily="34" charset="0"/>
                <a:cs typeface="Arial" pitchFamily="34" charset="0"/>
              </a:rPr>
              <a:t> 2.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Đọc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các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số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sau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: 71 219 367; 1 153 692 305. </a:t>
            </a: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56460" y="2836198"/>
            <a:ext cx="10864312" cy="1384995"/>
          </a:xfrm>
          <a:prstGeom prst="rect">
            <a:avLst/>
          </a:prstGeom>
          <a:solidFill>
            <a:srgbClr val="A7FDFF"/>
          </a:solidFill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b="1" u="sng" dirty="0" err="1" smtClean="0">
                <a:latin typeface="Arial" pitchFamily="34" charset="0"/>
                <a:cs typeface="Arial" pitchFamily="34" charset="0"/>
              </a:rPr>
              <a:t>Luyện</a:t>
            </a:r>
            <a:r>
              <a:rPr lang="en-US" sz="2800" b="1" u="sng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u="sng" dirty="0" err="1" smtClean="0">
                <a:latin typeface="Arial" pitchFamily="34" charset="0"/>
                <a:cs typeface="Arial" pitchFamily="34" charset="0"/>
              </a:rPr>
              <a:t>tập</a:t>
            </a:r>
            <a:r>
              <a:rPr lang="en-US" sz="2800" b="1" u="sng" dirty="0" smtClean="0">
                <a:latin typeface="Arial" pitchFamily="34" charset="0"/>
                <a:cs typeface="Arial" pitchFamily="34" charset="0"/>
              </a:rPr>
              <a:t> 3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Viết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số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sau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: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Ba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tỉ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hai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trăm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năm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mươi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chín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triệu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sáu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trăm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ba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mươi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ba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nghìn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hai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trăm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mười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bảy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.</a:t>
            </a: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49451" y="4804475"/>
            <a:ext cx="932998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i="1" u="sng" dirty="0" err="1" smtClean="0">
                <a:latin typeface="Arial" pitchFamily="34" charset="0"/>
                <a:cs typeface="Arial" pitchFamily="34" charset="0"/>
              </a:rPr>
              <a:t>Chú</a:t>
            </a:r>
            <a:r>
              <a:rPr lang="en-US" sz="2800" i="1" u="sng" dirty="0" smtClean="0">
                <a:latin typeface="Arial" pitchFamily="34" charset="0"/>
                <a:cs typeface="Arial" pitchFamily="34" charset="0"/>
              </a:rPr>
              <a:t> ý:</a:t>
            </a:r>
            <a:r>
              <a:rPr lang="en-US" sz="28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 err="1" smtClean="0">
                <a:latin typeface="Arial" pitchFamily="34" charset="0"/>
                <a:cs typeface="Arial" pitchFamily="34" charset="0"/>
              </a:rPr>
              <a:t>Khi</a:t>
            </a:r>
            <a:r>
              <a:rPr lang="en-US" sz="28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 err="1" smtClean="0">
                <a:latin typeface="Arial" pitchFamily="34" charset="0"/>
                <a:cs typeface="Arial" pitchFamily="34" charset="0"/>
              </a:rPr>
              <a:t>viết</a:t>
            </a:r>
            <a:r>
              <a:rPr lang="en-US" sz="28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 err="1" smtClean="0">
                <a:latin typeface="Arial" pitchFamily="34" charset="0"/>
                <a:cs typeface="Arial" pitchFamily="34" charset="0"/>
              </a:rPr>
              <a:t>số</a:t>
            </a:r>
            <a:r>
              <a:rPr lang="en-US" sz="28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 err="1" smtClean="0">
                <a:latin typeface="Arial" pitchFamily="34" charset="0"/>
                <a:cs typeface="Arial" pitchFamily="34" charset="0"/>
              </a:rPr>
              <a:t>tự</a:t>
            </a:r>
            <a:r>
              <a:rPr lang="en-US" sz="28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 err="1" smtClean="0">
                <a:latin typeface="Arial" pitchFamily="34" charset="0"/>
                <a:cs typeface="Arial" pitchFamily="34" charset="0"/>
              </a:rPr>
              <a:t>nhiên</a:t>
            </a:r>
            <a:r>
              <a:rPr lang="en-US" sz="28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 err="1" smtClean="0">
                <a:latin typeface="Arial" pitchFamily="34" charset="0"/>
                <a:cs typeface="Arial" pitchFamily="34" charset="0"/>
              </a:rPr>
              <a:t>có</a:t>
            </a:r>
            <a:r>
              <a:rPr lang="en-US" sz="28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 err="1" smtClean="0">
                <a:latin typeface="Arial" pitchFamily="34" charset="0"/>
                <a:cs typeface="Arial" pitchFamily="34" charset="0"/>
              </a:rPr>
              <a:t>từ</a:t>
            </a:r>
            <a:r>
              <a:rPr lang="en-US" sz="28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 err="1" smtClean="0">
                <a:latin typeface="Arial" pitchFamily="34" charset="0"/>
                <a:cs typeface="Arial" pitchFamily="34" charset="0"/>
              </a:rPr>
              <a:t>bốn</a:t>
            </a:r>
            <a:r>
              <a:rPr lang="en-US" sz="28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 err="1" smtClean="0">
                <a:latin typeface="Arial" pitchFamily="34" charset="0"/>
                <a:cs typeface="Arial" pitchFamily="34" charset="0"/>
              </a:rPr>
              <a:t>chữ</a:t>
            </a:r>
            <a:r>
              <a:rPr lang="en-US" sz="28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 err="1" smtClean="0">
                <a:latin typeface="Arial" pitchFamily="34" charset="0"/>
                <a:cs typeface="Arial" pitchFamily="34" charset="0"/>
              </a:rPr>
              <a:t>số</a:t>
            </a:r>
            <a:r>
              <a:rPr lang="en-US" sz="28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 err="1" smtClean="0">
                <a:latin typeface="Arial" pitchFamily="34" charset="0"/>
                <a:cs typeface="Arial" pitchFamily="34" charset="0"/>
              </a:rPr>
              <a:t>trở</a:t>
            </a:r>
            <a:r>
              <a:rPr lang="en-US" sz="28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 err="1" smtClean="0">
                <a:latin typeface="Arial" pitchFamily="34" charset="0"/>
                <a:cs typeface="Arial" pitchFamily="34" charset="0"/>
              </a:rPr>
              <a:t>lên</a:t>
            </a:r>
            <a:r>
              <a:rPr lang="en-US" sz="2800" i="1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800" i="1" dirty="0" err="1" smtClean="0">
                <a:latin typeface="Arial" pitchFamily="34" charset="0"/>
                <a:cs typeface="Arial" pitchFamily="34" charset="0"/>
              </a:rPr>
              <a:t>người</a:t>
            </a:r>
            <a:r>
              <a:rPr lang="en-US" sz="28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 err="1" smtClean="0">
                <a:latin typeface="Arial" pitchFamily="34" charset="0"/>
                <a:cs typeface="Arial" pitchFamily="34" charset="0"/>
              </a:rPr>
              <a:t>ta</a:t>
            </a:r>
            <a:r>
              <a:rPr lang="en-US" sz="28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 err="1" smtClean="0">
                <a:latin typeface="Arial" pitchFamily="34" charset="0"/>
                <a:cs typeface="Arial" pitchFamily="34" charset="0"/>
              </a:rPr>
              <a:t>thường</a:t>
            </a:r>
            <a:r>
              <a:rPr lang="en-US" sz="28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 err="1" smtClean="0">
                <a:latin typeface="Arial" pitchFamily="34" charset="0"/>
                <a:cs typeface="Arial" pitchFamily="34" charset="0"/>
              </a:rPr>
              <a:t>viết</a:t>
            </a:r>
            <a:r>
              <a:rPr lang="en-US" sz="28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 err="1" smtClean="0">
                <a:latin typeface="Arial" pitchFamily="34" charset="0"/>
                <a:cs typeface="Arial" pitchFamily="34" charset="0"/>
              </a:rPr>
              <a:t>tách</a:t>
            </a:r>
            <a:r>
              <a:rPr lang="en-US" sz="28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 err="1" smtClean="0">
                <a:latin typeface="Arial" pitchFamily="34" charset="0"/>
                <a:cs typeface="Arial" pitchFamily="34" charset="0"/>
              </a:rPr>
              <a:t>riêng</a:t>
            </a:r>
            <a:r>
              <a:rPr lang="en-US" sz="28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 err="1" smtClean="0">
                <a:latin typeface="Arial" pitchFamily="34" charset="0"/>
                <a:cs typeface="Arial" pitchFamily="34" charset="0"/>
              </a:rPr>
              <a:t>từng</a:t>
            </a:r>
            <a:r>
              <a:rPr lang="en-US" sz="28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 err="1" smtClean="0">
                <a:latin typeface="Arial" pitchFamily="34" charset="0"/>
                <a:cs typeface="Arial" pitchFamily="34" charset="0"/>
              </a:rPr>
              <a:t>nhóm</a:t>
            </a:r>
            <a:r>
              <a:rPr lang="en-US" sz="28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 err="1" smtClean="0">
                <a:latin typeface="Arial" pitchFamily="34" charset="0"/>
                <a:cs typeface="Arial" pitchFamily="34" charset="0"/>
              </a:rPr>
              <a:t>ba</a:t>
            </a:r>
            <a:r>
              <a:rPr lang="en-US" sz="28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 err="1" smtClean="0">
                <a:latin typeface="Arial" pitchFamily="34" charset="0"/>
                <a:cs typeface="Arial" pitchFamily="34" charset="0"/>
              </a:rPr>
              <a:t>chữ</a:t>
            </a:r>
            <a:r>
              <a:rPr lang="en-US" sz="28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 err="1" smtClean="0">
                <a:latin typeface="Arial" pitchFamily="34" charset="0"/>
                <a:cs typeface="Arial" pitchFamily="34" charset="0"/>
              </a:rPr>
              <a:t>số</a:t>
            </a:r>
            <a:r>
              <a:rPr lang="en-US" sz="28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 err="1" smtClean="0">
                <a:latin typeface="Arial" pitchFamily="34" charset="0"/>
                <a:cs typeface="Arial" pitchFamily="34" charset="0"/>
              </a:rPr>
              <a:t>kể</a:t>
            </a:r>
            <a:r>
              <a:rPr lang="en-US" sz="28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 err="1" smtClean="0">
                <a:latin typeface="Arial" pitchFamily="34" charset="0"/>
                <a:cs typeface="Arial" pitchFamily="34" charset="0"/>
              </a:rPr>
              <a:t>từ</a:t>
            </a:r>
            <a:r>
              <a:rPr lang="en-US" sz="28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 err="1" smtClean="0">
                <a:latin typeface="Arial" pitchFamily="34" charset="0"/>
                <a:cs typeface="Arial" pitchFamily="34" charset="0"/>
              </a:rPr>
              <a:t>phải</a:t>
            </a:r>
            <a:r>
              <a:rPr lang="en-US" sz="2800" i="1" dirty="0" smtClean="0">
                <a:latin typeface="Arial" pitchFamily="34" charset="0"/>
                <a:cs typeface="Arial" pitchFamily="34" charset="0"/>
              </a:rPr>
              <a:t> sang </a:t>
            </a:r>
            <a:r>
              <a:rPr lang="en-US" sz="2800" i="1" dirty="0" err="1" smtClean="0">
                <a:latin typeface="Arial" pitchFamily="34" charset="0"/>
                <a:cs typeface="Arial" pitchFamily="34" charset="0"/>
              </a:rPr>
              <a:t>trái</a:t>
            </a:r>
            <a:r>
              <a:rPr lang="en-US" sz="28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 err="1" smtClean="0">
                <a:latin typeface="Arial" pitchFamily="34" charset="0"/>
                <a:cs typeface="Arial" pitchFamily="34" charset="0"/>
              </a:rPr>
              <a:t>cho</a:t>
            </a:r>
            <a:r>
              <a:rPr lang="en-US" sz="28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 err="1" smtClean="0">
                <a:latin typeface="Arial" pitchFamily="34" charset="0"/>
                <a:cs typeface="Arial" pitchFamily="34" charset="0"/>
              </a:rPr>
              <a:t>dễ</a:t>
            </a:r>
            <a:r>
              <a:rPr lang="en-US" sz="28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 err="1" smtClean="0">
                <a:latin typeface="Arial" pitchFamily="34" charset="0"/>
                <a:cs typeface="Arial" pitchFamily="34" charset="0"/>
              </a:rPr>
              <a:t>đọc</a:t>
            </a:r>
            <a:r>
              <a:rPr lang="en-US" sz="2800" i="1" dirty="0" smtClean="0">
                <a:latin typeface="Arial" pitchFamily="34" charset="0"/>
                <a:cs typeface="Arial" pitchFamily="34" charset="0"/>
              </a:rPr>
              <a:t>.</a:t>
            </a:r>
            <a:endParaRPr lang="en-US" sz="2800" i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8" grpId="1" animBg="1"/>
      <p:bldP spid="9" grpId="0" animBg="1"/>
      <p:bldP spid="10" grpId="0" animBg="1"/>
      <p:bldP spid="1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88936" y="340963"/>
            <a:ext cx="93919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II. </a:t>
            </a:r>
            <a:r>
              <a:rPr lang="en-US" sz="28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Biểu</a:t>
            </a:r>
            <a:r>
              <a:rPr lang="en-US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diễn</a:t>
            </a:r>
            <a:r>
              <a:rPr lang="en-US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số</a:t>
            </a:r>
            <a:r>
              <a:rPr lang="en-US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tự</a:t>
            </a:r>
            <a:r>
              <a:rPr lang="en-US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nhiên</a:t>
            </a:r>
            <a:r>
              <a:rPr lang="en-US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trên</a:t>
            </a:r>
            <a:r>
              <a:rPr lang="en-US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tia</a:t>
            </a:r>
            <a:r>
              <a:rPr lang="en-US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số</a:t>
            </a:r>
            <a:endParaRPr lang="en-US" sz="2800" b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59417" y="929898"/>
            <a:ext cx="59203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1.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Biểu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diễn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số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tự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nhiên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trên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tia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số</a:t>
            </a: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8130" name="Rectangle 2"/>
          <p:cNvSpPr>
            <a:spLocks noChangeArrowheads="1"/>
          </p:cNvSpPr>
          <p:nvPr/>
        </p:nvSpPr>
        <p:spPr bwMode="auto">
          <a:xfrm>
            <a:off x="782800" y="1618077"/>
            <a:ext cx="10093747" cy="2246769"/>
          </a:xfrm>
          <a:prstGeom prst="rect">
            <a:avLst/>
          </a:prstGeom>
          <a:solidFill>
            <a:srgbClr val="A6EEAD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Các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số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tự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nhiên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được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biểu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diễn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trên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tia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số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.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Mỗi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số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tự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nhiên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ứng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với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một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điểm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trên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tia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số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.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800" dirty="0" smtClean="0"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8" name="Group 7">
            <a:extLst>
              <a:ext uri="{FF2B5EF4-FFF2-40B4-BE49-F238E27FC236}">
                <a16:creationId xmlns="" xmlns:a16="http://schemas.microsoft.com/office/drawing/2014/main" id="{1ED5D934-1005-42E7-B9E8-65E9CE12B957}"/>
              </a:ext>
            </a:extLst>
          </p:cNvPr>
          <p:cNvGrpSpPr/>
          <p:nvPr/>
        </p:nvGrpSpPr>
        <p:grpSpPr>
          <a:xfrm rot="5400000">
            <a:off x="8383393" y="3218530"/>
            <a:ext cx="6891246" cy="653685"/>
            <a:chOff x="4871257" y="83128"/>
            <a:chExt cx="7501721" cy="653685"/>
          </a:xfrm>
        </p:grpSpPr>
        <p:sp>
          <p:nvSpPr>
            <p:cNvPr id="9" name="Rectangle: Rounded Corners 39">
              <a:extLst>
                <a:ext uri="{FF2B5EF4-FFF2-40B4-BE49-F238E27FC236}">
                  <a16:creationId xmlns="" xmlns:a16="http://schemas.microsoft.com/office/drawing/2014/main" id="{E77C13A5-0834-400F-A56E-4C74E35B6AEF}"/>
                </a:ext>
              </a:extLst>
            </p:cNvPr>
            <p:cNvSpPr/>
            <p:nvPr/>
          </p:nvSpPr>
          <p:spPr>
            <a:xfrm>
              <a:off x="4871257" y="83128"/>
              <a:ext cx="7232072" cy="653685"/>
            </a:xfrm>
            <a:prstGeom prst="roundRect">
              <a:avLst/>
            </a:prstGeom>
            <a:solidFill>
              <a:srgbClr val="70AD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10" name="TextBox 9">
              <a:extLst>
                <a:ext uri="{FF2B5EF4-FFF2-40B4-BE49-F238E27FC236}">
                  <a16:creationId xmlns="" xmlns:a16="http://schemas.microsoft.com/office/drawing/2014/main" id="{9512712A-CFC7-4140-8BF0-0E597115E512}"/>
                </a:ext>
              </a:extLst>
            </p:cNvPr>
            <p:cNvSpPr txBox="1"/>
            <p:nvPr/>
          </p:nvSpPr>
          <p:spPr>
            <a:xfrm>
              <a:off x="5268730" y="213658"/>
              <a:ext cx="7104248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2400" b="1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HOẠT ĐỘNG HÌNH THÀNH KIẾN THỨC</a:t>
              </a:r>
              <a:endParaRPr lang="en-US" sz="2400">
                <a:solidFill>
                  <a:srgbClr val="FFFF00"/>
                </a:solidFill>
              </a:endParaRPr>
            </a:p>
          </p:txBody>
        </p:sp>
      </p:grpSp>
      <p:pic>
        <p:nvPicPr>
          <p:cNvPr id="11" name="Picture 10"/>
          <p:cNvPicPr/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954291" y="2503816"/>
            <a:ext cx="5941017" cy="130876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29898" y="495946"/>
            <a:ext cx="101513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Arial" pitchFamily="34" charset="0"/>
                <a:cs typeface="Arial" pitchFamily="34" charset="0"/>
              </a:rPr>
              <a:t>2.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Cấu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tạo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thập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phân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của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số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tự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nhiên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.</a:t>
            </a: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177871" y="1332854"/>
            <a:ext cx="5873858" cy="52322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Cho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các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số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: 966; 953.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1177872" y="1828804"/>
            <a:ext cx="9934414" cy="95410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Xác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định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chữ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số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hàng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đơn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vị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hàng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chục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hàng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trăm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của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những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số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trên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.</a:t>
            </a: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7" name="Table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2692611"/>
              </p:ext>
            </p:extLst>
          </p:nvPr>
        </p:nvGraphicFramePr>
        <p:xfrm>
          <a:off x="929898" y="4023360"/>
          <a:ext cx="9952460" cy="2048449"/>
        </p:xfrm>
        <a:graphic>
          <a:graphicData uri="http://schemas.openxmlformats.org/drawingml/2006/table">
            <a:tbl>
              <a:tblPr/>
              <a:tblGrid>
                <a:gridCol w="2488115"/>
                <a:gridCol w="2488115"/>
                <a:gridCol w="2488115"/>
                <a:gridCol w="2488115"/>
              </a:tblGrid>
              <a:tr h="101545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 err="1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Số</a:t>
                      </a:r>
                      <a:endParaRPr lang="en-US" sz="28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 err="1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Chữ</a:t>
                      </a:r>
                      <a:r>
                        <a:rPr lang="en-US" sz="2800" b="1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r>
                        <a:rPr lang="en-US" sz="2800" b="1" dirty="0" err="1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số</a:t>
                      </a:r>
                      <a:r>
                        <a:rPr lang="en-US" sz="2800" b="1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r>
                        <a:rPr lang="en-US" sz="2800" b="1" dirty="0" err="1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hàng</a:t>
                      </a:r>
                      <a:r>
                        <a:rPr lang="en-US" sz="2800" b="1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r>
                        <a:rPr lang="en-US" sz="2800" b="1" dirty="0" err="1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trăm</a:t>
                      </a:r>
                      <a:endParaRPr lang="en-US" sz="28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 err="1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Chữ</a:t>
                      </a:r>
                      <a:r>
                        <a:rPr lang="en-US" sz="2800" b="1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r>
                        <a:rPr lang="en-US" sz="2800" b="1" dirty="0" err="1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số</a:t>
                      </a:r>
                      <a:r>
                        <a:rPr lang="en-US" sz="2800" b="1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r>
                        <a:rPr lang="en-US" sz="2800" b="1" dirty="0" err="1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hàng</a:t>
                      </a:r>
                      <a:r>
                        <a:rPr lang="en-US" sz="2800" b="1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r>
                        <a:rPr lang="en-US" sz="2800" b="1" dirty="0" err="1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chục</a:t>
                      </a:r>
                      <a:endParaRPr lang="en-US" sz="28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Chữ số hàng đơn vị</a:t>
                      </a:r>
                      <a:endParaRPr lang="en-US" sz="28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649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966</a:t>
                      </a:r>
                      <a:endParaRPr lang="en-US" sz="2800" dirty="0">
                        <a:solidFill>
                          <a:srgbClr val="FF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dirty="0">
                        <a:solidFill>
                          <a:srgbClr val="FF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dirty="0">
                        <a:solidFill>
                          <a:srgbClr val="FF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dirty="0">
                        <a:solidFill>
                          <a:srgbClr val="FF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649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953</a:t>
                      </a:r>
                      <a:endParaRPr lang="en-US" sz="2800" dirty="0">
                        <a:solidFill>
                          <a:srgbClr val="FF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dirty="0">
                        <a:solidFill>
                          <a:srgbClr val="FF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dirty="0">
                        <a:solidFill>
                          <a:srgbClr val="FF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dirty="0">
                        <a:solidFill>
                          <a:srgbClr val="FF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8" name="TextBox 17"/>
          <p:cNvSpPr txBox="1"/>
          <p:nvPr/>
        </p:nvSpPr>
        <p:spPr>
          <a:xfrm>
            <a:off x="1177885" y="2805199"/>
            <a:ext cx="9965396" cy="95410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Viết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số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953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thành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tổng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theo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mẫu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966 = 900 + 60 + 6 = 9 x 100 + 6 x 10 +6</a:t>
            </a:r>
          </a:p>
        </p:txBody>
      </p:sp>
      <p:sp>
        <p:nvSpPr>
          <p:cNvPr id="82954" name="Rectangle 10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pSp>
        <p:nvGrpSpPr>
          <p:cNvPr id="21" name="Group 20">
            <a:extLst>
              <a:ext uri="{FF2B5EF4-FFF2-40B4-BE49-F238E27FC236}">
                <a16:creationId xmlns="" xmlns:a16="http://schemas.microsoft.com/office/drawing/2014/main" id="{1ED5D934-1005-42E7-B9E8-65E9CE12B957}"/>
              </a:ext>
            </a:extLst>
          </p:cNvPr>
          <p:cNvGrpSpPr/>
          <p:nvPr/>
        </p:nvGrpSpPr>
        <p:grpSpPr>
          <a:xfrm rot="5400000">
            <a:off x="8383393" y="3218530"/>
            <a:ext cx="6891246" cy="653685"/>
            <a:chOff x="4871257" y="83128"/>
            <a:chExt cx="7501721" cy="653685"/>
          </a:xfrm>
        </p:grpSpPr>
        <p:sp>
          <p:nvSpPr>
            <p:cNvPr id="22" name="Rectangle: Rounded Corners 39">
              <a:extLst>
                <a:ext uri="{FF2B5EF4-FFF2-40B4-BE49-F238E27FC236}">
                  <a16:creationId xmlns="" xmlns:a16="http://schemas.microsoft.com/office/drawing/2014/main" id="{E77C13A5-0834-400F-A56E-4C74E35B6AEF}"/>
                </a:ext>
              </a:extLst>
            </p:cNvPr>
            <p:cNvSpPr/>
            <p:nvPr/>
          </p:nvSpPr>
          <p:spPr>
            <a:xfrm>
              <a:off x="4871257" y="83128"/>
              <a:ext cx="7232072" cy="653685"/>
            </a:xfrm>
            <a:prstGeom prst="roundRect">
              <a:avLst/>
            </a:prstGeom>
            <a:solidFill>
              <a:srgbClr val="70AD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23" name="TextBox 22">
              <a:extLst>
                <a:ext uri="{FF2B5EF4-FFF2-40B4-BE49-F238E27FC236}">
                  <a16:creationId xmlns="" xmlns:a16="http://schemas.microsoft.com/office/drawing/2014/main" id="{9512712A-CFC7-4140-8BF0-0E597115E512}"/>
                </a:ext>
              </a:extLst>
            </p:cNvPr>
            <p:cNvSpPr txBox="1"/>
            <p:nvPr/>
          </p:nvSpPr>
          <p:spPr>
            <a:xfrm>
              <a:off x="5268730" y="213658"/>
              <a:ext cx="7104248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2400" b="1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HOẠT ĐỘNG HÌNH THÀNH KIẾN THỨC</a:t>
              </a:r>
              <a:endParaRPr lang="en-US" sz="2400">
                <a:solidFill>
                  <a:srgbClr val="FFFF00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6" grpId="0" animBg="1"/>
      <p:bldP spid="16" grpId="1" animBg="1"/>
      <p:bldP spid="1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73437" y="604434"/>
            <a:ext cx="10445858" cy="3108543"/>
          </a:xfrm>
          <a:prstGeom prst="rect">
            <a:avLst/>
          </a:prstGeom>
          <a:solidFill>
            <a:srgbClr val="A6EEAD"/>
          </a:solidFill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-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Số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tự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nhiên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được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viết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trong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hệ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thập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phân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bởi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một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, hay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nhiều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chữ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số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Các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chữ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số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được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dùng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là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0, 1, 2, 3, 4, 5, 6, 7 8, 9. </a:t>
            </a:r>
          </a:p>
          <a:p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Khi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một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số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gồm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hai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chữ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số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trở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lên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thì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chữ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số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đầu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tiên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tính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từ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trái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sang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phải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) 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khác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0</a:t>
            </a:r>
          </a:p>
          <a:p>
            <a:pPr>
              <a:lnSpc>
                <a:spcPct val="150000"/>
              </a:lnSpc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-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Trong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cách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viết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số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tự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nhiên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có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nhiều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chữ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số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mỗi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chữ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số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ở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những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vị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trí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khác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nhau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có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giá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trị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khác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nhau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.</a:t>
            </a: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5" name="Group 4">
            <a:extLst>
              <a:ext uri="{FF2B5EF4-FFF2-40B4-BE49-F238E27FC236}">
                <a16:creationId xmlns="" xmlns:a16="http://schemas.microsoft.com/office/drawing/2014/main" id="{1ED5D934-1005-42E7-B9E8-65E9CE12B957}"/>
              </a:ext>
            </a:extLst>
          </p:cNvPr>
          <p:cNvGrpSpPr/>
          <p:nvPr/>
        </p:nvGrpSpPr>
        <p:grpSpPr>
          <a:xfrm rot="5400000">
            <a:off x="8383393" y="3218530"/>
            <a:ext cx="6891246" cy="653685"/>
            <a:chOff x="4871257" y="83128"/>
            <a:chExt cx="7501721" cy="653685"/>
          </a:xfrm>
        </p:grpSpPr>
        <p:sp>
          <p:nvSpPr>
            <p:cNvPr id="6" name="Rectangle: Rounded Corners 39">
              <a:extLst>
                <a:ext uri="{FF2B5EF4-FFF2-40B4-BE49-F238E27FC236}">
                  <a16:creationId xmlns="" xmlns:a16="http://schemas.microsoft.com/office/drawing/2014/main" id="{E77C13A5-0834-400F-A56E-4C74E35B6AEF}"/>
                </a:ext>
              </a:extLst>
            </p:cNvPr>
            <p:cNvSpPr/>
            <p:nvPr/>
          </p:nvSpPr>
          <p:spPr>
            <a:xfrm>
              <a:off x="4871257" y="83128"/>
              <a:ext cx="7232072" cy="653685"/>
            </a:xfrm>
            <a:prstGeom prst="roundRect">
              <a:avLst/>
            </a:prstGeom>
            <a:solidFill>
              <a:srgbClr val="70AD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7" name="TextBox 6">
              <a:extLst>
                <a:ext uri="{FF2B5EF4-FFF2-40B4-BE49-F238E27FC236}">
                  <a16:creationId xmlns="" xmlns:a16="http://schemas.microsoft.com/office/drawing/2014/main" id="{9512712A-CFC7-4140-8BF0-0E597115E512}"/>
                </a:ext>
              </a:extLst>
            </p:cNvPr>
            <p:cNvSpPr txBox="1"/>
            <p:nvPr/>
          </p:nvSpPr>
          <p:spPr>
            <a:xfrm>
              <a:off x="5268730" y="213658"/>
              <a:ext cx="7104248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2400" b="1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HOẠT ĐỘNG HÌNH THÀNH KIẾN THỨC</a:t>
              </a:r>
              <a:endParaRPr lang="en-US" sz="2400">
                <a:solidFill>
                  <a:srgbClr val="FFFF00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="" xmlns:a16="http://schemas.microsoft.com/office/drawing/2014/main" id="{1ED5D934-1005-42E7-B9E8-65E9CE12B957}"/>
              </a:ext>
            </a:extLst>
          </p:cNvPr>
          <p:cNvGrpSpPr/>
          <p:nvPr/>
        </p:nvGrpSpPr>
        <p:grpSpPr>
          <a:xfrm rot="5400000">
            <a:off x="8383393" y="3218530"/>
            <a:ext cx="6891246" cy="653685"/>
            <a:chOff x="4871257" y="83128"/>
            <a:chExt cx="7501721" cy="653685"/>
          </a:xfrm>
        </p:grpSpPr>
        <p:sp>
          <p:nvSpPr>
            <p:cNvPr id="5" name="Rectangle: Rounded Corners 39">
              <a:extLst>
                <a:ext uri="{FF2B5EF4-FFF2-40B4-BE49-F238E27FC236}">
                  <a16:creationId xmlns="" xmlns:a16="http://schemas.microsoft.com/office/drawing/2014/main" id="{E77C13A5-0834-400F-A56E-4C74E35B6AEF}"/>
                </a:ext>
              </a:extLst>
            </p:cNvPr>
            <p:cNvSpPr/>
            <p:nvPr/>
          </p:nvSpPr>
          <p:spPr>
            <a:xfrm>
              <a:off x="4871257" y="83128"/>
              <a:ext cx="7232072" cy="653685"/>
            </a:xfrm>
            <a:prstGeom prst="roundRect">
              <a:avLst/>
            </a:prstGeom>
            <a:solidFill>
              <a:srgbClr val="70AD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6" name="TextBox 5">
              <a:extLst>
                <a:ext uri="{FF2B5EF4-FFF2-40B4-BE49-F238E27FC236}">
                  <a16:creationId xmlns="" xmlns:a16="http://schemas.microsoft.com/office/drawing/2014/main" id="{9512712A-CFC7-4140-8BF0-0E597115E512}"/>
                </a:ext>
              </a:extLst>
            </p:cNvPr>
            <p:cNvSpPr txBox="1"/>
            <p:nvPr/>
          </p:nvSpPr>
          <p:spPr>
            <a:xfrm>
              <a:off x="5268730" y="213658"/>
              <a:ext cx="7104248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2400" b="1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HOẠT ĐỘNG HÌNH THÀNH KIẾN THỨC</a:t>
              </a:r>
              <a:endParaRPr lang="en-US" sz="2400">
                <a:solidFill>
                  <a:srgbClr val="FFFF00"/>
                </a:solidFill>
              </a:endParaRPr>
            </a:p>
          </p:txBody>
        </p:sp>
      </p:grp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681924" y="821409"/>
            <a:ext cx="9949913" cy="1384995"/>
          </a:xfrm>
          <a:prstGeom prst="rect">
            <a:avLst/>
          </a:prstGeom>
          <a:solidFill>
            <a:srgbClr val="A7FD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1" i="0" u="sng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Luyện</a:t>
            </a:r>
            <a:r>
              <a:rPr kumimoji="0" lang="en-US" sz="28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1" i="0" u="sng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tập</a:t>
            </a:r>
            <a:r>
              <a:rPr kumimoji="0" lang="en-US" sz="28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4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: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Viết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mỗi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số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sau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thành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tổng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theo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mẫu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ở </a:t>
            </a:r>
            <a:r>
              <a:rPr lang="en-US" sz="2800" dirty="0" err="1" smtClean="0">
                <a:latin typeface="Arial" pitchFamily="34" charset="0"/>
                <a:ea typeface="Calibri" pitchFamily="34" charset="0"/>
                <a:cs typeface="Arial" pitchFamily="34" charset="0"/>
              </a:rPr>
              <a:t>V</a:t>
            </a:r>
            <a:r>
              <a:rPr kumimoji="0" lang="en-US" sz="28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í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dụ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3: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  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8" name="!!3">
            <a:extLst>
              <a:ext uri="{FF2B5EF4-FFF2-40B4-BE49-F238E27FC236}">
                <a16:creationId xmlns="" xmlns:a16="http://schemas.microsoft.com/office/drawing/2014/main" id="{83F1A94D-48D5-4D73-BDAA-9118478F5E6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4863368"/>
            <a:ext cx="2216258" cy="1994632"/>
          </a:xfrm>
          <a:prstGeom prst="rect">
            <a:avLst/>
          </a:prstGeom>
        </p:spPr>
      </p:pic>
      <p:graphicFrame>
        <p:nvGraphicFramePr>
          <p:cNvPr id="9" name="Object 8"/>
          <p:cNvGraphicFramePr>
            <a:graphicFrameLocks noChangeAspect="1"/>
          </p:cNvGraphicFramePr>
          <p:nvPr/>
        </p:nvGraphicFramePr>
        <p:xfrm>
          <a:off x="3683000" y="1905000"/>
          <a:ext cx="914400" cy="336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5007" name="Equation" r:id="rId4" imgW="914400" imgH="336960" progId="Equation.DSMT4">
                  <p:embed/>
                </p:oleObj>
              </mc:Choice>
              <mc:Fallback>
                <p:oleObj name="Equation" r:id="rId4" imgW="914400" imgH="336960" progId="Equation.DSMT4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83000" y="1905000"/>
                        <a:ext cx="914400" cy="336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/>
        </p:nvGraphicFramePr>
        <p:xfrm>
          <a:off x="2781300" y="1558925"/>
          <a:ext cx="3684588" cy="520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5008" name="Equation" r:id="rId6" imgW="3327120" imgH="469800" progId="Equation.DSMT4">
                  <p:embed/>
                </p:oleObj>
              </mc:Choice>
              <mc:Fallback>
                <p:oleObj name="Equation" r:id="rId6" imgW="3327120" imgH="46980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81300" y="1558925"/>
                        <a:ext cx="3684588" cy="520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4996" name="Rectangle 4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84998" name="Rectangle 6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85000" name="Rectangle 8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4" name="Rectangle 4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87045" name="Rectangle 5"/>
          <p:cNvSpPr>
            <a:spLocks noChangeArrowheads="1"/>
          </p:cNvSpPr>
          <p:nvPr/>
        </p:nvSpPr>
        <p:spPr bwMode="auto">
          <a:xfrm>
            <a:off x="1844297" y="594102"/>
            <a:ext cx="7868195" cy="523220"/>
          </a:xfrm>
          <a:prstGeom prst="rect">
            <a:avLst/>
          </a:prstGeom>
          <a:solidFill>
            <a:srgbClr val="FFC000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Cách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viết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số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tự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nhiên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theo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hệ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thập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phân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: 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053884" y="1925631"/>
            <a:ext cx="9856922" cy="954107"/>
          </a:xfrm>
          <a:prstGeom prst="rect">
            <a:avLst/>
          </a:prstGeom>
          <a:solidFill>
            <a:srgbClr val="A6EEAD"/>
          </a:solidFill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+)                                           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Với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                 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là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số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tự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nhiên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có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ba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chữ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số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.    </a:t>
            </a: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/>
        </p:nvGraphicFramePr>
        <p:xfrm>
          <a:off x="6467529" y="2034385"/>
          <a:ext cx="558800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7057" name="Equation" r:id="rId3" imgW="558720" imgH="368280" progId="Equation.DSMT4">
                  <p:embed/>
                </p:oleObj>
              </mc:Choice>
              <mc:Fallback>
                <p:oleObj name="Equation" r:id="rId3" imgW="558720" imgH="368280" progId="Equation.DSMT4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67529" y="2034385"/>
                        <a:ext cx="558800" cy="368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/>
        </p:nvGraphicFramePr>
        <p:xfrm>
          <a:off x="7175178" y="2083676"/>
          <a:ext cx="1003300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7058" name="Equation" r:id="rId5" imgW="1002960" imgH="393480" progId="Equation.DSMT4">
                  <p:embed/>
                </p:oleObj>
              </mc:Choice>
              <mc:Fallback>
                <p:oleObj name="Equation" r:id="rId5" imgW="1002960" imgH="393480" progId="Equation.DSMT4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75178" y="2083676"/>
                        <a:ext cx="1003300" cy="393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1053884" y="2975682"/>
            <a:ext cx="9903418" cy="738664"/>
          </a:xfrm>
          <a:prstGeom prst="rect">
            <a:avLst/>
          </a:prstGeom>
          <a:solidFill>
            <a:srgbClr val="A6EEAD"/>
          </a:solidFill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+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Làm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tương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tự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với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số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tự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nhiên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có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số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các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chữ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số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khác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.</a:t>
            </a: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87050" name="Object 10"/>
          <p:cNvGraphicFramePr>
            <a:graphicFrameLocks noChangeAspect="1"/>
          </p:cNvGraphicFramePr>
          <p:nvPr/>
        </p:nvGraphicFramePr>
        <p:xfrm>
          <a:off x="1751760" y="1952787"/>
          <a:ext cx="4013200" cy="61820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7059" name="Equation" r:id="rId7" imgW="1511300" imgH="241300" progId="Equation.DSMT4">
                  <p:embed/>
                </p:oleObj>
              </mc:Choice>
              <mc:Fallback>
                <p:oleObj name="Equation" r:id="rId7" imgW="1511300" imgH="241300" progId="Equation.DSMT4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1760" y="1952787"/>
                        <a:ext cx="4013200" cy="61820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F33787325_Lab safety_AAS_v3" id="{898BC5E2-691B-4B41-A97D-F35AD4FFF20D}" vid="{295F60D3-032D-43CA-A300-E4752067AD5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71af3243-3dd4-4a8d-8c0d-dd76da1f02a5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1" ma:contentTypeDescription="Create a new document." ma:contentTypeScope="" ma:versionID="96291512c1ee715ab617f4c07df79fc1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8256c27c40ca5c40ce1cf6c44f0205df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0096A91-93C8-4C7A-BF68-944591874A6D}">
  <ds:schemaRefs>
    <ds:schemaRef ds:uri="http://purl.org/dc/dcmitype/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www.w3.org/XML/1998/namespace"/>
    <ds:schemaRef ds:uri="http://schemas.microsoft.com/office/infopath/2007/PartnerControls"/>
    <ds:schemaRef ds:uri="http://purl.org/dc/elements/1.1/"/>
    <ds:schemaRef ds:uri="http://schemas.microsoft.com/office/2006/metadata/properties"/>
    <ds:schemaRef ds:uri="16c05727-aa75-4e4a-9b5f-8a80a1165891"/>
    <ds:schemaRef ds:uri="71af3243-3dd4-4a8d-8c0d-dd76da1f02a5"/>
  </ds:schemaRefs>
</ds:datastoreItem>
</file>

<file path=customXml/itemProps2.xml><?xml version="1.0" encoding="utf-8"?>
<ds:datastoreItem xmlns:ds="http://schemas.openxmlformats.org/officeDocument/2006/customXml" ds:itemID="{19E59094-1E6F-42D5-A62B-D0344AFFFAC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604BA817-A03C-4EA3-86C4-6E42BD37F52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Lab safety</Template>
  <TotalTime>1584</TotalTime>
  <Words>613</Words>
  <Application>Microsoft Office PowerPoint</Application>
  <PresentationFormat>Widescreen</PresentationFormat>
  <Paragraphs>56</Paragraphs>
  <Slides>10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Arial</vt:lpstr>
      <vt:lpstr>Calibri</vt:lpstr>
      <vt:lpstr>Calibri Light</vt:lpstr>
      <vt:lpstr>Tahoma</vt:lpstr>
      <vt:lpstr>Times New Roman</vt:lpstr>
      <vt:lpstr>Office Theme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Lab Safety</dc:title>
  <dc:creator>Lê Hải</dc:creator>
  <cp:lastModifiedBy>Admin</cp:lastModifiedBy>
  <cp:revision>57</cp:revision>
  <dcterms:created xsi:type="dcterms:W3CDTF">2021-06-07T13:44:30Z</dcterms:created>
  <dcterms:modified xsi:type="dcterms:W3CDTF">2021-09-10T05:07:34Z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