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4"/>
  </p:notesMasterIdLst>
  <p:sldIdLst>
    <p:sldId id="306" r:id="rId5"/>
    <p:sldId id="259" r:id="rId6"/>
    <p:sldId id="261" r:id="rId7"/>
    <p:sldId id="305" r:id="rId8"/>
    <p:sldId id="263" r:id="rId9"/>
    <p:sldId id="265" r:id="rId10"/>
    <p:sldId id="298" r:id="rId11"/>
    <p:sldId id="271" r:id="rId12"/>
    <p:sldId id="299" r:id="rId13"/>
    <p:sldId id="273" r:id="rId14"/>
    <p:sldId id="275" r:id="rId15"/>
    <p:sldId id="277" r:id="rId16"/>
    <p:sldId id="279" r:id="rId17"/>
    <p:sldId id="281" r:id="rId18"/>
    <p:sldId id="283" r:id="rId19"/>
    <p:sldId id="300" r:id="rId20"/>
    <p:sldId id="304" r:id="rId21"/>
    <p:sldId id="287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0A8A-2B21-4E58-9378-E309A6B07B1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B73D3-B1DF-4039-A745-2E25F20D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1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73D3-B1DF-4039-A745-2E25F20DF1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1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73D3-B1DF-4039-A745-2E25F20DF1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7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88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0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484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2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206804-A2CD-42BA-8648-B45A9DF4647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1A2CFB-D422-4449-A2DA-0C9AB7C89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emf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188" y="1443038"/>
            <a:ext cx="90408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US" sz="6000" b="1" dirty="0">
                <a:solidFill>
                  <a:srgbClr val="002060"/>
                </a:solidFill>
                <a:cs typeface="Times New Roman" pitchFamily="18" charset="0"/>
              </a:rPr>
              <a:t>Ố</a:t>
            </a:r>
            <a:r>
              <a:rPr lang="en-US" sz="6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rgbClr val="FFC000"/>
                </a:solidFill>
                <a:cs typeface="Times New Roman" pitchFamily="18" charset="0"/>
              </a:rPr>
              <a:t>H</a:t>
            </a:r>
            <a:r>
              <a:rPr lang="en-US" sz="6000" b="1" dirty="0">
                <a:solidFill>
                  <a:srgbClr val="7030A0"/>
                </a:solidFill>
                <a:cs typeface="Times New Roman" pitchFamily="18" charset="0"/>
              </a:rPr>
              <a:t>Ọ</a:t>
            </a:r>
            <a:r>
              <a:rPr lang="en-US" sz="6000" b="1" dirty="0">
                <a:solidFill>
                  <a:srgbClr val="00B0F0"/>
                </a:solidFill>
                <a:cs typeface="Times New Roman" pitchFamily="18" charset="0"/>
              </a:rPr>
              <a:t>C</a:t>
            </a:r>
            <a:r>
              <a:rPr lang="en-US" sz="6000" b="1" dirty="0">
                <a:solidFill>
                  <a:srgbClr val="C00000"/>
                </a:solidFill>
                <a:cs typeface="Times New Roman" pitchFamily="18" charset="0"/>
              </a:rPr>
              <a:t> 6</a:t>
            </a:r>
          </a:p>
          <a:p>
            <a:pPr algn="ctr">
              <a:defRPr/>
            </a:pPr>
            <a:endParaRPr lang="vi-VN" sz="40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ctr"/>
            <a:r>
              <a:rPr lang="nl-NL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40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i="1" dirty="0" err="1">
                <a:solidFill>
                  <a:srgbClr val="7030A0"/>
                </a:solidFill>
                <a:cs typeface="Times New Roman" pitchFamily="18" charset="0"/>
              </a:rPr>
              <a:t>Gv:Trần</a:t>
            </a:r>
            <a:r>
              <a:rPr lang="en-US" sz="3600" b="1" i="1" dirty="0">
                <a:solidFill>
                  <a:srgbClr val="7030A0"/>
                </a:solidFill>
                <a:cs typeface="Times New Roman" pitchFamily="18" charset="0"/>
              </a:rPr>
              <a:t> Minh </a:t>
            </a:r>
            <a:r>
              <a:rPr lang="en-US" sz="3600" b="1" i="1" dirty="0" err="1">
                <a:solidFill>
                  <a:srgbClr val="7030A0"/>
                </a:solidFill>
                <a:cs typeface="Times New Roman" pitchFamily="18" charset="0"/>
              </a:rPr>
              <a:t>Đông</a:t>
            </a:r>
            <a:r>
              <a:rPr lang="en-US" sz="3600" b="1" i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9400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429000" y="4572000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vì</a:t>
            </a:r>
          </a:p>
        </p:txBody>
      </p:sp>
      <p:sp useBgFill="1"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3429000" y="3962400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vì</a:t>
            </a:r>
          </a:p>
        </p:txBody>
      </p:sp>
      <p:sp useBgFill="1"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429000" y="3336925"/>
            <a:ext cx="838200" cy="7016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vì</a:t>
            </a:r>
          </a:p>
        </p:txBody>
      </p:sp>
      <p:sp>
        <p:nvSpPr>
          <p:cNvPr id="181258" name="Rectangle 10"/>
          <p:cNvSpPr>
            <a:spLocks noChangeArrowheads="1"/>
          </p:cNvSpPr>
          <p:nvPr/>
        </p:nvSpPr>
        <p:spPr bwMode="auto">
          <a:xfrm>
            <a:off x="1447800" y="34290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(- 18)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4343400" y="3352800"/>
            <a:ext cx="411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- 18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2286000" y="40386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81262" name="Rectangle 14"/>
          <p:cNvSpPr>
            <a:spLocks noChangeArrowheads="1"/>
          </p:cNvSpPr>
          <p:nvPr/>
        </p:nvSpPr>
        <p:spPr bwMode="auto">
          <a:xfrm>
            <a:off x="4343400" y="3995738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625466" y="4559300"/>
            <a:ext cx="95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65" name="Rectangle 17"/>
          <p:cNvSpPr>
            <a:spLocks noChangeArrowheads="1"/>
          </p:cNvSpPr>
          <p:nvPr/>
        </p:nvSpPr>
        <p:spPr bwMode="auto">
          <a:xfrm>
            <a:off x="1590675" y="4572000"/>
            <a:ext cx="2066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(- 18)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67" name="Rectangle 19"/>
          <p:cNvSpPr>
            <a:spLocks noChangeArrowheads="1"/>
          </p:cNvSpPr>
          <p:nvPr/>
        </p:nvSpPr>
        <p:spPr bwMode="auto">
          <a:xfrm>
            <a:off x="4343400" y="45720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- 18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- 6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1268" name="Text Box 20"/>
          <p:cNvSpPr txBox="1">
            <a:spLocks noChangeArrowheads="1"/>
          </p:cNvSpPr>
          <p:nvPr/>
        </p:nvSpPr>
        <p:spPr bwMode="auto">
          <a:xfrm>
            <a:off x="1447800" y="1925638"/>
            <a:ext cx="571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a)  a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  c  </a:t>
            </a: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1403" y="248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44944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5" grpId="0" animBg="1" autoUpdateAnimBg="0"/>
      <p:bldP spid="181256" grpId="0" animBg="1" autoUpdateAnimBg="0"/>
      <p:bldP spid="181257" grpId="0" animBg="1" autoUpdateAnimBg="0"/>
      <p:bldP spid="181258" grpId="0" autoUpdateAnimBg="0"/>
      <p:bldP spid="181260" grpId="0" autoUpdateAnimBg="0"/>
      <p:bldP spid="181261" grpId="0" autoUpdateAnimBg="0"/>
      <p:bldP spid="181262" grpId="0" autoUpdateAnimBg="0"/>
      <p:bldP spid="181264" grpId="0" autoUpdateAnimBg="0"/>
      <p:bldP spid="181265" grpId="0" build="p" autoUpdateAnimBg="0" advAuto="0"/>
      <p:bldP spid="181267" grpId="0" build="p" autoUpdateAnimBg="0" advAuto="0"/>
      <p:bldP spid="1812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2327275" y="3778250"/>
            <a:ext cx="2016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(-6) 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</a:t>
            </a: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4038600" y="36322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457200" y="4419600"/>
            <a:ext cx="1127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1600200" y="44196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(-6)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 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3962400" y="4281488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295400" y="1630363"/>
            <a:ext cx="563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 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  c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1295400" y="2286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 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(m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Z)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096000" y="4648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800" b="1">
              <a:latin typeface="VNI-Times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5203" y="248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 autoUpdateAnimBg="0"/>
      <p:bldP spid="183304" grpId="0" autoUpdateAnimBg="0"/>
      <p:bldP spid="183305" grpId="0" autoUpdateAnimBg="0"/>
      <p:bldP spid="183306" grpId="0" autoUpdateAnimBg="0"/>
      <p:bldP spid="183307" grpId="0" autoUpdateAnimBg="0"/>
      <p:bldP spid="1833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0" y="4648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5800" y="1524000"/>
            <a:ext cx="5791200" cy="57943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 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  c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5562600" cy="57943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 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(m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Z)</a:t>
            </a:r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2211388" y="3810000"/>
            <a:ext cx="198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36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(-4)</a:t>
            </a: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246053" y="5018088"/>
            <a:ext cx="95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1066800" y="5029200"/>
            <a:ext cx="312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(12 + 8 ) </a:t>
            </a:r>
            <a:r>
              <a:rPr lang="en-US" sz="36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(-4)</a:t>
            </a: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4267200" y="496887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 useBgFill="1">
        <p:nvSpPr>
          <p:cNvPr id="185362" name="Rectangle 18"/>
          <p:cNvSpPr>
            <a:spLocks noChangeArrowheads="1"/>
          </p:cNvSpPr>
          <p:nvPr/>
        </p:nvSpPr>
        <p:spPr bwMode="auto">
          <a:xfrm>
            <a:off x="2590800" y="4419600"/>
            <a:ext cx="1658938" cy="6524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(-4)</a:t>
            </a:r>
          </a:p>
        </p:txBody>
      </p:sp>
      <p:sp>
        <p:nvSpPr>
          <p:cNvPr id="185366" name="Text Box 22"/>
          <p:cNvSpPr txBox="1">
            <a:spLocks noChangeArrowheads="1"/>
          </p:cNvSpPr>
          <p:nvPr/>
        </p:nvSpPr>
        <p:spPr bwMode="auto">
          <a:xfrm>
            <a:off x="4267200" y="5638800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762000" y="56388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(12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8 )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(-4)</a:t>
            </a:r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685800" y="2590800"/>
            <a:ext cx="8458200" cy="579438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lphaLcParenR" startAt="3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+ b)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126430" y="24825"/>
            <a:ext cx="9486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65. 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436" y="626918"/>
            <a:ext cx="2024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8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4" grpId="0" autoUpdateAnimBg="0"/>
      <p:bldP spid="185354" grpId="1"/>
      <p:bldP spid="185357" grpId="0" autoUpdateAnimBg="0"/>
      <p:bldP spid="185357" grpId="1"/>
      <p:bldP spid="185358" grpId="0" build="p" autoUpdateAnimBg="0" advAuto="0"/>
      <p:bldP spid="185358" grpId="1" build="allAtOnce"/>
      <p:bldP spid="185359" grpId="0" autoUpdateAnimBg="0"/>
      <p:bldP spid="185359" grpId="1"/>
      <p:bldP spid="185362" grpId="0" animBg="1" autoUpdateAnimBg="0"/>
      <p:bldP spid="185362" grpId="1" animBg="1"/>
      <p:bldP spid="185366" grpId="0" autoUpdateAnimBg="0"/>
      <p:bldP spid="185366" grpId="1"/>
      <p:bldP spid="185367" grpId="0" build="p" autoUpdateAnimBg="0"/>
      <p:bldP spid="185367" grpId="1" build="allAtOnce"/>
      <p:bldP spid="1853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Cho a, b ∈ 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≠ 0.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                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                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B, 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876800" y="44958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-6; 6; 0; 23; -23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;...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-132; 16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;...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-1; 1; 6; -6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;...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              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6; -6; 12; -12; ...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40386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668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{1; -1; 2; -2; 4; -4; 8; -8}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      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{0; 1; -1; 2; -2; 4; -4; 8; -8}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{1; 2; 4; 8}  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               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Ư(8) = {0; 1; 2; 4; 8}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0574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799" y="918865"/>
            <a:ext cx="2544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9144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602" y="376535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509" y="381000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3335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- 3 </a:t>
            </a:r>
            <a:r>
              <a:rPr lang="en-US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14478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799" y="918865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9144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602" y="376535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509" y="381000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33400" y="1443335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- 3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14478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0, 3, - 3, 6, -6.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725" y="1905000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102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3632" y="1909465"/>
            <a:ext cx="5229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3 ; 6 ; 11 ; - 1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2366665"/>
            <a:ext cx="338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62467" y="2362200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3, - 3.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2823865"/>
            <a:ext cx="315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62467" y="2819400"/>
            <a:ext cx="321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2, - 2,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3, -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3, 6,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348335"/>
            <a:ext cx="3300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62467" y="3343870"/>
            <a:ext cx="1894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-1, 11, - 11.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" y="3805535"/>
            <a:ext cx="338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62467" y="3801070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-1.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4535" y="4343400"/>
            <a:ext cx="2645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106 (SGK/97) </a:t>
            </a:r>
            <a:r>
              <a:rPr lang="en-US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486400"/>
            <a:ext cx="7696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Bất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kỳ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hai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nguyên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a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b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đối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nhau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thì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b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b a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4876800"/>
            <a:ext cx="8077200" cy="4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ba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5481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696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103, 104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 (SGK/97)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SGK/ 98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228600"/>
            <a:ext cx="513473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H­ướng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4114800"/>
            <a:ext cx="3771900" cy="268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5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1" name="Text Box 29"/>
          <p:cNvSpPr txBox="1">
            <a:spLocks noChangeArrowheads="1"/>
          </p:cNvSpPr>
          <p:nvPr/>
        </p:nvSpPr>
        <p:spPr bwMode="auto">
          <a:xfrm>
            <a:off x="609600" y="12954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 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2; 3; 4; 5; 6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4495800" y="1295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B 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21; 22; 23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grpSp>
        <p:nvGrpSpPr>
          <p:cNvPr id="146463" name="Group 31"/>
          <p:cNvGrpSpPr>
            <a:grpSpLocks/>
          </p:cNvGrpSpPr>
          <p:nvPr/>
        </p:nvGrpSpPr>
        <p:grpSpPr bwMode="auto">
          <a:xfrm>
            <a:off x="1757363" y="1828800"/>
            <a:ext cx="4038600" cy="533400"/>
            <a:chOff x="1155" y="1200"/>
            <a:chExt cx="2544" cy="336"/>
          </a:xfrm>
        </p:grpSpPr>
        <p:sp>
          <p:nvSpPr>
            <p:cNvPr id="15442" name="Line 32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33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34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838200" y="28194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+ 21</a:t>
            </a:r>
          </a:p>
        </p:txBody>
      </p:sp>
      <p:sp>
        <p:nvSpPr>
          <p:cNvPr id="146468" name="Text Box 36"/>
          <p:cNvSpPr txBox="1">
            <a:spLocks noChangeArrowheads="1"/>
          </p:cNvSpPr>
          <p:nvPr/>
        </p:nvSpPr>
        <p:spPr bwMode="auto">
          <a:xfrm>
            <a:off x="3505200" y="2819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2/.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+ 22</a:t>
            </a:r>
          </a:p>
        </p:txBody>
      </p:sp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6477000" y="2819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3/.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+ 23</a:t>
            </a:r>
          </a:p>
        </p:txBody>
      </p:sp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685800" y="3459163"/>
            <a:ext cx="2362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+ 21</a:t>
            </a:r>
          </a:p>
        </p:txBody>
      </p:sp>
      <p:sp>
        <p:nvSpPr>
          <p:cNvPr id="146471" name="Text Box 39"/>
          <p:cNvSpPr txBox="1">
            <a:spLocks noChangeArrowheads="1"/>
          </p:cNvSpPr>
          <p:nvPr/>
        </p:nvSpPr>
        <p:spPr bwMode="auto">
          <a:xfrm>
            <a:off x="3505200" y="3429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5/.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+ 22</a:t>
            </a:r>
          </a:p>
        </p:txBody>
      </p:sp>
      <p:sp>
        <p:nvSpPr>
          <p:cNvPr id="146472" name="Text Box 40"/>
          <p:cNvSpPr txBox="1">
            <a:spLocks noChangeArrowheads="1"/>
          </p:cNvSpPr>
          <p:nvPr/>
        </p:nvSpPr>
        <p:spPr bwMode="auto">
          <a:xfrm>
            <a:off x="6477000" y="34290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6/.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+ 23</a:t>
            </a:r>
          </a:p>
        </p:txBody>
      </p:sp>
      <p:grpSp>
        <p:nvGrpSpPr>
          <p:cNvPr id="146482" name="Group 50"/>
          <p:cNvGrpSpPr>
            <a:grpSpLocks/>
          </p:cNvGrpSpPr>
          <p:nvPr/>
        </p:nvGrpSpPr>
        <p:grpSpPr bwMode="auto">
          <a:xfrm>
            <a:off x="1758950" y="1828800"/>
            <a:ext cx="4641850" cy="533400"/>
            <a:chOff x="1156" y="1104"/>
            <a:chExt cx="2924" cy="336"/>
          </a:xfrm>
        </p:grpSpPr>
        <p:sp>
          <p:nvSpPr>
            <p:cNvPr id="15439" name="Line 51"/>
            <p:cNvSpPr>
              <a:spLocks noChangeShapeType="1"/>
            </p:cNvSpPr>
            <p:nvPr/>
          </p:nvSpPr>
          <p:spPr bwMode="auto">
            <a:xfrm flipV="1">
              <a:off x="4074" y="1104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52"/>
            <p:cNvSpPr>
              <a:spLocks noChangeShapeType="1"/>
            </p:cNvSpPr>
            <p:nvPr/>
          </p:nvSpPr>
          <p:spPr bwMode="auto">
            <a:xfrm flipH="1">
              <a:off x="1156" y="1440"/>
              <a:ext cx="292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53"/>
            <p:cNvSpPr>
              <a:spLocks noChangeShapeType="1"/>
            </p:cNvSpPr>
            <p:nvPr/>
          </p:nvSpPr>
          <p:spPr bwMode="auto">
            <a:xfrm flipV="1">
              <a:off x="1160" y="1158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758950" y="1828800"/>
            <a:ext cx="5251450" cy="533400"/>
            <a:chOff x="1156" y="1056"/>
            <a:chExt cx="3308" cy="336"/>
          </a:xfrm>
        </p:grpSpPr>
        <p:sp>
          <p:nvSpPr>
            <p:cNvPr id="15436" name="Line 55"/>
            <p:cNvSpPr>
              <a:spLocks noChangeShapeType="1"/>
            </p:cNvSpPr>
            <p:nvPr/>
          </p:nvSpPr>
          <p:spPr bwMode="auto">
            <a:xfrm flipV="1">
              <a:off x="4458" y="1056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56"/>
            <p:cNvSpPr>
              <a:spLocks noChangeShapeType="1"/>
            </p:cNvSpPr>
            <p:nvPr/>
          </p:nvSpPr>
          <p:spPr bwMode="auto">
            <a:xfrm flipH="1">
              <a:off x="1156" y="1392"/>
              <a:ext cx="330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Line 57"/>
            <p:cNvSpPr>
              <a:spLocks noChangeShapeType="1"/>
            </p:cNvSpPr>
            <p:nvPr/>
          </p:nvSpPr>
          <p:spPr bwMode="auto">
            <a:xfrm flipV="1">
              <a:off x="1160" y="1110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0" name="Group 58"/>
          <p:cNvGrpSpPr>
            <a:grpSpLocks/>
          </p:cNvGrpSpPr>
          <p:nvPr/>
        </p:nvGrpSpPr>
        <p:grpSpPr bwMode="auto">
          <a:xfrm>
            <a:off x="2209800" y="1828800"/>
            <a:ext cx="3581400" cy="533400"/>
            <a:chOff x="1155" y="1200"/>
            <a:chExt cx="2544" cy="336"/>
          </a:xfrm>
        </p:grpSpPr>
        <p:sp>
          <p:nvSpPr>
            <p:cNvPr id="15433" name="Line 5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6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6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4" name="Group 62"/>
          <p:cNvGrpSpPr>
            <a:grpSpLocks/>
          </p:cNvGrpSpPr>
          <p:nvPr/>
        </p:nvGrpSpPr>
        <p:grpSpPr bwMode="auto">
          <a:xfrm>
            <a:off x="2209800" y="1828800"/>
            <a:ext cx="4191000" cy="533400"/>
            <a:chOff x="1155" y="1200"/>
            <a:chExt cx="2544" cy="336"/>
          </a:xfrm>
        </p:grpSpPr>
        <p:sp>
          <p:nvSpPr>
            <p:cNvPr id="15430" name="Line 6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Line 6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6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2209800" y="1828800"/>
            <a:ext cx="4800600" cy="533400"/>
            <a:chOff x="1155" y="1200"/>
            <a:chExt cx="2544" cy="336"/>
          </a:xfrm>
        </p:grpSpPr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02" name="Group 70"/>
          <p:cNvGrpSpPr>
            <a:grpSpLocks/>
          </p:cNvGrpSpPr>
          <p:nvPr/>
        </p:nvGrpSpPr>
        <p:grpSpPr bwMode="auto">
          <a:xfrm>
            <a:off x="2667000" y="1828800"/>
            <a:ext cx="3124200" cy="533400"/>
            <a:chOff x="1155" y="1200"/>
            <a:chExt cx="2544" cy="336"/>
          </a:xfrm>
        </p:grpSpPr>
        <p:sp>
          <p:nvSpPr>
            <p:cNvPr id="15424" name="Line 71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72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73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06" name="Group 74"/>
          <p:cNvGrpSpPr>
            <a:grpSpLocks/>
          </p:cNvGrpSpPr>
          <p:nvPr/>
        </p:nvGrpSpPr>
        <p:grpSpPr bwMode="auto">
          <a:xfrm>
            <a:off x="2667000" y="1828800"/>
            <a:ext cx="3733800" cy="533400"/>
            <a:chOff x="1155" y="1200"/>
            <a:chExt cx="2544" cy="336"/>
          </a:xfrm>
        </p:grpSpPr>
        <p:sp>
          <p:nvSpPr>
            <p:cNvPr id="15421" name="Line 75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76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77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0" name="Group 78"/>
          <p:cNvGrpSpPr>
            <a:grpSpLocks/>
          </p:cNvGrpSpPr>
          <p:nvPr/>
        </p:nvGrpSpPr>
        <p:grpSpPr bwMode="auto">
          <a:xfrm>
            <a:off x="2667000" y="1828800"/>
            <a:ext cx="4343400" cy="533400"/>
            <a:chOff x="1155" y="1200"/>
            <a:chExt cx="2544" cy="336"/>
          </a:xfrm>
        </p:grpSpPr>
        <p:sp>
          <p:nvSpPr>
            <p:cNvPr id="15418" name="Line 7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8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8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3124200" y="1828800"/>
            <a:ext cx="2667000" cy="533400"/>
            <a:chOff x="1155" y="1200"/>
            <a:chExt cx="2544" cy="336"/>
          </a:xfrm>
        </p:grpSpPr>
        <p:sp>
          <p:nvSpPr>
            <p:cNvPr id="15415" name="Line 8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8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8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18" name="Group 86"/>
          <p:cNvGrpSpPr>
            <a:grpSpLocks/>
          </p:cNvGrpSpPr>
          <p:nvPr/>
        </p:nvGrpSpPr>
        <p:grpSpPr bwMode="auto">
          <a:xfrm>
            <a:off x="3124200" y="1828800"/>
            <a:ext cx="3276600" cy="533400"/>
            <a:chOff x="1155" y="1200"/>
            <a:chExt cx="2544" cy="336"/>
          </a:xfrm>
        </p:grpSpPr>
        <p:sp>
          <p:nvSpPr>
            <p:cNvPr id="15412" name="Line 87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88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89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22" name="Group 90"/>
          <p:cNvGrpSpPr>
            <a:grpSpLocks/>
          </p:cNvGrpSpPr>
          <p:nvPr/>
        </p:nvGrpSpPr>
        <p:grpSpPr bwMode="auto">
          <a:xfrm>
            <a:off x="3124200" y="1828800"/>
            <a:ext cx="3886200" cy="533400"/>
            <a:chOff x="1155" y="1200"/>
            <a:chExt cx="2544" cy="336"/>
          </a:xfrm>
        </p:grpSpPr>
        <p:sp>
          <p:nvSpPr>
            <p:cNvPr id="15409" name="Line 91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92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93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3562350" y="1828800"/>
            <a:ext cx="2228850" cy="533400"/>
            <a:chOff x="1155" y="1200"/>
            <a:chExt cx="2544" cy="336"/>
          </a:xfrm>
        </p:grpSpPr>
        <p:sp>
          <p:nvSpPr>
            <p:cNvPr id="15406" name="Line 95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96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97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30" name="Group 98"/>
          <p:cNvGrpSpPr>
            <a:grpSpLocks/>
          </p:cNvGrpSpPr>
          <p:nvPr/>
        </p:nvGrpSpPr>
        <p:grpSpPr bwMode="auto">
          <a:xfrm>
            <a:off x="3563938" y="1828800"/>
            <a:ext cx="2836862" cy="533400"/>
            <a:chOff x="1155" y="1200"/>
            <a:chExt cx="2544" cy="336"/>
          </a:xfrm>
        </p:grpSpPr>
        <p:sp>
          <p:nvSpPr>
            <p:cNvPr id="15403" name="Line 99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100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01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534" name="Group 102"/>
          <p:cNvGrpSpPr>
            <a:grpSpLocks/>
          </p:cNvGrpSpPr>
          <p:nvPr/>
        </p:nvGrpSpPr>
        <p:grpSpPr bwMode="auto">
          <a:xfrm>
            <a:off x="3563938" y="1828800"/>
            <a:ext cx="3448050" cy="533400"/>
            <a:chOff x="1155" y="1200"/>
            <a:chExt cx="2544" cy="336"/>
          </a:xfrm>
        </p:grpSpPr>
        <p:sp>
          <p:nvSpPr>
            <p:cNvPr id="15400" name="Line 103"/>
            <p:cNvSpPr>
              <a:spLocks noChangeShapeType="1"/>
            </p:cNvSpPr>
            <p:nvPr/>
          </p:nvSpPr>
          <p:spPr bwMode="auto">
            <a:xfrm flipV="1">
              <a:off x="3692" y="1200"/>
              <a:ext cx="0" cy="33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104"/>
            <p:cNvSpPr>
              <a:spLocks noChangeShapeType="1"/>
            </p:cNvSpPr>
            <p:nvPr/>
          </p:nvSpPr>
          <p:spPr bwMode="auto">
            <a:xfrm flipH="1">
              <a:off x="1155" y="1536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105"/>
            <p:cNvSpPr>
              <a:spLocks noChangeShapeType="1"/>
            </p:cNvSpPr>
            <p:nvPr/>
          </p:nvSpPr>
          <p:spPr bwMode="auto">
            <a:xfrm flipV="1">
              <a:off x="1159" y="1254"/>
              <a:ext cx="0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685800" y="6858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457200" y="19812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 B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57200" y="2362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?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457200" y="19812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A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B ?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277090"/>
            <a:ext cx="2549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103/97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/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2971800" y="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Hướng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dẫn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bài</a:t>
            </a:r>
            <a:r>
              <a:rPr lang="en-US" sz="3200" b="0" dirty="0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</a:t>
            </a:r>
            <a:r>
              <a:rPr lang="en-US" sz="3200" b="0" dirty="0" err="1" smtClean="0">
                <a:solidFill>
                  <a:srgbClr val="E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tập</a:t>
            </a:r>
            <a:endParaRPr lang="en-US" sz="3200" b="0" dirty="0">
              <a:solidFill>
                <a:srgbClr val="E80000"/>
              </a:solidFill>
              <a:latin typeface="Times New Roman" pitchFamily="18" charset="0"/>
              <a:cs typeface="Times New Roman" pitchFamily="18" charset="0"/>
              <a:sym typeface="MT Extra" pitchFamily="18" charset="2"/>
            </a:endParaRP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auto">
          <a:xfrm>
            <a:off x="685800" y="4221162"/>
            <a:ext cx="7200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3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750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6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6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6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6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6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46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6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6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46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46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6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6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46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6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6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1" grpId="0"/>
      <p:bldP spid="146462" grpId="0"/>
      <p:bldP spid="146467" grpId="0" autoUpdateAnimBg="0"/>
      <p:bldP spid="146468" grpId="0" autoUpdateAnimBg="0"/>
      <p:bldP spid="146469" grpId="0" autoUpdateAnimBg="0"/>
      <p:bldP spid="146470" grpId="0" autoUpdateAnimBg="0"/>
      <p:bldP spid="146471" grpId="0" autoUpdateAnimBg="0"/>
      <p:bldP spid="146472" grpId="0" autoUpdateAnimBg="0"/>
      <p:bldP spid="146538" grpId="0"/>
      <p:bldP spid="146540" grpId="0" autoUpdateAnimBg="0"/>
      <p:bldP spid="146542" grpId="0" autoUpdateAnimBg="0"/>
      <p:bldP spid="146543" grpId="0" autoUpdateAnimBg="0"/>
      <p:bldP spid="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 LẠI KIẾN THỨC CŨ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27" y="1143000"/>
            <a:ext cx="8763000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81400" y="43434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i="1"/>
              <a:t>a</a:t>
            </a:r>
            <a:r>
              <a:rPr lang="en-US" sz="3200" b="0">
                <a:latin typeface="VNI-Revue" pitchFamily="2" charset="0"/>
              </a:rPr>
              <a:t>  </a:t>
            </a:r>
            <a:r>
              <a:rPr lang="en-US" sz="3200" b="0">
                <a:latin typeface="VNI-Revue" pitchFamily="2" charset="0"/>
                <a:sym typeface="MT Extra" pitchFamily="18" charset="2"/>
              </a:rPr>
              <a:t></a:t>
            </a:r>
            <a:r>
              <a:rPr lang="en-US" sz="3200" b="0">
                <a:latin typeface="VNI-Revue" pitchFamily="2" charset="0"/>
              </a:rPr>
              <a:t>  </a:t>
            </a:r>
            <a:r>
              <a:rPr lang="en-US" sz="4000" i="1"/>
              <a:t>b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295400" y="5562600"/>
            <a:ext cx="312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.....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724400" y="56388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i="1" dirty="0">
                <a:solidFill>
                  <a:srgbClr val="0000FF"/>
                </a:solidFill>
              </a:rPr>
              <a:t>b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   .....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400" i="1" dirty="0">
              <a:solidFill>
                <a:srgbClr val="3333CC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3082925" y="4953000"/>
            <a:ext cx="8382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029200" y="4953000"/>
            <a:ext cx="7620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33600" y="5486400"/>
            <a:ext cx="685800" cy="701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boäi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605463" y="5545138"/>
            <a:ext cx="746125" cy="7016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öôùc</a:t>
            </a:r>
            <a:endParaRPr lang="en-US" sz="40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5527" y="28194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khi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tự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q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b.q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82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0"/>
      <p:bldP spid="5127" grpId="0" autoUpdateAnimBg="0"/>
      <p:bldP spid="5128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6030913"/>
            <a:ext cx="3159125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4330700"/>
            <a:ext cx="1608138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4730750"/>
            <a:ext cx="2360613" cy="144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0" y="4292600"/>
            <a:ext cx="1793875" cy="81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3522663"/>
            <a:ext cx="2379663" cy="106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3660775"/>
            <a:ext cx="1700212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3094038"/>
            <a:ext cx="3614737" cy="16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946400"/>
            <a:ext cx="21653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04950"/>
            <a:ext cx="1719263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781050"/>
            <a:ext cx="2341562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1793875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75" y="0"/>
            <a:ext cx="25654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250825"/>
            <a:ext cx="16732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1208088"/>
            <a:ext cx="3392487" cy="24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657475"/>
            <a:ext cx="2500312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852"/>
            <a:ext cx="3481387" cy="245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6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2803" y="30728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3" name="Rectangle 7"/>
          <p:cNvSpPr>
            <a:spLocks noGrp="1" noChangeArrowheads="1"/>
          </p:cNvSpPr>
          <p:nvPr>
            <p:ph type="title"/>
          </p:nvPr>
        </p:nvSpPr>
        <p:spPr>
          <a:xfrm>
            <a:off x="1447800" y="1295400"/>
            <a:ext cx="7391400" cy="6858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6, -6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533400" y="1371600"/>
            <a:ext cx="609600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rPr>
              <a:t>?1</a:t>
            </a:r>
          </a:p>
        </p:txBody>
      </p:sp>
      <p:sp>
        <p:nvSpPr>
          <p:cNvPr id="1730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620000" cy="638175"/>
          </a:xfrm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= 1.6 = (-1).(-6) = 2.3 = (-2).(-3)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1219200" y="25908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8B1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-6 = 1.(-6) = (-1).6 = 2.(-3) = (-2).3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436" y="772180"/>
            <a:ext cx="51876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203" y="1010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5830" y="3516868"/>
            <a:ext cx="6859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4038600"/>
            <a:ext cx="7069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- 6 chia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1; -1; 2; -2; 3; -3; 6; -6 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5527" y="4800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76935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7" descr="AG00317_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26" y="4764088"/>
            <a:ext cx="220980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>
          <a:xfrm>
            <a:off x="-103170" y="4648200"/>
            <a:ext cx="6815396" cy="20177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None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buFont typeface="Arial" pitchFamily="34" charset="0"/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5974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6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/>
      <p:bldP spid="173064" grpId="0" animBg="1"/>
      <p:bldP spid="173065" grpId="0" build="p" autoUpdateAnimBg="0"/>
      <p:bldP spid="173066" grpId="0" autoUpdateAnimBg="0"/>
      <p:bldP spid="2" grpId="0"/>
      <p:bldP spid="4" grpId="0"/>
      <p:bldP spid="17" grpId="0" uiExpand="1" build="p" autoUpdateAnimBg="0" advAuto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" y="13716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(b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 0)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800" b="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b.q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71800" y="2209800"/>
            <a:ext cx="1905000" cy="6096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3200" i="1" dirty="0"/>
              <a:t>a</a:t>
            </a:r>
            <a:r>
              <a:rPr lang="en-US" sz="3200" b="0" dirty="0"/>
              <a:t>  </a:t>
            </a:r>
            <a:r>
              <a:rPr lang="en-US" sz="3200" b="0" dirty="0">
                <a:sym typeface="MT Extra" pitchFamily="18" charset="2"/>
              </a:rPr>
              <a:t></a:t>
            </a:r>
            <a:r>
              <a:rPr lang="en-US" sz="3200" b="0" dirty="0"/>
              <a:t>  </a:t>
            </a:r>
            <a:r>
              <a:rPr lang="en-US" sz="3200" i="1" dirty="0"/>
              <a:t>b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8600" y="3810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..... 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267200" y="3733800"/>
            <a:ext cx="312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0" i="1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320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2514600" y="28194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419600" y="28194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025235" y="3733800"/>
            <a:ext cx="762000" cy="5847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boäi</a:t>
            </a:r>
            <a:endParaRPr lang="en-US" sz="32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045075" y="3657600"/>
            <a:ext cx="746125" cy="5847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Dom" pitchFamily="2" charset="0"/>
              </a:rPr>
              <a:t>öôùc</a:t>
            </a:r>
            <a:endParaRPr lang="en-US" sz="3200" b="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Dom" pitchFamily="2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124200" y="4343400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3200" b="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i="1" dirty="0" err="1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0" i="1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6" descr="tea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302" y="1828800"/>
            <a:ext cx="206559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8436" y="772180"/>
            <a:ext cx="51876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203" y="1010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910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3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utoUpdateAnimBg="0"/>
      <p:bldP spid="31751" grpId="0" autoUpdateAnimBg="0"/>
      <p:bldP spid="31752" grpId="0" animBg="1"/>
      <p:bldP spid="31753" grpId="0" animBg="1"/>
      <p:bldP spid="31754" grpId="0" animBg="1" autoUpdateAnimBg="0"/>
      <p:bldP spid="31755" grpId="0" animBg="1" autoUpdateAnimBg="0"/>
      <p:bldP spid="317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28600" y="2133600"/>
                <a:ext cx="8763000" cy="1524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342900" indent="-342900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Cho a, b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Z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b</a:t>
                </a:r>
                <a:r>
                  <a:rPr lang="en-US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 0. 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q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 =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bq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nói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chia </a:t>
                </a:r>
                <a:r>
                  <a:rPr lang="en-US" sz="32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hết</a:t>
                </a:r>
                <a:r>
                  <a:rPr lang="en-US" sz="32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b. Ta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nói</a:t>
                </a: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bội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ước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a.</a:t>
                </a:r>
                <a:endParaRPr lang="en-US" sz="2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2133600"/>
                <a:ext cx="8763000" cy="1524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23880" y="1600200"/>
            <a:ext cx="2937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(SGK/96)</a:t>
            </a:r>
            <a:endParaRPr lang="en-US" sz="2400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799" y="3962400"/>
            <a:ext cx="3794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- 12 </a:t>
            </a:r>
            <a:r>
              <a:rPr lang="en-US" sz="2800" i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i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1037" y="3972580"/>
            <a:ext cx="2691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- 12 = 3. ( - 4)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title"/>
          </p:nvPr>
        </p:nvSpPr>
        <p:spPr>
          <a:xfrm>
            <a:off x="1295400" y="4495800"/>
            <a:ext cx="4572000" cy="6858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81000" y="4572000"/>
            <a:ext cx="609600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?2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533400" y="5181600"/>
            <a:ext cx="457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- 12.</a:t>
            </a: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>
          <a:xfrm>
            <a:off x="533400" y="5791200"/>
            <a:ext cx="45720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- 3.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436" y="772180"/>
            <a:ext cx="51876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203" y="1010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0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4876800" cy="949325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457200" y="1616075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b.q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(b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0)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còn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...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chia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...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viết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... : b = ...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76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  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0.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.................  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..     ....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457200" y="4510087"/>
            <a:ext cx="79248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......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... ... 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 useBgFill="1"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457200" y="1229380"/>
            <a:ext cx="6477000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SGK/96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u="sng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7280565" y="1600200"/>
            <a:ext cx="439738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 useBgFill="1"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5659580" y="1600632"/>
            <a:ext cx="406400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 useBgFill="1"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2590800" y="2057400"/>
            <a:ext cx="423863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VNI-Vari" pitchFamily="2" charset="0"/>
              </a:rPr>
              <a:t>q</a:t>
            </a:r>
          </a:p>
        </p:txBody>
      </p:sp>
      <p:sp useBgFill="1"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2098675" y="2625435"/>
            <a:ext cx="720725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ội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1457325" y="3200400"/>
            <a:ext cx="2124075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2971800" y="3824287"/>
            <a:ext cx="928688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2743200" y="4510087"/>
            <a:ext cx="779463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5257800" y="4524374"/>
            <a:ext cx="796925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1600200" y="1995487"/>
            <a:ext cx="303213" cy="52322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VNI-Vari" pitchFamily="2" charset="0"/>
              </a:rPr>
              <a:t>a</a:t>
            </a:r>
          </a:p>
        </p:txBody>
      </p:sp>
      <p:sp useBgFill="1"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2258290" y="4960362"/>
            <a:ext cx="838200" cy="51911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228600" y="3200400"/>
            <a:ext cx="8686800" cy="3379787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 = (-3).(-4)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12 : (-3) = -4</a:t>
            </a:r>
          </a:p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6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12 : (-4) = -3</a:t>
            </a:r>
          </a:p>
          <a:p>
            <a:pPr>
              <a:spcBef>
                <a:spcPct val="50000"/>
              </a:spcBef>
            </a:pPr>
            <a:endParaRPr lang="en-US" sz="10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228600" y="3606799"/>
            <a:ext cx="8686800" cy="3122613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00"/>
            </a:solidFill>
            <a:miter lim="800000"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   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(-1)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-1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0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. . . . . . </a:t>
            </a: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Vậy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bội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</a:t>
            </a:r>
            <a:r>
              <a:rPr lang="en-US" sz="28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mọi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nguyên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0             </a:t>
            </a:r>
            <a:endParaRPr lang="en-US" sz="2800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9223" name="Group 23"/>
          <p:cNvGrpSpPr>
            <a:grpSpLocks/>
          </p:cNvGrpSpPr>
          <p:nvPr/>
        </p:nvGrpSpPr>
        <p:grpSpPr bwMode="auto">
          <a:xfrm>
            <a:off x="228600" y="4203699"/>
            <a:ext cx="8686800" cy="2462213"/>
            <a:chOff x="144" y="2544"/>
            <a:chExt cx="5472" cy="1551"/>
          </a:xfrm>
        </p:grpSpPr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144" y="2544"/>
              <a:ext cx="5472" cy="1551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8000"/>
              </a:solidFill>
              <a:miter lim="800000"/>
              <a:headEnd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 1    0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-1    0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-1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               2    0      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   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2    . . . . . . </a:t>
              </a:r>
            </a:p>
            <a:p>
              <a:pPr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  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Vậy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không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là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ước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của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mọi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nguyên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2800" b="1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             </a:t>
              </a:r>
            </a:p>
          </p:txBody>
        </p:sp>
        <p:grpSp>
          <p:nvGrpSpPr>
            <p:cNvPr id="9240" name="Group 25"/>
            <p:cNvGrpSpPr>
              <a:grpSpLocks/>
            </p:cNvGrpSpPr>
            <p:nvPr/>
          </p:nvGrpSpPr>
          <p:grpSpPr bwMode="auto">
            <a:xfrm>
              <a:off x="1392" y="2592"/>
              <a:ext cx="201" cy="365"/>
              <a:chOff x="4896" y="912"/>
              <a:chExt cx="201" cy="365"/>
            </a:xfrm>
          </p:grpSpPr>
          <p:sp>
            <p:nvSpPr>
              <p:cNvPr id="9247" name="Rectangle 26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8" name="Line 27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1" name="Group 28"/>
            <p:cNvGrpSpPr>
              <a:grpSpLocks/>
            </p:cNvGrpSpPr>
            <p:nvPr/>
          </p:nvGrpSpPr>
          <p:grpSpPr bwMode="auto">
            <a:xfrm>
              <a:off x="1392" y="3024"/>
              <a:ext cx="201" cy="365"/>
              <a:chOff x="4896" y="912"/>
              <a:chExt cx="201" cy="365"/>
            </a:xfrm>
          </p:grpSpPr>
          <p:sp>
            <p:nvSpPr>
              <p:cNvPr id="9245" name="Rectangle 29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2" name="Group 31"/>
            <p:cNvGrpSpPr>
              <a:grpSpLocks/>
            </p:cNvGrpSpPr>
            <p:nvPr/>
          </p:nvGrpSpPr>
          <p:grpSpPr bwMode="auto">
            <a:xfrm>
              <a:off x="1392" y="3408"/>
              <a:ext cx="201" cy="365"/>
              <a:chOff x="4896" y="912"/>
              <a:chExt cx="201" cy="365"/>
            </a:xfrm>
          </p:grpSpPr>
          <p:sp>
            <p:nvSpPr>
              <p:cNvPr id="9243" name="Rectangle 32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200">
                    <a:solidFill>
                      <a:srgbClr val="CC3300"/>
                    </a:solidFill>
                    <a:latin typeface="VNI-Vari" pitchFamily="2" charset="0"/>
                    <a:sym typeface="MT Extra" pitchFamily="18" charset="2"/>
                  </a:rPr>
                  <a:t></a:t>
                </a:r>
              </a:p>
            </p:txBody>
          </p:sp>
          <p:sp>
            <p:nvSpPr>
              <p:cNvPr id="9244" name="Line 33"/>
              <p:cNvSpPr>
                <a:spLocks noChangeShapeType="1"/>
              </p:cNvSpPr>
              <p:nvPr/>
            </p:nvSpPr>
            <p:spPr bwMode="auto">
              <a:xfrm flipH="1">
                <a:off x="4920" y="984"/>
                <a:ext cx="144" cy="14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198436" y="772180"/>
            <a:ext cx="51876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5203" y="1010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0145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3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3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4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2" grpId="1"/>
      <p:bldP spid="179203" grpId="0" autoUpdateAnimBg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nimBg="1"/>
      <p:bldP spid="179209" grpId="0" animBg="1" autoUpdateAnimBg="0"/>
      <p:bldP spid="179210" grpId="0" animBg="1" autoUpdateAnimBg="0"/>
      <p:bldP spid="179211" grpId="0" animBg="1" autoUpdateAnimBg="0"/>
      <p:bldP spid="179212" grpId="0" animBg="1" autoUpdateAnimBg="0"/>
      <p:bldP spid="179213" grpId="0" animBg="1" autoUpdateAnimBg="0"/>
      <p:bldP spid="179214" grpId="0" animBg="1" autoUpdateAnimBg="0"/>
      <p:bldP spid="179215" grpId="0" animBg="1" autoUpdateAnimBg="0"/>
      <p:bldP spid="179216" grpId="0" animBg="1" autoUpdateAnimBg="0"/>
      <p:bldP spid="179217" grpId="0" animBg="1" autoUpdateAnimBg="0"/>
      <p:bldP spid="179218" grpId="0" animBg="1" autoUpdateAnimBg="0"/>
      <p:bldP spid="179220" grpId="0" animBg="1"/>
      <p:bldP spid="179220" grpId="1" animBg="1"/>
      <p:bldP spid="179221" grpId="0" animBg="1"/>
      <p:bldP spid="179221" grpId="1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2799" y="1990130"/>
            <a:ext cx="3558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513350"/>
            <a:ext cx="6022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1,  2, - 2, 3, -3, 4, - 4, 6, -6, 12, -12.  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602" y="1447800"/>
            <a:ext cx="1513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424535"/>
            <a:ext cx="3187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9280" y="4124980"/>
            <a:ext cx="5872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5, - 5,  10, - 10, 15, -15, 20, -20, . . .  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436" y="772180"/>
            <a:ext cx="518763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203" y="101025"/>
            <a:ext cx="80691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BỘI VÀ ƯỚC CỦA MỘT SỐ NGUYÊN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1460</Words>
  <Application>Microsoft Office PowerPoint</Application>
  <PresentationFormat>On-screen Show (4:3)</PresentationFormat>
  <Paragraphs>193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Thatch</vt:lpstr>
      <vt:lpstr>Angles</vt:lpstr>
      <vt:lpstr>Austin</vt:lpstr>
      <vt:lpstr>PowerPoint Presentation</vt:lpstr>
      <vt:lpstr>NHẮC LẠI KIẾN THỨC CŨ</vt:lpstr>
      <vt:lpstr>PowerPoint Presentation</vt:lpstr>
      <vt:lpstr>PowerPoint Presentation</vt:lpstr>
      <vt:lpstr>Viết các số 6, -6 thành tích của hai số nguyên.</vt:lpstr>
      <vt:lpstr>PowerPoint Presentation</vt:lpstr>
      <vt:lpstr>Tìm hai bội và hai ước của 6.</vt:lpstr>
      <vt:lpstr>Điền vào chỗ trống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sangphat</dc:creator>
  <cp:lastModifiedBy>Admin</cp:lastModifiedBy>
  <cp:revision>67</cp:revision>
  <dcterms:created xsi:type="dcterms:W3CDTF">2020-04-14T14:18:10Z</dcterms:created>
  <dcterms:modified xsi:type="dcterms:W3CDTF">2021-01-24T08:32:01Z</dcterms:modified>
</cp:coreProperties>
</file>