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24"/>
  </p:notesMasterIdLst>
  <p:sldIdLst>
    <p:sldId id="306" r:id="rId5"/>
    <p:sldId id="259" r:id="rId6"/>
    <p:sldId id="261" r:id="rId7"/>
    <p:sldId id="305" r:id="rId8"/>
    <p:sldId id="263" r:id="rId9"/>
    <p:sldId id="265" r:id="rId10"/>
    <p:sldId id="298" r:id="rId11"/>
    <p:sldId id="271" r:id="rId12"/>
    <p:sldId id="299" r:id="rId13"/>
    <p:sldId id="273" r:id="rId14"/>
    <p:sldId id="275" r:id="rId15"/>
    <p:sldId id="277" r:id="rId16"/>
    <p:sldId id="279" r:id="rId17"/>
    <p:sldId id="281" r:id="rId18"/>
    <p:sldId id="283" r:id="rId19"/>
    <p:sldId id="300" r:id="rId20"/>
    <p:sldId id="304" r:id="rId21"/>
    <p:sldId id="287" r:id="rId22"/>
    <p:sldId id="293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8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C0A8A-2B21-4E58-9378-E309A6B07B1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2B73D3-B1DF-4039-A745-2E25F20DF1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810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B73D3-B1DF-4039-A745-2E25F20DF14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511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B73D3-B1DF-4039-A745-2E25F20DF14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22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754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74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103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1880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5308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04844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727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845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694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948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43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4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C206804-A2CD-42BA-8648-B45A9DF4647A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41A2CFB-D422-4449-A2DA-0C9AB7C890F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emf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3188" y="1443038"/>
            <a:ext cx="904081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000" b="1" dirty="0">
                <a:solidFill>
                  <a:srgbClr val="FF0000"/>
                </a:solidFill>
                <a:cs typeface="Times New Roman" pitchFamily="18" charset="0"/>
              </a:rPr>
              <a:t>S</a:t>
            </a:r>
            <a:r>
              <a:rPr lang="en-US" sz="6000" b="1" dirty="0">
                <a:solidFill>
                  <a:srgbClr val="002060"/>
                </a:solidFill>
                <a:cs typeface="Times New Roman" pitchFamily="18" charset="0"/>
              </a:rPr>
              <a:t>Ố</a:t>
            </a:r>
            <a:r>
              <a:rPr lang="en-US" sz="6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6000" b="1" dirty="0">
                <a:solidFill>
                  <a:srgbClr val="FFC000"/>
                </a:solidFill>
                <a:cs typeface="Times New Roman" pitchFamily="18" charset="0"/>
              </a:rPr>
              <a:t>H</a:t>
            </a:r>
            <a:r>
              <a:rPr lang="en-US" sz="6000" b="1" dirty="0">
                <a:solidFill>
                  <a:srgbClr val="7030A0"/>
                </a:solidFill>
                <a:cs typeface="Times New Roman" pitchFamily="18" charset="0"/>
              </a:rPr>
              <a:t>Ọ</a:t>
            </a:r>
            <a:r>
              <a:rPr lang="en-US" sz="6000" b="1" dirty="0">
                <a:solidFill>
                  <a:srgbClr val="00B0F0"/>
                </a:solidFill>
                <a:cs typeface="Times New Roman" pitchFamily="18" charset="0"/>
              </a:rPr>
              <a:t>C</a:t>
            </a:r>
            <a:r>
              <a:rPr lang="en-US" sz="6000" b="1" dirty="0">
                <a:solidFill>
                  <a:srgbClr val="C00000"/>
                </a:solidFill>
                <a:cs typeface="Times New Roman" pitchFamily="18" charset="0"/>
              </a:rPr>
              <a:t> 6</a:t>
            </a:r>
          </a:p>
          <a:p>
            <a:pPr algn="ctr">
              <a:defRPr/>
            </a:pPr>
            <a:endParaRPr lang="vi-VN" sz="4000" b="1" dirty="0">
              <a:solidFill>
                <a:schemeClr val="accent2">
                  <a:lumMod val="75000"/>
                </a:schemeClr>
              </a:solidFill>
              <a:cs typeface="Times New Roman" pitchFamily="18" charset="0"/>
            </a:endParaRPr>
          </a:p>
          <a:p>
            <a:pPr algn="ctr"/>
            <a:r>
              <a:rPr lang="nl-NL" sz="40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§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13.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BỘI VÀ ƯỚC CỦA MỘT SỐ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cs typeface="Times New Roman" pitchFamily="18" charset="0"/>
            </a:endParaRPr>
          </a:p>
          <a:p>
            <a:pPr>
              <a:defRPr/>
            </a:pPr>
            <a:endParaRPr lang="en-US" sz="4000" b="1" dirty="0">
              <a:solidFill>
                <a:schemeClr val="accent2">
                  <a:lumMod val="75000"/>
                </a:schemeClr>
              </a:solidFill>
              <a:cs typeface="Times New Roman" pitchFamily="18" charset="0"/>
            </a:endParaRPr>
          </a:p>
          <a:p>
            <a:pPr algn="ctr">
              <a:defRPr/>
            </a:pPr>
            <a:r>
              <a:rPr lang="en-US" sz="3600" b="1" i="1" dirty="0" err="1">
                <a:solidFill>
                  <a:srgbClr val="7030A0"/>
                </a:solidFill>
                <a:cs typeface="Times New Roman" pitchFamily="18" charset="0"/>
              </a:rPr>
              <a:t>Gv:Trần</a:t>
            </a:r>
            <a:r>
              <a:rPr lang="en-US" sz="3600" b="1" i="1" dirty="0">
                <a:solidFill>
                  <a:srgbClr val="7030A0"/>
                </a:solidFill>
                <a:cs typeface="Times New Roman" pitchFamily="18" charset="0"/>
              </a:rPr>
              <a:t> Minh </a:t>
            </a:r>
            <a:r>
              <a:rPr lang="en-US" sz="3600" b="1" i="1" dirty="0" err="1">
                <a:solidFill>
                  <a:srgbClr val="7030A0"/>
                </a:solidFill>
                <a:cs typeface="Times New Roman" pitchFamily="18" charset="0"/>
              </a:rPr>
              <a:t>Đông</a:t>
            </a:r>
            <a:r>
              <a:rPr lang="en-US" sz="3600" b="1" i="1" dirty="0">
                <a:solidFill>
                  <a:srgbClr val="7030A0"/>
                </a:solidFill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7940097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1255" name="Text Box 7"/>
          <p:cNvSpPr txBox="1">
            <a:spLocks noChangeArrowheads="1"/>
          </p:cNvSpPr>
          <p:nvPr/>
        </p:nvSpPr>
        <p:spPr bwMode="auto">
          <a:xfrm>
            <a:off x="3429000" y="4572000"/>
            <a:ext cx="838200" cy="701675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>
                <a:latin typeface="Times New Roman" pitchFamily="18" charset="0"/>
                <a:cs typeface="Times New Roman" pitchFamily="18" charset="0"/>
              </a:rPr>
              <a:t>vì</a:t>
            </a:r>
          </a:p>
        </p:txBody>
      </p:sp>
      <p:sp useBgFill="1">
        <p:nvSpPr>
          <p:cNvPr id="181256" name="Text Box 8"/>
          <p:cNvSpPr txBox="1">
            <a:spLocks noChangeArrowheads="1"/>
          </p:cNvSpPr>
          <p:nvPr/>
        </p:nvSpPr>
        <p:spPr bwMode="auto">
          <a:xfrm>
            <a:off x="3429000" y="3962400"/>
            <a:ext cx="838200" cy="701675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>
                <a:latin typeface="Times New Roman" pitchFamily="18" charset="0"/>
                <a:cs typeface="Times New Roman" pitchFamily="18" charset="0"/>
              </a:rPr>
              <a:t>vì</a:t>
            </a:r>
          </a:p>
        </p:txBody>
      </p:sp>
      <p:sp useBgFill="1">
        <p:nvSpPr>
          <p:cNvPr id="181257" name="Text Box 9"/>
          <p:cNvSpPr txBox="1">
            <a:spLocks noChangeArrowheads="1"/>
          </p:cNvSpPr>
          <p:nvPr/>
        </p:nvSpPr>
        <p:spPr bwMode="auto">
          <a:xfrm>
            <a:off x="3429000" y="3336925"/>
            <a:ext cx="838200" cy="701675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>
                <a:latin typeface="Times New Roman" pitchFamily="18" charset="0"/>
                <a:cs typeface="Times New Roman" pitchFamily="18" charset="0"/>
              </a:rPr>
              <a:t>vì</a:t>
            </a:r>
          </a:p>
        </p:txBody>
      </p:sp>
      <p:sp>
        <p:nvSpPr>
          <p:cNvPr id="181258" name="Rectangle 10"/>
          <p:cNvSpPr>
            <a:spLocks noChangeArrowheads="1"/>
          </p:cNvSpPr>
          <p:nvPr/>
        </p:nvSpPr>
        <p:spPr bwMode="auto">
          <a:xfrm>
            <a:off x="1447800" y="3429000"/>
            <a:ext cx="2057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(- 18) </a:t>
            </a:r>
            <a:r>
              <a:rPr lang="en-US" sz="3600" dirty="0"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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1260" name="Rectangle 12"/>
          <p:cNvSpPr>
            <a:spLocks noChangeArrowheads="1"/>
          </p:cNvSpPr>
          <p:nvPr/>
        </p:nvSpPr>
        <p:spPr bwMode="auto">
          <a:xfrm>
            <a:off x="4343400" y="3352800"/>
            <a:ext cx="4114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- 18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- 2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81261" name="Rectangle 13"/>
          <p:cNvSpPr>
            <a:spLocks noChangeArrowheads="1"/>
          </p:cNvSpPr>
          <p:nvPr/>
        </p:nvSpPr>
        <p:spPr bwMode="auto">
          <a:xfrm>
            <a:off x="2286000" y="4038600"/>
            <a:ext cx="1219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3600" dirty="0"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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3</a:t>
            </a:r>
          </a:p>
        </p:txBody>
      </p:sp>
      <p:sp>
        <p:nvSpPr>
          <p:cNvPr id="181262" name="Rectangle 14"/>
          <p:cNvSpPr>
            <a:spLocks noChangeArrowheads="1"/>
          </p:cNvSpPr>
          <p:nvPr/>
        </p:nvSpPr>
        <p:spPr bwMode="auto">
          <a:xfrm>
            <a:off x="4343400" y="3995738"/>
            <a:ext cx="2667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81264" name="Text Box 16"/>
          <p:cNvSpPr txBox="1">
            <a:spLocks noChangeArrowheads="1"/>
          </p:cNvSpPr>
          <p:nvPr/>
        </p:nvSpPr>
        <p:spPr bwMode="auto">
          <a:xfrm>
            <a:off x="625466" y="4559300"/>
            <a:ext cx="95410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1265" name="Rectangle 17"/>
          <p:cNvSpPr>
            <a:spLocks noChangeArrowheads="1"/>
          </p:cNvSpPr>
          <p:nvPr/>
        </p:nvSpPr>
        <p:spPr bwMode="auto">
          <a:xfrm>
            <a:off x="1590675" y="4572000"/>
            <a:ext cx="206692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(- 18) </a:t>
            </a:r>
            <a:r>
              <a:rPr lang="en-US" sz="3600" dirty="0"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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1267" name="Rectangle 19"/>
          <p:cNvSpPr>
            <a:spLocks noChangeArrowheads="1"/>
          </p:cNvSpPr>
          <p:nvPr/>
        </p:nvSpPr>
        <p:spPr bwMode="auto">
          <a:xfrm>
            <a:off x="4343400" y="4572000"/>
            <a:ext cx="3429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- 18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- 6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81268" name="Text Box 20"/>
          <p:cNvSpPr txBox="1">
            <a:spLocks noChangeArrowheads="1"/>
          </p:cNvSpPr>
          <p:nvPr/>
        </p:nvSpPr>
        <p:spPr bwMode="auto">
          <a:xfrm>
            <a:off x="1447800" y="1925638"/>
            <a:ext cx="5715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a)  a </a:t>
            </a:r>
            <a:r>
              <a:rPr lang="en-US" sz="3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 b  </a:t>
            </a:r>
            <a:r>
              <a:rPr lang="en-US" sz="3200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và</a:t>
            </a:r>
            <a:r>
              <a:rPr lang="en-US" sz="32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  </a:t>
            </a:r>
            <a:r>
              <a:rPr lang="en-US" sz="3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b  c  </a:t>
            </a:r>
            <a:r>
              <a:rPr lang="en-US" sz="32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</a:t>
            </a:r>
            <a:r>
              <a:rPr lang="en-US" sz="3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3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 c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41403" y="24825"/>
            <a:ext cx="8069197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§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13.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BỘI VÀ ƯỚC CỦA MỘT SỐ NGUYÊN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98436" y="626918"/>
            <a:ext cx="2024850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44944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1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1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1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81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81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81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81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81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812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5" grpId="0" animBg="1" autoUpdateAnimBg="0"/>
      <p:bldP spid="181256" grpId="0" animBg="1" autoUpdateAnimBg="0"/>
      <p:bldP spid="181257" grpId="0" animBg="1" autoUpdateAnimBg="0"/>
      <p:bldP spid="181258" grpId="0" autoUpdateAnimBg="0"/>
      <p:bldP spid="181260" grpId="0" autoUpdateAnimBg="0"/>
      <p:bldP spid="181261" grpId="0" autoUpdateAnimBg="0"/>
      <p:bldP spid="181262" grpId="0" autoUpdateAnimBg="0"/>
      <p:bldP spid="181264" grpId="0" autoUpdateAnimBg="0"/>
      <p:bldP spid="181265" grpId="0" build="p" autoUpdateAnimBg="0" advAuto="0"/>
      <p:bldP spid="181267" grpId="0" build="p" autoUpdateAnimBg="0" advAuto="0"/>
      <p:bldP spid="18126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03" name="Rectangle 7"/>
          <p:cNvSpPr>
            <a:spLocks noChangeArrowheads="1"/>
          </p:cNvSpPr>
          <p:nvPr/>
        </p:nvSpPr>
        <p:spPr bwMode="auto">
          <a:xfrm>
            <a:off x="2327275" y="3778250"/>
            <a:ext cx="201612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(-6)  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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3</a:t>
            </a:r>
          </a:p>
        </p:txBody>
      </p:sp>
      <p:sp>
        <p:nvSpPr>
          <p:cNvPr id="183304" name="Text Box 8"/>
          <p:cNvSpPr txBox="1">
            <a:spLocks noChangeArrowheads="1"/>
          </p:cNvSpPr>
          <p:nvPr/>
        </p:nvSpPr>
        <p:spPr bwMode="auto">
          <a:xfrm>
            <a:off x="4038600" y="3632200"/>
            <a:ext cx="838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3305" name="Text Box 9"/>
          <p:cNvSpPr txBox="1">
            <a:spLocks noChangeArrowheads="1"/>
          </p:cNvSpPr>
          <p:nvPr/>
        </p:nvSpPr>
        <p:spPr bwMode="auto">
          <a:xfrm>
            <a:off x="457200" y="4419600"/>
            <a:ext cx="11271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3306" name="Rectangle 10"/>
          <p:cNvSpPr>
            <a:spLocks noChangeArrowheads="1"/>
          </p:cNvSpPr>
          <p:nvPr/>
        </p:nvSpPr>
        <p:spPr bwMode="auto">
          <a:xfrm>
            <a:off x="1600200" y="4419600"/>
            <a:ext cx="2667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(-6) 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2  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 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</a:t>
            </a:r>
          </a:p>
        </p:txBody>
      </p:sp>
      <p:sp>
        <p:nvSpPr>
          <p:cNvPr id="183307" name="Text Box 11"/>
          <p:cNvSpPr txBox="1">
            <a:spLocks noChangeArrowheads="1"/>
          </p:cNvSpPr>
          <p:nvPr/>
        </p:nvSpPr>
        <p:spPr bwMode="auto">
          <a:xfrm>
            <a:off x="3962400" y="4281488"/>
            <a:ext cx="838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1295400" y="1630363"/>
            <a:ext cx="5638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 a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 b 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và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b  c  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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 c</a:t>
            </a:r>
          </a:p>
        </p:txBody>
      </p:sp>
      <p:sp>
        <p:nvSpPr>
          <p:cNvPr id="183315" name="Text Box 19"/>
          <p:cNvSpPr txBox="1">
            <a:spLocks noChangeArrowheads="1"/>
          </p:cNvSpPr>
          <p:nvPr/>
        </p:nvSpPr>
        <p:spPr bwMode="auto">
          <a:xfrm>
            <a:off x="1295400" y="2286000"/>
            <a:ext cx="556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 a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 b  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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a.m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 b (m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 Z)</a:t>
            </a:r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6096000" y="4648200"/>
            <a:ext cx="1905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vi-VN" sz="2800" b="1">
              <a:latin typeface="VNI-Times" pitchFamily="2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65203" y="24825"/>
            <a:ext cx="8069197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§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13.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BỘI VÀ ƯỚC CỦA MỘT SỐ NGUYÊN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98436" y="626918"/>
            <a:ext cx="20248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619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3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3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3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3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3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83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3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3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3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" dur="500"/>
                                        <p:tgtEl>
                                          <p:spTgt spid="18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303" grpId="0" autoUpdateAnimBg="0"/>
      <p:bldP spid="183304" grpId="0" autoUpdateAnimBg="0"/>
      <p:bldP spid="183305" grpId="0" autoUpdateAnimBg="0"/>
      <p:bldP spid="183306" grpId="0" autoUpdateAnimBg="0"/>
      <p:bldP spid="183307" grpId="0" autoUpdateAnimBg="0"/>
      <p:bldP spid="183315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6096000" y="4648200"/>
            <a:ext cx="1905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vi-VN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685800" y="1524000"/>
            <a:ext cx="5791200" cy="579438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 a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 b 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và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 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b  c  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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 c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685800" y="2057400"/>
            <a:ext cx="5562600" cy="579438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 a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 b  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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a.m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 b (m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 Z)</a:t>
            </a:r>
          </a:p>
        </p:txBody>
      </p:sp>
      <p:sp>
        <p:nvSpPr>
          <p:cNvPr id="185354" name="Rectangle 10"/>
          <p:cNvSpPr>
            <a:spLocks noChangeArrowheads="1"/>
          </p:cNvSpPr>
          <p:nvPr/>
        </p:nvSpPr>
        <p:spPr bwMode="auto">
          <a:xfrm>
            <a:off x="2211388" y="3810000"/>
            <a:ext cx="1981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r">
              <a:spcBef>
                <a:spcPct val="20000"/>
              </a:spcBef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en-US" sz="3600"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</a:t>
            </a:r>
            <a:r>
              <a:rPr lang="en-US" sz="3600">
                <a:latin typeface="Times New Roman" pitchFamily="18" charset="0"/>
                <a:cs typeface="Times New Roman" pitchFamily="18" charset="0"/>
              </a:rPr>
              <a:t> (-4)</a:t>
            </a:r>
          </a:p>
        </p:txBody>
      </p:sp>
      <p:sp>
        <p:nvSpPr>
          <p:cNvPr id="185357" name="Text Box 13"/>
          <p:cNvSpPr txBox="1">
            <a:spLocks noChangeArrowheads="1"/>
          </p:cNvSpPr>
          <p:nvPr/>
        </p:nvSpPr>
        <p:spPr bwMode="auto">
          <a:xfrm>
            <a:off x="246053" y="5018088"/>
            <a:ext cx="95410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5358" name="Rectangle 14"/>
          <p:cNvSpPr>
            <a:spLocks noChangeArrowheads="1"/>
          </p:cNvSpPr>
          <p:nvPr/>
        </p:nvSpPr>
        <p:spPr bwMode="auto">
          <a:xfrm>
            <a:off x="1066800" y="5029200"/>
            <a:ext cx="3124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r">
              <a:spcBef>
                <a:spcPct val="20000"/>
              </a:spcBef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(12 + 8 ) </a:t>
            </a:r>
            <a:r>
              <a:rPr lang="en-US" sz="3600"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</a:t>
            </a:r>
            <a:r>
              <a:rPr lang="en-US" sz="3600">
                <a:latin typeface="Times New Roman" pitchFamily="18" charset="0"/>
                <a:cs typeface="Times New Roman" pitchFamily="18" charset="0"/>
              </a:rPr>
              <a:t> (-4)</a:t>
            </a:r>
          </a:p>
        </p:txBody>
      </p:sp>
      <p:sp>
        <p:nvSpPr>
          <p:cNvPr id="185359" name="Text Box 15"/>
          <p:cNvSpPr txBox="1">
            <a:spLocks noChangeArrowheads="1"/>
          </p:cNvSpPr>
          <p:nvPr/>
        </p:nvSpPr>
        <p:spPr bwMode="auto">
          <a:xfrm>
            <a:off x="4267200" y="4968875"/>
            <a:ext cx="838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 useBgFill="1">
        <p:nvSpPr>
          <p:cNvPr id="185362" name="Rectangle 18"/>
          <p:cNvSpPr>
            <a:spLocks noChangeArrowheads="1"/>
          </p:cNvSpPr>
          <p:nvPr/>
        </p:nvSpPr>
        <p:spPr bwMode="auto">
          <a:xfrm>
            <a:off x="2590800" y="4419600"/>
            <a:ext cx="1658938" cy="652463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</a:t>
            </a:r>
            <a:r>
              <a:rPr lang="en-US" sz="3600">
                <a:latin typeface="Times New Roman" pitchFamily="18" charset="0"/>
                <a:cs typeface="Times New Roman" pitchFamily="18" charset="0"/>
              </a:rPr>
              <a:t> (-4)</a:t>
            </a:r>
          </a:p>
        </p:txBody>
      </p:sp>
      <p:sp>
        <p:nvSpPr>
          <p:cNvPr id="185366" name="Text Box 22"/>
          <p:cNvSpPr txBox="1">
            <a:spLocks noChangeArrowheads="1"/>
          </p:cNvSpPr>
          <p:nvPr/>
        </p:nvSpPr>
        <p:spPr bwMode="auto">
          <a:xfrm>
            <a:off x="4267200" y="5638800"/>
            <a:ext cx="838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85367" name="Rectangle 23"/>
          <p:cNvSpPr>
            <a:spLocks noChangeArrowheads="1"/>
          </p:cNvSpPr>
          <p:nvPr/>
        </p:nvSpPr>
        <p:spPr bwMode="auto">
          <a:xfrm>
            <a:off x="762000" y="5638800"/>
            <a:ext cx="3429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r">
              <a:spcBef>
                <a:spcPct val="20000"/>
              </a:spcBef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(12 </a:t>
            </a:r>
            <a:r>
              <a:rPr lang="en-US" sz="3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8 ) </a:t>
            </a:r>
            <a:r>
              <a:rPr lang="en-US" sz="3600" dirty="0"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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(-4)</a:t>
            </a:r>
          </a:p>
        </p:txBody>
      </p:sp>
      <p:sp>
        <p:nvSpPr>
          <p:cNvPr id="185370" name="Text Box 26"/>
          <p:cNvSpPr txBox="1">
            <a:spLocks noChangeArrowheads="1"/>
          </p:cNvSpPr>
          <p:nvPr/>
        </p:nvSpPr>
        <p:spPr bwMode="auto">
          <a:xfrm>
            <a:off x="685800" y="2590800"/>
            <a:ext cx="8458200" cy="579438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AutoNum type="alphaLcParenR" startAt="3"/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 c 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và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 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b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 c 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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(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+ b)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 c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và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b)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 c</a:t>
            </a:r>
          </a:p>
        </p:txBody>
      </p:sp>
      <p:sp>
        <p:nvSpPr>
          <p:cNvPr id="29" name="Rectangle 28"/>
          <p:cNvSpPr/>
          <p:nvPr/>
        </p:nvSpPr>
        <p:spPr>
          <a:xfrm>
            <a:off x="-126430" y="24825"/>
            <a:ext cx="94868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65. §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13.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BỘI VÀ ƯỚC CỦA MỘT SỐ NGUYÊN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98436" y="626918"/>
            <a:ext cx="20248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585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5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85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5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5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5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5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5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5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8" dur="500"/>
                                        <p:tgtEl>
                                          <p:spTgt spid="18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85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85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8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8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85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185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85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85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85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85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8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8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18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18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54" grpId="0" autoUpdateAnimBg="0"/>
      <p:bldP spid="185354" grpId="1"/>
      <p:bldP spid="185357" grpId="0" autoUpdateAnimBg="0"/>
      <p:bldP spid="185357" grpId="1"/>
      <p:bldP spid="185358" grpId="0" build="p" autoUpdateAnimBg="0" advAuto="0"/>
      <p:bldP spid="185358" grpId="1" build="allAtOnce"/>
      <p:bldP spid="185359" grpId="0" autoUpdateAnimBg="0"/>
      <p:bldP spid="185359" grpId="1"/>
      <p:bldP spid="185362" grpId="0" animBg="1" autoUpdateAnimBg="0"/>
      <p:bldP spid="185362" grpId="1" animBg="1"/>
      <p:bldP spid="185366" grpId="0" autoUpdateAnimBg="0"/>
      <p:bldP spid="185366" grpId="1"/>
      <p:bldP spid="185367" grpId="0" build="p" autoUpdateAnimBg="0"/>
      <p:bldP spid="185367" grpId="1" build="allAtOnce"/>
      <p:bldP spid="185370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endParaRPr lang="en-US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1: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Cho a, b ∈ </a:t>
            </a:r>
            <a:r>
              <a:rPr lang="vi-VN" b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 ≠ 0.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q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 =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bq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                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                 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D.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B, C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đúng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4876800" y="4495800"/>
            <a:ext cx="6096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975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6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-6; 6; 0; 23; -23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;...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      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132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 -132; 16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;...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-1; 1; 6; -6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;...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               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D.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0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 6; -6; 12; -12; ...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4648200" y="4038600"/>
            <a:ext cx="6096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71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9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457200"/>
            <a:ext cx="7772400" cy="5668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endParaRPr lang="en-US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 Ư(8) = {1; -1; 2; -2; 4; -4; 8; -8}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            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 Ư(8) = {0; 1; -1; 2; -2; 4; -4; 8; -8}</a:t>
            </a: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 Ư(8) = {1; 2; 4; 8}  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                     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 Ư(8) = {0; 1; 2; 4; 8}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838200" y="2057400"/>
            <a:ext cx="6096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978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2799" y="918865"/>
            <a:ext cx="25442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4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400" b="1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2400" dirty="0">
              <a:solidFill>
                <a:srgbClr val="3333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52800" y="914400"/>
            <a:ext cx="19287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0, 3, - 3, 6, -6.</a:t>
            </a:r>
            <a:endParaRPr lang="en-US" sz="2400" dirty="0">
              <a:solidFill>
                <a:srgbClr val="3333CC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34602" y="376535"/>
            <a:ext cx="26452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101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(SGK/97) </a:t>
            </a:r>
            <a:r>
              <a:rPr lang="en-US" sz="24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>
              <a:solidFill>
                <a:srgbClr val="33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74509" y="381000"/>
            <a:ext cx="34419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4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400" b="1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- 3</a:t>
            </a:r>
            <a:endParaRPr lang="en-US" sz="2400" dirty="0">
              <a:solidFill>
                <a:srgbClr val="3333C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3400" y="1443335"/>
            <a:ext cx="28007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4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 - 3 </a:t>
            </a:r>
            <a:r>
              <a:rPr lang="en-US" sz="2400" b="1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2400" dirty="0">
              <a:solidFill>
                <a:srgbClr val="3333CC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352800" y="1447800"/>
            <a:ext cx="19287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0, 3, - 3, 6, -6.</a:t>
            </a:r>
            <a:endParaRPr lang="en-US" sz="2400" dirty="0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15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0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2799" y="918865"/>
            <a:ext cx="24384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400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2400" dirty="0">
              <a:solidFill>
                <a:srgbClr val="3333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52800" y="914400"/>
            <a:ext cx="19287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0, 3, - 3, 6, -6.</a:t>
            </a:r>
            <a:endParaRPr lang="en-US" sz="2400" dirty="0">
              <a:solidFill>
                <a:srgbClr val="3333CC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34602" y="376535"/>
            <a:ext cx="26452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101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(SGK/97) </a:t>
            </a:r>
            <a:r>
              <a:rPr lang="en-US" sz="24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>
              <a:solidFill>
                <a:srgbClr val="33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74509" y="381000"/>
            <a:ext cx="34419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- 3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533400" y="1443335"/>
            <a:ext cx="28007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 - 3 </a:t>
            </a:r>
            <a:r>
              <a:rPr lang="en-US" sz="2400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2400" dirty="0">
              <a:solidFill>
                <a:srgbClr val="3333CC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352800" y="1447800"/>
            <a:ext cx="19287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0, 3, - 3, 6, -6.</a:t>
            </a:r>
            <a:endParaRPr lang="en-US" sz="2400" dirty="0">
              <a:solidFill>
                <a:srgbClr val="3333C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23725" y="1905000"/>
            <a:ext cx="26452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102 (SGK/97) </a:t>
            </a:r>
            <a:r>
              <a:rPr lang="en-US" sz="24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>
              <a:solidFill>
                <a:srgbClr val="33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63632" y="1909465"/>
            <a:ext cx="52299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– 3 ; 6 ; 11 ; - 1</a:t>
            </a:r>
            <a:endParaRPr lang="en-US" sz="2400" dirty="0"/>
          </a:p>
        </p:txBody>
      </p:sp>
      <p:sp>
        <p:nvSpPr>
          <p:cNvPr id="13" name="Rectangle 12"/>
          <p:cNvSpPr/>
          <p:nvPr/>
        </p:nvSpPr>
        <p:spPr>
          <a:xfrm>
            <a:off x="533400" y="2366665"/>
            <a:ext cx="33890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4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– 3</a:t>
            </a:r>
            <a:r>
              <a:rPr lang="en-US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2400" dirty="0">
              <a:solidFill>
                <a:srgbClr val="3333CC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62467" y="2362200"/>
            <a:ext cx="16209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, -1, 3, - 3.</a:t>
            </a:r>
            <a:endParaRPr lang="en-US" sz="2400" dirty="0">
              <a:solidFill>
                <a:srgbClr val="3333CC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33400" y="2823865"/>
            <a:ext cx="31582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2400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2400" dirty="0">
              <a:solidFill>
                <a:srgbClr val="3333CC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62467" y="2819400"/>
            <a:ext cx="32111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, -1, 2, - 2, </a:t>
            </a:r>
            <a:r>
              <a:rPr lang="en-US" sz="24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3, - </a:t>
            </a:r>
            <a:r>
              <a:rPr lang="en-US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3, 6, </a:t>
            </a:r>
            <a:r>
              <a:rPr lang="en-US" sz="24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6.</a:t>
            </a:r>
            <a:endParaRPr lang="en-US" sz="2400" dirty="0">
              <a:solidFill>
                <a:srgbClr val="3333CC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33400" y="3348335"/>
            <a:ext cx="33007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4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en-US" sz="2400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2400" dirty="0">
              <a:solidFill>
                <a:srgbClr val="3333CC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62467" y="3343870"/>
            <a:ext cx="18947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, -1, 11, - 11.</a:t>
            </a:r>
            <a:endParaRPr lang="en-US" sz="2400" dirty="0">
              <a:solidFill>
                <a:srgbClr val="3333CC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33400" y="3805535"/>
            <a:ext cx="33890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4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400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2400" dirty="0">
              <a:solidFill>
                <a:srgbClr val="3333CC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862467" y="3801070"/>
            <a:ext cx="8258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, -1.</a:t>
            </a:r>
            <a:endParaRPr lang="en-US" sz="2400" dirty="0">
              <a:solidFill>
                <a:srgbClr val="3333CC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64535" y="4343400"/>
            <a:ext cx="26452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106 (SGK/97) </a:t>
            </a:r>
            <a:r>
              <a:rPr lang="en-US" sz="24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>
              <a:solidFill>
                <a:srgbClr val="33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5486400"/>
            <a:ext cx="7696200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Bất</a:t>
            </a:r>
            <a:r>
              <a:rPr lang="en-US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kỳ</a:t>
            </a:r>
            <a:r>
              <a:rPr lang="en-US" sz="24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 </a:t>
            </a:r>
            <a:r>
              <a:rPr lang="en-US" sz="2400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hai</a:t>
            </a:r>
            <a:r>
              <a:rPr lang="en-US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số</a:t>
            </a:r>
            <a:r>
              <a:rPr lang="en-US" sz="24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nguyên</a:t>
            </a:r>
            <a:r>
              <a:rPr lang="en-US" sz="24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 a </a:t>
            </a:r>
            <a:r>
              <a:rPr lang="en-US" sz="24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và</a:t>
            </a:r>
            <a:r>
              <a:rPr lang="en-US" sz="24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 b </a:t>
            </a:r>
            <a:r>
              <a:rPr lang="en-US" sz="24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đối</a:t>
            </a:r>
            <a:r>
              <a:rPr lang="en-US" sz="24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nhau</a:t>
            </a:r>
            <a:r>
              <a:rPr lang="en-US" sz="24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thì</a:t>
            </a:r>
            <a:r>
              <a:rPr lang="en-US" sz="24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 </a:t>
            </a:r>
            <a:r>
              <a:rPr lang="en-US" sz="24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 b </a:t>
            </a:r>
            <a:r>
              <a:rPr lang="en-US" sz="24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và</a:t>
            </a:r>
            <a:r>
              <a:rPr lang="en-US" sz="24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 b a </a:t>
            </a:r>
          </a:p>
        </p:txBody>
      </p:sp>
      <p:sp>
        <p:nvSpPr>
          <p:cNvPr id="7" name="Rectangle 6"/>
          <p:cNvSpPr/>
          <p:nvPr/>
        </p:nvSpPr>
        <p:spPr>
          <a:xfrm>
            <a:off x="533400" y="4876800"/>
            <a:ext cx="8077200" cy="43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a,b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b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và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ba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không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1354810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3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9" name="Text Box 3"/>
          <p:cNvSpPr txBox="1">
            <a:spLocks noChangeArrowheads="1"/>
          </p:cNvSpPr>
          <p:nvPr/>
        </p:nvSpPr>
        <p:spPr bwMode="auto">
          <a:xfrm>
            <a:off x="990600" y="1143000"/>
            <a:ext cx="7696200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nắm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vững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endParaRPr lang="en-US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103, 104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105 (SGK/97)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SGK/ 98</a:t>
            </a:r>
          </a:p>
        </p:txBody>
      </p:sp>
      <p:sp>
        <p:nvSpPr>
          <p:cNvPr id="2" name="Rectangle 1"/>
          <p:cNvSpPr/>
          <p:nvPr/>
        </p:nvSpPr>
        <p:spPr>
          <a:xfrm>
            <a:off x="1828800" y="228600"/>
            <a:ext cx="5134739" cy="70788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H­ướng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alt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alt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alt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5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0" y="4114800"/>
            <a:ext cx="3771900" cy="2686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1532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"/>
                                        <p:tgtEl>
                                          <p:spTgt spid="193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3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61" name="Text Box 29"/>
          <p:cNvSpPr txBox="1">
            <a:spLocks noChangeArrowheads="1"/>
          </p:cNvSpPr>
          <p:nvPr/>
        </p:nvSpPr>
        <p:spPr bwMode="auto">
          <a:xfrm>
            <a:off x="609600" y="1295400"/>
            <a:ext cx="3429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A =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2; 3; 4; 5; 6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46462" name="Text Box 30"/>
          <p:cNvSpPr txBox="1">
            <a:spLocks noChangeArrowheads="1"/>
          </p:cNvSpPr>
          <p:nvPr/>
        </p:nvSpPr>
        <p:spPr bwMode="auto">
          <a:xfrm>
            <a:off x="4495800" y="1295400"/>
            <a:ext cx="3276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B =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21; 22; 23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}</a:t>
            </a:r>
          </a:p>
        </p:txBody>
      </p:sp>
      <p:grpSp>
        <p:nvGrpSpPr>
          <p:cNvPr id="146463" name="Group 31"/>
          <p:cNvGrpSpPr>
            <a:grpSpLocks/>
          </p:cNvGrpSpPr>
          <p:nvPr/>
        </p:nvGrpSpPr>
        <p:grpSpPr bwMode="auto">
          <a:xfrm>
            <a:off x="1757363" y="1828800"/>
            <a:ext cx="4038600" cy="533400"/>
            <a:chOff x="1155" y="1200"/>
            <a:chExt cx="2544" cy="336"/>
          </a:xfrm>
        </p:grpSpPr>
        <p:sp>
          <p:nvSpPr>
            <p:cNvPr id="15442" name="Line 32"/>
            <p:cNvSpPr>
              <a:spLocks noChangeShapeType="1"/>
            </p:cNvSpPr>
            <p:nvPr/>
          </p:nvSpPr>
          <p:spPr bwMode="auto">
            <a:xfrm flipV="1">
              <a:off x="3692" y="1200"/>
              <a:ext cx="0" cy="334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3" name="Line 33"/>
            <p:cNvSpPr>
              <a:spLocks noChangeShapeType="1"/>
            </p:cNvSpPr>
            <p:nvPr/>
          </p:nvSpPr>
          <p:spPr bwMode="auto">
            <a:xfrm flipH="1">
              <a:off x="1155" y="1536"/>
              <a:ext cx="2544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4" name="Line 34"/>
            <p:cNvSpPr>
              <a:spLocks noChangeShapeType="1"/>
            </p:cNvSpPr>
            <p:nvPr/>
          </p:nvSpPr>
          <p:spPr bwMode="auto">
            <a:xfrm flipV="1">
              <a:off x="1159" y="1254"/>
              <a:ext cx="0" cy="28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6467" name="Text Box 35"/>
          <p:cNvSpPr txBox="1">
            <a:spLocks noChangeArrowheads="1"/>
          </p:cNvSpPr>
          <p:nvPr/>
        </p:nvSpPr>
        <p:spPr bwMode="auto">
          <a:xfrm>
            <a:off x="838200" y="2819400"/>
            <a:ext cx="213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1/.  </a:t>
            </a:r>
            <a:r>
              <a:rPr lang="en-US" sz="32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 + 21</a:t>
            </a:r>
          </a:p>
        </p:txBody>
      </p:sp>
      <p:sp>
        <p:nvSpPr>
          <p:cNvPr id="146468" name="Text Box 36"/>
          <p:cNvSpPr txBox="1">
            <a:spLocks noChangeArrowheads="1"/>
          </p:cNvSpPr>
          <p:nvPr/>
        </p:nvSpPr>
        <p:spPr bwMode="auto">
          <a:xfrm>
            <a:off x="3505200" y="2819400"/>
            <a:ext cx="2667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2/.  </a:t>
            </a:r>
            <a:r>
              <a:rPr lang="en-US" sz="32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 + 22</a:t>
            </a:r>
          </a:p>
        </p:txBody>
      </p:sp>
      <p:sp>
        <p:nvSpPr>
          <p:cNvPr id="146469" name="Text Box 37"/>
          <p:cNvSpPr txBox="1">
            <a:spLocks noChangeArrowheads="1"/>
          </p:cNvSpPr>
          <p:nvPr/>
        </p:nvSpPr>
        <p:spPr bwMode="auto">
          <a:xfrm>
            <a:off x="6477000" y="2819400"/>
            <a:ext cx="2590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3/.  </a:t>
            </a:r>
            <a:r>
              <a:rPr lang="en-US" sz="32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 + 23</a:t>
            </a:r>
          </a:p>
        </p:txBody>
      </p:sp>
      <p:sp>
        <p:nvSpPr>
          <p:cNvPr id="146470" name="Text Box 38"/>
          <p:cNvSpPr txBox="1">
            <a:spLocks noChangeArrowheads="1"/>
          </p:cNvSpPr>
          <p:nvPr/>
        </p:nvSpPr>
        <p:spPr bwMode="auto">
          <a:xfrm>
            <a:off x="685800" y="3459163"/>
            <a:ext cx="2362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4/.  </a:t>
            </a:r>
            <a:r>
              <a:rPr lang="en-US" sz="32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 + 21</a:t>
            </a:r>
          </a:p>
        </p:txBody>
      </p:sp>
      <p:sp>
        <p:nvSpPr>
          <p:cNvPr id="146471" name="Text Box 39"/>
          <p:cNvSpPr txBox="1">
            <a:spLocks noChangeArrowheads="1"/>
          </p:cNvSpPr>
          <p:nvPr/>
        </p:nvSpPr>
        <p:spPr bwMode="auto">
          <a:xfrm>
            <a:off x="3505200" y="3429000"/>
            <a:ext cx="2514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5/.  </a:t>
            </a:r>
            <a:r>
              <a:rPr lang="en-US" sz="32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 + 22</a:t>
            </a:r>
          </a:p>
        </p:txBody>
      </p:sp>
      <p:sp>
        <p:nvSpPr>
          <p:cNvPr id="146472" name="Text Box 40"/>
          <p:cNvSpPr txBox="1">
            <a:spLocks noChangeArrowheads="1"/>
          </p:cNvSpPr>
          <p:nvPr/>
        </p:nvSpPr>
        <p:spPr bwMode="auto">
          <a:xfrm>
            <a:off x="6477000" y="3429000"/>
            <a:ext cx="2819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6/.  </a:t>
            </a:r>
            <a:r>
              <a:rPr lang="en-US" sz="32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 + 23</a:t>
            </a:r>
          </a:p>
        </p:txBody>
      </p:sp>
      <p:grpSp>
        <p:nvGrpSpPr>
          <p:cNvPr id="146482" name="Group 50"/>
          <p:cNvGrpSpPr>
            <a:grpSpLocks/>
          </p:cNvGrpSpPr>
          <p:nvPr/>
        </p:nvGrpSpPr>
        <p:grpSpPr bwMode="auto">
          <a:xfrm>
            <a:off x="1758950" y="1828800"/>
            <a:ext cx="4641850" cy="533400"/>
            <a:chOff x="1156" y="1104"/>
            <a:chExt cx="2924" cy="336"/>
          </a:xfrm>
        </p:grpSpPr>
        <p:sp>
          <p:nvSpPr>
            <p:cNvPr id="15439" name="Line 51"/>
            <p:cNvSpPr>
              <a:spLocks noChangeShapeType="1"/>
            </p:cNvSpPr>
            <p:nvPr/>
          </p:nvSpPr>
          <p:spPr bwMode="auto">
            <a:xfrm flipV="1">
              <a:off x="4074" y="1104"/>
              <a:ext cx="0" cy="334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0" name="Line 52"/>
            <p:cNvSpPr>
              <a:spLocks noChangeShapeType="1"/>
            </p:cNvSpPr>
            <p:nvPr/>
          </p:nvSpPr>
          <p:spPr bwMode="auto">
            <a:xfrm flipH="1">
              <a:off x="1156" y="1440"/>
              <a:ext cx="2924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1" name="Line 53"/>
            <p:cNvSpPr>
              <a:spLocks noChangeShapeType="1"/>
            </p:cNvSpPr>
            <p:nvPr/>
          </p:nvSpPr>
          <p:spPr bwMode="auto">
            <a:xfrm flipV="1">
              <a:off x="1160" y="1158"/>
              <a:ext cx="0" cy="28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6486" name="Group 54"/>
          <p:cNvGrpSpPr>
            <a:grpSpLocks/>
          </p:cNvGrpSpPr>
          <p:nvPr/>
        </p:nvGrpSpPr>
        <p:grpSpPr bwMode="auto">
          <a:xfrm>
            <a:off x="1758950" y="1828800"/>
            <a:ext cx="5251450" cy="533400"/>
            <a:chOff x="1156" y="1056"/>
            <a:chExt cx="3308" cy="336"/>
          </a:xfrm>
        </p:grpSpPr>
        <p:sp>
          <p:nvSpPr>
            <p:cNvPr id="15436" name="Line 55"/>
            <p:cNvSpPr>
              <a:spLocks noChangeShapeType="1"/>
            </p:cNvSpPr>
            <p:nvPr/>
          </p:nvSpPr>
          <p:spPr bwMode="auto">
            <a:xfrm flipV="1">
              <a:off x="4458" y="1056"/>
              <a:ext cx="0" cy="334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7" name="Line 56"/>
            <p:cNvSpPr>
              <a:spLocks noChangeShapeType="1"/>
            </p:cNvSpPr>
            <p:nvPr/>
          </p:nvSpPr>
          <p:spPr bwMode="auto">
            <a:xfrm flipH="1">
              <a:off x="1156" y="1392"/>
              <a:ext cx="3308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8" name="Line 57"/>
            <p:cNvSpPr>
              <a:spLocks noChangeShapeType="1"/>
            </p:cNvSpPr>
            <p:nvPr/>
          </p:nvSpPr>
          <p:spPr bwMode="auto">
            <a:xfrm flipV="1">
              <a:off x="1160" y="1110"/>
              <a:ext cx="0" cy="28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6490" name="Group 58"/>
          <p:cNvGrpSpPr>
            <a:grpSpLocks/>
          </p:cNvGrpSpPr>
          <p:nvPr/>
        </p:nvGrpSpPr>
        <p:grpSpPr bwMode="auto">
          <a:xfrm>
            <a:off x="2209800" y="1828800"/>
            <a:ext cx="3581400" cy="533400"/>
            <a:chOff x="1155" y="1200"/>
            <a:chExt cx="2544" cy="336"/>
          </a:xfrm>
        </p:grpSpPr>
        <p:sp>
          <p:nvSpPr>
            <p:cNvPr id="15433" name="Line 59"/>
            <p:cNvSpPr>
              <a:spLocks noChangeShapeType="1"/>
            </p:cNvSpPr>
            <p:nvPr/>
          </p:nvSpPr>
          <p:spPr bwMode="auto">
            <a:xfrm flipV="1">
              <a:off x="3692" y="1200"/>
              <a:ext cx="0" cy="334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4" name="Line 60"/>
            <p:cNvSpPr>
              <a:spLocks noChangeShapeType="1"/>
            </p:cNvSpPr>
            <p:nvPr/>
          </p:nvSpPr>
          <p:spPr bwMode="auto">
            <a:xfrm flipH="1">
              <a:off x="1155" y="1536"/>
              <a:ext cx="2544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5" name="Line 61"/>
            <p:cNvSpPr>
              <a:spLocks noChangeShapeType="1"/>
            </p:cNvSpPr>
            <p:nvPr/>
          </p:nvSpPr>
          <p:spPr bwMode="auto">
            <a:xfrm flipV="1">
              <a:off x="1159" y="1254"/>
              <a:ext cx="0" cy="28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6494" name="Group 62"/>
          <p:cNvGrpSpPr>
            <a:grpSpLocks/>
          </p:cNvGrpSpPr>
          <p:nvPr/>
        </p:nvGrpSpPr>
        <p:grpSpPr bwMode="auto">
          <a:xfrm>
            <a:off x="2209800" y="1828800"/>
            <a:ext cx="4191000" cy="533400"/>
            <a:chOff x="1155" y="1200"/>
            <a:chExt cx="2544" cy="336"/>
          </a:xfrm>
        </p:grpSpPr>
        <p:sp>
          <p:nvSpPr>
            <p:cNvPr id="15430" name="Line 63"/>
            <p:cNvSpPr>
              <a:spLocks noChangeShapeType="1"/>
            </p:cNvSpPr>
            <p:nvPr/>
          </p:nvSpPr>
          <p:spPr bwMode="auto">
            <a:xfrm flipV="1">
              <a:off x="3692" y="1200"/>
              <a:ext cx="0" cy="334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1" name="Line 64"/>
            <p:cNvSpPr>
              <a:spLocks noChangeShapeType="1"/>
            </p:cNvSpPr>
            <p:nvPr/>
          </p:nvSpPr>
          <p:spPr bwMode="auto">
            <a:xfrm flipH="1">
              <a:off x="1155" y="1536"/>
              <a:ext cx="2544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2" name="Line 65"/>
            <p:cNvSpPr>
              <a:spLocks noChangeShapeType="1"/>
            </p:cNvSpPr>
            <p:nvPr/>
          </p:nvSpPr>
          <p:spPr bwMode="auto">
            <a:xfrm flipV="1">
              <a:off x="1159" y="1254"/>
              <a:ext cx="0" cy="28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6498" name="Group 66"/>
          <p:cNvGrpSpPr>
            <a:grpSpLocks/>
          </p:cNvGrpSpPr>
          <p:nvPr/>
        </p:nvGrpSpPr>
        <p:grpSpPr bwMode="auto">
          <a:xfrm>
            <a:off x="2209800" y="1828800"/>
            <a:ext cx="4800600" cy="533400"/>
            <a:chOff x="1155" y="1200"/>
            <a:chExt cx="2544" cy="336"/>
          </a:xfrm>
        </p:grpSpPr>
        <p:sp>
          <p:nvSpPr>
            <p:cNvPr id="15427" name="Line 67"/>
            <p:cNvSpPr>
              <a:spLocks noChangeShapeType="1"/>
            </p:cNvSpPr>
            <p:nvPr/>
          </p:nvSpPr>
          <p:spPr bwMode="auto">
            <a:xfrm flipV="1">
              <a:off x="3692" y="1200"/>
              <a:ext cx="0" cy="334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8" name="Line 68"/>
            <p:cNvSpPr>
              <a:spLocks noChangeShapeType="1"/>
            </p:cNvSpPr>
            <p:nvPr/>
          </p:nvSpPr>
          <p:spPr bwMode="auto">
            <a:xfrm flipH="1">
              <a:off x="1155" y="1536"/>
              <a:ext cx="2544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9" name="Line 69"/>
            <p:cNvSpPr>
              <a:spLocks noChangeShapeType="1"/>
            </p:cNvSpPr>
            <p:nvPr/>
          </p:nvSpPr>
          <p:spPr bwMode="auto">
            <a:xfrm flipV="1">
              <a:off x="1159" y="1254"/>
              <a:ext cx="0" cy="28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6502" name="Group 70"/>
          <p:cNvGrpSpPr>
            <a:grpSpLocks/>
          </p:cNvGrpSpPr>
          <p:nvPr/>
        </p:nvGrpSpPr>
        <p:grpSpPr bwMode="auto">
          <a:xfrm>
            <a:off x="2667000" y="1828800"/>
            <a:ext cx="3124200" cy="533400"/>
            <a:chOff x="1155" y="1200"/>
            <a:chExt cx="2544" cy="336"/>
          </a:xfrm>
        </p:grpSpPr>
        <p:sp>
          <p:nvSpPr>
            <p:cNvPr id="15424" name="Line 71"/>
            <p:cNvSpPr>
              <a:spLocks noChangeShapeType="1"/>
            </p:cNvSpPr>
            <p:nvPr/>
          </p:nvSpPr>
          <p:spPr bwMode="auto">
            <a:xfrm flipV="1">
              <a:off x="3692" y="1200"/>
              <a:ext cx="0" cy="334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5" name="Line 72"/>
            <p:cNvSpPr>
              <a:spLocks noChangeShapeType="1"/>
            </p:cNvSpPr>
            <p:nvPr/>
          </p:nvSpPr>
          <p:spPr bwMode="auto">
            <a:xfrm flipH="1">
              <a:off x="1155" y="1536"/>
              <a:ext cx="2544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6" name="Line 73"/>
            <p:cNvSpPr>
              <a:spLocks noChangeShapeType="1"/>
            </p:cNvSpPr>
            <p:nvPr/>
          </p:nvSpPr>
          <p:spPr bwMode="auto">
            <a:xfrm flipV="1">
              <a:off x="1159" y="1254"/>
              <a:ext cx="0" cy="28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6506" name="Group 74"/>
          <p:cNvGrpSpPr>
            <a:grpSpLocks/>
          </p:cNvGrpSpPr>
          <p:nvPr/>
        </p:nvGrpSpPr>
        <p:grpSpPr bwMode="auto">
          <a:xfrm>
            <a:off x="2667000" y="1828800"/>
            <a:ext cx="3733800" cy="533400"/>
            <a:chOff x="1155" y="1200"/>
            <a:chExt cx="2544" cy="336"/>
          </a:xfrm>
        </p:grpSpPr>
        <p:sp>
          <p:nvSpPr>
            <p:cNvPr id="15421" name="Line 75"/>
            <p:cNvSpPr>
              <a:spLocks noChangeShapeType="1"/>
            </p:cNvSpPr>
            <p:nvPr/>
          </p:nvSpPr>
          <p:spPr bwMode="auto">
            <a:xfrm flipV="1">
              <a:off x="3692" y="1200"/>
              <a:ext cx="0" cy="334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2" name="Line 76"/>
            <p:cNvSpPr>
              <a:spLocks noChangeShapeType="1"/>
            </p:cNvSpPr>
            <p:nvPr/>
          </p:nvSpPr>
          <p:spPr bwMode="auto">
            <a:xfrm flipH="1">
              <a:off x="1155" y="1536"/>
              <a:ext cx="2544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3" name="Line 77"/>
            <p:cNvSpPr>
              <a:spLocks noChangeShapeType="1"/>
            </p:cNvSpPr>
            <p:nvPr/>
          </p:nvSpPr>
          <p:spPr bwMode="auto">
            <a:xfrm flipV="1">
              <a:off x="1159" y="1254"/>
              <a:ext cx="0" cy="28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6510" name="Group 78"/>
          <p:cNvGrpSpPr>
            <a:grpSpLocks/>
          </p:cNvGrpSpPr>
          <p:nvPr/>
        </p:nvGrpSpPr>
        <p:grpSpPr bwMode="auto">
          <a:xfrm>
            <a:off x="2667000" y="1828800"/>
            <a:ext cx="4343400" cy="533400"/>
            <a:chOff x="1155" y="1200"/>
            <a:chExt cx="2544" cy="336"/>
          </a:xfrm>
        </p:grpSpPr>
        <p:sp>
          <p:nvSpPr>
            <p:cNvPr id="15418" name="Line 79"/>
            <p:cNvSpPr>
              <a:spLocks noChangeShapeType="1"/>
            </p:cNvSpPr>
            <p:nvPr/>
          </p:nvSpPr>
          <p:spPr bwMode="auto">
            <a:xfrm flipV="1">
              <a:off x="3692" y="1200"/>
              <a:ext cx="0" cy="334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9" name="Line 80"/>
            <p:cNvSpPr>
              <a:spLocks noChangeShapeType="1"/>
            </p:cNvSpPr>
            <p:nvPr/>
          </p:nvSpPr>
          <p:spPr bwMode="auto">
            <a:xfrm flipH="1">
              <a:off x="1155" y="1536"/>
              <a:ext cx="2544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0" name="Line 81"/>
            <p:cNvSpPr>
              <a:spLocks noChangeShapeType="1"/>
            </p:cNvSpPr>
            <p:nvPr/>
          </p:nvSpPr>
          <p:spPr bwMode="auto">
            <a:xfrm flipV="1">
              <a:off x="1159" y="1254"/>
              <a:ext cx="0" cy="28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6514" name="Group 82"/>
          <p:cNvGrpSpPr>
            <a:grpSpLocks/>
          </p:cNvGrpSpPr>
          <p:nvPr/>
        </p:nvGrpSpPr>
        <p:grpSpPr bwMode="auto">
          <a:xfrm>
            <a:off x="3124200" y="1828800"/>
            <a:ext cx="2667000" cy="533400"/>
            <a:chOff x="1155" y="1200"/>
            <a:chExt cx="2544" cy="336"/>
          </a:xfrm>
        </p:grpSpPr>
        <p:sp>
          <p:nvSpPr>
            <p:cNvPr id="15415" name="Line 83"/>
            <p:cNvSpPr>
              <a:spLocks noChangeShapeType="1"/>
            </p:cNvSpPr>
            <p:nvPr/>
          </p:nvSpPr>
          <p:spPr bwMode="auto">
            <a:xfrm flipV="1">
              <a:off x="3692" y="1200"/>
              <a:ext cx="0" cy="334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6" name="Line 84"/>
            <p:cNvSpPr>
              <a:spLocks noChangeShapeType="1"/>
            </p:cNvSpPr>
            <p:nvPr/>
          </p:nvSpPr>
          <p:spPr bwMode="auto">
            <a:xfrm flipH="1">
              <a:off x="1155" y="1536"/>
              <a:ext cx="2544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7" name="Line 85"/>
            <p:cNvSpPr>
              <a:spLocks noChangeShapeType="1"/>
            </p:cNvSpPr>
            <p:nvPr/>
          </p:nvSpPr>
          <p:spPr bwMode="auto">
            <a:xfrm flipV="1">
              <a:off x="1159" y="1254"/>
              <a:ext cx="0" cy="28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6518" name="Group 86"/>
          <p:cNvGrpSpPr>
            <a:grpSpLocks/>
          </p:cNvGrpSpPr>
          <p:nvPr/>
        </p:nvGrpSpPr>
        <p:grpSpPr bwMode="auto">
          <a:xfrm>
            <a:off x="3124200" y="1828800"/>
            <a:ext cx="3276600" cy="533400"/>
            <a:chOff x="1155" y="1200"/>
            <a:chExt cx="2544" cy="336"/>
          </a:xfrm>
        </p:grpSpPr>
        <p:sp>
          <p:nvSpPr>
            <p:cNvPr id="15412" name="Line 87"/>
            <p:cNvSpPr>
              <a:spLocks noChangeShapeType="1"/>
            </p:cNvSpPr>
            <p:nvPr/>
          </p:nvSpPr>
          <p:spPr bwMode="auto">
            <a:xfrm flipV="1">
              <a:off x="3692" y="1200"/>
              <a:ext cx="0" cy="334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3" name="Line 88"/>
            <p:cNvSpPr>
              <a:spLocks noChangeShapeType="1"/>
            </p:cNvSpPr>
            <p:nvPr/>
          </p:nvSpPr>
          <p:spPr bwMode="auto">
            <a:xfrm flipH="1">
              <a:off x="1155" y="1536"/>
              <a:ext cx="2544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4" name="Line 89"/>
            <p:cNvSpPr>
              <a:spLocks noChangeShapeType="1"/>
            </p:cNvSpPr>
            <p:nvPr/>
          </p:nvSpPr>
          <p:spPr bwMode="auto">
            <a:xfrm flipV="1">
              <a:off x="1159" y="1254"/>
              <a:ext cx="0" cy="28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6522" name="Group 90"/>
          <p:cNvGrpSpPr>
            <a:grpSpLocks/>
          </p:cNvGrpSpPr>
          <p:nvPr/>
        </p:nvGrpSpPr>
        <p:grpSpPr bwMode="auto">
          <a:xfrm>
            <a:off x="3124200" y="1828800"/>
            <a:ext cx="3886200" cy="533400"/>
            <a:chOff x="1155" y="1200"/>
            <a:chExt cx="2544" cy="336"/>
          </a:xfrm>
        </p:grpSpPr>
        <p:sp>
          <p:nvSpPr>
            <p:cNvPr id="15409" name="Line 91"/>
            <p:cNvSpPr>
              <a:spLocks noChangeShapeType="1"/>
            </p:cNvSpPr>
            <p:nvPr/>
          </p:nvSpPr>
          <p:spPr bwMode="auto">
            <a:xfrm flipV="1">
              <a:off x="3692" y="1200"/>
              <a:ext cx="0" cy="334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0" name="Line 92"/>
            <p:cNvSpPr>
              <a:spLocks noChangeShapeType="1"/>
            </p:cNvSpPr>
            <p:nvPr/>
          </p:nvSpPr>
          <p:spPr bwMode="auto">
            <a:xfrm flipH="1">
              <a:off x="1155" y="1536"/>
              <a:ext cx="2544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1" name="Line 93"/>
            <p:cNvSpPr>
              <a:spLocks noChangeShapeType="1"/>
            </p:cNvSpPr>
            <p:nvPr/>
          </p:nvSpPr>
          <p:spPr bwMode="auto">
            <a:xfrm flipV="1">
              <a:off x="1159" y="1254"/>
              <a:ext cx="0" cy="28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6526" name="Group 94"/>
          <p:cNvGrpSpPr>
            <a:grpSpLocks/>
          </p:cNvGrpSpPr>
          <p:nvPr/>
        </p:nvGrpSpPr>
        <p:grpSpPr bwMode="auto">
          <a:xfrm>
            <a:off x="3562350" y="1828800"/>
            <a:ext cx="2228850" cy="533400"/>
            <a:chOff x="1155" y="1200"/>
            <a:chExt cx="2544" cy="336"/>
          </a:xfrm>
        </p:grpSpPr>
        <p:sp>
          <p:nvSpPr>
            <p:cNvPr id="15406" name="Line 95"/>
            <p:cNvSpPr>
              <a:spLocks noChangeShapeType="1"/>
            </p:cNvSpPr>
            <p:nvPr/>
          </p:nvSpPr>
          <p:spPr bwMode="auto">
            <a:xfrm flipV="1">
              <a:off x="3692" y="1200"/>
              <a:ext cx="0" cy="334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7" name="Line 96"/>
            <p:cNvSpPr>
              <a:spLocks noChangeShapeType="1"/>
            </p:cNvSpPr>
            <p:nvPr/>
          </p:nvSpPr>
          <p:spPr bwMode="auto">
            <a:xfrm flipH="1">
              <a:off x="1155" y="1536"/>
              <a:ext cx="2544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8" name="Line 97"/>
            <p:cNvSpPr>
              <a:spLocks noChangeShapeType="1"/>
            </p:cNvSpPr>
            <p:nvPr/>
          </p:nvSpPr>
          <p:spPr bwMode="auto">
            <a:xfrm flipV="1">
              <a:off x="1159" y="1254"/>
              <a:ext cx="0" cy="28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6530" name="Group 98"/>
          <p:cNvGrpSpPr>
            <a:grpSpLocks/>
          </p:cNvGrpSpPr>
          <p:nvPr/>
        </p:nvGrpSpPr>
        <p:grpSpPr bwMode="auto">
          <a:xfrm>
            <a:off x="3563938" y="1828800"/>
            <a:ext cx="2836862" cy="533400"/>
            <a:chOff x="1155" y="1200"/>
            <a:chExt cx="2544" cy="336"/>
          </a:xfrm>
        </p:grpSpPr>
        <p:sp>
          <p:nvSpPr>
            <p:cNvPr id="15403" name="Line 99"/>
            <p:cNvSpPr>
              <a:spLocks noChangeShapeType="1"/>
            </p:cNvSpPr>
            <p:nvPr/>
          </p:nvSpPr>
          <p:spPr bwMode="auto">
            <a:xfrm flipV="1">
              <a:off x="3692" y="1200"/>
              <a:ext cx="0" cy="334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4" name="Line 100"/>
            <p:cNvSpPr>
              <a:spLocks noChangeShapeType="1"/>
            </p:cNvSpPr>
            <p:nvPr/>
          </p:nvSpPr>
          <p:spPr bwMode="auto">
            <a:xfrm flipH="1">
              <a:off x="1155" y="1536"/>
              <a:ext cx="2544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5" name="Line 101"/>
            <p:cNvSpPr>
              <a:spLocks noChangeShapeType="1"/>
            </p:cNvSpPr>
            <p:nvPr/>
          </p:nvSpPr>
          <p:spPr bwMode="auto">
            <a:xfrm flipV="1">
              <a:off x="1159" y="1254"/>
              <a:ext cx="0" cy="28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6534" name="Group 102"/>
          <p:cNvGrpSpPr>
            <a:grpSpLocks/>
          </p:cNvGrpSpPr>
          <p:nvPr/>
        </p:nvGrpSpPr>
        <p:grpSpPr bwMode="auto">
          <a:xfrm>
            <a:off x="3563938" y="1828800"/>
            <a:ext cx="3448050" cy="533400"/>
            <a:chOff x="1155" y="1200"/>
            <a:chExt cx="2544" cy="336"/>
          </a:xfrm>
        </p:grpSpPr>
        <p:sp>
          <p:nvSpPr>
            <p:cNvPr id="15400" name="Line 103"/>
            <p:cNvSpPr>
              <a:spLocks noChangeShapeType="1"/>
            </p:cNvSpPr>
            <p:nvPr/>
          </p:nvSpPr>
          <p:spPr bwMode="auto">
            <a:xfrm flipV="1">
              <a:off x="3692" y="1200"/>
              <a:ext cx="0" cy="334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1" name="Line 104"/>
            <p:cNvSpPr>
              <a:spLocks noChangeShapeType="1"/>
            </p:cNvSpPr>
            <p:nvPr/>
          </p:nvSpPr>
          <p:spPr bwMode="auto">
            <a:xfrm flipH="1">
              <a:off x="1155" y="1536"/>
              <a:ext cx="2544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2" name="Line 105"/>
            <p:cNvSpPr>
              <a:spLocks noChangeShapeType="1"/>
            </p:cNvSpPr>
            <p:nvPr/>
          </p:nvSpPr>
          <p:spPr bwMode="auto">
            <a:xfrm flipV="1">
              <a:off x="1159" y="1254"/>
              <a:ext cx="0" cy="28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6538" name="Text Box 106"/>
          <p:cNvSpPr txBox="1">
            <a:spLocks noChangeArrowheads="1"/>
          </p:cNvSpPr>
          <p:nvPr/>
        </p:nvSpPr>
        <p:spPr bwMode="auto">
          <a:xfrm>
            <a:off x="685800" y="685800"/>
            <a:ext cx="3962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46540" name="Text Box 108"/>
          <p:cNvSpPr txBox="1">
            <a:spLocks noChangeArrowheads="1"/>
          </p:cNvSpPr>
          <p:nvPr/>
        </p:nvSpPr>
        <p:spPr bwMode="auto">
          <a:xfrm>
            <a:off x="457200" y="1981200"/>
            <a:ext cx="8610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a+b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A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b B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?</a:t>
            </a: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46542" name="Text Box 110"/>
          <p:cNvSpPr txBox="1">
            <a:spLocks noChangeArrowheads="1"/>
          </p:cNvSpPr>
          <p:nvPr/>
        </p:nvSpPr>
        <p:spPr bwMode="auto">
          <a:xfrm>
            <a:off x="457200" y="2362200"/>
            <a:ext cx="861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chia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2 ?</a:t>
            </a: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46543" name="Text Box 111"/>
          <p:cNvSpPr txBox="1">
            <a:spLocks noChangeArrowheads="1"/>
          </p:cNvSpPr>
          <p:nvPr/>
        </p:nvSpPr>
        <p:spPr bwMode="auto">
          <a:xfrm>
            <a:off x="457200" y="1981200"/>
            <a:ext cx="861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a+b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A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 B ?</a:t>
            </a:r>
          </a:p>
        </p:txBody>
      </p:sp>
      <p:sp>
        <p:nvSpPr>
          <p:cNvPr id="2" name="Rectangle 1"/>
          <p:cNvSpPr/>
          <p:nvPr/>
        </p:nvSpPr>
        <p:spPr>
          <a:xfrm>
            <a:off x="228600" y="277090"/>
            <a:ext cx="25490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103/97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dirty="0"/>
          </a:p>
        </p:txBody>
      </p:sp>
      <p:sp>
        <p:nvSpPr>
          <p:cNvPr id="84" name="Text Box 2"/>
          <p:cNvSpPr txBox="1">
            <a:spLocks noChangeArrowheads="1"/>
          </p:cNvSpPr>
          <p:nvPr/>
        </p:nvSpPr>
        <p:spPr bwMode="auto">
          <a:xfrm>
            <a:off x="2971800" y="0"/>
            <a:ext cx="4114800" cy="60960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sz="3200" b="0" dirty="0" err="1" smtClean="0">
                <a:solidFill>
                  <a:srgbClr val="E8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Hướng</a:t>
            </a:r>
            <a:r>
              <a:rPr lang="en-US" sz="3200" b="0" dirty="0" smtClean="0">
                <a:solidFill>
                  <a:srgbClr val="E8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 </a:t>
            </a:r>
            <a:r>
              <a:rPr lang="en-US" sz="3200" b="0" dirty="0" err="1" smtClean="0">
                <a:solidFill>
                  <a:srgbClr val="E8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dẫn</a:t>
            </a:r>
            <a:r>
              <a:rPr lang="en-US" sz="3200" b="0" dirty="0" smtClean="0">
                <a:solidFill>
                  <a:srgbClr val="E8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 </a:t>
            </a:r>
            <a:r>
              <a:rPr lang="en-US" sz="3200" b="0" dirty="0" err="1" smtClean="0">
                <a:solidFill>
                  <a:srgbClr val="E8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bài</a:t>
            </a:r>
            <a:r>
              <a:rPr lang="en-US" sz="3200" b="0" dirty="0" smtClean="0">
                <a:solidFill>
                  <a:srgbClr val="E8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 </a:t>
            </a:r>
            <a:r>
              <a:rPr lang="en-US" sz="3200" b="0" dirty="0" err="1" smtClean="0">
                <a:solidFill>
                  <a:srgbClr val="E8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tập</a:t>
            </a:r>
            <a:endParaRPr lang="en-US" sz="3200" b="0" dirty="0">
              <a:solidFill>
                <a:srgbClr val="E80000"/>
              </a:solidFill>
              <a:latin typeface="Times New Roman" pitchFamily="18" charset="0"/>
              <a:cs typeface="Times New Roman" pitchFamily="18" charset="0"/>
              <a:sym typeface="MT Extra" pitchFamily="18" charset="2"/>
            </a:endParaRPr>
          </a:p>
        </p:txBody>
      </p:sp>
      <p:sp>
        <p:nvSpPr>
          <p:cNvPr id="85" name="Text Box 40"/>
          <p:cNvSpPr txBox="1">
            <a:spLocks noChangeArrowheads="1"/>
          </p:cNvSpPr>
          <p:nvPr/>
        </p:nvSpPr>
        <p:spPr bwMode="auto">
          <a:xfrm>
            <a:off x="685800" y="4221162"/>
            <a:ext cx="72009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endParaRPr lang="en-US" sz="3200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775028"/>
      </p:ext>
    </p:extLst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46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146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46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6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6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6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6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6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64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6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6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6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464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6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6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464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6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6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464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6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6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464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6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46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46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464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6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46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1465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465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6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1465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6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0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465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6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0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1465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6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0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1465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6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1465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6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1465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6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1465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6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46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46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46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46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61" grpId="0"/>
      <p:bldP spid="146462" grpId="0"/>
      <p:bldP spid="146467" grpId="0" autoUpdateAnimBg="0"/>
      <p:bldP spid="146468" grpId="0" autoUpdateAnimBg="0"/>
      <p:bldP spid="146469" grpId="0" autoUpdateAnimBg="0"/>
      <p:bldP spid="146470" grpId="0" autoUpdateAnimBg="0"/>
      <p:bldP spid="146471" grpId="0" autoUpdateAnimBg="0"/>
      <p:bldP spid="146472" grpId="0" autoUpdateAnimBg="0"/>
      <p:bldP spid="146538" grpId="0"/>
      <p:bldP spid="146540" grpId="0" autoUpdateAnimBg="0"/>
      <p:bldP spid="146542" grpId="0" autoUpdateAnimBg="0"/>
      <p:bldP spid="146543" grpId="0" autoUpdateAnimBg="0"/>
      <p:bldP spid="8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NHẮC LẠI KIẾN THỨC CŨ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527" y="1143000"/>
            <a:ext cx="8763000" cy="1143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chia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en-US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(b 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 0)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581400" y="4343400"/>
            <a:ext cx="1905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4000" i="1"/>
              <a:t>a</a:t>
            </a:r>
            <a:r>
              <a:rPr lang="en-US" sz="3200" b="0">
                <a:latin typeface="VNI-Revue" pitchFamily="2" charset="0"/>
              </a:rPr>
              <a:t>  </a:t>
            </a:r>
            <a:r>
              <a:rPr lang="en-US" sz="3200" b="0">
                <a:latin typeface="VNI-Revue" pitchFamily="2" charset="0"/>
                <a:sym typeface="MT Extra" pitchFamily="18" charset="2"/>
              </a:rPr>
              <a:t></a:t>
            </a:r>
            <a:r>
              <a:rPr lang="en-US" sz="3200" b="0">
                <a:latin typeface="VNI-Revue" pitchFamily="2" charset="0"/>
              </a:rPr>
              <a:t>  </a:t>
            </a:r>
            <a:r>
              <a:rPr lang="en-US" sz="4000" i="1"/>
              <a:t>b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1295400" y="5562600"/>
            <a:ext cx="3124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en-US" sz="4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..... </a:t>
            </a:r>
            <a:r>
              <a:rPr lang="en-US" sz="3200" b="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724400" y="5638800"/>
            <a:ext cx="3429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4000" i="1" dirty="0">
                <a:solidFill>
                  <a:srgbClr val="0000FF"/>
                </a:solidFill>
              </a:rPr>
              <a:t>b</a:t>
            </a:r>
            <a:r>
              <a:rPr lang="en-US" sz="32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0" dirty="0" smtClean="0">
                <a:latin typeface="Times New Roman" pitchFamily="18" charset="0"/>
                <a:cs typeface="Times New Roman" pitchFamily="18" charset="0"/>
              </a:rPr>
              <a:t>    .....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4400" i="1" dirty="0">
              <a:solidFill>
                <a:srgbClr val="3333CC"/>
              </a:solidFill>
            </a:endParaRPr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 flipH="1">
            <a:off x="3082925" y="4953000"/>
            <a:ext cx="838200" cy="533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>
            <a:off x="5029200" y="4953000"/>
            <a:ext cx="762000" cy="533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2133600" y="5486400"/>
            <a:ext cx="685800" cy="70167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0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NI-Dom" pitchFamily="2" charset="0"/>
              </a:rPr>
              <a:t>boäi</a:t>
            </a:r>
            <a:endParaRPr lang="en-US" sz="4000" b="0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NI-Dom" pitchFamily="2" charset="0"/>
            </a:endParaRP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5605463" y="5545138"/>
            <a:ext cx="746125" cy="70167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0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NI-Dom" pitchFamily="2" charset="0"/>
              </a:rPr>
              <a:t>öôùc</a:t>
            </a:r>
            <a:endParaRPr lang="en-US" sz="4000" b="0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NI-Dom" pitchFamily="2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235527" y="2819400"/>
            <a:ext cx="8763000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 chia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(b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 0)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khi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có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số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tự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nhiên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q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sao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cho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a =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b.q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282534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 advAuto="0"/>
      <p:bldP spid="5127" grpId="0" autoUpdateAnimBg="0"/>
      <p:bldP spid="5128" grpId="0" autoUpdateAnimBg="0"/>
      <p:bldP spid="5129" grpId="0" autoUpdateAnimBg="0"/>
      <p:bldP spid="5130" grpId="0" animBg="1"/>
      <p:bldP spid="5131" grpId="0" animBg="1"/>
      <p:bldP spid="5132" grpId="0" animBg="1"/>
      <p:bldP spid="5133" grpId="0" animBg="1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22" name="Picture 18" descr="C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9613" y="6030913"/>
            <a:ext cx="3159125" cy="808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1" name="Picture 17" descr="C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250" y="4330700"/>
            <a:ext cx="1608138" cy="2119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0" name="Picture 16" descr="Co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825" y="4730750"/>
            <a:ext cx="2360613" cy="144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9" name="Picture 15" descr="Cov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250" y="4292600"/>
            <a:ext cx="1793875" cy="817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8" name="Picture 14" descr="Cov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25" y="3522663"/>
            <a:ext cx="2379663" cy="1068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7" name="Picture 13" descr="Cov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738" y="3660775"/>
            <a:ext cx="1700212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6" name="Picture 12" descr="Cove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513" y="3094038"/>
            <a:ext cx="3614737" cy="1617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5" name="Picture 11" descr="Cove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8488" y="2946400"/>
            <a:ext cx="2165350" cy="798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4" name="Picture 10" descr="Cover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504950"/>
            <a:ext cx="1719263" cy="189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3" name="Picture 9" descr="Cover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1513" y="781050"/>
            <a:ext cx="2341562" cy="245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2" name="Picture 8" descr="Cover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143000"/>
            <a:ext cx="1793875" cy="60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1" name="Picture 7" descr="Cove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175" y="0"/>
            <a:ext cx="2565400" cy="89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0" name="Picture 6" descr="Cove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5913" y="250825"/>
            <a:ext cx="1673225" cy="149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9" name="Picture 5" descr="Cover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513" y="1208088"/>
            <a:ext cx="3392487" cy="2481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8" name="Picture 4" descr="Cover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3" y="2657475"/>
            <a:ext cx="2500312" cy="150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3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25852"/>
            <a:ext cx="3481387" cy="2459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3689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12803" y="3072825"/>
            <a:ext cx="8069197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§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13.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BỘI VÀ ƯỚC CỦA MỘT SỐ NGUYÊN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21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63" name="Rectangle 7"/>
          <p:cNvSpPr>
            <a:spLocks noGrp="1" noChangeArrowheads="1"/>
          </p:cNvSpPr>
          <p:nvPr>
            <p:ph type="title"/>
          </p:nvPr>
        </p:nvSpPr>
        <p:spPr>
          <a:xfrm>
            <a:off x="1447800" y="1295400"/>
            <a:ext cx="7391400" cy="685800"/>
          </a:xfrm>
          <a:noFill/>
        </p:spPr>
        <p:txBody>
          <a:bodyPr>
            <a:normAutofit/>
          </a:bodyPr>
          <a:lstStyle/>
          <a:p>
            <a:pPr algn="l" eaLnBrk="1" hangingPunct="1"/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6, -6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73064" name="Rectangle 8"/>
          <p:cNvSpPr>
            <a:spLocks noChangeArrowheads="1"/>
          </p:cNvSpPr>
          <p:nvPr/>
        </p:nvSpPr>
        <p:spPr bwMode="auto">
          <a:xfrm>
            <a:off x="533400" y="1371600"/>
            <a:ext cx="609600" cy="457200"/>
          </a:xfrm>
          <a:prstGeom prst="rect">
            <a:avLst/>
          </a:prstGeom>
          <a:solidFill>
            <a:srgbClr val="FFCC00"/>
          </a:solidFill>
          <a:ln w="38100">
            <a:solidFill>
              <a:srgbClr val="000000"/>
            </a:solidFill>
            <a:miter lim="800000"/>
            <a:headEnd/>
            <a:tailEnd type="non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Arial" pitchFamily="34" charset="0"/>
              </a:rPr>
              <a:t>?1</a:t>
            </a:r>
          </a:p>
        </p:txBody>
      </p:sp>
      <p:sp>
        <p:nvSpPr>
          <p:cNvPr id="17306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1447800" y="1905000"/>
            <a:ext cx="7620000" cy="638175"/>
          </a:xfrm>
          <a:extLst>
            <a:ext uri="{909E8E84-426E-40DD-AFC4-6F175D3DCCD1}">
              <a14:hiddenFill xmlns:a14="http://schemas.microsoft.com/office/drawing/2010/main">
                <a:solidFill>
                  <a:srgbClr val="FF8B17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 = 1.6 = (-1).(-6) = 2.3 = (-2).(-3)</a:t>
            </a:r>
          </a:p>
        </p:txBody>
      </p:sp>
      <p:sp>
        <p:nvSpPr>
          <p:cNvPr id="173066" name="Rectangle 10"/>
          <p:cNvSpPr>
            <a:spLocks noChangeArrowheads="1"/>
          </p:cNvSpPr>
          <p:nvPr/>
        </p:nvSpPr>
        <p:spPr bwMode="auto">
          <a:xfrm>
            <a:off x="1219200" y="2590800"/>
            <a:ext cx="7620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8B17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-6 = 1.(-6) = (-1).6 = 2.(-3) = (-2).3</a:t>
            </a:r>
          </a:p>
        </p:txBody>
      </p:sp>
      <p:sp>
        <p:nvSpPr>
          <p:cNvPr id="3" name="Rectangle 2"/>
          <p:cNvSpPr/>
          <p:nvPr/>
        </p:nvSpPr>
        <p:spPr>
          <a:xfrm>
            <a:off x="198436" y="772180"/>
            <a:ext cx="5187639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65203" y="101025"/>
            <a:ext cx="8069197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§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13.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BỘI VÀ ƯỚC CỦA MỘT SỐ NGUYÊN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55830" y="3516868"/>
            <a:ext cx="68595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6 chia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1; -1; 2; -2; 3; -3; 6; -6 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28800" y="4038600"/>
            <a:ext cx="70695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- 6 chia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1; -1; 2; -2; 3; -3; 6; -6 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235527" y="4800600"/>
            <a:ext cx="8763000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3576935"/>
            <a:ext cx="14766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7" descr="AG00317_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2226" y="4764088"/>
            <a:ext cx="2209800" cy="209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loud 6"/>
          <p:cNvSpPr/>
          <p:nvPr/>
        </p:nvSpPr>
        <p:spPr>
          <a:xfrm>
            <a:off x="-103170" y="4648200"/>
            <a:ext cx="6815396" cy="2017712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None/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 chia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  <a:p>
            <a:pPr>
              <a:buFont typeface="Arial" pitchFamily="34" charset="0"/>
              <a:buNone/>
            </a:pP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(b 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 0)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059745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173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600"/>
                                        <p:tgtEl>
                                          <p:spTgt spid="173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3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3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3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3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3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3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3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3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63" grpId="0"/>
      <p:bldP spid="173064" grpId="0" animBg="1"/>
      <p:bldP spid="173065" grpId="0" build="p" autoUpdateAnimBg="0"/>
      <p:bldP spid="173066" grpId="0" autoUpdateAnimBg="0"/>
      <p:bldP spid="2" grpId="0"/>
      <p:bldP spid="4" grpId="0"/>
      <p:bldP spid="17" grpId="0" uiExpand="1" build="p" autoUpdateAnimBg="0" advAuto="0"/>
      <p:bldP spid="6" grpId="0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228600" y="1371600"/>
            <a:ext cx="8763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b="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chia </a:t>
            </a:r>
            <a:r>
              <a:rPr lang="en-US" sz="2800" b="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800" b="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 (b 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 0)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 </a:t>
            </a:r>
            <a:r>
              <a:rPr lang="en-US" sz="2800" b="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=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b.q</a:t>
            </a:r>
            <a:endParaRPr lang="en-US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2971800" y="2209800"/>
            <a:ext cx="1905000" cy="609600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3200" i="1" dirty="0"/>
              <a:t>a</a:t>
            </a:r>
            <a:r>
              <a:rPr lang="en-US" sz="3200" b="0" dirty="0"/>
              <a:t>  </a:t>
            </a:r>
            <a:r>
              <a:rPr lang="en-US" sz="3200" b="0" dirty="0">
                <a:sym typeface="MT Extra" pitchFamily="18" charset="2"/>
              </a:rPr>
              <a:t></a:t>
            </a:r>
            <a:r>
              <a:rPr lang="en-US" sz="3200" b="0" dirty="0"/>
              <a:t>  </a:t>
            </a:r>
            <a:r>
              <a:rPr lang="en-US" sz="3200" i="1" dirty="0"/>
              <a:t>b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228600" y="3810000"/>
            <a:ext cx="2971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b="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i="1" dirty="0" err="1" smtClean="0">
                <a:solidFill>
                  <a:srgbClr val="01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0" i="1" dirty="0" smtClean="0">
                <a:solidFill>
                  <a:srgbClr val="01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i="1" dirty="0">
                <a:solidFill>
                  <a:srgbClr val="010000"/>
                </a:solidFill>
                <a:latin typeface="Times New Roman" pitchFamily="18" charset="0"/>
                <a:cs typeface="Times New Roman" pitchFamily="18" charset="0"/>
              </a:rPr>
              <a:t>..... </a:t>
            </a:r>
            <a:r>
              <a:rPr lang="en-US" sz="3200" b="0" i="1" dirty="0" smtClean="0">
                <a:solidFill>
                  <a:srgbClr val="01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0" i="1" dirty="0" err="1" smtClean="0">
                <a:solidFill>
                  <a:srgbClr val="01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4267200" y="3733800"/>
            <a:ext cx="3124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b="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i="1" dirty="0" err="1" smtClean="0">
                <a:solidFill>
                  <a:srgbClr val="01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0" i="1" dirty="0" smtClean="0">
                <a:solidFill>
                  <a:srgbClr val="01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0" i="1" dirty="0">
                <a:solidFill>
                  <a:srgbClr val="010000"/>
                </a:solidFill>
                <a:latin typeface="Times New Roman" pitchFamily="18" charset="0"/>
                <a:cs typeface="Times New Roman" pitchFamily="18" charset="0"/>
              </a:rPr>
              <a:t>...... </a:t>
            </a:r>
            <a:r>
              <a:rPr lang="en-US" sz="3200" i="1" dirty="0" err="1" smtClean="0">
                <a:solidFill>
                  <a:srgbClr val="010000"/>
                </a:solidFill>
                <a:latin typeface="Times New Roman" pitchFamily="18" charset="0"/>
                <a:cs typeface="Times New Roman" pitchFamily="18" charset="0"/>
              </a:rPr>
              <a:t>củ</a:t>
            </a:r>
            <a:r>
              <a:rPr lang="en-US" sz="3200" b="0" i="1" dirty="0" err="1" smtClean="0">
                <a:solidFill>
                  <a:srgbClr val="01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 flipH="1">
            <a:off x="2514600" y="2819400"/>
            <a:ext cx="838200" cy="8382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/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4419600" y="2819400"/>
            <a:ext cx="838200" cy="8382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/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1025235" y="3733800"/>
            <a:ext cx="762000" cy="584775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0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NI-Dom" pitchFamily="2" charset="0"/>
              </a:rPr>
              <a:t>boäi</a:t>
            </a:r>
            <a:endParaRPr lang="en-US" sz="3200" b="0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NI-Dom" pitchFamily="2" charset="0"/>
            </a:endParaRP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5045075" y="3657600"/>
            <a:ext cx="746125" cy="584775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0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NI-Dom" pitchFamily="2" charset="0"/>
              </a:rPr>
              <a:t>öôùc</a:t>
            </a:r>
            <a:endParaRPr lang="en-US" sz="3200" b="0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NI-Dom" pitchFamily="2" charset="0"/>
            </a:endParaRPr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3124200" y="4343400"/>
            <a:ext cx="472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en-US" sz="3200" b="0" i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3200" b="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i="1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2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i="1" dirty="0" err="1" smtClean="0">
                <a:solidFill>
                  <a:srgbClr val="01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0" i="1" dirty="0" smtClean="0">
                <a:solidFill>
                  <a:srgbClr val="01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i="1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200" b="0" i="1" dirty="0" smtClean="0">
                <a:solidFill>
                  <a:srgbClr val="01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i="1" dirty="0" err="1" smtClean="0">
                <a:solidFill>
                  <a:srgbClr val="01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0" i="1" dirty="0" smtClean="0">
                <a:solidFill>
                  <a:srgbClr val="01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26" descr="teach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3302" y="1828800"/>
            <a:ext cx="2065598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198436" y="772180"/>
            <a:ext cx="5187639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65203" y="101025"/>
            <a:ext cx="8069197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§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13.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BỘI VÀ ƯỚC CỦA MỘT SỐ NGUYÊN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39102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7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3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7" dur="5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animBg="1"/>
      <p:bldP spid="31750" grpId="0" autoUpdateAnimBg="0"/>
      <p:bldP spid="31751" grpId="0" autoUpdateAnimBg="0"/>
      <p:bldP spid="31752" grpId="0" animBg="1"/>
      <p:bldP spid="31753" grpId="0" animBg="1"/>
      <p:bldP spid="31754" grpId="0" animBg="1" autoUpdateAnimBg="0"/>
      <p:bldP spid="31755" grpId="0" animBg="1" autoUpdateAnimBg="0"/>
      <p:bldP spid="3176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>
                <a:spLocks noChangeArrowheads="1"/>
              </p:cNvSpPr>
              <p:nvPr/>
            </p:nvSpPr>
            <p:spPr bwMode="auto">
              <a:xfrm>
                <a:off x="228600" y="2133600"/>
                <a:ext cx="8763000" cy="1524000"/>
              </a:xfrm>
              <a:prstGeom prst="rect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marL="342900" indent="-342900">
                  <a:lnSpc>
                    <a:spcPct val="90000"/>
                  </a:lnSpc>
                  <a:spcBef>
                    <a:spcPct val="20000"/>
                  </a:spcBef>
                </a:pPr>
                <a:r>
                  <a:rPr lang="en-US" sz="3200" i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Cho a, b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∈</m:t>
                    </m:r>
                  </m:oMath>
                </a14:m>
                <a:r>
                  <a:rPr lang="en-US" sz="3200" i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Z </a:t>
                </a:r>
                <a:r>
                  <a:rPr lang="en-US" sz="3200" i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3200" i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b</a:t>
                </a:r>
                <a:r>
                  <a:rPr lang="en-US" sz="32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</a:t>
                </a:r>
                <a:r>
                  <a:rPr lang="en-US" sz="3200" i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 0. </a:t>
                </a:r>
                <a:r>
                  <a:rPr lang="en-US" sz="3200" i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i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Nếu</a:t>
                </a:r>
                <a:r>
                  <a:rPr lang="en-US" sz="3200" i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i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3200" i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i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3200" i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i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nguyên</a:t>
                </a:r>
                <a:r>
                  <a:rPr lang="en-US" sz="3200" i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q </a:t>
                </a:r>
                <a:r>
                  <a:rPr lang="en-US" sz="3200" i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sao</a:t>
                </a:r>
                <a:r>
                  <a:rPr lang="en-US" sz="3200" i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i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cho</a:t>
                </a:r>
                <a:r>
                  <a:rPr lang="en-US" sz="3200" i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a = </a:t>
                </a:r>
                <a:r>
                  <a:rPr lang="en-US" sz="3200" i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bq</a:t>
                </a:r>
                <a:r>
                  <a:rPr lang="en-US" sz="3200" i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i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thì</a:t>
                </a:r>
                <a:r>
                  <a:rPr lang="en-US" sz="3200" i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ta </a:t>
                </a:r>
                <a:r>
                  <a:rPr lang="en-US" sz="3200" i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nói</a:t>
                </a:r>
                <a:r>
                  <a:rPr lang="en-US" sz="3200" i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i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en-US" sz="3200" i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chia </a:t>
                </a:r>
                <a:r>
                  <a:rPr lang="en-US" sz="3200" i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hết</a:t>
                </a:r>
                <a:r>
                  <a:rPr lang="en-US" sz="3200" i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i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cho</a:t>
                </a:r>
                <a:r>
                  <a:rPr lang="en-US" sz="32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i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b. Ta </a:t>
                </a:r>
                <a:r>
                  <a:rPr lang="en-US" sz="2800" i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còn</a:t>
                </a:r>
                <a:r>
                  <a:rPr lang="en-US" sz="2800" i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i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nói</a:t>
                </a:r>
                <a:r>
                  <a:rPr lang="en-US" sz="28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i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a </a:t>
                </a:r>
                <a:r>
                  <a:rPr lang="en-US" sz="2800" i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800" i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i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bội</a:t>
                </a:r>
                <a:r>
                  <a:rPr lang="en-US" sz="2800" i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i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800" i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b </a:t>
                </a:r>
                <a:r>
                  <a:rPr lang="en-US" sz="2800" i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800" i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b </a:t>
                </a:r>
                <a:r>
                  <a:rPr lang="en-US" sz="2800" i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800" i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i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ước</a:t>
                </a:r>
                <a:r>
                  <a:rPr lang="en-US" sz="2800" i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i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800" i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a.</a:t>
                </a:r>
                <a:endParaRPr lang="en-US" sz="2800" i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2133600"/>
                <a:ext cx="8763000" cy="15240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headEnd/>
                <a:tailEnd/>
              </a:ln>
              <a:ex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623880" y="1600200"/>
            <a:ext cx="29370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(SGK/96)</a:t>
            </a:r>
            <a:endParaRPr lang="en-US" sz="2400" i="1" dirty="0">
              <a:solidFill>
                <a:srgbClr val="33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2799" y="3962400"/>
            <a:ext cx="37946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2800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- 12 </a:t>
            </a:r>
            <a:r>
              <a:rPr lang="en-US" sz="2800" i="1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800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endParaRPr lang="en-US" sz="2800" i="1" dirty="0">
              <a:solidFill>
                <a:srgbClr val="33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71037" y="3972580"/>
            <a:ext cx="26917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i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- 12 = 3. ( - 4) 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title"/>
          </p:nvPr>
        </p:nvSpPr>
        <p:spPr>
          <a:xfrm>
            <a:off x="1295400" y="4495800"/>
            <a:ext cx="4572000" cy="685800"/>
          </a:xfrm>
          <a:noFill/>
        </p:spPr>
        <p:txBody>
          <a:bodyPr>
            <a:normAutofit/>
          </a:bodyPr>
          <a:lstStyle/>
          <a:p>
            <a:pPr algn="l" eaLnBrk="1" hangingPunct="1"/>
            <a:r>
              <a:rPr lang="en-US" sz="28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8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6.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81000" y="4572000"/>
            <a:ext cx="609600" cy="457200"/>
          </a:xfrm>
          <a:prstGeom prst="rect">
            <a:avLst/>
          </a:prstGeom>
          <a:solidFill>
            <a:srgbClr val="FFCC00"/>
          </a:solidFill>
          <a:ln w="38100">
            <a:solidFill>
              <a:srgbClr val="000000"/>
            </a:solidFill>
            <a:miter lim="800000"/>
            <a:headEnd/>
            <a:tailEnd type="non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8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?2</a:t>
            </a:r>
            <a:endParaRPr lang="en-US" sz="2800" i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7"/>
          <p:cNvSpPr txBox="1">
            <a:spLocks noChangeArrowheads="1"/>
          </p:cNvSpPr>
          <p:nvPr/>
        </p:nvSpPr>
        <p:spPr>
          <a:xfrm>
            <a:off x="533400" y="5181600"/>
            <a:ext cx="4572000" cy="685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8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28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12 </a:t>
            </a:r>
            <a:r>
              <a:rPr lang="en-US" sz="28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- 12.</a:t>
            </a:r>
          </a:p>
        </p:txBody>
      </p:sp>
      <p:sp>
        <p:nvSpPr>
          <p:cNvPr id="12" name="Rectangle 7"/>
          <p:cNvSpPr txBox="1">
            <a:spLocks noChangeArrowheads="1"/>
          </p:cNvSpPr>
          <p:nvPr/>
        </p:nvSpPr>
        <p:spPr>
          <a:xfrm>
            <a:off x="533400" y="5791200"/>
            <a:ext cx="4572000" cy="685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28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3 </a:t>
            </a:r>
            <a:r>
              <a:rPr lang="en-US" sz="28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- 3.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98436" y="772180"/>
            <a:ext cx="5187639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5203" y="101025"/>
            <a:ext cx="8069197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§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13.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BỘI VÀ ƯỚC CỦA MỘT SỐ NGUYÊN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709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6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8" grpId="0"/>
      <p:bldP spid="9" grpId="0"/>
      <p:bldP spid="10" grpId="0" animBg="1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4876800" cy="949325"/>
          </a:xfrm>
        </p:spPr>
        <p:txBody>
          <a:bodyPr/>
          <a:lstStyle/>
          <a:p>
            <a:pPr eaLnBrk="1" hangingPunct="1"/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179203" name="Text Box 3"/>
          <p:cNvSpPr txBox="1">
            <a:spLocks noChangeArrowheads="1"/>
          </p:cNvSpPr>
          <p:nvPr/>
        </p:nvSpPr>
        <p:spPr bwMode="auto">
          <a:xfrm>
            <a:off x="457200" y="1616075"/>
            <a:ext cx="84582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a =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b.q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(b 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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0)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thì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ta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còn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nói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...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chia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cho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...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được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q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và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viết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... : b = ...</a:t>
            </a:r>
          </a:p>
        </p:txBody>
      </p:sp>
      <p:sp>
        <p:nvSpPr>
          <p:cNvPr id="179204" name="Text Box 4"/>
          <p:cNvSpPr txBox="1">
            <a:spLocks noChangeArrowheads="1"/>
          </p:cNvSpPr>
          <p:nvPr/>
        </p:nvSpPr>
        <p:spPr bwMode="auto">
          <a:xfrm>
            <a:off x="457200" y="2590800"/>
            <a:ext cx="7620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.....   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0.</a:t>
            </a:r>
          </a:p>
        </p:txBody>
      </p:sp>
      <p:sp>
        <p:nvSpPr>
          <p:cNvPr id="179205" name="Text Box 5"/>
          <p:cNvSpPr txBox="1">
            <a:spLocks noChangeArrowheads="1"/>
          </p:cNvSpPr>
          <p:nvPr/>
        </p:nvSpPr>
        <p:spPr bwMode="auto">
          <a:xfrm>
            <a:off x="457200" y="3200400"/>
            <a:ext cx="8915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0 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.................     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9206" name="Text Box 6"/>
          <p:cNvSpPr txBox="1">
            <a:spLocks noChangeArrowheads="1"/>
          </p:cNvSpPr>
          <p:nvPr/>
        </p:nvSpPr>
        <p:spPr bwMode="auto">
          <a:xfrm>
            <a:off x="457200" y="3810000"/>
            <a:ext cx="7696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-1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..     .... 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ủa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79207" name="Text Box 7"/>
          <p:cNvSpPr txBox="1">
            <a:spLocks noChangeArrowheads="1"/>
          </p:cNvSpPr>
          <p:nvPr/>
        </p:nvSpPr>
        <p:spPr bwMode="auto">
          <a:xfrm>
            <a:off x="457200" y="4510087"/>
            <a:ext cx="7924800" cy="97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......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......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ủa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... ... 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b.</a:t>
            </a:r>
          </a:p>
        </p:txBody>
      </p:sp>
      <p:sp useBgFill="1">
        <p:nvSpPr>
          <p:cNvPr id="179208" name="Text Box 8"/>
          <p:cNvSpPr txBox="1">
            <a:spLocks noChangeArrowheads="1"/>
          </p:cNvSpPr>
          <p:nvPr/>
        </p:nvSpPr>
        <p:spPr bwMode="auto">
          <a:xfrm>
            <a:off x="457200" y="1229380"/>
            <a:ext cx="6477000" cy="52322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sz="28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ý: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SGK/96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u="sng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 useBgFill="1">
        <p:nvSpPr>
          <p:cNvPr id="179209" name="Text Box 9"/>
          <p:cNvSpPr txBox="1">
            <a:spLocks noChangeArrowheads="1"/>
          </p:cNvSpPr>
          <p:nvPr/>
        </p:nvSpPr>
        <p:spPr bwMode="auto">
          <a:xfrm>
            <a:off x="7280565" y="1600200"/>
            <a:ext cx="439738" cy="52322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 useBgFill="1">
        <p:nvSpPr>
          <p:cNvPr id="179210" name="Text Box 10"/>
          <p:cNvSpPr txBox="1">
            <a:spLocks noChangeArrowheads="1"/>
          </p:cNvSpPr>
          <p:nvPr/>
        </p:nvSpPr>
        <p:spPr bwMode="auto">
          <a:xfrm>
            <a:off x="5659580" y="1600632"/>
            <a:ext cx="406400" cy="52322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 useBgFill="1">
        <p:nvSpPr>
          <p:cNvPr id="179211" name="Text Box 11"/>
          <p:cNvSpPr txBox="1">
            <a:spLocks noChangeArrowheads="1"/>
          </p:cNvSpPr>
          <p:nvPr/>
        </p:nvSpPr>
        <p:spPr bwMode="auto">
          <a:xfrm>
            <a:off x="2590800" y="2057400"/>
            <a:ext cx="423863" cy="52322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i="1" dirty="0">
                <a:solidFill>
                  <a:srgbClr val="FF3300"/>
                </a:solidFill>
                <a:latin typeface="VNI-Vari" pitchFamily="2" charset="0"/>
              </a:rPr>
              <a:t>q</a:t>
            </a:r>
          </a:p>
        </p:txBody>
      </p:sp>
      <p:sp useBgFill="1">
        <p:nvSpPr>
          <p:cNvPr id="179212" name="Text Box 12"/>
          <p:cNvSpPr txBox="1">
            <a:spLocks noChangeArrowheads="1"/>
          </p:cNvSpPr>
          <p:nvPr/>
        </p:nvSpPr>
        <p:spPr bwMode="auto">
          <a:xfrm>
            <a:off x="2098675" y="2625435"/>
            <a:ext cx="720725" cy="52322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="1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ội</a:t>
            </a:r>
            <a:endParaRPr lang="en-US" sz="2800" b="1" i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 useBgFill="1">
        <p:nvSpPr>
          <p:cNvPr id="179213" name="Text Box 13"/>
          <p:cNvSpPr txBox="1">
            <a:spLocks noChangeArrowheads="1"/>
          </p:cNvSpPr>
          <p:nvPr/>
        </p:nvSpPr>
        <p:spPr bwMode="auto">
          <a:xfrm>
            <a:off x="1457325" y="3200400"/>
            <a:ext cx="2124075" cy="52322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endParaRPr lang="en-US" sz="2800" b="1" i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 useBgFill="1">
        <p:nvSpPr>
          <p:cNvPr id="179214" name="Text Box 14"/>
          <p:cNvSpPr txBox="1">
            <a:spLocks noChangeArrowheads="1"/>
          </p:cNvSpPr>
          <p:nvPr/>
        </p:nvSpPr>
        <p:spPr bwMode="auto">
          <a:xfrm>
            <a:off x="2971800" y="3824287"/>
            <a:ext cx="928688" cy="52322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endParaRPr lang="en-US" sz="2800" b="1" i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 useBgFill="1">
        <p:nvSpPr>
          <p:cNvPr id="179215" name="Text Box 15"/>
          <p:cNvSpPr txBox="1">
            <a:spLocks noChangeArrowheads="1"/>
          </p:cNvSpPr>
          <p:nvPr/>
        </p:nvSpPr>
        <p:spPr bwMode="auto">
          <a:xfrm>
            <a:off x="2743200" y="4510087"/>
            <a:ext cx="779463" cy="52322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800" b="1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ớc</a:t>
            </a:r>
            <a:endParaRPr lang="en-US" sz="2800" b="1" i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 useBgFill="1">
        <p:nvSpPr>
          <p:cNvPr id="179216" name="Text Box 16"/>
          <p:cNvSpPr txBox="1">
            <a:spLocks noChangeArrowheads="1"/>
          </p:cNvSpPr>
          <p:nvPr/>
        </p:nvSpPr>
        <p:spPr bwMode="auto">
          <a:xfrm>
            <a:off x="5257800" y="4524374"/>
            <a:ext cx="796925" cy="52322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endParaRPr lang="en-US" sz="2800" b="1" i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 useBgFill="1">
        <p:nvSpPr>
          <p:cNvPr id="179217" name="Text Box 17"/>
          <p:cNvSpPr txBox="1">
            <a:spLocks noChangeArrowheads="1"/>
          </p:cNvSpPr>
          <p:nvPr/>
        </p:nvSpPr>
        <p:spPr bwMode="auto">
          <a:xfrm>
            <a:off x="1600200" y="1995487"/>
            <a:ext cx="303213" cy="52322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i="1" dirty="0">
                <a:solidFill>
                  <a:srgbClr val="FF3300"/>
                </a:solidFill>
                <a:latin typeface="VNI-Vari" pitchFamily="2" charset="0"/>
              </a:rPr>
              <a:t>a</a:t>
            </a:r>
          </a:p>
        </p:txBody>
      </p:sp>
      <p:sp useBgFill="1">
        <p:nvSpPr>
          <p:cNvPr id="179218" name="Text Box 18"/>
          <p:cNvSpPr txBox="1">
            <a:spLocks noChangeArrowheads="1"/>
          </p:cNvSpPr>
          <p:nvPr/>
        </p:nvSpPr>
        <p:spPr bwMode="auto">
          <a:xfrm>
            <a:off x="2258290" y="4960362"/>
            <a:ext cx="838200" cy="519112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endParaRPr lang="en-US" sz="2800" b="1" i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9220" name="Text Box 20"/>
          <p:cNvSpPr txBox="1">
            <a:spLocks noChangeArrowheads="1"/>
          </p:cNvSpPr>
          <p:nvPr/>
        </p:nvSpPr>
        <p:spPr bwMode="auto">
          <a:xfrm>
            <a:off x="228600" y="3200400"/>
            <a:ext cx="8686800" cy="3379787"/>
          </a:xfrm>
          <a:prstGeom prst="rect">
            <a:avLst/>
          </a:prstGeom>
          <a:solidFill>
            <a:srgbClr val="CCFFFF"/>
          </a:solidFill>
          <a:ln w="38100">
            <a:solidFill>
              <a:srgbClr val="008000"/>
            </a:solidFill>
            <a:miter lim="800000"/>
            <a:headEnd/>
            <a:tailEnd type="non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b="1" i="1" u="sng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3600" b="1" i="1" u="sng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u="sng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3600" b="1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spcBef>
                <a:spcPct val="50000"/>
              </a:spcBef>
            </a:pPr>
            <a:r>
              <a:rPr lang="en-US" sz="36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3600" b="1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600" b="1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36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12 = (-3).(-4)</a:t>
            </a:r>
          </a:p>
          <a:p>
            <a:pPr>
              <a:spcBef>
                <a:spcPct val="50000"/>
              </a:spcBef>
            </a:pPr>
            <a:r>
              <a:rPr lang="en-US" sz="36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36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6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            12 : (-3) = -4</a:t>
            </a:r>
          </a:p>
          <a:p>
            <a:pPr>
              <a:spcBef>
                <a:spcPct val="50000"/>
              </a:spcBef>
            </a:pPr>
            <a:r>
              <a:rPr lang="en-US" sz="36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3600" b="1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600" b="1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36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12 : (-4) = -3</a:t>
            </a:r>
          </a:p>
          <a:p>
            <a:pPr>
              <a:spcBef>
                <a:spcPct val="50000"/>
              </a:spcBef>
            </a:pPr>
            <a:endParaRPr lang="en-US" sz="1000" b="1" i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9221" name="Text Box 21"/>
          <p:cNvSpPr txBox="1">
            <a:spLocks noChangeArrowheads="1"/>
          </p:cNvSpPr>
          <p:nvPr/>
        </p:nvSpPr>
        <p:spPr bwMode="auto">
          <a:xfrm>
            <a:off x="228600" y="3606799"/>
            <a:ext cx="8686800" cy="3122613"/>
          </a:xfrm>
          <a:prstGeom prst="rect">
            <a:avLst/>
          </a:prstGeom>
          <a:solidFill>
            <a:srgbClr val="CCFFFF"/>
          </a:solidFill>
          <a:ln w="38100">
            <a:solidFill>
              <a:srgbClr val="008000"/>
            </a:solidFill>
            <a:miter lim="800000"/>
            <a:headEnd/>
            <a:tailEnd type="non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                  0 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 </a:t>
            </a:r>
            <a:r>
              <a:rPr lang="en-US" sz="28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       </a:t>
            </a:r>
            <a:r>
              <a:rPr lang="en-US" sz="28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0 </a:t>
            </a:r>
            <a:r>
              <a:rPr lang="en-US" sz="2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là</a:t>
            </a:r>
            <a:r>
              <a:rPr lang="en-US" sz="2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bội</a:t>
            </a:r>
            <a:r>
              <a:rPr lang="en-US" sz="2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của</a:t>
            </a:r>
            <a:r>
              <a:rPr lang="en-US" sz="2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</a:p>
          <a:p>
            <a:pPr>
              <a:spcBef>
                <a:spcPct val="50000"/>
              </a:spcBef>
            </a:pPr>
            <a:r>
              <a:rPr lang="en-US" sz="28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                  0 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 </a:t>
            </a:r>
            <a:r>
              <a:rPr lang="en-US" sz="28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(-1)   </a:t>
            </a:r>
            <a:r>
              <a:rPr lang="en-US" sz="28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0 </a:t>
            </a:r>
            <a:r>
              <a:rPr lang="en-US" sz="2800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là</a:t>
            </a:r>
            <a:r>
              <a:rPr lang="en-US" sz="28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bội</a:t>
            </a:r>
            <a:r>
              <a:rPr lang="en-US" sz="28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của</a:t>
            </a:r>
            <a:r>
              <a:rPr lang="en-US" sz="28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-1</a:t>
            </a:r>
          </a:p>
          <a:p>
            <a:pPr>
              <a:spcBef>
                <a:spcPct val="50000"/>
              </a:spcBef>
            </a:pPr>
            <a:r>
              <a:rPr lang="en-US" sz="28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                 0 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MT Extra" pitchFamily="18" charset="2"/>
              </a:rPr>
              <a:t> </a:t>
            </a:r>
            <a:r>
              <a:rPr lang="en-US" sz="28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        </a:t>
            </a:r>
            <a:r>
              <a:rPr lang="en-US" sz="28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0 </a:t>
            </a:r>
            <a:r>
              <a:rPr lang="en-US" sz="2800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là</a:t>
            </a:r>
            <a:r>
              <a:rPr lang="en-US" sz="28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bội</a:t>
            </a:r>
            <a:r>
              <a:rPr lang="en-US" sz="28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của</a:t>
            </a:r>
            <a:r>
              <a:rPr lang="en-US" sz="28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2</a:t>
            </a:r>
          </a:p>
          <a:p>
            <a:pPr>
              <a:spcBef>
                <a:spcPct val="50000"/>
              </a:spcBef>
            </a:pPr>
            <a:r>
              <a:rPr lang="en-US" sz="28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. . . . . . </a:t>
            </a:r>
          </a:p>
          <a:p>
            <a:pPr>
              <a:spcBef>
                <a:spcPct val="50000"/>
              </a:spcBef>
            </a:pPr>
            <a:r>
              <a:rPr lang="en-US" sz="28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</a:t>
            </a:r>
            <a:r>
              <a:rPr lang="en-US" sz="2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Vậy</a:t>
            </a:r>
            <a:r>
              <a:rPr lang="en-US" sz="2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0 </a:t>
            </a:r>
            <a:r>
              <a:rPr lang="en-US" sz="2800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là</a:t>
            </a:r>
            <a:r>
              <a:rPr lang="en-US" sz="28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bội</a:t>
            </a:r>
            <a:r>
              <a:rPr lang="en-US" sz="28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của</a:t>
            </a:r>
            <a:r>
              <a:rPr lang="en-US" sz="28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mọi</a:t>
            </a:r>
            <a:r>
              <a:rPr lang="en-US" sz="2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số</a:t>
            </a:r>
            <a:r>
              <a:rPr lang="en-US" sz="2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nguyên</a:t>
            </a:r>
            <a:r>
              <a:rPr lang="en-US" sz="2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0             </a:t>
            </a:r>
            <a:endParaRPr lang="en-US" sz="2800" i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79223" name="Group 23"/>
          <p:cNvGrpSpPr>
            <a:grpSpLocks/>
          </p:cNvGrpSpPr>
          <p:nvPr/>
        </p:nvGrpSpPr>
        <p:grpSpPr bwMode="auto">
          <a:xfrm>
            <a:off x="228600" y="4203699"/>
            <a:ext cx="8686800" cy="2462213"/>
            <a:chOff x="144" y="2544"/>
            <a:chExt cx="5472" cy="1551"/>
          </a:xfrm>
        </p:grpSpPr>
        <p:sp>
          <p:nvSpPr>
            <p:cNvPr id="9239" name="Text Box 24"/>
            <p:cNvSpPr txBox="1">
              <a:spLocks noChangeArrowheads="1"/>
            </p:cNvSpPr>
            <p:nvPr/>
          </p:nvSpPr>
          <p:spPr bwMode="auto">
            <a:xfrm>
              <a:off x="144" y="2544"/>
              <a:ext cx="5472" cy="1551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008000"/>
              </a:solidFill>
              <a:miter lim="800000"/>
              <a:headEnd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800" b="1" i="1" dirty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                   1    0       </a:t>
              </a:r>
              <a:r>
                <a:rPr lang="en-US" sz="2800" b="1" i="1" dirty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   0  </a:t>
              </a:r>
              <a:r>
                <a:rPr lang="en-US" sz="2800" b="1" i="1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không</a:t>
              </a:r>
              <a:r>
                <a:rPr lang="en-US" sz="2800" b="1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</a:t>
              </a:r>
              <a:r>
                <a:rPr lang="en-US" sz="2800" b="1" i="1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là</a:t>
              </a:r>
              <a:r>
                <a:rPr lang="en-US" sz="2800" b="1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</a:t>
              </a:r>
              <a:r>
                <a:rPr lang="en-US" sz="2800" b="1" i="1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ước</a:t>
              </a:r>
              <a:r>
                <a:rPr lang="en-US" sz="2800" b="1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</a:t>
              </a:r>
              <a:r>
                <a:rPr lang="en-US" sz="2800" b="1" i="1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của</a:t>
              </a:r>
              <a:r>
                <a:rPr lang="en-US" sz="2800" b="1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</a:t>
              </a:r>
              <a:r>
                <a:rPr lang="en-US" sz="2800" b="1" i="1" dirty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1</a:t>
              </a:r>
            </a:p>
            <a:p>
              <a:pPr>
                <a:spcBef>
                  <a:spcPct val="50000"/>
                </a:spcBef>
              </a:pPr>
              <a:r>
                <a:rPr lang="en-US" sz="2800" b="1" i="1" dirty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                  -1    0       </a:t>
              </a:r>
              <a:r>
                <a:rPr lang="en-US" sz="2800" b="1" i="1" dirty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   0 </a:t>
              </a:r>
              <a:r>
                <a:rPr lang="en-US" sz="2800" b="1" i="1" dirty="0" err="1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không</a:t>
              </a:r>
              <a:r>
                <a:rPr lang="en-US" sz="2800" b="1" i="1" dirty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</a:t>
              </a:r>
              <a:r>
                <a:rPr lang="en-US" sz="2800" b="1" i="1" dirty="0" err="1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là</a:t>
              </a:r>
              <a:r>
                <a:rPr lang="en-US" sz="2800" b="1" i="1" dirty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</a:t>
              </a:r>
              <a:r>
                <a:rPr lang="en-US" sz="2800" b="1" i="1" dirty="0" err="1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ước</a:t>
              </a:r>
              <a:r>
                <a:rPr lang="en-US" sz="2800" b="1" i="1" dirty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</a:t>
              </a:r>
              <a:r>
                <a:rPr lang="en-US" sz="2800" b="1" i="1" dirty="0" err="1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của</a:t>
              </a:r>
              <a:r>
                <a:rPr lang="en-US" sz="2800" b="1" i="1" dirty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-1</a:t>
              </a:r>
            </a:p>
            <a:p>
              <a:pPr>
                <a:spcBef>
                  <a:spcPct val="50000"/>
                </a:spcBef>
              </a:pPr>
              <a:r>
                <a:rPr lang="en-US" sz="2800" b="1" i="1" dirty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                   2    0       </a:t>
              </a:r>
              <a:r>
                <a:rPr lang="en-US" sz="2800" b="1" i="1" dirty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   0 </a:t>
              </a:r>
              <a:r>
                <a:rPr lang="en-US" sz="2800" b="1" i="1" dirty="0" err="1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không</a:t>
              </a:r>
              <a:r>
                <a:rPr lang="en-US" sz="2800" b="1" i="1" dirty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</a:t>
              </a:r>
              <a:r>
                <a:rPr lang="en-US" sz="2800" b="1" i="1" dirty="0" err="1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là</a:t>
              </a:r>
              <a:r>
                <a:rPr lang="en-US" sz="2800" b="1" i="1" dirty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</a:t>
              </a:r>
              <a:r>
                <a:rPr lang="en-US" sz="2800" b="1" i="1" dirty="0" err="1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ước</a:t>
              </a:r>
              <a:r>
                <a:rPr lang="en-US" sz="2800" b="1" i="1" dirty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</a:t>
              </a:r>
              <a:r>
                <a:rPr lang="en-US" sz="2800" b="1" i="1" dirty="0" err="1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của</a:t>
              </a:r>
              <a:r>
                <a:rPr lang="en-US" sz="2800" b="1" i="1" dirty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2    . . . . . . </a:t>
              </a:r>
            </a:p>
            <a:p>
              <a:pPr>
                <a:spcBef>
                  <a:spcPct val="50000"/>
                </a:spcBef>
              </a:pPr>
              <a:r>
                <a:rPr lang="en-US" sz="2800" b="1" i="1" dirty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           </a:t>
              </a:r>
              <a:r>
                <a:rPr lang="en-US" sz="2800" b="1" i="1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Vậy</a:t>
              </a:r>
              <a:r>
                <a:rPr lang="en-US" sz="2800" b="1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</a:t>
              </a:r>
              <a:r>
                <a:rPr lang="en-US" sz="2800" b="1" i="1" dirty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0 </a:t>
              </a:r>
              <a:r>
                <a:rPr lang="en-US" sz="2800" b="1" i="1" dirty="0" err="1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không</a:t>
              </a:r>
              <a:r>
                <a:rPr lang="en-US" sz="2800" b="1" i="1" dirty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</a:t>
              </a:r>
              <a:r>
                <a:rPr lang="en-US" sz="2800" b="1" i="1" dirty="0" err="1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là</a:t>
              </a:r>
              <a:r>
                <a:rPr lang="en-US" sz="2800" b="1" i="1" dirty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</a:t>
              </a:r>
              <a:r>
                <a:rPr lang="en-US" sz="2800" b="1" i="1" dirty="0" err="1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ước</a:t>
              </a:r>
              <a:r>
                <a:rPr lang="en-US" sz="2800" b="1" i="1" dirty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</a:t>
              </a:r>
              <a:r>
                <a:rPr lang="en-US" sz="2800" b="1" i="1" dirty="0" err="1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của</a:t>
              </a:r>
              <a:r>
                <a:rPr lang="en-US" sz="2800" b="1" i="1" dirty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</a:t>
              </a:r>
              <a:r>
                <a:rPr lang="en-US" sz="2800" b="1" i="1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mọi</a:t>
              </a:r>
              <a:r>
                <a:rPr lang="en-US" sz="2800" b="1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</a:t>
              </a:r>
              <a:r>
                <a:rPr lang="en-US" sz="2800" b="1" i="1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số</a:t>
              </a:r>
              <a:r>
                <a:rPr lang="en-US" sz="2800" b="1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</a:t>
              </a:r>
              <a:r>
                <a:rPr lang="en-US" sz="2800" b="1" i="1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nguyên</a:t>
              </a:r>
              <a:r>
                <a:rPr lang="en-US" sz="2800" b="1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i="1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khác</a:t>
              </a:r>
              <a:r>
                <a:rPr lang="en-US" sz="2800" b="1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i="1" dirty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0             </a:t>
              </a:r>
            </a:p>
          </p:txBody>
        </p:sp>
        <p:grpSp>
          <p:nvGrpSpPr>
            <p:cNvPr id="9240" name="Group 25"/>
            <p:cNvGrpSpPr>
              <a:grpSpLocks/>
            </p:cNvGrpSpPr>
            <p:nvPr/>
          </p:nvGrpSpPr>
          <p:grpSpPr bwMode="auto">
            <a:xfrm>
              <a:off x="1392" y="2592"/>
              <a:ext cx="201" cy="365"/>
              <a:chOff x="4896" y="912"/>
              <a:chExt cx="201" cy="365"/>
            </a:xfrm>
          </p:grpSpPr>
          <p:sp>
            <p:nvSpPr>
              <p:cNvPr id="9247" name="Rectangle 26"/>
              <p:cNvSpPr>
                <a:spLocks noChangeArrowheads="1"/>
              </p:cNvSpPr>
              <p:nvPr/>
            </p:nvSpPr>
            <p:spPr bwMode="auto">
              <a:xfrm>
                <a:off x="4896" y="912"/>
                <a:ext cx="201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chemeClr val="tx1"/>
                    </a:solidFill>
                    <a:miter lim="800000"/>
                    <a:headEnd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3200">
                    <a:solidFill>
                      <a:srgbClr val="CC3300"/>
                    </a:solidFill>
                    <a:latin typeface="VNI-Vari" pitchFamily="2" charset="0"/>
                    <a:sym typeface="MT Extra" pitchFamily="18" charset="2"/>
                  </a:rPr>
                  <a:t></a:t>
                </a:r>
              </a:p>
            </p:txBody>
          </p:sp>
          <p:sp>
            <p:nvSpPr>
              <p:cNvPr id="9248" name="Line 27"/>
              <p:cNvSpPr>
                <a:spLocks noChangeShapeType="1"/>
              </p:cNvSpPr>
              <p:nvPr/>
            </p:nvSpPr>
            <p:spPr bwMode="auto">
              <a:xfrm flipH="1">
                <a:off x="4920" y="984"/>
                <a:ext cx="144" cy="144"/>
              </a:xfrm>
              <a:prstGeom prst="line">
                <a:avLst/>
              </a:prstGeom>
              <a:noFill/>
              <a:ln w="12700">
                <a:solidFill>
                  <a:srgbClr val="FF3300"/>
                </a:solidFill>
                <a:round/>
                <a:headEnd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241" name="Group 28"/>
            <p:cNvGrpSpPr>
              <a:grpSpLocks/>
            </p:cNvGrpSpPr>
            <p:nvPr/>
          </p:nvGrpSpPr>
          <p:grpSpPr bwMode="auto">
            <a:xfrm>
              <a:off x="1392" y="3024"/>
              <a:ext cx="201" cy="365"/>
              <a:chOff x="4896" y="912"/>
              <a:chExt cx="201" cy="365"/>
            </a:xfrm>
          </p:grpSpPr>
          <p:sp>
            <p:nvSpPr>
              <p:cNvPr id="9245" name="Rectangle 29"/>
              <p:cNvSpPr>
                <a:spLocks noChangeArrowheads="1"/>
              </p:cNvSpPr>
              <p:nvPr/>
            </p:nvSpPr>
            <p:spPr bwMode="auto">
              <a:xfrm>
                <a:off x="4896" y="912"/>
                <a:ext cx="201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chemeClr val="tx1"/>
                    </a:solidFill>
                    <a:miter lim="800000"/>
                    <a:headEnd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3200">
                    <a:solidFill>
                      <a:srgbClr val="CC3300"/>
                    </a:solidFill>
                    <a:latin typeface="VNI-Vari" pitchFamily="2" charset="0"/>
                    <a:sym typeface="MT Extra" pitchFamily="18" charset="2"/>
                  </a:rPr>
                  <a:t></a:t>
                </a:r>
              </a:p>
            </p:txBody>
          </p:sp>
          <p:sp>
            <p:nvSpPr>
              <p:cNvPr id="9246" name="Line 30"/>
              <p:cNvSpPr>
                <a:spLocks noChangeShapeType="1"/>
              </p:cNvSpPr>
              <p:nvPr/>
            </p:nvSpPr>
            <p:spPr bwMode="auto">
              <a:xfrm flipH="1">
                <a:off x="4920" y="984"/>
                <a:ext cx="144" cy="144"/>
              </a:xfrm>
              <a:prstGeom prst="line">
                <a:avLst/>
              </a:prstGeom>
              <a:noFill/>
              <a:ln w="12700">
                <a:solidFill>
                  <a:srgbClr val="FF3300"/>
                </a:solidFill>
                <a:round/>
                <a:headEnd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242" name="Group 31"/>
            <p:cNvGrpSpPr>
              <a:grpSpLocks/>
            </p:cNvGrpSpPr>
            <p:nvPr/>
          </p:nvGrpSpPr>
          <p:grpSpPr bwMode="auto">
            <a:xfrm>
              <a:off x="1392" y="3408"/>
              <a:ext cx="201" cy="365"/>
              <a:chOff x="4896" y="912"/>
              <a:chExt cx="201" cy="365"/>
            </a:xfrm>
          </p:grpSpPr>
          <p:sp>
            <p:nvSpPr>
              <p:cNvPr id="9243" name="Rectangle 32"/>
              <p:cNvSpPr>
                <a:spLocks noChangeArrowheads="1"/>
              </p:cNvSpPr>
              <p:nvPr/>
            </p:nvSpPr>
            <p:spPr bwMode="auto">
              <a:xfrm>
                <a:off x="4896" y="912"/>
                <a:ext cx="201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chemeClr val="tx1"/>
                    </a:solidFill>
                    <a:miter lim="800000"/>
                    <a:headEnd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3200">
                    <a:solidFill>
                      <a:srgbClr val="CC3300"/>
                    </a:solidFill>
                    <a:latin typeface="VNI-Vari" pitchFamily="2" charset="0"/>
                    <a:sym typeface="MT Extra" pitchFamily="18" charset="2"/>
                  </a:rPr>
                  <a:t></a:t>
                </a:r>
              </a:p>
            </p:txBody>
          </p:sp>
          <p:sp>
            <p:nvSpPr>
              <p:cNvPr id="9244" name="Line 33"/>
              <p:cNvSpPr>
                <a:spLocks noChangeShapeType="1"/>
              </p:cNvSpPr>
              <p:nvPr/>
            </p:nvSpPr>
            <p:spPr bwMode="auto">
              <a:xfrm flipH="1">
                <a:off x="4920" y="984"/>
                <a:ext cx="144" cy="144"/>
              </a:xfrm>
              <a:prstGeom prst="line">
                <a:avLst/>
              </a:prstGeom>
              <a:noFill/>
              <a:ln w="12700">
                <a:solidFill>
                  <a:srgbClr val="FF3300"/>
                </a:solidFill>
                <a:round/>
                <a:headEnd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2" name="Rectangle 31"/>
          <p:cNvSpPr/>
          <p:nvPr/>
        </p:nvSpPr>
        <p:spPr>
          <a:xfrm>
            <a:off x="198436" y="772180"/>
            <a:ext cx="5187639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65203" y="101025"/>
            <a:ext cx="8069197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§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13.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BỘI VÀ ƯỚC CỦA MỘT SỐ NGUYÊN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001454"/>
      </p:ext>
    </p:extLst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9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9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9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9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9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9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79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7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9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7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43" dur="300"/>
                                        <p:tgtEl>
                                          <p:spTgt spid="179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7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79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7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6" dur="300"/>
                                        <p:tgtEl>
                                          <p:spTgt spid="179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7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79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79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79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7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7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7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1" presetClass="exit" presetSubtype="4" fill="hold" nodeType="click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89" dur="200"/>
                                        <p:tgtEl>
                                          <p:spTgt spid="179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7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79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79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179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79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79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179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179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17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2000"/>
                                        <p:tgtEl>
                                          <p:spTgt spid="179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9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79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79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792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179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2" grpId="0"/>
      <p:bldP spid="179202" grpId="1"/>
      <p:bldP spid="179203" grpId="0" autoUpdateAnimBg="0"/>
      <p:bldP spid="179204" grpId="0" autoUpdateAnimBg="0"/>
      <p:bldP spid="179205" grpId="0" autoUpdateAnimBg="0"/>
      <p:bldP spid="179206" grpId="0" autoUpdateAnimBg="0"/>
      <p:bldP spid="179207" grpId="0" autoUpdateAnimBg="0"/>
      <p:bldP spid="179208" grpId="0" animBg="1"/>
      <p:bldP spid="179209" grpId="0" animBg="1" autoUpdateAnimBg="0"/>
      <p:bldP spid="179210" grpId="0" animBg="1" autoUpdateAnimBg="0"/>
      <p:bldP spid="179211" grpId="0" animBg="1" autoUpdateAnimBg="0"/>
      <p:bldP spid="179212" grpId="0" animBg="1" autoUpdateAnimBg="0"/>
      <p:bldP spid="179213" grpId="0" animBg="1" autoUpdateAnimBg="0"/>
      <p:bldP spid="179214" grpId="0" animBg="1" autoUpdateAnimBg="0"/>
      <p:bldP spid="179215" grpId="0" animBg="1" autoUpdateAnimBg="0"/>
      <p:bldP spid="179216" grpId="0" animBg="1" autoUpdateAnimBg="0"/>
      <p:bldP spid="179217" grpId="0" animBg="1" autoUpdateAnimBg="0"/>
      <p:bldP spid="179218" grpId="0" animBg="1" autoUpdateAnimBg="0"/>
      <p:bldP spid="179220" grpId="0" animBg="1"/>
      <p:bldP spid="179220" grpId="1" animBg="1"/>
      <p:bldP spid="179221" grpId="0" animBg="1"/>
      <p:bldP spid="179221" grpId="1" animBg="1"/>
      <p:bldP spid="32" grpId="0" animBg="1"/>
      <p:bldP spid="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02799" y="1990130"/>
            <a:ext cx="35589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a/ </a:t>
            </a:r>
            <a:r>
              <a:rPr lang="en-US" sz="2800" b="1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2800" b="1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>
              <a:solidFill>
                <a:srgbClr val="3333CC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52600" y="2513350"/>
            <a:ext cx="60228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1, </a:t>
            </a:r>
            <a:r>
              <a:rPr lang="en-US" sz="28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1,  2, - 2, 3, -3, 4, - 4, 6, -6, 12, -12.  </a:t>
            </a:r>
            <a:endParaRPr lang="en-US" sz="2800" dirty="0">
              <a:solidFill>
                <a:srgbClr val="3333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34602" y="1447800"/>
            <a:ext cx="15135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28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" y="3424535"/>
            <a:ext cx="31870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b/ </a:t>
            </a:r>
            <a:r>
              <a:rPr lang="en-US" sz="2800" b="1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8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800" b="1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srgbClr val="3333CC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19280" y="4124980"/>
            <a:ext cx="58721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, 5, - 5,  10, - 10, 15, -15, 20, -20, . . .  </a:t>
            </a:r>
            <a:endParaRPr lang="en-US" sz="2800" dirty="0">
              <a:solidFill>
                <a:srgbClr val="3333C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8436" y="772180"/>
            <a:ext cx="5187639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5203" y="101025"/>
            <a:ext cx="8069197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§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13.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BỘI VÀ ƯỚC CỦA MỘT SỐ NGUYÊN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31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1460</Words>
  <Application>Microsoft Office PowerPoint</Application>
  <PresentationFormat>On-screen Show (4:3)</PresentationFormat>
  <Paragraphs>193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Office Theme</vt:lpstr>
      <vt:lpstr>Thatch</vt:lpstr>
      <vt:lpstr>Angles</vt:lpstr>
      <vt:lpstr>Austin</vt:lpstr>
      <vt:lpstr>PowerPoint Presentation</vt:lpstr>
      <vt:lpstr>NHẮC LẠI KIẾN THỨC CŨ</vt:lpstr>
      <vt:lpstr>PowerPoint Presentation</vt:lpstr>
      <vt:lpstr>PowerPoint Presentation</vt:lpstr>
      <vt:lpstr>Viết các số 6, -6 thành tích của hai số nguyên.</vt:lpstr>
      <vt:lpstr>PowerPoint Presentation</vt:lpstr>
      <vt:lpstr>Tìm hai bội và hai ước của 6.</vt:lpstr>
      <vt:lpstr>Điền vào chỗ trống 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sangphat</dc:creator>
  <cp:lastModifiedBy>Admin</cp:lastModifiedBy>
  <cp:revision>67</cp:revision>
  <dcterms:created xsi:type="dcterms:W3CDTF">2020-04-14T14:18:10Z</dcterms:created>
  <dcterms:modified xsi:type="dcterms:W3CDTF">2021-01-24T08:32:01Z</dcterms:modified>
</cp:coreProperties>
</file>