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7b4cf36e390a4882"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sldIdLst>
    <p:sldId id="302" r:id="rId3"/>
    <p:sldId id="310" r:id="rId4"/>
    <p:sldId id="303" r:id="rId5"/>
    <p:sldId id="304" r:id="rId6"/>
    <p:sldId id="305" r:id="rId7"/>
    <p:sldId id="306" r:id="rId8"/>
    <p:sldId id="307" r:id="rId9"/>
    <p:sldId id="311" r:id="rId10"/>
    <p:sldId id="290" r:id="rId11"/>
    <p:sldId id="269" r:id="rId12"/>
    <p:sldId id="262" r:id="rId13"/>
    <p:sldId id="291" r:id="rId14"/>
    <p:sldId id="292" r:id="rId15"/>
    <p:sldId id="293" r:id="rId16"/>
    <p:sldId id="263" r:id="rId17"/>
    <p:sldId id="295" r:id="rId18"/>
    <p:sldId id="296" r:id="rId19"/>
    <p:sldId id="280" r:id="rId20"/>
    <p:sldId id="297" r:id="rId21"/>
    <p:sldId id="275" r:id="rId22"/>
    <p:sldId id="298" r:id="rId23"/>
    <p:sldId id="299" r:id="rId24"/>
    <p:sldId id="30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7CEA"/>
    <a:srgbClr val="DEC6F2"/>
    <a:srgbClr val="842FCB"/>
    <a:srgbClr val="E7E9F5"/>
    <a:srgbClr val="C4C5E2"/>
    <a:srgbClr val="E64F26"/>
    <a:srgbClr val="E4D0F4"/>
    <a:srgbClr val="A360DA"/>
    <a:srgbClr val="4F1CB6"/>
    <a:srgbClr val="3011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0" autoAdjust="0"/>
    <p:restoredTop sz="94660"/>
  </p:normalViewPr>
  <p:slideViewPr>
    <p:cSldViewPr snapToGrid="0">
      <p:cViewPr varScale="1">
        <p:scale>
          <a:sx n="67" d="100"/>
          <a:sy n="67" d="100"/>
        </p:scale>
        <p:origin x="66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29940f2c441508b" providerId="LiveId" clId="{F442344D-86EE-4F30-883E-73CA3C9D9C6D}"/>
    <pc:docChg chg="custSel delSld modSld">
      <pc:chgData name="" userId="429940f2c441508b" providerId="LiveId" clId="{F442344D-86EE-4F30-883E-73CA3C9D9C6D}" dt="2022-10-31T13:04:36.067" v="16" actId="2696"/>
      <pc:docMkLst>
        <pc:docMk/>
      </pc:docMkLst>
      <pc:sldChg chg="delSp delAnim">
        <pc:chgData name="" userId="429940f2c441508b" providerId="LiveId" clId="{F442344D-86EE-4F30-883E-73CA3C9D9C6D}" dt="2022-10-31T13:04:29.621" v="15" actId="478"/>
        <pc:sldMkLst>
          <pc:docMk/>
          <pc:sldMk cId="1582713148" sldId="280"/>
        </pc:sldMkLst>
        <pc:spChg chg="del">
          <ac:chgData name="" userId="429940f2c441508b" providerId="LiveId" clId="{F442344D-86EE-4F30-883E-73CA3C9D9C6D}" dt="2022-10-31T13:04:29.621" v="15" actId="478"/>
          <ac:spMkLst>
            <pc:docMk/>
            <pc:sldMk cId="1582713148" sldId="280"/>
            <ac:spMk id="32" creationId="{00000000-0000-0000-0000-000000000000}"/>
          </ac:spMkLst>
        </pc:spChg>
      </pc:sldChg>
      <pc:sldChg chg="del">
        <pc:chgData name="" userId="429940f2c441508b" providerId="LiveId" clId="{F442344D-86EE-4F30-883E-73CA3C9D9C6D}" dt="2022-10-31T13:02:53.202" v="0" actId="2696"/>
        <pc:sldMkLst>
          <pc:docMk/>
          <pc:sldMk cId="4122878631" sldId="284"/>
        </pc:sldMkLst>
      </pc:sldChg>
      <pc:sldChg chg="del">
        <pc:chgData name="" userId="429940f2c441508b" providerId="LiveId" clId="{F442344D-86EE-4F30-883E-73CA3C9D9C6D}" dt="2022-10-31T13:02:53.814" v="1" actId="2696"/>
        <pc:sldMkLst>
          <pc:docMk/>
          <pc:sldMk cId="2403408096" sldId="285"/>
        </pc:sldMkLst>
      </pc:sldChg>
      <pc:sldChg chg="del">
        <pc:chgData name="" userId="429940f2c441508b" providerId="LiveId" clId="{F442344D-86EE-4F30-883E-73CA3C9D9C6D}" dt="2022-10-31T13:02:54.939" v="2" actId="2696"/>
        <pc:sldMkLst>
          <pc:docMk/>
          <pc:sldMk cId="2263934446" sldId="286"/>
        </pc:sldMkLst>
      </pc:sldChg>
      <pc:sldChg chg="del">
        <pc:chgData name="" userId="429940f2c441508b" providerId="LiveId" clId="{F442344D-86EE-4F30-883E-73CA3C9D9C6D}" dt="2022-10-31T13:02:57.113" v="3" actId="2696"/>
        <pc:sldMkLst>
          <pc:docMk/>
          <pc:sldMk cId="1194284673" sldId="287"/>
        </pc:sldMkLst>
      </pc:sldChg>
      <pc:sldChg chg="del">
        <pc:chgData name="" userId="429940f2c441508b" providerId="LiveId" clId="{F442344D-86EE-4F30-883E-73CA3C9D9C6D}" dt="2022-10-31T13:03:06.061" v="5" actId="2696"/>
        <pc:sldMkLst>
          <pc:docMk/>
          <pc:sldMk cId="1971229309" sldId="289"/>
        </pc:sldMkLst>
      </pc:sldChg>
      <pc:sldChg chg="delSp">
        <pc:chgData name="" userId="429940f2c441508b" providerId="LiveId" clId="{F442344D-86EE-4F30-883E-73CA3C9D9C6D}" dt="2022-10-31T13:04:04.083" v="14" actId="478"/>
        <pc:sldMkLst>
          <pc:docMk/>
          <pc:sldMk cId="370280704" sldId="290"/>
        </pc:sldMkLst>
        <pc:spChg chg="del">
          <ac:chgData name="" userId="429940f2c441508b" providerId="LiveId" clId="{F442344D-86EE-4F30-883E-73CA3C9D9C6D}" dt="2022-10-31T13:04:04.083" v="14" actId="478"/>
          <ac:spMkLst>
            <pc:docMk/>
            <pc:sldMk cId="370280704" sldId="290"/>
            <ac:spMk id="4" creationId="{00000000-0000-0000-0000-000000000000}"/>
          </ac:spMkLst>
        </pc:spChg>
      </pc:sldChg>
      <pc:sldChg chg="del">
        <pc:chgData name="" userId="429940f2c441508b" providerId="LiveId" clId="{F442344D-86EE-4F30-883E-73CA3C9D9C6D}" dt="2022-10-31T13:04:36.067" v="16" actId="2696"/>
        <pc:sldMkLst>
          <pc:docMk/>
          <pc:sldMk cId="3337142592" sldId="301"/>
        </pc:sldMkLst>
      </pc:sldChg>
      <pc:sldChg chg="delSp delAnim">
        <pc:chgData name="" userId="429940f2c441508b" providerId="LiveId" clId="{F442344D-86EE-4F30-883E-73CA3C9D9C6D}" dt="2022-10-31T13:03:02.934" v="4" actId="478"/>
        <pc:sldMkLst>
          <pc:docMk/>
          <pc:sldMk cId="1320955085" sldId="302"/>
        </pc:sldMkLst>
        <pc:spChg chg="del">
          <ac:chgData name="" userId="429940f2c441508b" providerId="LiveId" clId="{F442344D-86EE-4F30-883E-73CA3C9D9C6D}" dt="2022-10-31T13:03:02.934" v="4" actId="478"/>
          <ac:spMkLst>
            <pc:docMk/>
            <pc:sldMk cId="1320955085" sldId="302"/>
            <ac:spMk id="14" creationId="{00000000-0000-0000-0000-000000000000}"/>
          </ac:spMkLst>
        </pc:spChg>
      </pc:sldChg>
      <pc:sldChg chg="del">
        <pc:chgData name="" userId="429940f2c441508b" providerId="LiveId" clId="{F442344D-86EE-4F30-883E-73CA3C9D9C6D}" dt="2022-10-31T13:03:40.504" v="6" actId="2696"/>
        <pc:sldMkLst>
          <pc:docMk/>
          <pc:sldMk cId="3036344032" sldId="308"/>
        </pc:sldMkLst>
      </pc:sldChg>
      <pc:sldChg chg="delSp modSp">
        <pc:chgData name="" userId="429940f2c441508b" providerId="LiveId" clId="{F442344D-86EE-4F30-883E-73CA3C9D9C6D}" dt="2022-10-31T13:03:56.665" v="13" actId="478"/>
        <pc:sldMkLst>
          <pc:docMk/>
          <pc:sldMk cId="167315834" sldId="311"/>
        </pc:sldMkLst>
        <pc:spChg chg="del mod">
          <ac:chgData name="" userId="429940f2c441508b" providerId="LiveId" clId="{F442344D-86EE-4F30-883E-73CA3C9D9C6D}" dt="2022-10-31T13:03:56.665" v="13" actId="478"/>
          <ac:spMkLst>
            <pc:docMk/>
            <pc:sldMk cId="167315834" sldId="311"/>
            <ac:spMk id="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15427-DF7F-4AEC-B6A7-0483125A1EB7}" type="datetimeFigureOut">
              <a:rPr lang="zh-CN" altLang="en-US" smtClean="0"/>
              <a:t>2022/10/31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F96FE-4BFD-4EB0-860E-F76DA2601899}" type="slidenum">
              <a:rPr lang="zh-CN" altLang="en-US" smtClean="0"/>
              <a:t>‹#›</a:t>
            </a:fld>
            <a:endParaRPr lang="zh-CN" altLang="en-US"/>
          </a:p>
        </p:txBody>
      </p:sp>
    </p:spTree>
    <p:extLst>
      <p:ext uri="{BB962C8B-B14F-4D97-AF65-F5344CB8AC3E}">
        <p14:creationId xmlns:p14="http://schemas.microsoft.com/office/powerpoint/2010/main" val="4253916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380727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345959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21</a:t>
            </a:fld>
            <a:endParaRPr lang="zh-CN" altLang="en-US"/>
          </a:p>
        </p:txBody>
      </p:sp>
    </p:spTree>
    <p:extLst>
      <p:ext uri="{BB962C8B-B14F-4D97-AF65-F5344CB8AC3E}">
        <p14:creationId xmlns:p14="http://schemas.microsoft.com/office/powerpoint/2010/main" val="2504245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252398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23</a:t>
            </a:fld>
            <a:endParaRPr lang="zh-CN" altLang="en-US"/>
          </a:p>
        </p:txBody>
      </p:sp>
    </p:spTree>
    <p:extLst>
      <p:ext uri="{BB962C8B-B14F-4D97-AF65-F5344CB8AC3E}">
        <p14:creationId xmlns:p14="http://schemas.microsoft.com/office/powerpoint/2010/main" val="1590129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9</a:t>
            </a:fld>
            <a:endParaRPr lang="zh-CN" altLang="en-US"/>
          </a:p>
        </p:txBody>
      </p:sp>
    </p:spTree>
    <p:extLst>
      <p:ext uri="{BB962C8B-B14F-4D97-AF65-F5344CB8AC3E}">
        <p14:creationId xmlns:p14="http://schemas.microsoft.com/office/powerpoint/2010/main" val="92448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177028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11</a:t>
            </a:fld>
            <a:endParaRPr lang="zh-CN" altLang="en-US"/>
          </a:p>
        </p:txBody>
      </p:sp>
    </p:spTree>
    <p:extLst>
      <p:ext uri="{BB962C8B-B14F-4D97-AF65-F5344CB8AC3E}">
        <p14:creationId xmlns:p14="http://schemas.microsoft.com/office/powerpoint/2010/main" val="132337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15</a:t>
            </a:fld>
            <a:endParaRPr lang="zh-CN" altLang="en-US"/>
          </a:p>
        </p:txBody>
      </p:sp>
    </p:spTree>
    <p:extLst>
      <p:ext uri="{BB962C8B-B14F-4D97-AF65-F5344CB8AC3E}">
        <p14:creationId xmlns:p14="http://schemas.microsoft.com/office/powerpoint/2010/main" val="78521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16</a:t>
            </a:fld>
            <a:endParaRPr lang="zh-CN" altLang="en-US"/>
          </a:p>
        </p:txBody>
      </p:sp>
    </p:spTree>
    <p:extLst>
      <p:ext uri="{BB962C8B-B14F-4D97-AF65-F5344CB8AC3E}">
        <p14:creationId xmlns:p14="http://schemas.microsoft.com/office/powerpoint/2010/main" val="170663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17</a:t>
            </a:fld>
            <a:endParaRPr lang="zh-CN" altLang="en-US"/>
          </a:p>
        </p:txBody>
      </p:sp>
    </p:spTree>
    <p:extLst>
      <p:ext uri="{BB962C8B-B14F-4D97-AF65-F5344CB8AC3E}">
        <p14:creationId xmlns:p14="http://schemas.microsoft.com/office/powerpoint/2010/main" val="181404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18</a:t>
            </a:fld>
            <a:endParaRPr lang="zh-CN" altLang="en-US"/>
          </a:p>
        </p:txBody>
      </p:sp>
    </p:spTree>
    <p:extLst>
      <p:ext uri="{BB962C8B-B14F-4D97-AF65-F5344CB8AC3E}">
        <p14:creationId xmlns:p14="http://schemas.microsoft.com/office/powerpoint/2010/main" val="3135041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19</a:t>
            </a:fld>
            <a:endParaRPr lang="zh-CN" altLang="en-US"/>
          </a:p>
        </p:txBody>
      </p:sp>
    </p:spTree>
    <p:extLst>
      <p:ext uri="{BB962C8B-B14F-4D97-AF65-F5344CB8AC3E}">
        <p14:creationId xmlns:p14="http://schemas.microsoft.com/office/powerpoint/2010/main" val="278700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6261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397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9604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995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277"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788407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6"/>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37" indent="0" algn="ctr">
              <a:buNone/>
              <a:defRPr>
                <a:solidFill>
                  <a:schemeClr val="tx1">
                    <a:tint val="75000"/>
                  </a:schemeClr>
                </a:solidFill>
              </a:defRPr>
            </a:lvl2pPr>
            <a:lvl3pPr marL="1218873" indent="0" algn="ctr">
              <a:buNone/>
              <a:defRPr>
                <a:solidFill>
                  <a:schemeClr val="tx1">
                    <a:tint val="75000"/>
                  </a:schemeClr>
                </a:solidFill>
              </a:defRPr>
            </a:lvl3pPr>
            <a:lvl4pPr marL="1828309" indent="0" algn="ctr">
              <a:buNone/>
              <a:defRPr>
                <a:solidFill>
                  <a:schemeClr val="tx1">
                    <a:tint val="75000"/>
                  </a:schemeClr>
                </a:solidFill>
              </a:defRPr>
            </a:lvl4pPr>
            <a:lvl5pPr marL="2437745" indent="0" algn="ctr">
              <a:buNone/>
              <a:defRPr>
                <a:solidFill>
                  <a:schemeClr val="tx1">
                    <a:tint val="75000"/>
                  </a:schemeClr>
                </a:solidFill>
              </a:defRPr>
            </a:lvl5pPr>
            <a:lvl6pPr marL="3047182" indent="0" algn="ctr">
              <a:buNone/>
              <a:defRPr>
                <a:solidFill>
                  <a:schemeClr val="tx1">
                    <a:tint val="75000"/>
                  </a:schemeClr>
                </a:solidFill>
              </a:defRPr>
            </a:lvl6pPr>
            <a:lvl7pPr marL="3656618" indent="0" algn="ctr">
              <a:buNone/>
              <a:defRPr>
                <a:solidFill>
                  <a:schemeClr val="tx1">
                    <a:tint val="75000"/>
                  </a:schemeClr>
                </a:solidFill>
              </a:defRPr>
            </a:lvl7pPr>
            <a:lvl8pPr marL="4266055" indent="0" algn="ctr">
              <a:buNone/>
              <a:defRPr>
                <a:solidFill>
                  <a:schemeClr val="tx1">
                    <a:tint val="75000"/>
                  </a:schemeClr>
                </a:solidFill>
              </a:defRPr>
            </a:lvl8pPr>
            <a:lvl9pPr marL="487549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88384D8-9F17-4372-A23A-924F96CB64E3}" type="datetimeFigureOut">
              <a:rPr lang="zh-CN" altLang="en-US">
                <a:solidFill>
                  <a:prstClr val="black">
                    <a:tint val="75000"/>
                  </a:prstClr>
                </a:solidFill>
              </a:rPr>
              <a:pPr>
                <a:defRPr/>
              </a:pPr>
              <a:t>2022/10/31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080A286-8FF2-4EC5-AF8A-818446FED1D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9696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1" y="6356350"/>
            <a:ext cx="2743200" cy="365125"/>
          </a:xfrm>
          <a:prstGeom prst="rect">
            <a:avLst/>
          </a:prstGeom>
        </p:spPr>
        <p:txBody>
          <a:bodyPr/>
          <a:lstStyle/>
          <a:p>
            <a:fld id="{DD89832E-26A6-4465-8181-DF230988BFFD}"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5B2D7-6EFD-446D-831A-7B28045AA2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987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1" y="6356351"/>
            <a:ext cx="2844800" cy="365125"/>
          </a:xfrm>
          <a:prstGeom prst="rect">
            <a:avLst/>
          </a:prstGeom>
        </p:spPr>
        <p:txBody>
          <a:bodyPr/>
          <a:lstStyle/>
          <a:p>
            <a:fld id="{3B085A59-86F2-4C02-8690-E4DB74BCA7EF}" type="datetimeFigureOut">
              <a:rPr lang="zh-CN" altLang="en-US" smtClean="0">
                <a:solidFill>
                  <a:prstClr val="black">
                    <a:tint val="75000"/>
                  </a:prstClr>
                </a:solidFill>
              </a:rPr>
              <a:pPr/>
              <a:t>2022/10/31</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1" y="6356351"/>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1" y="6356351"/>
            <a:ext cx="2844800" cy="365125"/>
          </a:xfrm>
          <a:prstGeom prst="rect">
            <a:avLst/>
          </a:prstGeom>
        </p:spPr>
        <p:txBody>
          <a:bodyPr/>
          <a:lstStyle/>
          <a:p>
            <a:fld id="{1987E667-AB9D-401A-9E25-1A5C32FE2F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4336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C9470541-0799-4B80-BB55-C561F12F496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595319-D5FB-4ACE-A348-957FA7BFD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2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7_Title Slide">
    <p:spTree>
      <p:nvGrpSpPr>
        <p:cNvPr id="1" name=""/>
        <p:cNvGrpSpPr/>
        <p:nvPr/>
      </p:nvGrpSpPr>
      <p:grpSpPr>
        <a:xfrm>
          <a:off x="0" y="0"/>
          <a:ext cx="0" cy="0"/>
          <a:chOff x="0" y="0"/>
          <a:chExt cx="0" cy="0"/>
        </a:xfrm>
      </p:grpSpPr>
      <p:sp>
        <p:nvSpPr>
          <p:cNvPr id="8" name="Picture Placeholder 12"/>
          <p:cNvSpPr>
            <a:spLocks noGrp="1"/>
          </p:cNvSpPr>
          <p:nvPr>
            <p:ph type="pic" sz="quarter" idx="13" hasCustomPrompt="1"/>
          </p:nvPr>
        </p:nvSpPr>
        <p:spPr>
          <a:xfrm>
            <a:off x="4792133" y="1852308"/>
            <a:ext cx="6129867" cy="4573893"/>
          </a:xfrm>
          <a:prstGeom prst="rect">
            <a:avLst/>
          </a:prstGeom>
          <a:solidFill>
            <a:schemeClr val="bg1">
              <a:lumMod val="85000"/>
            </a:schemeClr>
          </a:solidFill>
        </p:spPr>
        <p:txBody>
          <a:bodyPr tIns="1920240" bIns="2834640" anchor="ctr" anchorCtr="0"/>
          <a:lstStyle>
            <a:lvl1pPr algn="ctr" rtl="0">
              <a:buNone/>
              <a:defRPr sz="1599" b="0" i="0" baseline="0"/>
            </a:lvl1pPr>
          </a:lstStyle>
          <a:p>
            <a:r>
              <a:rPr lang="en-US" dirty="0"/>
              <a:t>Image holder</a:t>
            </a:r>
          </a:p>
        </p:txBody>
      </p:sp>
    </p:spTree>
    <p:extLst>
      <p:ext uri="{BB962C8B-B14F-4D97-AF65-F5344CB8AC3E}">
        <p14:creationId xmlns:p14="http://schemas.microsoft.com/office/powerpoint/2010/main" val="199646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defTabSz="914277">
              <a:defRPr/>
            </a:pPr>
            <a:endParaRPr lang="zh-CN" altLang="en-US" sz="1799" kern="0">
              <a:solidFill>
                <a:sysClr val="windowText" lastClr="000000"/>
              </a:solidFill>
            </a:endParaRPr>
          </a:p>
        </p:txBody>
      </p:sp>
    </p:spTree>
    <p:extLst>
      <p:ext uri="{BB962C8B-B14F-4D97-AF65-F5344CB8AC3E}">
        <p14:creationId xmlns:p14="http://schemas.microsoft.com/office/powerpoint/2010/main" val="22651291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8927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4086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71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717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209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9324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740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0175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2022/10/31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6543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32BF82D2-7A68-459D-A996-9BDDA2518FA4}" type="datetimeFigureOut">
              <a:rPr lang="zh-CN" altLang="en-US" smtClean="0">
                <a:solidFill>
                  <a:prstClr val="black">
                    <a:tint val="75000"/>
                  </a:prstClr>
                </a:solidFill>
              </a:rPr>
              <a:pPr fontAlgn="base">
                <a:spcBef>
                  <a:spcPct val="0"/>
                </a:spcBef>
                <a:spcAft>
                  <a:spcPct val="0"/>
                </a:spcAft>
              </a:pPr>
              <a:t>2022/10/31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3E01EE5D-26FB-46D5-A381-ECFB35BF1D34}" type="slidenum">
              <a:rPr lang="zh-CN" altLang="en-US" smtClean="0">
                <a:solidFill>
                  <a:prstClr val="black">
                    <a:tint val="75000"/>
                  </a:prstClr>
                </a:solidFill>
              </a:rPr>
              <a:pPr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41174231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27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70" indent="-228570"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9" indent="-228570"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70"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25"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64"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02"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4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8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77" rtl="0" eaLnBrk="1" latinLnBrk="0" hangingPunct="1">
        <a:defRPr sz="1799" kern="1200">
          <a:solidFill>
            <a:schemeClr val="tx1"/>
          </a:solidFill>
          <a:latin typeface="+mn-lt"/>
          <a:ea typeface="+mn-ea"/>
          <a:cs typeface="+mn-cs"/>
        </a:defRPr>
      </a:lvl1pPr>
      <a:lvl2pPr marL="457139" algn="l" defTabSz="914277" rtl="0" eaLnBrk="1" latinLnBrk="0" hangingPunct="1">
        <a:defRPr sz="1799" kern="1200">
          <a:solidFill>
            <a:schemeClr val="tx1"/>
          </a:solidFill>
          <a:latin typeface="+mn-lt"/>
          <a:ea typeface="+mn-ea"/>
          <a:cs typeface="+mn-cs"/>
        </a:defRPr>
      </a:lvl2pPr>
      <a:lvl3pPr marL="914277" algn="l" defTabSz="914277" rtl="0" eaLnBrk="1" latinLnBrk="0" hangingPunct="1">
        <a:defRPr sz="1799" kern="1200">
          <a:solidFill>
            <a:schemeClr val="tx1"/>
          </a:solidFill>
          <a:latin typeface="+mn-lt"/>
          <a:ea typeface="+mn-ea"/>
          <a:cs typeface="+mn-cs"/>
        </a:defRPr>
      </a:lvl3pPr>
      <a:lvl4pPr marL="1371416" algn="l" defTabSz="914277" rtl="0" eaLnBrk="1" latinLnBrk="0" hangingPunct="1">
        <a:defRPr sz="1799" kern="1200">
          <a:solidFill>
            <a:schemeClr val="tx1"/>
          </a:solidFill>
          <a:latin typeface="+mn-lt"/>
          <a:ea typeface="+mn-ea"/>
          <a:cs typeface="+mn-cs"/>
        </a:defRPr>
      </a:lvl4pPr>
      <a:lvl5pPr marL="1828555" algn="l" defTabSz="914277" rtl="0" eaLnBrk="1" latinLnBrk="0" hangingPunct="1">
        <a:defRPr sz="1799" kern="1200">
          <a:solidFill>
            <a:schemeClr val="tx1"/>
          </a:solidFill>
          <a:latin typeface="+mn-lt"/>
          <a:ea typeface="+mn-ea"/>
          <a:cs typeface="+mn-cs"/>
        </a:defRPr>
      </a:lvl5pPr>
      <a:lvl6pPr marL="2285695" algn="l" defTabSz="914277" rtl="0" eaLnBrk="1" latinLnBrk="0" hangingPunct="1">
        <a:defRPr sz="1799" kern="1200">
          <a:solidFill>
            <a:schemeClr val="tx1"/>
          </a:solidFill>
          <a:latin typeface="+mn-lt"/>
          <a:ea typeface="+mn-ea"/>
          <a:cs typeface="+mn-cs"/>
        </a:defRPr>
      </a:lvl6pPr>
      <a:lvl7pPr marL="2742833" algn="l" defTabSz="914277" rtl="0" eaLnBrk="1" latinLnBrk="0" hangingPunct="1">
        <a:defRPr sz="1799" kern="1200">
          <a:solidFill>
            <a:schemeClr val="tx1"/>
          </a:solidFill>
          <a:latin typeface="+mn-lt"/>
          <a:ea typeface="+mn-ea"/>
          <a:cs typeface="+mn-cs"/>
        </a:defRPr>
      </a:lvl7pPr>
      <a:lvl8pPr marL="3199972" algn="l" defTabSz="914277" rtl="0" eaLnBrk="1" latinLnBrk="0" hangingPunct="1">
        <a:defRPr sz="1799" kern="1200">
          <a:solidFill>
            <a:schemeClr val="tx1"/>
          </a:solidFill>
          <a:latin typeface="+mn-lt"/>
          <a:ea typeface="+mn-ea"/>
          <a:cs typeface="+mn-cs"/>
        </a:defRPr>
      </a:lvl8pPr>
      <a:lvl9pPr marL="3657111" algn="l" defTabSz="91427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microsoft.com/office/2007/relationships/hdphoto" Target="../media/hdphoto1.wdp"/><Relationship Id="rId4" Type="http://schemas.openxmlformats.org/officeDocument/2006/relationships/image" Target="../media/image55.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62.png"/><Relationship Id="rId4" Type="http://schemas.openxmlformats.org/officeDocument/2006/relationships/image" Target="../media/image37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20.png"/><Relationship Id="rId4" Type="http://schemas.openxmlformats.org/officeDocument/2006/relationships/image" Target="../media/image410.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450.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440.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520.png"/><Relationship Id="rId3" Type="http://schemas.openxmlformats.org/officeDocument/2006/relationships/image" Target="../media/image1.png"/><Relationship Id="rId7" Type="http://schemas.openxmlformats.org/officeDocument/2006/relationships/image" Target="../media/image470.png"/><Relationship Id="rId12" Type="http://schemas.openxmlformats.org/officeDocument/2006/relationships/image" Target="../media/image5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60.png"/><Relationship Id="rId11" Type="http://schemas.openxmlformats.org/officeDocument/2006/relationships/image" Target="../media/image62.png"/><Relationship Id="rId5" Type="http://schemas.microsoft.com/office/2007/relationships/hdphoto" Target="../media/hdphoto1.wdp"/><Relationship Id="rId15" Type="http://schemas.openxmlformats.org/officeDocument/2006/relationships/image" Target="../media/image540.png"/><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490.png"/><Relationship Id="rId14" Type="http://schemas.openxmlformats.org/officeDocument/2006/relationships/image" Target="../media/image530.png"/></Relationships>
</file>

<file path=ppt/slides/_rels/slide16.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50.png"/><Relationship Id="rId5" Type="http://schemas.openxmlformats.org/officeDocument/2006/relationships/image" Target="../media/image67.png"/><Relationship Id="rId10" Type="http://schemas.openxmlformats.org/officeDocument/2006/relationships/image" Target="../media/image590.png"/><Relationship Id="rId4" Type="http://schemas.openxmlformats.org/officeDocument/2006/relationships/image" Target="../media/image62.png"/><Relationship Id="rId9" Type="http://schemas.openxmlformats.org/officeDocument/2006/relationships/image" Target="../media/image580.png"/></Relationships>
</file>

<file path=ppt/slides/_rels/slide17.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670.png"/><Relationship Id="rId18" Type="http://schemas.openxmlformats.org/officeDocument/2006/relationships/image" Target="../media/image720.png"/><Relationship Id="rId3" Type="http://schemas.openxmlformats.org/officeDocument/2006/relationships/image" Target="../media/image1.png"/><Relationship Id="rId21" Type="http://schemas.openxmlformats.org/officeDocument/2006/relationships/image" Target="../media/image70.png"/><Relationship Id="rId7" Type="http://schemas.openxmlformats.org/officeDocument/2006/relationships/image" Target="../media/image610.png"/><Relationship Id="rId12" Type="http://schemas.openxmlformats.org/officeDocument/2006/relationships/image" Target="../media/image660.png"/><Relationship Id="rId17" Type="http://schemas.openxmlformats.org/officeDocument/2006/relationships/image" Target="../media/image710.png"/><Relationship Id="rId2" Type="http://schemas.openxmlformats.org/officeDocument/2006/relationships/notesSlide" Target="../notesSlides/notesSlide7.xml"/><Relationship Id="rId16" Type="http://schemas.openxmlformats.org/officeDocument/2006/relationships/image" Target="../media/image700.png"/><Relationship Id="rId20" Type="http://schemas.openxmlformats.org/officeDocument/2006/relationships/image" Target="../media/image740.png"/><Relationship Id="rId1" Type="http://schemas.openxmlformats.org/officeDocument/2006/relationships/slideLayout" Target="../slideLayouts/slideLayout1.xml"/><Relationship Id="rId6" Type="http://schemas.openxmlformats.org/officeDocument/2006/relationships/image" Target="../media/image600.png"/><Relationship Id="rId11" Type="http://schemas.openxmlformats.org/officeDocument/2006/relationships/image" Target="../media/image69.png"/><Relationship Id="rId5" Type="http://schemas.openxmlformats.org/officeDocument/2006/relationships/image" Target="../media/image67.png"/><Relationship Id="rId15" Type="http://schemas.openxmlformats.org/officeDocument/2006/relationships/image" Target="../media/image690.png"/><Relationship Id="rId10" Type="http://schemas.openxmlformats.org/officeDocument/2006/relationships/image" Target="../media/image640.png"/><Relationship Id="rId19"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630.png"/><Relationship Id="rId14" Type="http://schemas.openxmlformats.org/officeDocument/2006/relationships/image" Target="../media/image68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70.png"/><Relationship Id="rId5" Type="http://schemas.openxmlformats.org/officeDocument/2006/relationships/image" Target="../media/image67.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image" Target="../media/image88.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6.png"/><Relationship Id="rId5" Type="http://schemas.openxmlformats.org/officeDocument/2006/relationships/image" Target="../media/image74.png"/><Relationship Id="rId10" Type="http://schemas.openxmlformats.org/officeDocument/2006/relationships/image" Target="../media/image85.png"/><Relationship Id="rId4" Type="http://schemas.openxmlformats.org/officeDocument/2006/relationships/image" Target="../media/image73.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92.png"/><Relationship Id="rId17"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91.png"/><Relationship Id="rId5" Type="http://schemas.openxmlformats.org/officeDocument/2006/relationships/image" Target="../media/image78.png"/><Relationship Id="rId15" Type="http://schemas.openxmlformats.org/officeDocument/2006/relationships/image" Target="../media/image95.png"/><Relationship Id="rId10" Type="http://schemas.openxmlformats.org/officeDocument/2006/relationships/image" Target="../media/image85.png"/><Relationship Id="rId4" Type="http://schemas.openxmlformats.org/officeDocument/2006/relationships/image" Target="../media/image77.png"/><Relationship Id="rId9" Type="http://schemas.openxmlformats.org/officeDocument/2006/relationships/image" Target="../media/image84.png"/><Relationship Id="rId14"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81.png"/><Relationship Id="rId18" Type="http://schemas.openxmlformats.org/officeDocument/2006/relationships/image" Target="../media/image90.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0.png"/><Relationship Id="rId17" Type="http://schemas.openxmlformats.org/officeDocument/2006/relationships/image" Target="../media/image107.png"/><Relationship Id="rId2" Type="http://schemas.openxmlformats.org/officeDocument/2006/relationships/notesSlide" Target="../notesSlides/notesSlide12.xml"/><Relationship Id="rId16"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10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79.png"/><Relationship Id="rId4" Type="http://schemas.openxmlformats.org/officeDocument/2006/relationships/image" Target="../media/image77.png"/><Relationship Id="rId9" Type="http://schemas.openxmlformats.org/officeDocument/2006/relationships/image" Target="../media/image100.pn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3.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0.png"/><Relationship Id="rId7" Type="http://schemas.openxmlformats.org/officeDocument/2006/relationships/image" Target="../media/image27.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60.png"/><Relationship Id="rId11" Type="http://schemas.openxmlformats.org/officeDocument/2006/relationships/image" Target="../media/image1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240.png"/><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18.pn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image" Target="../media/image3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20.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5" Type="http://schemas.openxmlformats.org/officeDocument/2006/relationships/image" Target="../media/image18.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16.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17.png"/><Relationship Id="rId5" Type="http://schemas.openxmlformats.org/officeDocument/2006/relationships/image" Target="../media/image48.png"/><Relationship Id="rId10" Type="http://schemas.openxmlformats.org/officeDocument/2006/relationships/image" Target="../media/image16.png"/><Relationship Id="rId4" Type="http://schemas.openxmlformats.org/officeDocument/2006/relationships/image" Target="../media/image47.png"/><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png"/><Relationship Id="rId3"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image" Target="../media/image22.png"/><Relationship Id="rId16"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41.png"/><Relationship Id="rId5" Type="http://schemas.openxmlformats.org/officeDocument/2006/relationships/image" Target="../media/image26.png"/><Relationship Id="rId15" Type="http://schemas.openxmlformats.org/officeDocument/2006/relationships/image" Target="../media/image65.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31.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820803" y="1940202"/>
            <a:ext cx="8968677" cy="913007"/>
          </a:xfrm>
          <a:prstGeom prst="rect">
            <a:avLst/>
          </a:prstGeom>
          <a:noFill/>
        </p:spPr>
        <p:txBody>
          <a:bodyPr wrap="square" rtlCol="0">
            <a:spAutoFit/>
          </a:bodyPr>
          <a:lstStyle/>
          <a:p>
            <a:pPr algn="ctr"/>
            <a:r>
              <a:rPr lang="en-US" altLang="zh-CN"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BÀI 1: TẬP HỢP</a:t>
            </a:r>
            <a:endParaRPr lang="zh-CN" altLang="en-US"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132095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10" presetClass="entr" presetSubtype="0" fill="hold"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childTnLst>
                                </p:cTn>
                              </p:par>
                              <p:par>
                                <p:cTn id="32" presetID="10" presetClass="entr" presetSubtype="0" fill="hold" nodeType="withEffect">
                                  <p:stCondLst>
                                    <p:cond delay="5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750"/>
                                        <p:tgtEl>
                                          <p:spTgt spid="4"/>
                                        </p:tgtEl>
                                      </p:cBhvr>
                                    </p:animEffect>
                                  </p:childTnLst>
                                </p:cTn>
                              </p:par>
                            </p:childTnLst>
                          </p:cTn>
                        </p:par>
                        <p:par>
                          <p:cTn id="35" fill="hold">
                            <p:stCondLst>
                              <p:cond delay="3750"/>
                            </p:stCondLst>
                            <p:childTnLst>
                              <p:par>
                                <p:cTn id="36" presetID="2" presetClass="entr" presetSubtype="2"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9"/>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323055" y="221469"/>
            <a:ext cx="5611857" cy="769441"/>
          </a:xfrm>
          <a:prstGeom prst="rect">
            <a:avLst/>
          </a:prstGeom>
          <a:noFill/>
          <a:effectLst/>
        </p:spPr>
        <p:txBody>
          <a:bodyPr wrap="none" rtlCol="0">
            <a:spAutoFit/>
          </a:bodyPr>
          <a:lstStyle/>
          <a:p>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 DẠNG BÀI TẬP</a:t>
            </a:r>
            <a:endParaRPr lang="zh-CN" altLang="en-US"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任意多边形 11"/>
          <p:cNvSpPr/>
          <p:nvPr/>
        </p:nvSpPr>
        <p:spPr>
          <a:xfrm>
            <a:off x="1028966" y="2454516"/>
            <a:ext cx="4309354" cy="0"/>
          </a:xfrm>
          <a:custGeom>
            <a:avLst/>
            <a:gdLst>
              <a:gd name="connsiteX0" fmla="*/ 4309354 w 4309354"/>
              <a:gd name="connsiteY0" fmla="*/ 0 h 0"/>
              <a:gd name="connsiteX1" fmla="*/ 0 w 4309354"/>
              <a:gd name="connsiteY1" fmla="*/ 0 h 0"/>
            </a:gdLst>
            <a:ahLst/>
            <a:cxnLst>
              <a:cxn ang="0">
                <a:pos x="connsiteX0" y="connsiteY0"/>
              </a:cxn>
              <a:cxn ang="0">
                <a:pos x="connsiteX1" y="connsiteY1"/>
              </a:cxn>
            </a:cxnLst>
            <a:rect l="l" t="t" r="r" b="b"/>
            <a:pathLst>
              <a:path w="4309354">
                <a:moveTo>
                  <a:pt x="430935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a:off x="1106787" y="5273248"/>
            <a:ext cx="3735421" cy="0"/>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a:off x="8277925" y="4824821"/>
            <a:ext cx="3169365"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4202578" y="1958405"/>
            <a:ext cx="1865316" cy="2434119"/>
            <a:chOff x="4202578" y="1595336"/>
            <a:chExt cx="1865316" cy="2434119"/>
          </a:xfrm>
        </p:grpSpPr>
        <p:sp>
          <p:nvSpPr>
            <p:cNvPr id="18" name="任意多边形 17"/>
            <p:cNvSpPr/>
            <p:nvPr/>
          </p:nvSpPr>
          <p:spPr>
            <a:xfrm>
              <a:off x="4715750" y="1595336"/>
              <a:ext cx="1352144" cy="2140085"/>
            </a:xfrm>
            <a:custGeom>
              <a:avLst/>
              <a:gdLst>
                <a:gd name="connsiteX0" fmla="*/ 389106 w 1352144"/>
                <a:gd name="connsiteY0" fmla="*/ 2140085 h 2140085"/>
                <a:gd name="connsiteX1" fmla="*/ 0 w 1352144"/>
                <a:gd name="connsiteY1" fmla="*/ 1459149 h 2140085"/>
                <a:gd name="connsiteX2" fmla="*/ 622570 w 1352144"/>
                <a:gd name="connsiteY2" fmla="*/ 379379 h 2140085"/>
                <a:gd name="connsiteX3" fmla="*/ 486383 w 1352144"/>
                <a:gd name="connsiteY3" fmla="*/ 321013 h 2140085"/>
                <a:gd name="connsiteX4" fmla="*/ 1245140 w 1352144"/>
                <a:gd name="connsiteY4" fmla="*/ 0 h 2140085"/>
                <a:gd name="connsiteX5" fmla="*/ 1352144 w 1352144"/>
                <a:gd name="connsiteY5" fmla="*/ 817123 h 2140085"/>
                <a:gd name="connsiteX6" fmla="*/ 1215957 w 1352144"/>
                <a:gd name="connsiteY6" fmla="*/ 739302 h 2140085"/>
                <a:gd name="connsiteX7" fmla="*/ 389106 w 1352144"/>
                <a:gd name="connsiteY7" fmla="*/ 2140085 h 21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144" h="2140085">
                  <a:moveTo>
                    <a:pt x="389106" y="2140085"/>
                  </a:moveTo>
                  <a:lnTo>
                    <a:pt x="0" y="1459149"/>
                  </a:lnTo>
                  <a:lnTo>
                    <a:pt x="622570" y="379379"/>
                  </a:lnTo>
                  <a:lnTo>
                    <a:pt x="486383" y="321013"/>
                  </a:lnTo>
                  <a:lnTo>
                    <a:pt x="1245140" y="0"/>
                  </a:lnTo>
                  <a:lnTo>
                    <a:pt x="1352144" y="817123"/>
                  </a:lnTo>
                  <a:lnTo>
                    <a:pt x="1215957" y="739302"/>
                  </a:lnTo>
                  <a:lnTo>
                    <a:pt x="389106" y="21400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19" name="矩形 18"/>
            <p:cNvSpPr/>
            <p:nvPr/>
          </p:nvSpPr>
          <p:spPr>
            <a:xfrm rot="19800000">
              <a:off x="4202578" y="3216441"/>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01</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0" name="图片 1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3594971" flipV="1">
              <a:off x="4141897" y="3180995"/>
              <a:ext cx="1551008" cy="145911"/>
            </a:xfrm>
            <a:prstGeom prst="rect">
              <a:avLst/>
            </a:prstGeom>
          </p:spPr>
        </p:pic>
        <p:sp>
          <p:nvSpPr>
            <p:cNvPr id="21" name="Freeform 26"/>
            <p:cNvSpPr>
              <a:spLocks noEditPoints="1"/>
            </p:cNvSpPr>
            <p:nvPr/>
          </p:nvSpPr>
          <p:spPr bwMode="auto">
            <a:xfrm>
              <a:off x="5232800" y="2481568"/>
              <a:ext cx="282403" cy="2967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22" name="组合 21"/>
          <p:cNvGrpSpPr/>
          <p:nvPr/>
        </p:nvGrpSpPr>
        <p:grpSpPr>
          <a:xfrm>
            <a:off x="6639228" y="2879082"/>
            <a:ext cx="1870310" cy="2367272"/>
            <a:chOff x="6639228" y="2516013"/>
            <a:chExt cx="1870310" cy="2367272"/>
          </a:xfrm>
        </p:grpSpPr>
        <p:sp>
          <p:nvSpPr>
            <p:cNvPr id="23" name="任意多边形 22"/>
            <p:cNvSpPr/>
            <p:nvPr/>
          </p:nvSpPr>
          <p:spPr>
            <a:xfrm>
              <a:off x="6933657" y="3073940"/>
              <a:ext cx="1575881" cy="1809345"/>
            </a:xfrm>
            <a:custGeom>
              <a:avLst/>
              <a:gdLst>
                <a:gd name="connsiteX0" fmla="*/ 0 w 1575881"/>
                <a:gd name="connsiteY0" fmla="*/ 0 h 1809345"/>
                <a:gd name="connsiteX1" fmla="*/ 836579 w 1575881"/>
                <a:gd name="connsiteY1" fmla="*/ 0 h 1809345"/>
                <a:gd name="connsiteX2" fmla="*/ 1439694 w 1575881"/>
                <a:gd name="connsiteY2" fmla="*/ 1060315 h 1809345"/>
                <a:gd name="connsiteX3" fmla="*/ 1575881 w 1575881"/>
                <a:gd name="connsiteY3" fmla="*/ 992221 h 1809345"/>
                <a:gd name="connsiteX4" fmla="*/ 1449421 w 1575881"/>
                <a:gd name="connsiteY4" fmla="*/ 1809345 h 1809345"/>
                <a:gd name="connsiteX5" fmla="*/ 710119 w 1575881"/>
                <a:gd name="connsiteY5" fmla="*/ 1498060 h 1809345"/>
                <a:gd name="connsiteX6" fmla="*/ 826851 w 1575881"/>
                <a:gd name="connsiteY6" fmla="*/ 1429966 h 1809345"/>
                <a:gd name="connsiteX7" fmla="*/ 0 w 1575881"/>
                <a:gd name="connsiteY7" fmla="*/ 0 h 18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881" h="1809345">
                  <a:moveTo>
                    <a:pt x="0" y="0"/>
                  </a:moveTo>
                  <a:lnTo>
                    <a:pt x="836579" y="0"/>
                  </a:lnTo>
                  <a:lnTo>
                    <a:pt x="1439694" y="1060315"/>
                  </a:lnTo>
                  <a:lnTo>
                    <a:pt x="1575881" y="992221"/>
                  </a:lnTo>
                  <a:lnTo>
                    <a:pt x="1449421" y="1809345"/>
                  </a:lnTo>
                  <a:lnTo>
                    <a:pt x="710119" y="1498060"/>
                  </a:lnTo>
                  <a:lnTo>
                    <a:pt x="826851" y="1429966"/>
                  </a:ln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4" name="矩形 23"/>
            <p:cNvSpPr/>
            <p:nvPr/>
          </p:nvSpPr>
          <p:spPr>
            <a:xfrm>
              <a:off x="6963730" y="2516013"/>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02</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5" name="图片 24"/>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0800000" flipV="1">
              <a:off x="6639228" y="3073330"/>
              <a:ext cx="1551008" cy="145911"/>
            </a:xfrm>
            <a:prstGeom prst="rect">
              <a:avLst/>
            </a:prstGeom>
          </p:spPr>
        </p:pic>
        <p:sp>
          <p:nvSpPr>
            <p:cNvPr id="26" name="Freeform 22"/>
            <p:cNvSpPr>
              <a:spLocks noChangeAspect="1" noEditPoints="1"/>
            </p:cNvSpPr>
            <p:nvPr/>
          </p:nvSpPr>
          <p:spPr bwMode="auto">
            <a:xfrm>
              <a:off x="7649387" y="3628572"/>
              <a:ext cx="303234" cy="35610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zh-CN" altLang="en-US">
                <a:latin typeface="Helvetica" panose="020B0604020202030204" pitchFamily="34" charset="0"/>
              </a:endParaRPr>
            </a:p>
          </p:txBody>
        </p:sp>
      </p:grpSp>
      <p:grpSp>
        <p:nvGrpSpPr>
          <p:cNvPr id="27" name="组合 26"/>
          <p:cNvGrpSpPr/>
          <p:nvPr/>
        </p:nvGrpSpPr>
        <p:grpSpPr>
          <a:xfrm>
            <a:off x="4253686" y="4976129"/>
            <a:ext cx="2832770" cy="1551008"/>
            <a:chOff x="4253686" y="4586166"/>
            <a:chExt cx="2832770" cy="1551008"/>
          </a:xfrm>
        </p:grpSpPr>
        <p:sp>
          <p:nvSpPr>
            <p:cNvPr id="28" name="任意多边形 27"/>
            <p:cNvSpPr/>
            <p:nvPr/>
          </p:nvSpPr>
          <p:spPr>
            <a:xfrm>
              <a:off x="4253686" y="4737368"/>
              <a:ext cx="2276272" cy="1011677"/>
            </a:xfrm>
            <a:custGeom>
              <a:avLst/>
              <a:gdLst>
                <a:gd name="connsiteX0" fmla="*/ 2276272 w 2276272"/>
                <a:gd name="connsiteY0" fmla="*/ 175098 h 1011677"/>
                <a:gd name="connsiteX1" fmla="*/ 642025 w 2276272"/>
                <a:gd name="connsiteY1" fmla="*/ 175098 h 1011677"/>
                <a:gd name="connsiteX2" fmla="*/ 642025 w 2276272"/>
                <a:gd name="connsiteY2" fmla="*/ 0 h 1011677"/>
                <a:gd name="connsiteX3" fmla="*/ 0 w 2276272"/>
                <a:gd name="connsiteY3" fmla="*/ 505838 h 1011677"/>
                <a:gd name="connsiteX4" fmla="*/ 651753 w 2276272"/>
                <a:gd name="connsiteY4" fmla="*/ 1011677 h 1011677"/>
                <a:gd name="connsiteX5" fmla="*/ 651753 w 2276272"/>
                <a:gd name="connsiteY5" fmla="*/ 865762 h 1011677"/>
                <a:gd name="connsiteX6" fmla="*/ 1916349 w 2276272"/>
                <a:gd name="connsiteY6" fmla="*/ 865762 h 1011677"/>
                <a:gd name="connsiteX7" fmla="*/ 2276272 w 2276272"/>
                <a:gd name="connsiteY7" fmla="*/ 175098 h 101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6272" h="1011677">
                  <a:moveTo>
                    <a:pt x="2276272" y="175098"/>
                  </a:moveTo>
                  <a:lnTo>
                    <a:pt x="642025" y="175098"/>
                  </a:lnTo>
                  <a:lnTo>
                    <a:pt x="642025" y="0"/>
                  </a:lnTo>
                  <a:lnTo>
                    <a:pt x="0" y="505838"/>
                  </a:lnTo>
                  <a:lnTo>
                    <a:pt x="651753" y="1011677"/>
                  </a:lnTo>
                  <a:lnTo>
                    <a:pt x="651753" y="865762"/>
                  </a:lnTo>
                  <a:lnTo>
                    <a:pt x="1916349" y="865762"/>
                  </a:lnTo>
                  <a:lnTo>
                    <a:pt x="2276272" y="175098"/>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9" name="矩形 28"/>
            <p:cNvSpPr/>
            <p:nvPr/>
          </p:nvSpPr>
          <p:spPr>
            <a:xfrm rot="1561817">
              <a:off x="6195940" y="5110917"/>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03</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30" name="图片 2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7925017" flipV="1">
              <a:off x="5443082" y="5288714"/>
              <a:ext cx="1551008" cy="145911"/>
            </a:xfrm>
            <a:prstGeom prst="rect">
              <a:avLst/>
            </a:prstGeom>
          </p:spPr>
        </p:pic>
        <p:sp>
          <p:nvSpPr>
            <p:cNvPr id="31" name="Freeform 33"/>
            <p:cNvSpPr>
              <a:spLocks noEditPoints="1"/>
            </p:cNvSpPr>
            <p:nvPr/>
          </p:nvSpPr>
          <p:spPr bwMode="auto">
            <a:xfrm>
              <a:off x="5484038" y="5118938"/>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32" name="组合 31"/>
          <p:cNvGrpSpPr/>
          <p:nvPr/>
        </p:nvGrpSpPr>
        <p:grpSpPr>
          <a:xfrm>
            <a:off x="5232617" y="3417553"/>
            <a:ext cx="1963431" cy="1692613"/>
            <a:chOff x="5232617" y="3054484"/>
            <a:chExt cx="1963431" cy="1692613"/>
          </a:xfrm>
        </p:grpSpPr>
        <p:sp>
          <p:nvSpPr>
            <p:cNvPr id="33" name="六边形 32"/>
            <p:cNvSpPr/>
            <p:nvPr/>
          </p:nvSpPr>
          <p:spPr>
            <a:xfrm>
              <a:off x="5232617" y="3054484"/>
              <a:ext cx="1963431" cy="1692613"/>
            </a:xfrm>
            <a:prstGeom prst="hexagon">
              <a:avLst>
                <a:gd name="adj" fmla="val 29790"/>
                <a:gd name="vf" fmla="val 115470"/>
              </a:avLst>
            </a:prstGeom>
            <a:no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5" name="文本框 34"/>
            <p:cNvSpPr txBox="1"/>
            <p:nvPr/>
          </p:nvSpPr>
          <p:spPr>
            <a:xfrm>
              <a:off x="5619474" y="3654945"/>
              <a:ext cx="1316386" cy="553998"/>
            </a:xfrm>
            <a:prstGeom prst="rect">
              <a:avLst/>
            </a:prstGeom>
            <a:noFill/>
            <a:effectLst/>
          </p:spPr>
          <p:txBody>
            <a:bodyPr wrap="none" rtlCol="0">
              <a:spAutoFit/>
            </a:bodyPr>
            <a:lstStyle/>
            <a:p>
              <a:r>
                <a:rPr lang="en-US" altLang="zh-CN" sz="3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DẠNG</a:t>
              </a:r>
              <a:endParaRPr lang="zh-CN" altLang="en-US" sz="3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36" name="文本框 35"/>
          <p:cNvSpPr txBox="1"/>
          <p:nvPr/>
        </p:nvSpPr>
        <p:spPr>
          <a:xfrm>
            <a:off x="980329" y="2052771"/>
            <a:ext cx="4026386" cy="430887"/>
          </a:xfrm>
          <a:prstGeom prst="rect">
            <a:avLst/>
          </a:prstGeom>
          <a:noFill/>
          <a:effectLst/>
        </p:spPr>
        <p:txBody>
          <a:bodyPr wrap="square" rtlCol="0">
            <a:spAutoFit/>
          </a:bodyPr>
          <a:lstStyle/>
          <a:p>
            <a:r>
              <a:rPr lang="zh-CN" altLang="en-US" sz="2200" dirty="0">
                <a:solidFill>
                  <a:srgbClr val="004C8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Liệt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kê</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tử</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文本框 36"/>
          <p:cNvSpPr txBox="1"/>
          <p:nvPr/>
        </p:nvSpPr>
        <p:spPr>
          <a:xfrm>
            <a:off x="1119783" y="4142858"/>
            <a:ext cx="3302308" cy="1107996"/>
          </a:xfrm>
          <a:prstGeom prst="rect">
            <a:avLst/>
          </a:prstGeom>
          <a:noFill/>
          <a:effectLst/>
        </p:spPr>
        <p:txBody>
          <a:bodyPr wrap="square" rtlCol="0">
            <a:spAutoFit/>
          </a:bodyPr>
          <a:lstStyle/>
          <a:p>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bằng</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chỉ</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tính</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chất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đặc</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trưng</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tử</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tâp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đó</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37"/>
          <p:cNvSpPr txBox="1"/>
          <p:nvPr/>
        </p:nvSpPr>
        <p:spPr>
          <a:xfrm>
            <a:off x="8636901" y="4033403"/>
            <a:ext cx="2931204" cy="769441"/>
          </a:xfrm>
          <a:prstGeom prst="rect">
            <a:avLst/>
          </a:prstGeom>
          <a:noFill/>
          <a:effectLst/>
        </p:spPr>
        <p:txBody>
          <a:bodyPr wrap="square" rtlCol="0">
            <a:spAutoFit/>
          </a:bodyPr>
          <a:lstStyle/>
          <a:p>
            <a:pPr algn="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bằng</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liệt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kê</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tử</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1656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22" presetClass="entr" presetSubtype="2"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par>
                                <p:cTn id="26" presetID="22" presetClass="entr" presetSubtype="2" fill="hold" grpId="0"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963690" y="124162"/>
            <a:ext cx="6000361" cy="830997"/>
          </a:xfrm>
          <a:prstGeom prst="rect">
            <a:avLst/>
          </a:prstGeom>
          <a:noFill/>
          <a:effectLst/>
        </p:spPr>
        <p:txBody>
          <a:bodyPr wrap="none" rtlCol="0">
            <a:spAutoFit/>
          </a:bodyPr>
          <a:lstStyle/>
          <a:p>
            <a:r>
              <a:rPr lang="en-US" altLang="zh-CN" sz="48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4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8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cho</a:t>
            </a:r>
            <a:r>
              <a:rPr lang="en-US" altLang="zh-CN" sz="4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8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en-US" altLang="zh-CN" sz="4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8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8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43" name="图片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1709" y="2252252"/>
            <a:ext cx="2911216" cy="2318387"/>
          </a:xfrm>
          <a:prstGeom prst="rect">
            <a:avLst/>
          </a:prstGeom>
        </p:spPr>
      </p:pic>
      <p:sp>
        <p:nvSpPr>
          <p:cNvPr id="44" name="文本框 16"/>
          <p:cNvSpPr txBox="1"/>
          <p:nvPr/>
        </p:nvSpPr>
        <p:spPr>
          <a:xfrm>
            <a:off x="4034228" y="1880276"/>
            <a:ext cx="2598527" cy="584775"/>
          </a:xfrm>
          <a:prstGeom prst="rect">
            <a:avLst/>
          </a:prstGeom>
          <a:noFill/>
        </p:spPr>
        <p:txBody>
          <a:bodyPr wrap="square" rtlCol="0">
            <a:spAutoFit/>
          </a:bodyPr>
          <a:lstStyle/>
          <a:p>
            <a:r>
              <a:rPr lang="en-US" altLang="zh-CN" sz="3200" b="1" dirty="0" err="1">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altLang="zh-CN"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1</a:t>
            </a:r>
            <a:endParaRPr lang="zh-CN" altLang="en-US"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5" name="文本框 17"/>
          <p:cNvSpPr txBox="1"/>
          <p:nvPr/>
        </p:nvSpPr>
        <p:spPr>
          <a:xfrm>
            <a:off x="4034228" y="2427346"/>
            <a:ext cx="4817432" cy="661207"/>
          </a:xfrm>
          <a:prstGeom prst="rect">
            <a:avLst/>
          </a:prstGeom>
          <a:noFill/>
        </p:spPr>
        <p:txBody>
          <a:bodyPr wrap="square" rtlCol="0">
            <a:spAutoFit/>
          </a:bodyPr>
          <a:lstStyle/>
          <a:p>
            <a:pPr>
              <a:lnSpc>
                <a:spcPct val="150000"/>
              </a:lnSpc>
            </a:pP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hợp</a:t>
            </a:r>
            <a:endParaRPr lang="zh-CN" altLang="en-US"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46" name="文本框 18"/>
          <p:cNvSpPr txBox="1"/>
          <p:nvPr/>
        </p:nvSpPr>
        <p:spPr>
          <a:xfrm>
            <a:off x="4136532" y="3455737"/>
            <a:ext cx="2598527" cy="584775"/>
          </a:xfrm>
          <a:prstGeom prst="rect">
            <a:avLst/>
          </a:prstGeom>
          <a:noFill/>
        </p:spPr>
        <p:txBody>
          <a:bodyPr wrap="square" rtlCol="0">
            <a:spAutoFit/>
          </a:bodyPr>
          <a:lstStyle/>
          <a:p>
            <a:r>
              <a:rPr lang="en-US" altLang="zh-CN" sz="3200" b="1" dirty="0" err="1">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altLang="zh-CN"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2</a:t>
            </a:r>
            <a:endParaRPr lang="zh-CN" altLang="en-US"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7" name="文本框 19"/>
          <p:cNvSpPr txBox="1"/>
          <p:nvPr/>
        </p:nvSpPr>
        <p:spPr>
          <a:xfrm>
            <a:off x="3973899" y="4006385"/>
            <a:ext cx="7886797" cy="738664"/>
          </a:xfrm>
          <a:prstGeom prst="rect">
            <a:avLst/>
          </a:prstGeom>
          <a:noFill/>
        </p:spPr>
        <p:txBody>
          <a:bodyPr wrap="square" rtlCol="0">
            <a:spAutoFit/>
          </a:bodyPr>
          <a:lstStyle/>
          <a:p>
            <a:pPr>
              <a:lnSpc>
                <a:spcPct val="150000"/>
              </a:lnSpc>
            </a:pP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Chỉ</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ra</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tính</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chất</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đặc</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trưng</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cho</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hợp</a:t>
            </a:r>
            <a:endParaRPr lang="zh-CN" altLang="en-US"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48" name="椭圆 28">
            <a:extLst>
              <a:ext uri="{FF2B5EF4-FFF2-40B4-BE49-F238E27FC236}">
                <a16:creationId xmlns:a16="http://schemas.microsoft.com/office/drawing/2014/main" id="{63380306-2B21-4C31-91F8-5F913DB7E6B2}"/>
              </a:ext>
            </a:extLst>
          </p:cNvPr>
          <p:cNvSpPr/>
          <p:nvPr/>
        </p:nvSpPr>
        <p:spPr>
          <a:xfrm>
            <a:off x="3732600" y="2131602"/>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29">
            <a:extLst>
              <a:ext uri="{FF2B5EF4-FFF2-40B4-BE49-F238E27FC236}">
                <a16:creationId xmlns:a16="http://schemas.microsoft.com/office/drawing/2014/main" id="{63380306-2B21-4C31-91F8-5F913DB7E6B2}"/>
              </a:ext>
            </a:extLst>
          </p:cNvPr>
          <p:cNvSpPr/>
          <p:nvPr/>
        </p:nvSpPr>
        <p:spPr>
          <a:xfrm>
            <a:off x="3792925" y="3650244"/>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3602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450" decel="100000" fill="hold"/>
                                        <p:tgtEl>
                                          <p:spTgt spid="4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8"/>
                                        </p:tgtEl>
                                        <p:attrNameLst>
                                          <p:attrName>ppt_y</p:attrName>
                                        </p:attrNameLst>
                                      </p:cBhvr>
                                      <p:tavLst>
                                        <p:tav tm="0">
                                          <p:val>
                                            <p:strVal val="#ppt_y-.03"/>
                                          </p:val>
                                        </p:tav>
                                        <p:tav tm="100000">
                                          <p:val>
                                            <p:strVal val="#ppt_y"/>
                                          </p:val>
                                        </p:tav>
                                      </p:tavLst>
                                    </p:anim>
                                  </p:childTnLst>
                                </p:cTn>
                              </p:par>
                              <p:par>
                                <p:cTn id="17" presetID="31" presetClass="entr" presetSubtype="0" fill="hold" grpId="1"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 calcmode="lin" valueType="num">
                                      <p:cBhvr>
                                        <p:cTn id="21" dur="500" fill="hold"/>
                                        <p:tgtEl>
                                          <p:spTgt spid="48"/>
                                        </p:tgtEl>
                                        <p:attrNameLst>
                                          <p:attrName>style.rotation</p:attrName>
                                        </p:attrNameLst>
                                      </p:cBhvr>
                                      <p:tavLst>
                                        <p:tav tm="0">
                                          <p:val>
                                            <p:fltVal val="90"/>
                                          </p:val>
                                        </p:tav>
                                        <p:tav tm="100000">
                                          <p:val>
                                            <p:fltVal val="0"/>
                                          </p:val>
                                        </p:tav>
                                      </p:tavLst>
                                    </p:anim>
                                    <p:animEffect transition="in" filter="fade">
                                      <p:cBhvr>
                                        <p:cTn id="22" dur="500"/>
                                        <p:tgtEl>
                                          <p:spTgt spid="48"/>
                                        </p:tgtEl>
                                      </p:cBhvr>
                                    </p:animEffect>
                                  </p:childTnLst>
                                </p:cTn>
                              </p:par>
                            </p:childTnLst>
                          </p:cTn>
                        </p:par>
                        <p:par>
                          <p:cTn id="23" fill="hold">
                            <p:stCondLst>
                              <p:cond delay="1500"/>
                            </p:stCondLst>
                            <p:childTnLst>
                              <p:par>
                                <p:cTn id="24" presetID="37"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anim calcmode="lin" valueType="num">
                                      <p:cBhvr>
                                        <p:cTn id="27" dur="500" fill="hold"/>
                                        <p:tgtEl>
                                          <p:spTgt spid="49"/>
                                        </p:tgtEl>
                                        <p:attrNameLst>
                                          <p:attrName>ppt_x</p:attrName>
                                        </p:attrNameLst>
                                      </p:cBhvr>
                                      <p:tavLst>
                                        <p:tav tm="0">
                                          <p:val>
                                            <p:strVal val="#ppt_x"/>
                                          </p:val>
                                        </p:tav>
                                        <p:tav tm="100000">
                                          <p:val>
                                            <p:strVal val="#ppt_x"/>
                                          </p:val>
                                        </p:tav>
                                      </p:tavLst>
                                    </p:anim>
                                    <p:anim calcmode="lin" valueType="num">
                                      <p:cBhvr>
                                        <p:cTn id="28" dur="450" decel="100000" fill="hold"/>
                                        <p:tgtEl>
                                          <p:spTgt spid="49"/>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49"/>
                                        </p:tgtEl>
                                        <p:attrNameLst>
                                          <p:attrName>ppt_y</p:attrName>
                                        </p:attrNameLst>
                                      </p:cBhvr>
                                      <p:tavLst>
                                        <p:tav tm="0">
                                          <p:val>
                                            <p:strVal val="#ppt_y-.03"/>
                                          </p:val>
                                        </p:tav>
                                        <p:tav tm="100000">
                                          <p:val>
                                            <p:strVal val="#ppt_y"/>
                                          </p:val>
                                        </p:tav>
                                      </p:tavLst>
                                    </p:anim>
                                  </p:childTnLst>
                                </p:cTn>
                              </p:par>
                              <p:par>
                                <p:cTn id="30" presetID="31"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 calcmode="lin" valueType="num">
                                      <p:cBhvr>
                                        <p:cTn id="34" dur="500" fill="hold"/>
                                        <p:tgtEl>
                                          <p:spTgt spid="49"/>
                                        </p:tgtEl>
                                        <p:attrNameLst>
                                          <p:attrName>style.rotation</p:attrName>
                                        </p:attrNameLst>
                                      </p:cBhvr>
                                      <p:tavLst>
                                        <p:tav tm="0">
                                          <p:val>
                                            <p:fltVal val="90"/>
                                          </p:val>
                                        </p:tav>
                                        <p:tav tm="100000">
                                          <p:val>
                                            <p:fltVal val="0"/>
                                          </p:val>
                                        </p:tav>
                                      </p:tavLst>
                                    </p:anim>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ppt_x"/>
                                          </p:val>
                                        </p:tav>
                                        <p:tav tm="100000">
                                          <p:val>
                                            <p:strVal val="#ppt_x"/>
                                          </p:val>
                                        </p:tav>
                                      </p:tavLst>
                                    </p:anim>
                                    <p:anim calcmode="lin" valueType="num">
                                      <p:cBhvr additive="base">
                                        <p:cTn id="41" dur="500" fill="hold"/>
                                        <p:tgtEl>
                                          <p:spTgt spid="4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ppt_x"/>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fill="hold"/>
                                        <p:tgtEl>
                                          <p:spTgt spid="46"/>
                                        </p:tgtEl>
                                        <p:attrNameLst>
                                          <p:attrName>ppt_x</p:attrName>
                                        </p:attrNameLst>
                                      </p:cBhvr>
                                      <p:tavLst>
                                        <p:tav tm="0">
                                          <p:val>
                                            <p:strVal val="#ppt_x"/>
                                          </p:val>
                                        </p:tav>
                                        <p:tav tm="100000">
                                          <p:val>
                                            <p:strVal val="#ppt_x"/>
                                          </p:val>
                                        </p:tav>
                                      </p:tavLst>
                                    </p:anim>
                                    <p:anim calcmode="lin" valueType="num">
                                      <p:cBhvr additive="base">
                                        <p:cTn id="51" dur="500" fill="hold"/>
                                        <p:tgtEl>
                                          <p:spTgt spid="4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ppt_x"/>
                                          </p:val>
                                        </p:tav>
                                        <p:tav tm="100000">
                                          <p:val>
                                            <p:strVal val="#ppt_x"/>
                                          </p:val>
                                        </p:tav>
                                      </p:tavLst>
                                    </p:anim>
                                    <p:anim calcmode="lin" valueType="num">
                                      <p:cBhvr additive="base">
                                        <p:cTn id="5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animBg="1"/>
      <p:bldP spid="48" grpId="1" animBg="1"/>
      <p:bldP spid="49" grpId="0" animBg="1"/>
      <p:bldP spid="4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0" y="0"/>
            <a:ext cx="12192000" cy="1001298"/>
          </a:xfrm>
          <a:prstGeom prst="rect">
            <a:avLst/>
          </a:prstGeom>
          <a:blipFill>
            <a:blip r:embed="rId2"/>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8089" y="1111475"/>
            <a:ext cx="9342835"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1: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p:sp>
        <p:nvSpPr>
          <p:cNvPr id="7" name="文本框 6"/>
          <p:cNvSpPr txBox="1"/>
          <p:nvPr/>
        </p:nvSpPr>
        <p:spPr>
          <a:xfrm>
            <a:off x="1578831" y="133814"/>
            <a:ext cx="8608242" cy="646331"/>
          </a:xfrm>
          <a:prstGeom prst="rect">
            <a:avLst/>
          </a:prstGeom>
          <a:noFill/>
        </p:spPr>
        <p:txBody>
          <a:bodyPr wrap="square" rtlCol="0">
            <a:spAutoFit/>
          </a:bodyPr>
          <a:lstStyle/>
          <a:p>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Dạng</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Liệt</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kê</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phần</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tử</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hợp</a:t>
            </a:r>
            <a:endParaRPr lang="zh-CN" altLang="en-US"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Oval 8"/>
          <p:cNvSpPr/>
          <p:nvPr/>
        </p:nvSpPr>
        <p:spPr>
          <a:xfrm>
            <a:off x="10933942" y="95508"/>
            <a:ext cx="872471" cy="8211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1818297" y="1594238"/>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smtClean="0">
                        <a:solidFill>
                          <a:schemeClr val="tx2"/>
                        </a:solidFill>
                        <a:latin typeface="Cambria Math" panose="02040503050406030204" pitchFamily="18" charset="0"/>
                      </a:rPr>
                      <m:t>𝐴</m:t>
                    </m:r>
                    <m:r>
                      <a:rPr lang="en-US" sz="2800" b="0" i="1"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3</a:t>
                </a:r>
              </a:p>
            </p:txBody>
          </p:sp>
        </mc:Choice>
        <mc:Fallback xmlns="">
          <p:sp>
            <p:nvSpPr>
              <p:cNvPr id="6" name="TextBox 5"/>
              <p:cNvSpPr txBox="1">
                <a:spLocks noRot="1" noChangeAspect="1" noMove="1" noResize="1" noEditPoints="1" noAdjustHandles="1" noChangeArrowheads="1" noChangeShapeType="1" noTextEdit="1"/>
              </p:cNvSpPr>
              <p:nvPr/>
            </p:nvSpPr>
            <p:spPr>
              <a:xfrm>
                <a:off x="1818297" y="1594238"/>
                <a:ext cx="10689465" cy="523220"/>
              </a:xfrm>
              <a:prstGeom prst="rect">
                <a:avLst/>
              </a:prstGeom>
              <a:blipFill rotWithShape="0">
                <a:blip r:embed="rId4"/>
                <a:stretch>
                  <a:fillRect l="-1140" t="-12941" b="-32941"/>
                </a:stretch>
              </a:blipFill>
            </p:spPr>
            <p:txBody>
              <a:bodyPr/>
              <a:lstStyle/>
              <a:p>
                <a:r>
                  <a:rPr lang="en-US">
                    <a:noFill/>
                  </a:rPr>
                  <a:t> </a:t>
                </a:r>
              </a:p>
            </p:txBody>
          </p:sp>
        </mc:Fallback>
      </mc:AlternateContent>
      <p:sp>
        <p:nvSpPr>
          <p:cNvPr id="12" name="Rectangle 11"/>
          <p:cNvSpPr/>
          <p:nvPr/>
        </p:nvSpPr>
        <p:spPr>
          <a:xfrm>
            <a:off x="1074853" y="2600221"/>
            <a:ext cx="1843791" cy="989351"/>
          </a:xfrm>
          <a:prstGeom prst="rect">
            <a:avLst/>
          </a:prstGeom>
          <a:solidFill>
            <a:srgbClr val="AC70DE"/>
          </a:solidFill>
          <a:ln>
            <a:solidFill>
              <a:srgbClr val="AC7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40418" y="2600221"/>
            <a:ext cx="1010578" cy="974361"/>
          </a:xfrm>
          <a:prstGeom prst="rect">
            <a:avLst/>
          </a:prstGeom>
          <a:solidFill>
            <a:srgbClr val="E0C550"/>
          </a:solidFill>
          <a:ln>
            <a:solidFill>
              <a:srgbClr val="E0C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p:cNvSpPr/>
          <p:nvPr/>
        </p:nvSpPr>
        <p:spPr>
          <a:xfrm>
            <a:off x="5172770" y="2600220"/>
            <a:ext cx="1933731" cy="974361"/>
          </a:xfrm>
          <a:prstGeom prst="flowChartInputOutput">
            <a:avLst/>
          </a:prstGeom>
          <a:solidFill>
            <a:srgbClr val="6AC673"/>
          </a:solidFill>
          <a:ln>
            <a:solidFill>
              <a:srgbClr val="6AC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800000">
            <a:off x="9407585" y="2592724"/>
            <a:ext cx="1558976" cy="989351"/>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7325752" y="2585230"/>
            <a:ext cx="1528996" cy="989351"/>
          </a:xfrm>
          <a:prstGeom prst="flowChartExtract">
            <a:avLst/>
          </a:prstGeom>
          <a:solidFill>
            <a:srgbClr val="EC6844"/>
          </a:solidFill>
          <a:ln>
            <a:solidFill>
              <a:srgbClr val="EC6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1818297" y="4072335"/>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d) </a:t>
                </a:r>
                <a14:m>
                  <m:oMath xmlns:m="http://schemas.openxmlformats.org/officeDocument/2006/math">
                    <m:r>
                      <a:rPr lang="en-US" sz="2800" b="0" i="1" smtClean="0">
                        <a:solidFill>
                          <a:schemeClr val="tx2"/>
                        </a:solidFill>
                        <a:latin typeface="Cambria Math" panose="02040503050406030204" pitchFamily="18" charset="0"/>
                      </a:rPr>
                      <m:t>𝐷</m:t>
                    </m:r>
                    <m:r>
                      <a:rPr lang="en-US" sz="2800" b="0" i="0"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nốt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khuông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ở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4</a:t>
                </a:r>
              </a:p>
            </p:txBody>
          </p:sp>
        </mc:Choice>
        <mc:Fallback xmlns="">
          <p:sp>
            <p:nvSpPr>
              <p:cNvPr id="21" name="TextBox 20"/>
              <p:cNvSpPr txBox="1">
                <a:spLocks noRot="1" noChangeAspect="1" noMove="1" noResize="1" noEditPoints="1" noAdjustHandles="1" noChangeArrowheads="1" noChangeShapeType="1" noTextEdit="1"/>
              </p:cNvSpPr>
              <p:nvPr/>
            </p:nvSpPr>
            <p:spPr>
              <a:xfrm>
                <a:off x="1818297" y="4072335"/>
                <a:ext cx="10689465" cy="523220"/>
              </a:xfrm>
              <a:prstGeom prst="rect">
                <a:avLst/>
              </a:prstGeom>
              <a:blipFill rotWithShape="0">
                <a:blip r:embed="rId6"/>
                <a:stretch>
                  <a:fillRect l="-1140" t="-11628" b="-31395"/>
                </a:stretch>
              </a:blipFill>
            </p:spPr>
            <p:txBody>
              <a:bodyPr/>
              <a:lstStyle/>
              <a:p>
                <a:r>
                  <a:rPr lang="en-US">
                    <a:noFill/>
                  </a:rPr>
                  <a:t> </a:t>
                </a:r>
              </a:p>
            </p:txBody>
          </p:sp>
        </mc:Fallback>
      </mc:AlternateContent>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3903" y="4729076"/>
            <a:ext cx="5550799" cy="1600764"/>
          </a:xfrm>
          <a:prstGeom prst="rect">
            <a:avLst/>
          </a:prstGeom>
        </p:spPr>
      </p:pic>
      <p:sp>
        <p:nvSpPr>
          <p:cNvPr id="22" name="TextBox 21"/>
          <p:cNvSpPr txBox="1"/>
          <p:nvPr/>
        </p:nvSpPr>
        <p:spPr>
          <a:xfrm>
            <a:off x="5696263" y="3724913"/>
            <a:ext cx="1289154" cy="369332"/>
          </a:xfrm>
          <a:prstGeom prst="rect">
            <a:avLst/>
          </a:prstGeom>
          <a:noFill/>
        </p:spPr>
        <p:txBody>
          <a:bodyPr wrap="square" rtlCol="0">
            <a:spAutoFit/>
          </a:bodyPr>
          <a:lstStyle/>
          <a:p>
            <a:r>
              <a:rPr lang="en-US" i="1" dirty="0" err="1">
                <a:solidFill>
                  <a:schemeClr val="accent1">
                    <a:lumMod val="75000"/>
                  </a:schemeClr>
                </a:solidFill>
                <a:latin typeface="Times New Roman" panose="02020603050405020304" pitchFamily="18" charset="0"/>
                <a:cs typeface="Times New Roman" panose="02020603050405020304" pitchFamily="18" charset="0"/>
              </a:rPr>
              <a:t>Hình</a:t>
            </a:r>
            <a:r>
              <a:rPr lang="en-US" i="1" dirty="0">
                <a:solidFill>
                  <a:schemeClr val="accent1">
                    <a:lumMod val="75000"/>
                  </a:schemeClr>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7308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50" presetClass="entr" presetSubtype="0" decel="10000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3"/>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par>
                                <p:cTn id="23" presetID="55" presetClass="entr" presetSubtype="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par>
                                <p:cTn id="28" presetID="50" presetClass="entr" presetSubtype="0" decel="10000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3"/>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55" presetClass="entr" presetSubtype="0" fill="hold" grpId="0" nodeType="withEffect">
                                  <p:stCondLst>
                                    <p:cond delay="5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0.70"/>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par>
                                <p:cTn id="38" presetID="50" presetClass="entr" presetSubtype="0" decel="100000"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par>
                                <p:cTn id="43" presetID="42" presetClass="entr" presetSubtype="0"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100"/>
                                        <p:tgtEl>
                                          <p:spTgt spid="22"/>
                                        </p:tgtEl>
                                      </p:cBhvr>
                                    </p:animEffect>
                                    <p:anim calcmode="lin" valueType="num">
                                      <p:cBhvr>
                                        <p:cTn id="46" dur="1100" fill="hold"/>
                                        <p:tgtEl>
                                          <p:spTgt spid="22"/>
                                        </p:tgtEl>
                                        <p:attrNameLst>
                                          <p:attrName>ppt_x</p:attrName>
                                        </p:attrNameLst>
                                      </p:cBhvr>
                                      <p:tavLst>
                                        <p:tav tm="0">
                                          <p:val>
                                            <p:strVal val="#ppt_x"/>
                                          </p:val>
                                        </p:tav>
                                        <p:tav tm="100000">
                                          <p:val>
                                            <p:strVal val="#ppt_x"/>
                                          </p:val>
                                        </p:tav>
                                      </p:tavLst>
                                    </p:anim>
                                    <p:anim calcmode="lin" valueType="num">
                                      <p:cBhvr>
                                        <p:cTn id="47" dur="11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53" presetClass="entr" presetSubtype="16" fill="hold" nodeType="withEffect">
                                  <p:stCondLst>
                                    <p:cond delay="50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2" grpId="0" animBg="1"/>
      <p:bldP spid="13" grpId="0" animBg="1"/>
      <p:bldP spid="14" grpId="0" animBg="1"/>
      <p:bldP spid="16" grpId="0" animBg="1"/>
      <p:bldP spid="17"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0" y="0"/>
            <a:ext cx="12192000" cy="1001298"/>
          </a:xfrm>
          <a:prstGeom prst="rect">
            <a:avLst/>
          </a:prstGeom>
          <a:blipFill>
            <a:blip r:embed="rId2"/>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8089" y="1111475"/>
            <a:ext cx="9342835"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1: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p:sp>
        <p:nvSpPr>
          <p:cNvPr id="7" name="文本框 6"/>
          <p:cNvSpPr txBox="1"/>
          <p:nvPr/>
        </p:nvSpPr>
        <p:spPr>
          <a:xfrm>
            <a:off x="1578831" y="133814"/>
            <a:ext cx="8608242" cy="646331"/>
          </a:xfrm>
          <a:prstGeom prst="rect">
            <a:avLst/>
          </a:prstGeom>
          <a:noFill/>
        </p:spPr>
        <p:txBody>
          <a:bodyPr wrap="square" rtlCol="0">
            <a:spAutoFit/>
          </a:bodyPr>
          <a:lstStyle/>
          <a:p>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Dạng</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Liệt</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kê</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phần</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tử</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hợp</a:t>
            </a:r>
            <a:endParaRPr lang="zh-CN" altLang="en-US"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Oval 8"/>
          <p:cNvSpPr/>
          <p:nvPr/>
        </p:nvSpPr>
        <p:spPr>
          <a:xfrm>
            <a:off x="10933942" y="95508"/>
            <a:ext cx="872471" cy="8211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1818297" y="1594238"/>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1" i="1" smtClean="0">
                        <a:solidFill>
                          <a:schemeClr val="tx2"/>
                        </a:solidFill>
                        <a:latin typeface="Cambria Math" panose="02040503050406030204" pitchFamily="18" charset="0"/>
                      </a:rPr>
                      <m:t>𝑨</m:t>
                    </m:r>
                    <m:r>
                      <a:rPr lang="en-US" sz="2800" b="0" i="1"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rPr>
                      <m:t>3</m:t>
                    </m:r>
                  </m:oMath>
                </a14:m>
                <a:endParaRPr lang="en-US" sz="2800" i="1" dirty="0">
                  <a:solidFill>
                    <a:schemeClr val="tx2"/>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818297" y="1594238"/>
                <a:ext cx="10689465" cy="523220"/>
              </a:xfrm>
              <a:prstGeom prst="rect">
                <a:avLst/>
              </a:prstGeom>
              <a:blipFill rotWithShape="0">
                <a:blip r:embed="rId4"/>
                <a:stretch>
                  <a:fillRect l="-1140" t="-12941" b="-32941"/>
                </a:stretch>
              </a:blipFill>
            </p:spPr>
            <p:txBody>
              <a:bodyPr/>
              <a:lstStyle/>
              <a:p>
                <a:r>
                  <a:rPr lang="en-US">
                    <a:noFill/>
                  </a:rPr>
                  <a:t> </a:t>
                </a:r>
              </a:p>
            </p:txBody>
          </p:sp>
        </mc:Fallback>
      </mc:AlternateContent>
      <p:sp>
        <p:nvSpPr>
          <p:cNvPr id="12" name="Rectangle 11"/>
          <p:cNvSpPr/>
          <p:nvPr/>
        </p:nvSpPr>
        <p:spPr>
          <a:xfrm>
            <a:off x="1074853" y="2600221"/>
            <a:ext cx="1843791" cy="989351"/>
          </a:xfrm>
          <a:prstGeom prst="rect">
            <a:avLst/>
          </a:prstGeom>
          <a:solidFill>
            <a:srgbClr val="AC70DE"/>
          </a:solidFill>
          <a:ln>
            <a:solidFill>
              <a:srgbClr val="AC7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40418" y="2600221"/>
            <a:ext cx="1010578" cy="974361"/>
          </a:xfrm>
          <a:prstGeom prst="rect">
            <a:avLst/>
          </a:prstGeom>
          <a:solidFill>
            <a:srgbClr val="E0C550"/>
          </a:solidFill>
          <a:ln>
            <a:solidFill>
              <a:srgbClr val="E0C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p:cNvSpPr/>
          <p:nvPr/>
        </p:nvSpPr>
        <p:spPr>
          <a:xfrm>
            <a:off x="5172770" y="2600220"/>
            <a:ext cx="1933731" cy="974361"/>
          </a:xfrm>
          <a:prstGeom prst="flowChartInputOutput">
            <a:avLst/>
          </a:prstGeom>
          <a:solidFill>
            <a:srgbClr val="6AC673"/>
          </a:solidFill>
          <a:ln>
            <a:solidFill>
              <a:srgbClr val="6AC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800000">
            <a:off x="9407585" y="2592724"/>
            <a:ext cx="1558976" cy="989351"/>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7325752" y="2585230"/>
            <a:ext cx="1528996" cy="989351"/>
          </a:xfrm>
          <a:prstGeom prst="flowChartExtract">
            <a:avLst/>
          </a:prstGeom>
          <a:solidFill>
            <a:srgbClr val="EC6844"/>
          </a:solidFill>
          <a:ln>
            <a:solidFill>
              <a:srgbClr val="EC6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978521" y="5085507"/>
                <a:ext cx="10322228" cy="1384995"/>
              </a:xfrm>
              <a:prstGeom prst="rect">
                <a:avLst/>
              </a:prstGeom>
            </p:spPr>
            <p:txBody>
              <a:bodyPr wrap="square">
                <a:spAutoFit/>
              </a:bodyPr>
              <a:lstStyle/>
              <a:p>
                <a:r>
                  <a:rPr lang="en-US" sz="2800" dirty="0">
                    <a:solidFill>
                      <a:schemeClr val="accent1">
                        <a:lumMod val="50000"/>
                      </a:schemeClr>
                    </a:solidFill>
                    <a:latin typeface="Times New Roman" panose="02020603050405020304" pitchFamily="18" charset="0"/>
                    <a:cs typeface="Times New Roman" panose="02020603050405020304" pitchFamily="18" charset="0"/>
                  </a:rPr>
                  <a:t>Các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phần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tử</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hợp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chemeClr val="accent1">
                            <a:lumMod val="50000"/>
                          </a:schemeClr>
                        </a:solidFill>
                        <a:latin typeface="Cambria Math" panose="02040503050406030204" pitchFamily="18" charset="0"/>
                      </a:rPr>
                      <m:t>𝑨</m:t>
                    </m:r>
                  </m:oMath>
                </a14:m>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chữ</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nhật</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vuông</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bình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hành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tam</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giác</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thang</a:t>
                </a:r>
                <a:r>
                  <a:rPr lang="fr-FR" sz="2800" dirty="0">
                    <a:solidFill>
                      <a:schemeClr val="accent2">
                        <a:lumMod val="75000"/>
                      </a:schemeClr>
                    </a:solidFill>
                    <a:latin typeface="Times New Roman" panose="02020603050405020304" pitchFamily="18" charset="0"/>
                    <a:cs typeface="Times New Roman" panose="02020603050405020304" pitchFamily="18" charset="0"/>
                  </a:rPr>
                  <a:t>.</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78521" y="5085507"/>
                <a:ext cx="10322228" cy="1384995"/>
              </a:xfrm>
              <a:prstGeom prst="rect">
                <a:avLst/>
              </a:prstGeom>
              <a:blipFill rotWithShape="0">
                <a:blip r:embed="rId5"/>
                <a:stretch>
                  <a:fillRect l="-1240" t="-4405"/>
                </a:stretch>
              </a:blipFill>
            </p:spPr>
            <p:txBody>
              <a:bodyPr/>
              <a:lstStyle/>
              <a:p>
                <a:r>
                  <a:rPr lang="en-US">
                    <a:noFill/>
                  </a:rPr>
                  <a:t> </a:t>
                </a:r>
              </a:p>
            </p:txBody>
          </p:sp>
        </mc:Fallback>
      </mc:AlternateContent>
      <p:cxnSp>
        <p:nvCxnSpPr>
          <p:cNvPr id="18" name="Straight Arrow Connector 17"/>
          <p:cNvCxnSpPr>
            <a:stCxn id="12" idx="2"/>
          </p:cNvCxnSpPr>
          <p:nvPr/>
        </p:nvCxnSpPr>
        <p:spPr>
          <a:xfrm>
            <a:off x="1996749" y="3589572"/>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9740" y="3582870"/>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025828" y="3563434"/>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0250" y="3608405"/>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213685" y="3563433"/>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04834" y="4185766"/>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chữ</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nhật</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132835" y="4168519"/>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vuông</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5118923" y="4218923"/>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bình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hành</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7218818" y="4203439"/>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tam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giác</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9318713" y="4162554"/>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thang</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Tree>
    <p:extLst>
      <p:ext uri="{BB962C8B-B14F-4D97-AF65-F5344CB8AC3E}">
        <p14:creationId xmlns:p14="http://schemas.microsoft.com/office/powerpoint/2010/main" val="29776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grpId="0" nodeType="withEffect">
                                  <p:stCondLst>
                                    <p:cond delay="1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8" grpId="0"/>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0392" y="5289000"/>
            <a:ext cx="1383446" cy="1383446"/>
          </a:xfrm>
          <a:prstGeom prst="rect">
            <a:avLst/>
          </a:prstGeom>
        </p:spPr>
      </p:pic>
      <p:sp>
        <p:nvSpPr>
          <p:cNvPr id="10" name="矩形 3"/>
          <p:cNvSpPr/>
          <p:nvPr/>
        </p:nvSpPr>
        <p:spPr>
          <a:xfrm>
            <a:off x="0" y="0"/>
            <a:ext cx="12192000" cy="100129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8089" y="1111475"/>
            <a:ext cx="9342835"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1: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p:sp>
        <p:nvSpPr>
          <p:cNvPr id="7" name="文本框 6"/>
          <p:cNvSpPr txBox="1"/>
          <p:nvPr/>
        </p:nvSpPr>
        <p:spPr>
          <a:xfrm>
            <a:off x="1578831" y="133814"/>
            <a:ext cx="8608242" cy="646331"/>
          </a:xfrm>
          <a:prstGeom prst="rect">
            <a:avLst/>
          </a:prstGeom>
          <a:noFill/>
        </p:spPr>
        <p:txBody>
          <a:bodyPr wrap="square" rtlCol="0">
            <a:spAutoFit/>
          </a:bodyPr>
          <a:lstStyle/>
          <a:p>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Dạng</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Liệt</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kê</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phần</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tử</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hợp</a:t>
            </a:r>
            <a:endParaRPr lang="zh-CN" altLang="en-US"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Oval 8"/>
          <p:cNvSpPr/>
          <p:nvPr/>
        </p:nvSpPr>
        <p:spPr>
          <a:xfrm>
            <a:off x="10933942" y="95508"/>
            <a:ext cx="872471" cy="82112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1578831" y="1744872"/>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d) </a:t>
                </a:r>
                <a14:m>
                  <m:oMath xmlns:m="http://schemas.openxmlformats.org/officeDocument/2006/math">
                    <m:r>
                      <a:rPr lang="en-US" sz="2800" b="1" i="1" smtClean="0">
                        <a:solidFill>
                          <a:schemeClr val="tx2"/>
                        </a:solidFill>
                        <a:latin typeface="Cambria Math" panose="02040503050406030204" pitchFamily="18" charset="0"/>
                      </a:rPr>
                      <m:t>𝑫</m:t>
                    </m:r>
                    <m:r>
                      <a:rPr lang="en-US" sz="2800" b="0" i="0"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nốt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khuông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ở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4</a:t>
                </a:r>
              </a:p>
            </p:txBody>
          </p:sp>
        </mc:Choice>
        <mc:Fallback xmlns="">
          <p:sp>
            <p:nvSpPr>
              <p:cNvPr id="21" name="TextBox 20"/>
              <p:cNvSpPr txBox="1">
                <a:spLocks noRot="1" noChangeAspect="1" noMove="1" noResize="1" noEditPoints="1" noAdjustHandles="1" noChangeArrowheads="1" noChangeShapeType="1" noTextEdit="1"/>
              </p:cNvSpPr>
              <p:nvPr/>
            </p:nvSpPr>
            <p:spPr>
              <a:xfrm>
                <a:off x="1578831" y="1744872"/>
                <a:ext cx="10689465" cy="523220"/>
              </a:xfrm>
              <a:prstGeom prst="rect">
                <a:avLst/>
              </a:prstGeom>
              <a:blipFill rotWithShape="0">
                <a:blip r:embed="rId5"/>
                <a:stretch>
                  <a:fillRect l="-1197" t="-11628" b="-31395"/>
                </a:stretch>
              </a:blipFill>
            </p:spPr>
            <p:txBody>
              <a:bodyPr/>
              <a:lstStyle/>
              <a:p>
                <a:r>
                  <a:rPr lang="en-US">
                    <a:noFill/>
                  </a:rPr>
                  <a:t> </a:t>
                </a:r>
              </a:p>
            </p:txBody>
          </p:sp>
        </mc:Fallback>
      </mc:AlternateContent>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7552" y="2161891"/>
            <a:ext cx="5550799" cy="160076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578831" y="4208659"/>
                <a:ext cx="9793248" cy="523220"/>
              </a:xfrm>
              <a:prstGeom prst="rect">
                <a:avLst/>
              </a:prstGeom>
            </p:spPr>
            <p:txBody>
              <a:bodyPr wrap="square">
                <a:spAutoFit/>
              </a:bodyPr>
              <a:lstStyle/>
              <a:p>
                <a:r>
                  <a:rPr lang="en-US" sz="2800" dirty="0">
                    <a:solidFill>
                      <a:schemeClr val="tx2"/>
                    </a:solidFill>
                    <a:latin typeface="Times New Roman" panose="02020603050405020304" pitchFamily="18" charset="0"/>
                    <a:cs typeface="Times New Roman" panose="02020603050405020304" pitchFamily="18" charset="0"/>
                  </a:rPr>
                  <a:t>Các </a:t>
                </a:r>
                <a:r>
                  <a:rPr lang="en-US" sz="2800" dirty="0" err="1">
                    <a:solidFill>
                      <a:schemeClr val="tx2"/>
                    </a:solidFill>
                    <a:latin typeface="Times New Roman" panose="02020603050405020304" pitchFamily="18" charset="0"/>
                    <a:cs typeface="Times New Roman" panose="02020603050405020304" pitchFamily="18" charset="0"/>
                  </a:rPr>
                  <a:t>phần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chemeClr val="tx2"/>
                        </a:solidFill>
                        <a:latin typeface="Cambria Math" panose="02040503050406030204" pitchFamily="18" charset="0"/>
                      </a:rPr>
                      <m:t>𝑫</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Đồ</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Rê</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Mi</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Pha</a:t>
                </a:r>
                <a:r>
                  <a:rPr lang="en-US" sz="2800" dirty="0">
                    <a:solidFill>
                      <a:schemeClr val="accent2">
                        <a:lumMod val="75000"/>
                      </a:schemeClr>
                    </a:solidFill>
                    <a:latin typeface="Times New Roman" panose="02020603050405020304" pitchFamily="18" charset="0"/>
                    <a:cs typeface="Times New Roman" panose="02020603050405020304" pitchFamily="18" charset="0"/>
                  </a:rPr>
                  <a:t>, Son, La, Si.</a:t>
                </a:r>
              </a:p>
            </p:txBody>
          </p:sp>
        </mc:Choice>
        <mc:Fallback xmlns="">
          <p:sp>
            <p:nvSpPr>
              <p:cNvPr id="2" name="Rectangle 1"/>
              <p:cNvSpPr>
                <a:spLocks noRot="1" noChangeAspect="1" noMove="1" noResize="1" noEditPoints="1" noAdjustHandles="1" noChangeArrowheads="1" noChangeShapeType="1" noTextEdit="1"/>
              </p:cNvSpPr>
              <p:nvPr/>
            </p:nvSpPr>
            <p:spPr>
              <a:xfrm>
                <a:off x="1578831" y="4208659"/>
                <a:ext cx="9793248" cy="523220"/>
              </a:xfrm>
              <a:prstGeom prst="rect">
                <a:avLst/>
              </a:prstGeom>
              <a:blipFill rotWithShape="0">
                <a:blip r:embed="rId7"/>
                <a:stretch>
                  <a:fillRect l="-1308" t="-11628" b="-31395"/>
                </a:stretch>
              </a:blipFill>
            </p:spPr>
            <p:txBody>
              <a:bodyPr/>
              <a:lstStyle/>
              <a:p>
                <a:r>
                  <a:rPr lang="en-US">
                    <a:noFill/>
                  </a:rPr>
                  <a:t> </a:t>
                </a:r>
              </a:p>
            </p:txBody>
          </p:sp>
        </mc:Fallback>
      </mc:AlternateContent>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Tree>
    <p:extLst>
      <p:ext uri="{BB962C8B-B14F-4D97-AF65-F5344CB8AC3E}">
        <p14:creationId xmlns:p14="http://schemas.microsoft.com/office/powerpoint/2010/main" val="41373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arallelogram 76"/>
          <p:cNvSpPr/>
          <p:nvPr/>
        </p:nvSpPr>
        <p:spPr>
          <a:xfrm>
            <a:off x="-1756611" y="1312085"/>
            <a:ext cx="5144388" cy="565677"/>
          </a:xfrm>
          <a:prstGeom prst="parallelogram">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30644" y="-146793"/>
            <a:ext cx="12192000" cy="106500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694567" y="65482"/>
            <a:ext cx="10117065" cy="646331"/>
          </a:xfrm>
          <a:prstGeom prst="rect">
            <a:avLst/>
          </a:prstGeom>
          <a:noFill/>
          <a:effectLst/>
        </p:spPr>
        <p:txBody>
          <a:bodyPr wrap="none" rtlCol="0">
            <a:spAutoFit/>
          </a:bodyPr>
          <a:lstStyle/>
          <a:p>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Dạng</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2: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Viết</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bằng</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liệt</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kê</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tử</a:t>
            </a:r>
            <a:endParaRPr lang="zh-CN" altLang="en-US"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5" name="文本框 3"/>
          <p:cNvSpPr txBox="1"/>
          <p:nvPr/>
        </p:nvSpPr>
        <p:spPr>
          <a:xfrm>
            <a:off x="3511276" y="1214553"/>
            <a:ext cx="8375902" cy="954107"/>
          </a:xfrm>
          <a:prstGeom prst="rect">
            <a:avLst/>
          </a:prstGeom>
          <a:noFill/>
        </p:spPr>
        <p:txBody>
          <a:bodyPr wrap="square" rtlCol="0">
            <a:spAutoFit/>
          </a:bodyPr>
          <a:lstStyle/>
          <a:p>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đó</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46" name="任意多边形 11"/>
          <p:cNvSpPr/>
          <p:nvPr/>
        </p:nvSpPr>
        <p:spPr>
          <a:xfrm flipV="1">
            <a:off x="1247045" y="3642956"/>
            <a:ext cx="3985416" cy="43159"/>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7" name="任意多边形 14"/>
          <p:cNvSpPr/>
          <p:nvPr/>
        </p:nvSpPr>
        <p:spPr>
          <a:xfrm flipV="1">
            <a:off x="1945324" y="5111851"/>
            <a:ext cx="2793740" cy="101708"/>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8" name="任意多边形 15"/>
          <p:cNvSpPr/>
          <p:nvPr/>
        </p:nvSpPr>
        <p:spPr>
          <a:xfrm flipV="1">
            <a:off x="8083222" y="2835545"/>
            <a:ext cx="2876131" cy="87726"/>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9" name="任意多边形 16"/>
          <p:cNvSpPr/>
          <p:nvPr/>
        </p:nvSpPr>
        <p:spPr>
          <a:xfrm flipV="1">
            <a:off x="6930500" y="4370420"/>
            <a:ext cx="3871819" cy="103225"/>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50" name="图片 17"/>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66000"/>
                    </a14:imgEffect>
                  </a14:imgLayer>
                </a14:imgProps>
              </a:ext>
            </a:extLst>
          </a:blip>
          <a:srcRect t="76775"/>
          <a:stretch/>
        </p:blipFill>
        <p:spPr>
          <a:xfrm rot="10800000" flipV="1">
            <a:off x="4126008" y="2925878"/>
            <a:ext cx="4990858" cy="110772"/>
          </a:xfrm>
          <a:prstGeom prst="rect">
            <a:avLst/>
          </a:prstGeom>
        </p:spPr>
      </p:pic>
      <p:pic>
        <p:nvPicPr>
          <p:cNvPr id="51" name="图片 18"/>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66000"/>
                    </a14:imgEffect>
                  </a14:imgLayer>
                </a14:imgProps>
              </a:ext>
            </a:extLst>
          </a:blip>
          <a:srcRect t="76775"/>
          <a:stretch/>
        </p:blipFill>
        <p:spPr>
          <a:xfrm flipV="1">
            <a:off x="3239753" y="5129088"/>
            <a:ext cx="4990858" cy="110772"/>
          </a:xfrm>
          <a:prstGeom prst="rect">
            <a:avLst/>
          </a:prstGeom>
        </p:spPr>
      </p:pic>
      <p:grpSp>
        <p:nvGrpSpPr>
          <p:cNvPr id="52" name="组合 19"/>
          <p:cNvGrpSpPr/>
          <p:nvPr/>
        </p:nvGrpSpPr>
        <p:grpSpPr>
          <a:xfrm>
            <a:off x="5206603" y="2934193"/>
            <a:ext cx="1064952" cy="1109578"/>
            <a:chOff x="4523260" y="2490062"/>
            <a:chExt cx="2105016" cy="1753951"/>
          </a:xfrm>
        </p:grpSpPr>
        <p:sp>
          <p:nvSpPr>
            <p:cNvPr id="53" name="平行四边形 20"/>
            <p:cNvSpPr/>
            <p:nvPr/>
          </p:nvSpPr>
          <p:spPr>
            <a:xfrm>
              <a:off x="5232463" y="2490062"/>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4" name="平行四边形 21"/>
            <p:cNvSpPr/>
            <p:nvPr/>
          </p:nvSpPr>
          <p:spPr>
            <a:xfrm flipH="1">
              <a:off x="4523260" y="2490062"/>
              <a:ext cx="1395813" cy="1753951"/>
            </a:xfrm>
            <a:prstGeom prst="parallelogram">
              <a:avLst>
                <a:gd name="adj" fmla="val 51231"/>
              </a:avLst>
            </a:prstGeom>
            <a:solidFill>
              <a:schemeClr val="accent1">
                <a:lumMod val="75000"/>
              </a:schemeClr>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5" name="矩形 22"/>
            <p:cNvSpPr/>
            <p:nvPr/>
          </p:nvSpPr>
          <p:spPr>
            <a:xfrm>
              <a:off x="5141172" y="3536420"/>
              <a:ext cx="840655" cy="569374"/>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a</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p:grpSp>
        <p:nvGrpSpPr>
          <p:cNvPr id="56" name="组合 23"/>
          <p:cNvGrpSpPr/>
          <p:nvPr/>
        </p:nvGrpSpPr>
        <p:grpSpPr>
          <a:xfrm>
            <a:off x="6628277" y="2923271"/>
            <a:ext cx="1145952" cy="1033060"/>
            <a:chOff x="6628276" y="2489659"/>
            <a:chExt cx="2105016" cy="1753951"/>
          </a:xfrm>
        </p:grpSpPr>
        <p:sp>
          <p:nvSpPr>
            <p:cNvPr id="57" name="平行四边形 24"/>
            <p:cNvSpPr/>
            <p:nvPr/>
          </p:nvSpPr>
          <p:spPr>
            <a:xfrm>
              <a:off x="7337479" y="2489659"/>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8" name="平行四边形 25"/>
            <p:cNvSpPr/>
            <p:nvPr/>
          </p:nvSpPr>
          <p:spPr>
            <a:xfrm flipH="1">
              <a:off x="6628276" y="2489659"/>
              <a:ext cx="1395813" cy="1753951"/>
            </a:xfrm>
            <a:prstGeom prst="parallelogram">
              <a:avLst>
                <a:gd name="adj" fmla="val 51231"/>
              </a:avLst>
            </a:prstGeom>
            <a:solidFill>
              <a:srgbClr val="AC70DE"/>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9" name="矩形 26"/>
            <p:cNvSpPr/>
            <p:nvPr/>
          </p:nvSpPr>
          <p:spPr>
            <a:xfrm>
              <a:off x="7183434" y="3454638"/>
              <a:ext cx="840655" cy="573147"/>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b</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p:grpSp>
        <p:nvGrpSpPr>
          <p:cNvPr id="60" name="组合 27"/>
          <p:cNvGrpSpPr/>
          <p:nvPr/>
        </p:nvGrpSpPr>
        <p:grpSpPr>
          <a:xfrm>
            <a:off x="6101253" y="4101553"/>
            <a:ext cx="1081018" cy="1132078"/>
            <a:chOff x="5670185" y="4378294"/>
            <a:chExt cx="2105016" cy="1777487"/>
          </a:xfrm>
        </p:grpSpPr>
        <p:sp>
          <p:nvSpPr>
            <p:cNvPr id="61" name="平行四边形 28"/>
            <p:cNvSpPr/>
            <p:nvPr/>
          </p:nvSpPr>
          <p:spPr>
            <a:xfrm flipV="1">
              <a:off x="6379388" y="4401830"/>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2" name="平行四边形 29"/>
            <p:cNvSpPr/>
            <p:nvPr/>
          </p:nvSpPr>
          <p:spPr>
            <a:xfrm flipH="1" flipV="1">
              <a:off x="5670185" y="4378294"/>
              <a:ext cx="1395813" cy="1753951"/>
            </a:xfrm>
            <a:prstGeom prst="parallelogram">
              <a:avLst>
                <a:gd name="adj" fmla="val 51231"/>
              </a:avLst>
            </a:prstGeom>
            <a:solidFill>
              <a:schemeClr val="accent6">
                <a:lumMod val="75000"/>
              </a:schemeClr>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3" name="矩形 30"/>
            <p:cNvSpPr/>
            <p:nvPr/>
          </p:nvSpPr>
          <p:spPr>
            <a:xfrm>
              <a:off x="6148992" y="4471339"/>
              <a:ext cx="840654" cy="565229"/>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d</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p:grpSp>
        <p:nvGrpSpPr>
          <p:cNvPr id="64" name="组合 31"/>
          <p:cNvGrpSpPr/>
          <p:nvPr/>
        </p:nvGrpSpPr>
        <p:grpSpPr>
          <a:xfrm>
            <a:off x="4667420" y="4116341"/>
            <a:ext cx="1012474" cy="1117491"/>
            <a:chOff x="3565168" y="4378697"/>
            <a:chExt cx="2105016" cy="1753951"/>
          </a:xfrm>
        </p:grpSpPr>
        <p:sp>
          <p:nvSpPr>
            <p:cNvPr id="65" name="平行四边形 32"/>
            <p:cNvSpPr/>
            <p:nvPr/>
          </p:nvSpPr>
          <p:spPr>
            <a:xfrm flipV="1">
              <a:off x="4274371" y="4378697"/>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6" name="平行四边形 34"/>
            <p:cNvSpPr/>
            <p:nvPr/>
          </p:nvSpPr>
          <p:spPr>
            <a:xfrm flipH="1" flipV="1">
              <a:off x="3565168" y="4378697"/>
              <a:ext cx="1395813" cy="1753951"/>
            </a:xfrm>
            <a:prstGeom prst="parallelogram">
              <a:avLst>
                <a:gd name="adj" fmla="val 51231"/>
              </a:avLst>
            </a:prstGeom>
            <a:solidFill>
              <a:schemeClr val="accent4">
                <a:lumMod val="75000"/>
              </a:schemeClr>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7" name="矩形 35"/>
            <p:cNvSpPr/>
            <p:nvPr/>
          </p:nvSpPr>
          <p:spPr>
            <a:xfrm>
              <a:off x="4079988" y="4471338"/>
              <a:ext cx="840654" cy="565089"/>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c</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mc:AlternateContent xmlns:mc="http://schemas.openxmlformats.org/markup-compatibility/2006" xmlns:a14="http://schemas.microsoft.com/office/drawing/2010/main">
        <mc:Choice Requires="a14">
          <p:sp>
            <p:nvSpPr>
              <p:cNvPr id="68" name="文本框 36"/>
              <p:cNvSpPr txBox="1"/>
              <p:nvPr/>
            </p:nvSpPr>
            <p:spPr>
              <a:xfrm>
                <a:off x="358718" y="3257877"/>
                <a:ext cx="5004190" cy="461665"/>
              </a:xfrm>
              <a:prstGeom prst="rect">
                <a:avLst/>
              </a:prstGeom>
              <a:noFill/>
              <a:effectLst/>
            </p:spPr>
            <p:txBody>
              <a:bodyPr wrap="none" rtlCol="0">
                <a:spAutoFit/>
              </a:bodyPr>
              <a:lstStyle/>
              <a:p>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𝐴</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chẵn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&lt;14}</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p>
            </p:txBody>
          </p:sp>
        </mc:Choice>
        <mc:Fallback xmlns="">
          <p:sp>
            <p:nvSpPr>
              <p:cNvPr id="68" name="文本框 36"/>
              <p:cNvSpPr txBox="1">
                <a:spLocks noRot="1" noChangeAspect="1" noMove="1" noResize="1" noEditPoints="1" noAdjustHandles="1" noChangeArrowheads="1" noChangeShapeType="1" noTextEdit="1"/>
              </p:cNvSpPr>
              <p:nvPr/>
            </p:nvSpPr>
            <p:spPr>
              <a:xfrm>
                <a:off x="358718" y="3257877"/>
                <a:ext cx="5004190" cy="461665"/>
              </a:xfrm>
              <a:prstGeom prst="rect">
                <a:avLst/>
              </a:prstGeom>
              <a:blipFill rotWithShape="0">
                <a:blip r:embed="rId6"/>
                <a:stretch>
                  <a:fillRect l="-365" t="-10526" b="-28947"/>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本框 37"/>
              <p:cNvSpPr txBox="1"/>
              <p:nvPr/>
            </p:nvSpPr>
            <p:spPr>
              <a:xfrm>
                <a:off x="537097" y="5248929"/>
                <a:ext cx="4567469" cy="461665"/>
              </a:xfrm>
              <a:prstGeom prst="rect">
                <a:avLst/>
              </a:prstGeom>
              <a:noFill/>
              <a:effectLst/>
            </p:spPr>
            <p:txBody>
              <a:bodyPr wrap="none" rtlCol="0">
                <a:spAutoFit/>
              </a:bodyPr>
              <a:lstStyle/>
              <a:p>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𝐶</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lẻ</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&lt;15}</m:t>
                    </m:r>
                  </m:oMath>
                </a14:m>
                <a:endPar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69" name="文本框 37"/>
              <p:cNvSpPr txBox="1">
                <a:spLocks noRot="1" noChangeAspect="1" noMove="1" noResize="1" noEditPoints="1" noAdjustHandles="1" noChangeArrowheads="1" noChangeShapeType="1" noTextEdit="1"/>
              </p:cNvSpPr>
              <p:nvPr/>
            </p:nvSpPr>
            <p:spPr>
              <a:xfrm>
                <a:off x="537097" y="5248929"/>
                <a:ext cx="4567469" cy="461665"/>
              </a:xfrm>
              <a:prstGeom prst="rect">
                <a:avLst/>
              </a:prstGeom>
              <a:blipFill rotWithShape="0">
                <a:blip r:embed="rId7"/>
                <a:stretch>
                  <a:fillRect l="-267" t="-10526" r="-401" b="-28947"/>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文本框 38"/>
              <p:cNvSpPr txBox="1"/>
              <p:nvPr/>
            </p:nvSpPr>
            <p:spPr>
              <a:xfrm>
                <a:off x="6628277" y="2433293"/>
                <a:ext cx="5680529" cy="461665"/>
              </a:xfrm>
              <a:prstGeom prst="rect">
                <a:avLst/>
              </a:prstGeom>
              <a:noFill/>
              <a:effectLst/>
            </p:spPr>
            <p:txBody>
              <a:bodyPr wrap="none" rtlCol="0">
                <a:spAutoFit/>
              </a:bodyPr>
              <a:lstStyle/>
              <a:p>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𝐵</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chẵn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40&lt;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&lt;50}</m:t>
                    </m:r>
                  </m:oMath>
                </a14:m>
                <a:endPar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0" name="文本框 38"/>
              <p:cNvSpPr txBox="1">
                <a:spLocks noRot="1" noChangeAspect="1" noMove="1" noResize="1" noEditPoints="1" noAdjustHandles="1" noChangeArrowheads="1" noChangeShapeType="1" noTextEdit="1"/>
              </p:cNvSpPr>
              <p:nvPr/>
            </p:nvSpPr>
            <p:spPr>
              <a:xfrm>
                <a:off x="6628277" y="2433293"/>
                <a:ext cx="5680529" cy="461665"/>
              </a:xfrm>
              <a:prstGeom prst="rect">
                <a:avLst/>
              </a:prstGeom>
              <a:blipFill rotWithShape="0">
                <a:blip r:embed="rId8"/>
                <a:stretch>
                  <a:fillRect l="-215" t="-10526" b="-28947"/>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本框 39"/>
              <p:cNvSpPr txBox="1"/>
              <p:nvPr/>
            </p:nvSpPr>
            <p:spPr>
              <a:xfrm>
                <a:off x="6930500" y="4563164"/>
                <a:ext cx="5230856" cy="461665"/>
              </a:xfrm>
              <a:prstGeom prst="rect">
                <a:avLst/>
              </a:prstGeom>
              <a:noFill/>
              <a:effectLst/>
            </p:spPr>
            <p:txBody>
              <a:bodyPr wrap="none" rtlCol="0">
                <a:spAutoFit/>
              </a:bodyPr>
              <a:lstStyle/>
              <a:p>
                <a:r>
                  <a:rPr lang="zh-CN" altLang="en-US"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dirty="0" smtClean="0">
                        <a:solidFill>
                          <a:schemeClr val="tx2"/>
                        </a:solidFill>
                        <a:latin typeface="Cambria Math" panose="02040503050406030204" pitchFamily="18" charset="0"/>
                        <a:ea typeface="微软雅黑" panose="020B0503020204020204" pitchFamily="34" charset="-122"/>
                      </a:rPr>
                      <m:t>𝐷</m:t>
                    </m:r>
                    <m:r>
                      <a:rPr lang="en-US" altLang="zh-CN" sz="2400" b="0" i="1" dirty="0" smtClean="0">
                        <a:solidFill>
                          <a:schemeClr val="tx2"/>
                        </a:solidFill>
                        <a:latin typeface="Cambria Math" panose="02040503050406030204" pitchFamily="18" charset="0"/>
                        <a:ea typeface="微软雅黑" panose="020B0503020204020204" pitchFamily="34" charset="-122"/>
                      </a:rPr>
                      <m:t>={</m:t>
                    </m:r>
                    <m:r>
                      <a:rPr lang="en-US" altLang="zh-CN" sz="2400" b="0" i="1" dirty="0" smtClean="0">
                        <a:solidFill>
                          <a:schemeClr val="tx2"/>
                        </a:solidFill>
                        <a:latin typeface="Cambria Math" panose="02040503050406030204" pitchFamily="18" charset="0"/>
                        <a:ea typeface="微软雅黑" panose="020B0503020204020204" pitchFamily="34" charset="-122"/>
                      </a:rPr>
                      <m:t>𝑥</m:t>
                    </m:r>
                    <m:r>
                      <a:rPr lang="en-US" altLang="zh-CN" sz="2400" b="0" i="1" dirty="0" smtClean="0">
                        <a:solidFill>
                          <a:schemeClr val="tx2"/>
                        </a:solidFill>
                        <a:latin typeface="Cambria Math" panose="02040503050406030204" pitchFamily="18" charset="0"/>
                        <a:ea typeface="微软雅黑" panose="020B0503020204020204" pitchFamily="34" charset="-122"/>
                      </a:rPr>
                      <m:t>|</m:t>
                    </m:r>
                    <m:r>
                      <a:rPr lang="en-US" altLang="zh-CN" sz="2400" b="0" i="1" dirty="0" smtClean="0">
                        <a:solidFill>
                          <a:schemeClr val="tx2"/>
                        </a:solidFill>
                        <a:latin typeface="Cambria Math" panose="02040503050406030204" pitchFamily="18" charset="0"/>
                        <a:ea typeface="微软雅黑" panose="020B0503020204020204" pitchFamily="34" charset="-122"/>
                      </a:rPr>
                      <m:t>𝑥</m:t>
                    </m:r>
                    <m:r>
                      <a:rPr lang="en-US" altLang="zh-CN" sz="2400" b="0" i="1" dirty="0" smtClean="0">
                        <a:solidFill>
                          <a:schemeClr val="tx2"/>
                        </a:solidFill>
                        <a:latin typeface="Cambria Math" panose="02040503050406030204" pitchFamily="18" charset="0"/>
                        <a:ea typeface="微软雅黑" panose="020B0503020204020204" pitchFamily="34" charset="-122"/>
                      </a:rPr>
                      <m:t> </m:t>
                    </m:r>
                  </m:oMath>
                </a14:m>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lẻ</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9&lt;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&lt;20}</m:t>
                    </m:r>
                  </m:oMath>
                </a14:m>
                <a:endPar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1" name="文本框 39"/>
              <p:cNvSpPr txBox="1">
                <a:spLocks noRot="1" noChangeAspect="1" noMove="1" noResize="1" noEditPoints="1" noAdjustHandles="1" noChangeArrowheads="1" noChangeShapeType="1" noTextEdit="1"/>
              </p:cNvSpPr>
              <p:nvPr/>
            </p:nvSpPr>
            <p:spPr>
              <a:xfrm>
                <a:off x="6930500" y="4563164"/>
                <a:ext cx="5230856" cy="461665"/>
              </a:xfrm>
              <a:prstGeom prst="rect">
                <a:avLst/>
              </a:prstGeom>
              <a:blipFill rotWithShape="0">
                <a:blip r:embed="rId9"/>
                <a:stretch>
                  <a:fillRect t="-10667" b="-30667"/>
                </a:stretch>
              </a:blipFill>
              <a:effectLst/>
            </p:spPr>
            <p:txBody>
              <a:bodyPr/>
              <a:lstStyle/>
              <a:p>
                <a:r>
                  <a:rPr lang="en-US">
                    <a:noFill/>
                  </a:rPr>
                  <a:t> </a:t>
                </a:r>
              </a:p>
            </p:txBody>
          </p:sp>
        </mc:Fallback>
      </mc:AlternateContent>
      <p:sp>
        <p:nvSpPr>
          <p:cNvPr id="72" name="Rounded Rectangle 71"/>
          <p:cNvSpPr/>
          <p:nvPr/>
        </p:nvSpPr>
        <p:spPr>
          <a:xfrm>
            <a:off x="11039144" y="5821841"/>
            <a:ext cx="1038557" cy="948615"/>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4113633" y="1311832"/>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75000"/>
                            </a:schemeClr>
                          </a:solidFill>
                          <a:latin typeface="Cambria Math" panose="02040503050406030204" pitchFamily="18" charset="0"/>
                        </a:rPr>
                        <m:t>𝐴</m:t>
                      </m:r>
                      <m:r>
                        <a:rPr lang="en-US" sz="2800" b="0" i="1" smtClean="0">
                          <a:solidFill>
                            <a:schemeClr val="accent1">
                              <a:lumMod val="75000"/>
                            </a:schemeClr>
                          </a:solidFill>
                          <a:latin typeface="Cambria Math" panose="02040503050406030204" pitchFamily="18" charset="0"/>
                        </a:rPr>
                        <m:t>={0;2;4;6;8;10;12}</m:t>
                      </m:r>
                    </m:oMath>
                  </m:oMathPara>
                </a14:m>
                <a:endParaRPr lang="en-US" sz="2800" dirty="0">
                  <a:solidFill>
                    <a:schemeClr val="accent1">
                      <a:lumMod val="75000"/>
                    </a:schemeClr>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113633" y="1311832"/>
                <a:ext cx="4377942" cy="52322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2284855" y="869709"/>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842FCB"/>
                          </a:solidFill>
                          <a:latin typeface="Cambria Math" panose="02040503050406030204" pitchFamily="18" charset="0"/>
                        </a:rPr>
                        <m:t>𝐵</m:t>
                      </m:r>
                      <m:r>
                        <a:rPr lang="en-US" sz="2800" b="0" i="1" smtClean="0">
                          <a:solidFill>
                            <a:srgbClr val="842FCB"/>
                          </a:solidFill>
                          <a:latin typeface="Cambria Math" panose="02040503050406030204" pitchFamily="18" charset="0"/>
                        </a:rPr>
                        <m:t>={42;44;46;48}</m:t>
                      </m:r>
                    </m:oMath>
                  </m:oMathPara>
                </a14:m>
                <a:endParaRPr lang="en-US" sz="2800" dirty="0">
                  <a:solidFill>
                    <a:srgbClr val="842FCB"/>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284855" y="869709"/>
                <a:ext cx="4377942"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12307001" y="6305647"/>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panose="02040503050406030204" pitchFamily="18" charset="0"/>
                        </a:rPr>
                        <m:t>𝐷</m:t>
                      </m:r>
                      <m:r>
                        <a:rPr lang="en-US" sz="2800" b="0" i="1" smtClean="0">
                          <a:solidFill>
                            <a:schemeClr val="accent6">
                              <a:lumMod val="50000"/>
                            </a:schemeClr>
                          </a:solidFill>
                          <a:latin typeface="Cambria Math" panose="02040503050406030204" pitchFamily="18" charset="0"/>
                        </a:rPr>
                        <m:t>={11;13;15;17;19}</m:t>
                      </m:r>
                    </m:oMath>
                  </m:oMathPara>
                </a14:m>
                <a:endParaRPr lang="en-US" sz="2800" dirty="0">
                  <a:solidFill>
                    <a:schemeClr val="accent6">
                      <a:lumMod val="50000"/>
                    </a:schemeClr>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12307001" y="6305647"/>
                <a:ext cx="4377942"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4113633" y="7559201"/>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4">
                              <a:lumMod val="50000"/>
                            </a:schemeClr>
                          </a:solidFill>
                          <a:latin typeface="Cambria Math" panose="02040503050406030204" pitchFamily="18" charset="0"/>
                        </a:rPr>
                        <m:t>𝐶</m:t>
                      </m:r>
                      <m:r>
                        <a:rPr lang="en-US" sz="2800" b="0" i="1" smtClean="0">
                          <a:solidFill>
                            <a:schemeClr val="accent4">
                              <a:lumMod val="50000"/>
                            </a:schemeClr>
                          </a:solidFill>
                          <a:latin typeface="Cambria Math" panose="02040503050406030204" pitchFamily="18" charset="0"/>
                        </a:rPr>
                        <m:t>={1;3;5;7;9;11;13}</m:t>
                      </m:r>
                    </m:oMath>
                  </m:oMathPara>
                </a14:m>
                <a:endParaRPr lang="en-US" sz="2800" dirty="0">
                  <a:solidFill>
                    <a:schemeClr val="accent4">
                      <a:lumMod val="50000"/>
                    </a:schemeClr>
                  </a:solidFill>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4113633" y="7559201"/>
                <a:ext cx="4377942" cy="523220"/>
              </a:xfrm>
              <a:prstGeom prst="rect">
                <a:avLst/>
              </a:prstGeom>
              <a:blipFill rotWithShape="0">
                <a:blip r:embed="rId15"/>
                <a:stretch>
                  <a:fillRect/>
                </a:stretch>
              </a:blipFill>
            </p:spPr>
            <p:txBody>
              <a:bodyPr/>
              <a:lstStyle/>
              <a:p>
                <a:r>
                  <a:rPr lang="en-US">
                    <a:noFill/>
                  </a:rPr>
                  <a:t> </a:t>
                </a:r>
              </a:p>
            </p:txBody>
          </p:sp>
        </mc:Fallback>
      </mc:AlternateContent>
      <p:sp>
        <p:nvSpPr>
          <p:cNvPr id="3" name="Rectangle 2"/>
          <p:cNvSpPr/>
          <p:nvPr/>
        </p:nvSpPr>
        <p:spPr>
          <a:xfrm>
            <a:off x="57057" y="1341192"/>
            <a:ext cx="3330720" cy="523220"/>
          </a:xfrm>
          <a:prstGeom prst="rect">
            <a:avLst/>
          </a:prstGeom>
        </p:spPr>
        <p:txBody>
          <a:bodyPr wrap="none">
            <a:spAutoFit/>
          </a:bodyPr>
          <a:lstStyle/>
          <a:p>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3 (SGK/8) </a:t>
            </a:r>
            <a:endParaRPr lang="en-US" sz="2800" dirty="0"/>
          </a:p>
        </p:txBody>
      </p:sp>
    </p:spTree>
    <p:extLst>
      <p:ext uri="{BB962C8B-B14F-4D97-AF65-F5344CB8AC3E}">
        <p14:creationId xmlns:p14="http://schemas.microsoft.com/office/powerpoint/2010/main" val="148016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6" presetClass="entr" presetSubtype="37"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outVertical)">
                                      <p:cBhvr>
                                        <p:cTn id="10" dur="500"/>
                                        <p:tgtEl>
                                          <p:spTgt spid="50"/>
                                        </p:tgtEl>
                                      </p:cBhvr>
                                    </p:animEffect>
                                  </p:childTnLst>
                                </p:cTn>
                              </p:par>
                              <p:par>
                                <p:cTn id="11" presetID="16" presetClass="entr" presetSubtype="37"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outVertical)">
                                      <p:cBhvr>
                                        <p:cTn id="13" dur="500"/>
                                        <p:tgtEl>
                                          <p:spTgt spid="51"/>
                                        </p:tgtEl>
                                      </p:cBhvr>
                                    </p:animEffect>
                                  </p:childTnLst>
                                </p:cTn>
                              </p:par>
                            </p:childTnLst>
                          </p:cTn>
                        </p:par>
                        <p:par>
                          <p:cTn id="14" fill="hold">
                            <p:stCondLst>
                              <p:cond delay="500"/>
                            </p:stCondLst>
                            <p:childTnLst>
                              <p:par>
                                <p:cTn id="15" presetID="2" presetClass="entr" presetSubtype="1" decel="2800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750" fill="hold"/>
                                        <p:tgtEl>
                                          <p:spTgt spid="52"/>
                                        </p:tgtEl>
                                        <p:attrNameLst>
                                          <p:attrName>ppt_x</p:attrName>
                                        </p:attrNameLst>
                                      </p:cBhvr>
                                      <p:tavLst>
                                        <p:tav tm="0">
                                          <p:val>
                                            <p:strVal val="#ppt_x"/>
                                          </p:val>
                                        </p:tav>
                                        <p:tav tm="100000">
                                          <p:val>
                                            <p:strVal val="#ppt_x"/>
                                          </p:val>
                                        </p:tav>
                                      </p:tavLst>
                                    </p:anim>
                                    <p:anim calcmode="lin" valueType="num">
                                      <p:cBhvr additive="base">
                                        <p:cTn id="18" dur="750" fill="hold"/>
                                        <p:tgtEl>
                                          <p:spTgt spid="52"/>
                                        </p:tgtEl>
                                        <p:attrNameLst>
                                          <p:attrName>ppt_y</p:attrName>
                                        </p:attrNameLst>
                                      </p:cBhvr>
                                      <p:tavLst>
                                        <p:tav tm="0">
                                          <p:val>
                                            <p:strVal val="0-#ppt_h/2"/>
                                          </p:val>
                                        </p:tav>
                                        <p:tav tm="100000">
                                          <p:val>
                                            <p:strVal val="#ppt_y"/>
                                          </p:val>
                                        </p:tav>
                                      </p:tavLst>
                                    </p:anim>
                                  </p:childTnLst>
                                </p:cTn>
                              </p:par>
                              <p:par>
                                <p:cTn id="19" presetID="2" presetClass="entr" presetSubtype="1" decel="28000" fill="hold" nodeType="withEffect">
                                  <p:stCondLst>
                                    <p:cond delay="25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750" fill="hold"/>
                                        <p:tgtEl>
                                          <p:spTgt spid="56"/>
                                        </p:tgtEl>
                                        <p:attrNameLst>
                                          <p:attrName>ppt_x</p:attrName>
                                        </p:attrNameLst>
                                      </p:cBhvr>
                                      <p:tavLst>
                                        <p:tav tm="0">
                                          <p:val>
                                            <p:strVal val="#ppt_x"/>
                                          </p:val>
                                        </p:tav>
                                        <p:tav tm="100000">
                                          <p:val>
                                            <p:strVal val="#ppt_x"/>
                                          </p:val>
                                        </p:tav>
                                      </p:tavLst>
                                    </p:anim>
                                    <p:anim calcmode="lin" valueType="num">
                                      <p:cBhvr additive="base">
                                        <p:cTn id="22" dur="750" fill="hold"/>
                                        <p:tgtEl>
                                          <p:spTgt spid="56"/>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4" decel="28000"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750" fill="hold"/>
                                        <p:tgtEl>
                                          <p:spTgt spid="64"/>
                                        </p:tgtEl>
                                        <p:attrNameLst>
                                          <p:attrName>ppt_x</p:attrName>
                                        </p:attrNameLst>
                                      </p:cBhvr>
                                      <p:tavLst>
                                        <p:tav tm="0">
                                          <p:val>
                                            <p:strVal val="#ppt_x"/>
                                          </p:val>
                                        </p:tav>
                                        <p:tav tm="100000">
                                          <p:val>
                                            <p:strVal val="#ppt_x"/>
                                          </p:val>
                                        </p:tav>
                                      </p:tavLst>
                                    </p:anim>
                                    <p:anim calcmode="lin" valueType="num">
                                      <p:cBhvr additive="base">
                                        <p:cTn id="27" dur="750" fill="hold"/>
                                        <p:tgtEl>
                                          <p:spTgt spid="64"/>
                                        </p:tgtEl>
                                        <p:attrNameLst>
                                          <p:attrName>ppt_y</p:attrName>
                                        </p:attrNameLst>
                                      </p:cBhvr>
                                      <p:tavLst>
                                        <p:tav tm="0">
                                          <p:val>
                                            <p:strVal val="1+#ppt_h/2"/>
                                          </p:val>
                                        </p:tav>
                                        <p:tav tm="100000">
                                          <p:val>
                                            <p:strVal val="#ppt_y"/>
                                          </p:val>
                                        </p:tav>
                                      </p:tavLst>
                                    </p:anim>
                                  </p:childTnLst>
                                </p:cTn>
                              </p:par>
                              <p:par>
                                <p:cTn id="28" presetID="2" presetClass="entr" presetSubtype="4" decel="28000" fill="hold" nodeType="withEffect">
                                  <p:stCondLst>
                                    <p:cond delay="25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750" fill="hold"/>
                                        <p:tgtEl>
                                          <p:spTgt spid="60"/>
                                        </p:tgtEl>
                                        <p:attrNameLst>
                                          <p:attrName>ppt_x</p:attrName>
                                        </p:attrNameLst>
                                      </p:cBhvr>
                                      <p:tavLst>
                                        <p:tav tm="0">
                                          <p:val>
                                            <p:strVal val="#ppt_x"/>
                                          </p:val>
                                        </p:tav>
                                        <p:tav tm="100000">
                                          <p:val>
                                            <p:strVal val="#ppt_x"/>
                                          </p:val>
                                        </p:tav>
                                      </p:tavLst>
                                    </p:anim>
                                    <p:anim calcmode="lin" valueType="num">
                                      <p:cBhvr additive="base">
                                        <p:cTn id="31" dur="750" fill="hold"/>
                                        <p:tgtEl>
                                          <p:spTgt spid="6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2" presetClass="entr" presetSubtype="2"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right)">
                                      <p:cBhvr>
                                        <p:cTn id="35" dur="500"/>
                                        <p:tgtEl>
                                          <p:spTgt spid="4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additive="base">
                                        <p:cTn id="61" dur="1000" fill="hold"/>
                                        <p:tgtEl>
                                          <p:spTgt spid="72"/>
                                        </p:tgtEl>
                                        <p:attrNameLst>
                                          <p:attrName>ppt_x</p:attrName>
                                        </p:attrNameLst>
                                      </p:cBhvr>
                                      <p:tavLst>
                                        <p:tav tm="0">
                                          <p:val>
                                            <p:strVal val="#ppt_x"/>
                                          </p:val>
                                        </p:tav>
                                        <p:tav tm="100000">
                                          <p:val>
                                            <p:strVal val="#ppt_x"/>
                                          </p:val>
                                        </p:tav>
                                      </p:tavLst>
                                    </p:anim>
                                    <p:anim calcmode="lin" valueType="num">
                                      <p:cBhvr additive="base">
                                        <p:cTn id="62" dur="1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0.01198 -0.0044 L 0.34505 0.21018 " pathEditMode="relative" rAng="0" ptsTypes="AA">
                                      <p:cBhvr>
                                        <p:cTn id="66" dur="1000" fill="hold"/>
                                        <p:tgtEl>
                                          <p:spTgt spid="2"/>
                                        </p:tgtEl>
                                        <p:attrNameLst>
                                          <p:attrName>ppt_x</p:attrName>
                                          <p:attrName>ppt_y</p:attrName>
                                        </p:attrNameLst>
                                      </p:cBhvr>
                                      <p:rCtr x="17852" y="107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8.33333E-7 2.96296E-6 L -0.34453 0.31019 " pathEditMode="relative" rAng="0" ptsTypes="AA">
                                      <p:cBhvr>
                                        <p:cTn id="70" dur="1000" fill="hold"/>
                                        <p:tgtEl>
                                          <p:spTgt spid="74"/>
                                        </p:tgtEl>
                                        <p:attrNameLst>
                                          <p:attrName>ppt_x</p:attrName>
                                          <p:attrName>ppt_y</p:attrName>
                                        </p:attrNameLst>
                                      </p:cBhvr>
                                      <p:rCtr x="-17279" y="1532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0.02995 -0.08264 L 0.35885 -0.26297 " pathEditMode="relative" rAng="0" ptsTypes="AA">
                                      <p:cBhvr>
                                        <p:cTn id="74" dur="1000" fill="hold"/>
                                        <p:tgtEl>
                                          <p:spTgt spid="76"/>
                                        </p:tgtEl>
                                        <p:attrNameLst>
                                          <p:attrName>ppt_x</p:attrName>
                                          <p:attrName>ppt_y</p:attrName>
                                        </p:attrNameLst>
                                      </p:cBhvr>
                                      <p:rCtr x="19440" y="-9028"/>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2.29167E-6 1.11111E-6 L -0.35195 -0.18912 " pathEditMode="relative" rAng="0" ptsTypes="AA">
                                      <p:cBhvr>
                                        <p:cTn id="78" dur="1000" fill="hold"/>
                                        <p:tgtEl>
                                          <p:spTgt spid="75"/>
                                        </p:tgtEl>
                                        <p:attrNameLst>
                                          <p:attrName>ppt_x</p:attrName>
                                          <p:attrName>ppt_y</p:attrName>
                                        </p:attrNameLst>
                                      </p:cBhvr>
                                      <p:rCtr x="-17604" y="-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68" grpId="0"/>
      <p:bldP spid="69" grpId="0"/>
      <p:bldP spid="70" grpId="0"/>
      <p:bldP spid="71" grpId="0"/>
      <p:bldP spid="72" grpId="0" animBg="1"/>
      <p:bldP spid="2" grpId="0"/>
      <p:bldP spid="74" grpId="0"/>
      <p:bldP spid="75" grpId="0"/>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644" y="-146793"/>
            <a:ext cx="12192000" cy="106500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3"/>
          <p:cNvSpPr txBox="1"/>
          <p:nvPr/>
        </p:nvSpPr>
        <p:spPr>
          <a:xfrm>
            <a:off x="1399614" y="173119"/>
            <a:ext cx="4190436" cy="584775"/>
          </a:xfrm>
          <a:prstGeom prst="rect">
            <a:avLst/>
          </a:prstGeom>
          <a:noFill/>
        </p:spPr>
        <p:txBody>
          <a:bodyPr wrap="square" rtlCol="0">
            <a:spAutoFit/>
          </a:bodyPr>
          <a:lstStyle/>
          <a:p>
            <a:pPr algn="ctr"/>
            <a:r>
              <a:rPr lang="en-US" altLang="zh-CN" sz="3200" b="1" dirty="0">
                <a:solidFill>
                  <a:schemeClr val="tx2">
                    <a:lumMod val="75000"/>
                  </a:schemeClr>
                </a:solidFill>
                <a:latin typeface="Times New Roman" panose="02020603050405020304" pitchFamily="18" charset="0"/>
                <a:ea typeface="华康少女文字W5" panose="040F0509000000000000" pitchFamily="81" charset="-122"/>
                <a:cs typeface="Times New Roman" panose="02020603050405020304" pitchFamily="18" charset="0"/>
              </a:rPr>
              <a:t>BÀI TẬP BỔ SUNG 1</a:t>
            </a:r>
            <a:endParaRPr lang="en-US" altLang="zh-CN" sz="3200" dirty="0">
              <a:solidFill>
                <a:schemeClr val="tx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
        <p:nvSpPr>
          <p:cNvPr id="38" name="Rounded Rectangle 37"/>
          <p:cNvSpPr/>
          <p:nvPr/>
        </p:nvSpPr>
        <p:spPr>
          <a:xfrm>
            <a:off x="10879494" y="-88597"/>
            <a:ext cx="1038557" cy="94861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56300" y="976518"/>
            <a:ext cx="9018111" cy="523220"/>
          </a:xfrm>
          <a:prstGeom prst="rect">
            <a:avLst/>
          </a:prstGeom>
        </p:spPr>
        <p:txBody>
          <a:bodyPr wrap="none">
            <a:spAutoFit/>
          </a:bodyPr>
          <a:lstStyle/>
          <a:p>
            <a:pPr algn="ct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đó</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2430091" y="1499738"/>
                <a:ext cx="8903479" cy="1384995"/>
              </a:xfrm>
              <a:prstGeom prst="rect">
                <a:avLst/>
              </a:prstGeom>
              <a:noFill/>
            </p:spPr>
            <p:txBody>
              <a:bodyPr wrap="square" rtlCol="0">
                <a:spAutoFit/>
              </a:bodyPr>
              <a:lstStyle/>
              <a:p>
                <a:pPr>
                  <a:lnSpc>
                    <a:spcPct val="150000"/>
                  </a:lnSpc>
                </a:pPr>
                <a:r>
                  <a:rPr lang="en-US" sz="2800" b="0" dirty="0">
                    <a:solidFill>
                      <a:schemeClr val="tx2">
                        <a:lumMod val="75000"/>
                      </a:schemeClr>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smtClean="0">
                        <a:solidFill>
                          <a:schemeClr val="tx2">
                            <a:lumMod val="75000"/>
                          </a:schemeClr>
                        </a:solidFill>
                        <a:latin typeface="Cambria Math" panose="02040503050406030204" pitchFamily="18" charset="0"/>
                      </a:rPr>
                      <m:t>𝑀</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oMath>
                </a14:m>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là</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số</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tự</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nhiên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không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vượt</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quá</a:t>
                </a:r>
                <a:r>
                  <a:rPr lang="en-US" sz="2800" dirty="0">
                    <a:solidFill>
                      <a:schemeClr val="tx2">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lumMod val="75000"/>
                          </a:schemeClr>
                        </a:solidFill>
                        <a:latin typeface="Cambria Math" panose="02040503050406030204" pitchFamily="18" charset="0"/>
                      </a:rPr>
                      <m:t>6</m:t>
                    </m:r>
                    <m:r>
                      <a:rPr lang="en-US" sz="2800" b="0" i="0" smtClean="0">
                        <a:solidFill>
                          <a:schemeClr val="tx2">
                            <a:lumMod val="75000"/>
                          </a:schemeClr>
                        </a:solidFill>
                        <a:latin typeface="Cambria Math" panose="02040503050406030204" pitchFamily="18" charset="0"/>
                      </a:rPr>
                      <m:t>}</m:t>
                    </m:r>
                  </m:oMath>
                </a14:m>
                <a:r>
                  <a:rPr lang="en-US" sz="2800" b="0" dirty="0">
                    <a:solidFill>
                      <a:schemeClr val="tx2">
                        <a:lumMod val="75000"/>
                      </a:schemeClr>
                    </a:solidFill>
                    <a:latin typeface="Times New Roman" panose="02020603050405020304" pitchFamily="18" charset="0"/>
                    <a:cs typeface="Times New Roman" panose="02020603050405020304" pitchFamily="18" charset="0"/>
                  </a:rPr>
                  <a:t> </a:t>
                </a:r>
              </a:p>
              <a:p>
                <a:pPr>
                  <a:lnSpc>
                    <a:spcPct val="150000"/>
                  </a:lnSpc>
                </a:pPr>
                <a:r>
                  <a:rPr lang="en-US" sz="2800" b="0" dirty="0">
                    <a:solidFill>
                      <a:schemeClr val="tx2">
                        <a:lumMod val="75000"/>
                      </a:schemeClr>
                    </a:solidFill>
                    <a:latin typeface="Times New Roman" panose="02020603050405020304" pitchFamily="18" charset="0"/>
                    <a:cs typeface="Times New Roman" panose="02020603050405020304" pitchFamily="18" charset="0"/>
                  </a:rPr>
                  <a:t>b.</a:t>
                </a:r>
                <a14:m>
                  <m:oMath xmlns:m="http://schemas.openxmlformats.org/officeDocument/2006/math">
                    <m:r>
                      <a:rPr lang="en-US" sz="2800" b="0" i="1" smtClean="0">
                        <a:solidFill>
                          <a:schemeClr val="tx2">
                            <a:lumMod val="75000"/>
                          </a:schemeClr>
                        </a:solidFill>
                        <a:latin typeface="Cambria Math" panose="02040503050406030204" pitchFamily="18" charset="0"/>
                      </a:rPr>
                      <m:t>  </m:t>
                    </m:r>
                    <m:r>
                      <a:rPr lang="en-US" sz="2800" b="0" i="1" smtClean="0">
                        <a:solidFill>
                          <a:schemeClr val="tx2">
                            <a:lumMod val="75000"/>
                          </a:schemeClr>
                        </a:solidFill>
                        <a:latin typeface="Cambria Math" panose="02040503050406030204" pitchFamily="18" charset="0"/>
                      </a:rPr>
                      <m:t>𝑁</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oMath>
                </a14:m>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là</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số</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tự</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nhiên</a:t>
                </a:r>
                <a:r>
                  <a:rPr lang="en-US" sz="2800" b="0" dirty="0">
                    <a:solidFill>
                      <a:schemeClr val="tx2">
                        <a:lumMod val="75000"/>
                      </a:schemeClr>
                    </a:solidFill>
                    <a:latin typeface="Times New Roman" panose="02020603050405020304" pitchFamily="18" charset="0"/>
                    <a:cs typeface="Times New Roman" panose="02020603050405020304" pitchFamily="18" charset="0"/>
                  </a:rPr>
                  <a:t> chia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hết</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cho</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lumMod val="75000"/>
                          </a:schemeClr>
                        </a:solidFill>
                        <a:latin typeface="Cambria Math" panose="02040503050406030204" pitchFamily="18" charset="0"/>
                      </a:rPr>
                      <m:t>3}</m:t>
                    </m:r>
                  </m:oMath>
                </a14:m>
                <a:endParaRPr lang="en-US" sz="2800" b="0" dirty="0">
                  <a:solidFill>
                    <a:schemeClr val="tx2">
                      <a:lumMod val="75000"/>
                    </a:schemeClr>
                  </a:solidFill>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430091" y="1499738"/>
                <a:ext cx="8903479" cy="1384995"/>
              </a:xfrm>
              <a:prstGeom prst="rect">
                <a:avLst/>
              </a:prstGeom>
              <a:blipFill rotWithShape="0">
                <a:blip r:embed="rId6"/>
                <a:stretch>
                  <a:fillRect l="-1438" b="-6167"/>
                </a:stretch>
              </a:blipFill>
            </p:spPr>
            <p:txBody>
              <a:bodyPr/>
              <a:lstStyle/>
              <a:p>
                <a:r>
                  <a:rPr lang="en-US">
                    <a:noFill/>
                  </a:rPr>
                  <a:t> </a:t>
                </a:r>
              </a:p>
            </p:txBody>
          </p:sp>
        </mc:Fallback>
      </mc:AlternateContent>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95" y="3179042"/>
            <a:ext cx="1135305" cy="1135305"/>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20995" y="4224969"/>
                <a:ext cx="80834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75000"/>
                            </a:schemeClr>
                          </a:solidFill>
                          <a:latin typeface="Cambria Math" panose="02040503050406030204" pitchFamily="18" charset="0"/>
                        </a:rPr>
                        <m:t>𝑀</m:t>
                      </m:r>
                      <m:r>
                        <a:rPr lang="en-US" sz="2800" b="0" i="1" smtClean="0">
                          <a:solidFill>
                            <a:schemeClr val="accent1">
                              <a:lumMod val="75000"/>
                            </a:schemeClr>
                          </a:solidFill>
                          <a:latin typeface="Cambria Math" panose="02040503050406030204" pitchFamily="18" charset="0"/>
                        </a:rPr>
                        <m:t>={0;1;2;3;4;5;6}</m:t>
                      </m:r>
                    </m:oMath>
                  </m:oMathPara>
                </a14:m>
                <a:endParaRPr lang="en-US" sz="2800" dirty="0">
                  <a:solidFill>
                    <a:schemeClr val="accent1">
                      <a:lumMod val="7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20995" y="4224969"/>
                <a:ext cx="808347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41702" y="5009286"/>
                <a:ext cx="444205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75000"/>
                            </a:schemeClr>
                          </a:solidFill>
                          <a:latin typeface="Cambria Math" panose="02040503050406030204" pitchFamily="18" charset="0"/>
                        </a:rPr>
                        <m:t>𝑁</m:t>
                      </m:r>
                      <m:r>
                        <a:rPr lang="en-US" sz="2800" b="0" i="1" smtClean="0">
                          <a:solidFill>
                            <a:schemeClr val="accent1">
                              <a:lumMod val="75000"/>
                            </a:schemeClr>
                          </a:solidFill>
                          <a:latin typeface="Cambria Math" panose="02040503050406030204" pitchFamily="18" charset="0"/>
                        </a:rPr>
                        <m:t>={0;3;6;9;12;15</m:t>
                      </m:r>
                      <m:r>
                        <a:rPr lang="en-US" sz="2800" b="0" i="0" smtClean="0">
                          <a:solidFill>
                            <a:schemeClr val="accent1">
                              <a:lumMod val="75000"/>
                            </a:schemeClr>
                          </a:solidFill>
                          <a:latin typeface="Cambria Math" panose="02040503050406030204" pitchFamily="18" charset="0"/>
                        </a:rPr>
                        <m:t>}</m:t>
                      </m:r>
                    </m:oMath>
                  </m:oMathPara>
                </a14:m>
                <a:endParaRPr lang="en-US" sz="2800" dirty="0">
                  <a:solidFill>
                    <a:schemeClr val="accent1">
                      <a:lumMod val="75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41702" y="5009286"/>
                <a:ext cx="4442057" cy="52322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Callout 8"/>
              <p:cNvSpPr/>
              <p:nvPr/>
            </p:nvSpPr>
            <p:spPr>
              <a:xfrm>
                <a:off x="9345218" y="2591388"/>
                <a:ext cx="2816138" cy="1779276"/>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vượt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quá</a:t>
                </a:r>
                <a:r>
                  <a:rPr lang="en-US" sz="2200" b="1" dirty="0">
                    <a:latin typeface="Times New Roman" panose="02020603050405020304" pitchFamily="18" charset="0"/>
                    <a:cs typeface="Times New Roman" panose="02020603050405020304" pitchFamily="18" charset="0"/>
                  </a:rPr>
                  <a:t> </a:t>
                </a:r>
                <a14:m>
                  <m:oMath xmlns:m="http://schemas.openxmlformats.org/officeDocument/2006/math">
                    <m:r>
                      <a:rPr lang="en-US" sz="2200" b="1" i="1" smtClean="0">
                        <a:latin typeface="Cambria Math" panose="02040503050406030204" pitchFamily="18" charset="0"/>
                      </a:rPr>
                      <m:t>𝟔</m:t>
                    </m:r>
                  </m:oMath>
                </a14:m>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p>
            </p:txBody>
          </p:sp>
        </mc:Choice>
        <mc:Fallback xmlns="">
          <p:sp>
            <p:nvSpPr>
              <p:cNvPr id="9" name="Oval Callout 8"/>
              <p:cNvSpPr>
                <a:spLocks noRot="1" noChangeAspect="1" noMove="1" noResize="1" noEditPoints="1" noAdjustHandles="1" noChangeArrowheads="1" noChangeShapeType="1" noTextEdit="1"/>
              </p:cNvSpPr>
              <p:nvPr/>
            </p:nvSpPr>
            <p:spPr>
              <a:xfrm>
                <a:off x="9345218" y="2591388"/>
                <a:ext cx="2816138" cy="1779276"/>
              </a:xfrm>
              <a:prstGeom prst="wedgeEllipseCallou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311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 presetClass="entr" presetSubtype="4" fill="hold" grpId="0" nodeType="withEffect">
                                  <p:stCondLst>
                                    <p:cond delay="170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1000" fill="hold"/>
                                        <p:tgtEl>
                                          <p:spTgt spid="38"/>
                                        </p:tgtEl>
                                        <p:attrNameLst>
                                          <p:attrName>ppt_x</p:attrName>
                                        </p:attrNameLst>
                                      </p:cBhvr>
                                      <p:tavLst>
                                        <p:tav tm="0">
                                          <p:val>
                                            <p:strVal val="#ppt_x"/>
                                          </p:val>
                                        </p:tav>
                                        <p:tav tm="100000">
                                          <p:val>
                                            <p:strVal val="#ppt_x"/>
                                          </p:val>
                                        </p:tav>
                                      </p:tavLst>
                                    </p:anim>
                                    <p:anim calcmode="lin" valueType="num">
                                      <p:cBhvr additive="base">
                                        <p:cTn id="11"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3"/>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8" grpId="0" animBg="1"/>
      <p:bldP spid="3" grpId="0"/>
      <p:bldP spid="5" grpId="0"/>
      <p:bldP spid="7"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a:xfrm>
            <a:off x="-800628" y="1447136"/>
            <a:ext cx="4559883" cy="565677"/>
          </a:xfrm>
          <a:prstGeom prst="parallelogram">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30644" y="-146793"/>
            <a:ext cx="12192000" cy="1385434"/>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
        <p:nvSpPr>
          <p:cNvPr id="38" name="Rounded Rectangle 37"/>
          <p:cNvSpPr/>
          <p:nvPr/>
        </p:nvSpPr>
        <p:spPr>
          <a:xfrm>
            <a:off x="10894057" y="79751"/>
            <a:ext cx="1038557" cy="94861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3"/>
          <p:cNvSpPr txBox="1"/>
          <p:nvPr/>
        </p:nvSpPr>
        <p:spPr>
          <a:xfrm>
            <a:off x="1582808" y="67327"/>
            <a:ext cx="9053381" cy="1077218"/>
          </a:xfrm>
          <a:prstGeom prst="rect">
            <a:avLst/>
          </a:prstGeom>
          <a:noFill/>
          <a:effectLst/>
        </p:spPr>
        <p:txBody>
          <a:bodyPr wrap="square" rtlCol="0">
            <a:spAutoFit/>
          </a:bodyPr>
          <a:lstStyle/>
          <a:p>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Dạng</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3: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Viết</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bằng</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chỉ</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ra</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tính</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chất</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đặc</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trưng</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cho</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tử</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của</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hơp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đó</a:t>
            </a:r>
            <a:endParaRPr lang="zh-CN" altLang="en-US"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4" name="文本框 3"/>
          <p:cNvSpPr txBox="1"/>
          <p:nvPr/>
        </p:nvSpPr>
        <p:spPr>
          <a:xfrm>
            <a:off x="3853469" y="1308424"/>
            <a:ext cx="8079145" cy="954107"/>
          </a:xfrm>
          <a:prstGeom prst="rect">
            <a:avLst/>
          </a:prstGeom>
          <a:noFill/>
        </p:spPr>
        <p:txBody>
          <a:bodyPr wrap="square" rtlCol="0">
            <a:spAutoFit/>
          </a:bodyPr>
          <a:lstStyle/>
          <a:p>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chỉ</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ra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tính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chất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đặc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trưng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đó</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15" name="Rectangle 14"/>
          <p:cNvSpPr/>
          <p:nvPr/>
        </p:nvSpPr>
        <p:spPr>
          <a:xfrm>
            <a:off x="205295" y="1468364"/>
            <a:ext cx="3510256" cy="523220"/>
          </a:xfrm>
          <a:prstGeom prst="rect">
            <a:avLst/>
          </a:prstGeom>
        </p:spPr>
        <p:txBody>
          <a:bodyPr wrap="none">
            <a:spAutoFit/>
          </a:bodyPr>
          <a:lstStyle/>
          <a:p>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4 (SGK/18) </a:t>
            </a:r>
            <a:endParaRPr lang="en-US" sz="2800" dirty="0"/>
          </a:p>
        </p:txBody>
      </p:sp>
      <mc:AlternateContent xmlns:mc="http://schemas.openxmlformats.org/markup-compatibility/2006" xmlns:a14="http://schemas.microsoft.com/office/drawing/2010/main">
        <mc:Choice Requires="a14">
          <p:sp>
            <p:nvSpPr>
              <p:cNvPr id="11" name="Rectangle 10"/>
              <p:cNvSpPr/>
              <p:nvPr/>
            </p:nvSpPr>
            <p:spPr>
              <a:xfrm>
                <a:off x="1341065" y="3968388"/>
                <a:ext cx="6744860" cy="461665"/>
              </a:xfrm>
              <a:prstGeom prst="rect">
                <a:avLst/>
              </a:prstGeom>
            </p:spPr>
            <p:txBody>
              <a:bodyPr wrap="none">
                <a:spAutoFit/>
              </a:bodyPr>
              <a:lstStyle/>
              <a:p>
                <a14:m>
                  <m:oMath xmlns:m="http://schemas.openxmlformats.org/officeDocument/2006/math">
                    <m:r>
                      <a:rPr lang="en-US" sz="2400" i="1" smtClean="0">
                        <a:solidFill>
                          <a:schemeClr val="accent2">
                            <a:lumMod val="75000"/>
                          </a:schemeClr>
                        </a:solidFill>
                        <a:latin typeface="Cambria Math" panose="02040503050406030204" pitchFamily="18" charset="0"/>
                      </a:rPr>
                      <m:t>𝐵</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oMath>
                </a14:m>
                <a:r>
                  <a:rPr lang="en-US" sz="2400" dirty="0">
                    <a:solidFill>
                      <a:schemeClr val="accent2">
                        <a:lumMod val="75000"/>
                      </a:schemeClr>
                    </a:solidFill>
                  </a:rPr>
                  <a:t> </a:t>
                </a:r>
                <a:r>
                  <a:rPr lang="en-US" sz="2400" dirty="0" err="1">
                    <a:solidFill>
                      <a:schemeClr val="accent2">
                        <a:lumMod val="75000"/>
                      </a:schemeClr>
                    </a:solidFill>
                  </a:rPr>
                  <a:t>là</a:t>
                </a:r>
                <a:r>
                  <a:rPr lang="en-US" sz="2400" dirty="0">
                    <a:solidFill>
                      <a:schemeClr val="accent2">
                        <a:lumMod val="75000"/>
                      </a:schemeClr>
                    </a:solidFill>
                  </a:rPr>
                  <a:t> </a:t>
                </a:r>
                <a:r>
                  <a:rPr lang="en-US" sz="2400" dirty="0" err="1">
                    <a:solidFill>
                      <a:schemeClr val="accent2">
                        <a:lumMod val="75000"/>
                      </a:schemeClr>
                    </a:solidFill>
                  </a:rPr>
                  <a:t>số</a:t>
                </a:r>
                <a:r>
                  <a:rPr lang="en-US" sz="2400" dirty="0">
                    <a:solidFill>
                      <a:schemeClr val="accent2">
                        <a:lumMod val="75000"/>
                      </a:schemeClr>
                    </a:solidFill>
                  </a:rPr>
                  <a:t> </a:t>
                </a:r>
                <a:r>
                  <a:rPr lang="en-US" sz="2400" dirty="0" err="1">
                    <a:solidFill>
                      <a:schemeClr val="accent2">
                        <a:lumMod val="75000"/>
                      </a:schemeClr>
                    </a:solidFill>
                  </a:rPr>
                  <a:t>tự</a:t>
                </a:r>
                <a:r>
                  <a:rPr lang="en-US" sz="2400" dirty="0">
                    <a:solidFill>
                      <a:schemeClr val="accent2">
                        <a:lumMod val="75000"/>
                      </a:schemeClr>
                    </a:solidFill>
                  </a:rPr>
                  <a:t> </a:t>
                </a:r>
                <a:r>
                  <a:rPr lang="en-US" sz="2400" dirty="0" err="1">
                    <a:solidFill>
                      <a:schemeClr val="accent2">
                        <a:lumMod val="75000"/>
                      </a:schemeClr>
                    </a:solidFill>
                  </a:rPr>
                  <a:t>nhiên</a:t>
                </a:r>
                <a:r>
                  <a:rPr lang="en-US" sz="2400" dirty="0">
                    <a:solidFill>
                      <a:schemeClr val="accent2">
                        <a:lumMod val="75000"/>
                      </a:schemeClr>
                    </a:solidFill>
                  </a:rPr>
                  <a:t> chia </a:t>
                </a:r>
                <a:r>
                  <a:rPr lang="en-US" sz="2400" dirty="0" err="1">
                    <a:solidFill>
                      <a:schemeClr val="accent2">
                        <a:lumMod val="75000"/>
                      </a:schemeClr>
                    </a:solidFill>
                  </a:rPr>
                  <a:t>hết</a:t>
                </a:r>
                <a:r>
                  <a:rPr lang="en-US" sz="2400" dirty="0">
                    <a:solidFill>
                      <a:schemeClr val="accent2">
                        <a:lumMod val="75000"/>
                      </a:schemeClr>
                    </a:solidFill>
                  </a:rPr>
                  <a:t> </a:t>
                </a:r>
                <a:r>
                  <a:rPr lang="en-US" sz="2400" dirty="0" err="1">
                    <a:solidFill>
                      <a:schemeClr val="accent2">
                        <a:lumMod val="75000"/>
                      </a:schemeClr>
                    </a:solidFill>
                  </a:rPr>
                  <a:t>cho</a:t>
                </a:r>
                <a:r>
                  <a:rPr lang="en-US" sz="2400" dirty="0">
                    <a:solidFill>
                      <a:schemeClr val="accent2">
                        <a:lumMod val="75000"/>
                      </a:schemeClr>
                    </a:solidFill>
                  </a:rPr>
                  <a:t> </a:t>
                </a:r>
                <a14:m>
                  <m:oMath xmlns:m="http://schemas.openxmlformats.org/officeDocument/2006/math">
                    <m:r>
                      <a:rPr lang="en-US" sz="2400" i="1">
                        <a:solidFill>
                          <a:schemeClr val="accent2">
                            <a:lumMod val="75000"/>
                          </a:schemeClr>
                        </a:solidFill>
                        <a:latin typeface="Cambria Math" panose="02040503050406030204" pitchFamily="18" charset="0"/>
                      </a:rPr>
                      <m:t>5, 0&lt;</m:t>
                    </m:r>
                    <m:r>
                      <a:rPr lang="en-US" sz="2400" i="1">
                        <a:solidFill>
                          <a:schemeClr val="accent2">
                            <a:lumMod val="75000"/>
                          </a:schemeClr>
                        </a:solidFill>
                        <a:latin typeface="Cambria Math" panose="02040503050406030204" pitchFamily="18" charset="0"/>
                      </a:rPr>
                      <m:t>𝑥</m:t>
                    </m:r>
                    <m:r>
                      <a:rPr lang="en-US" sz="2400" i="1">
                        <a:solidFill>
                          <a:schemeClr val="accent2">
                            <a:lumMod val="75000"/>
                          </a:schemeClr>
                        </a:solidFill>
                        <a:latin typeface="Cambria Math" panose="02040503050406030204" pitchFamily="18" charset="0"/>
                      </a:rPr>
                      <m:t>&lt;35}</m:t>
                    </m:r>
                  </m:oMath>
                </a14:m>
                <a:r>
                  <a:rPr lang="en-US" sz="2400" dirty="0">
                    <a:solidFill>
                      <a:schemeClr val="accent2">
                        <a:lumMod val="75000"/>
                      </a:schemeClr>
                    </a:solidFill>
                  </a:rPr>
                  <a:t> </a:t>
                </a:r>
              </a:p>
            </p:txBody>
          </p:sp>
        </mc:Choice>
        <mc:Fallback xmlns="">
          <p:sp>
            <p:nvSpPr>
              <p:cNvPr id="11" name="Rectangle 10"/>
              <p:cNvSpPr>
                <a:spLocks noRot="1" noChangeAspect="1" noMove="1" noResize="1" noEditPoints="1" noAdjustHandles="1" noChangeArrowheads="1" noChangeShapeType="1" noTextEdit="1"/>
              </p:cNvSpPr>
              <p:nvPr/>
            </p:nvSpPr>
            <p:spPr>
              <a:xfrm>
                <a:off x="1341065" y="3968388"/>
                <a:ext cx="6744860" cy="461665"/>
              </a:xfrm>
              <a:prstGeom prst="rect">
                <a:avLst/>
              </a:prstGeom>
              <a:blipFill rotWithShape="0">
                <a:blip r:embed="rId6"/>
                <a:stretch>
                  <a:fillRect l="-27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51083" y="2336396"/>
                <a:ext cx="3114186" cy="646331"/>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𝐴</m:t>
                      </m:r>
                      <m:r>
                        <a:rPr lang="en-US" sz="2400" i="1" smtClean="0">
                          <a:solidFill>
                            <a:schemeClr val="tx2">
                              <a:lumMod val="50000"/>
                            </a:schemeClr>
                          </a:solidFill>
                          <a:latin typeface="Cambria Math" panose="02040503050406030204" pitchFamily="18" charset="0"/>
                        </a:rPr>
                        <m:t>={</m:t>
                      </m:r>
                      <m:r>
                        <a:rPr lang="en-US" sz="2400">
                          <a:solidFill>
                            <a:schemeClr val="tx2">
                              <a:lumMod val="50000"/>
                            </a:schemeClr>
                          </a:solidFill>
                          <a:latin typeface="Cambria Math" panose="02040503050406030204" pitchFamily="18" charset="0"/>
                        </a:rPr>
                        <m:t>0;3;6;9;12;15}</m:t>
                      </m:r>
                    </m:oMath>
                  </m:oMathPara>
                </a14:m>
                <a:endParaRPr lang="en-US" sz="2400" dirty="0">
                  <a:solidFill>
                    <a:schemeClr val="tx2">
                      <a:lumMod val="50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51083" y="2336396"/>
                <a:ext cx="3114186" cy="64633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151083" y="3003956"/>
                <a:ext cx="36367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𝐵</m:t>
                      </m:r>
                      <m:r>
                        <a:rPr lang="en-US" sz="2400" i="1" smtClean="0">
                          <a:solidFill>
                            <a:schemeClr val="tx2">
                              <a:lumMod val="50000"/>
                            </a:schemeClr>
                          </a:solidFill>
                          <a:latin typeface="Cambria Math" panose="02040503050406030204" pitchFamily="18" charset="0"/>
                        </a:rPr>
                        <m:t>=</m:t>
                      </m:r>
                      <m:d>
                        <m:dPr>
                          <m:begChr m:val="{"/>
                          <m:endChr m:val="}"/>
                          <m:ctrlPr>
                            <a:rPr lang="en-US" sz="2400" i="1">
                              <a:solidFill>
                                <a:schemeClr val="tx2">
                                  <a:lumMod val="50000"/>
                                </a:schemeClr>
                              </a:solidFill>
                              <a:latin typeface="Cambria Math" panose="02040503050406030204" pitchFamily="18" charset="0"/>
                            </a:rPr>
                          </m:ctrlPr>
                        </m:dPr>
                        <m:e>
                          <m:r>
                            <a:rPr lang="en-US" sz="2400" i="1">
                              <a:solidFill>
                                <a:schemeClr val="tx2">
                                  <a:lumMod val="50000"/>
                                </a:schemeClr>
                              </a:solidFill>
                              <a:latin typeface="Cambria Math" panose="02040503050406030204" pitchFamily="18" charset="0"/>
                            </a:rPr>
                            <m:t>5;10;15;20;25;30</m:t>
                          </m:r>
                        </m:e>
                      </m:d>
                    </m:oMath>
                  </m:oMathPara>
                </a14:m>
                <a:endParaRPr lang="en-US" sz="2400" dirty="0">
                  <a:solidFill>
                    <a:schemeClr val="tx2">
                      <a:lumMod val="50000"/>
                    </a:schemeClr>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151083" y="3003956"/>
                <a:ext cx="3636765"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185806" y="2539995"/>
                <a:ext cx="521296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𝐶</m:t>
                      </m:r>
                      <m:r>
                        <a:rPr lang="en-US" sz="2400" i="1" smtClean="0">
                          <a:solidFill>
                            <a:schemeClr val="tx2">
                              <a:lumMod val="50000"/>
                            </a:schemeClr>
                          </a:solidFill>
                          <a:latin typeface="Cambria Math" panose="02040503050406030204" pitchFamily="18" charset="0"/>
                        </a:rPr>
                        <m:t>=</m:t>
                      </m:r>
                      <m:d>
                        <m:dPr>
                          <m:begChr m:val="{"/>
                          <m:endChr m:val="}"/>
                          <m:ctrlPr>
                            <a:rPr lang="en-US" sz="2400" i="1">
                              <a:solidFill>
                                <a:schemeClr val="tx2">
                                  <a:lumMod val="50000"/>
                                </a:schemeClr>
                              </a:solidFill>
                              <a:latin typeface="Cambria Math" panose="02040503050406030204" pitchFamily="18" charset="0"/>
                            </a:rPr>
                          </m:ctrlPr>
                        </m:dPr>
                        <m:e>
                          <m:r>
                            <a:rPr lang="en-US" sz="2400" i="1">
                              <a:solidFill>
                                <a:schemeClr val="tx2">
                                  <a:lumMod val="50000"/>
                                </a:schemeClr>
                              </a:solidFill>
                              <a:latin typeface="Cambria Math" panose="02040503050406030204" pitchFamily="18" charset="0"/>
                            </a:rPr>
                            <m:t>10;20;30;40;50;60;70;80;90</m:t>
                          </m:r>
                        </m:e>
                      </m:d>
                    </m:oMath>
                  </m:oMathPara>
                </a14:m>
                <a:endParaRPr lang="en-US" sz="2400" dirty="0">
                  <a:solidFill>
                    <a:schemeClr val="tx2">
                      <a:lumMod val="50000"/>
                    </a:schemeClr>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6185806" y="2539995"/>
                <a:ext cx="5212966"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191792" y="2911622"/>
                <a:ext cx="2834879" cy="646331"/>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𝐷</m:t>
                      </m:r>
                      <m:r>
                        <a:rPr lang="en-US" sz="2400" i="1" smtClean="0">
                          <a:solidFill>
                            <a:schemeClr val="tx2">
                              <a:lumMod val="50000"/>
                            </a:schemeClr>
                          </a:solidFill>
                          <a:latin typeface="Cambria Math" panose="02040503050406030204" pitchFamily="18" charset="0"/>
                        </a:rPr>
                        <m:t>={1;5;9;13;17}</m:t>
                      </m:r>
                    </m:oMath>
                  </m:oMathPara>
                </a14:m>
                <a:endParaRPr lang="en-US" sz="2400" dirty="0">
                  <a:solidFill>
                    <a:schemeClr val="tx2">
                      <a:lumMod val="50000"/>
                    </a:schemeClr>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191792" y="2911622"/>
                <a:ext cx="2834879" cy="646331"/>
              </a:xfrm>
              <a:prstGeom prst="rect">
                <a:avLst/>
              </a:prstGeom>
              <a:blipFill rotWithShape="0">
                <a:blip r:embed="rId10"/>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859" y="3465621"/>
            <a:ext cx="947958" cy="947958"/>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1341064" y="3938140"/>
                <a:ext cx="6161495" cy="461665"/>
              </a:xfrm>
              <a:prstGeom prst="rect">
                <a:avLst/>
              </a:prstGeom>
            </p:spPr>
            <p:txBody>
              <a:bodyPr wrap="none">
                <a:spAutoFit/>
              </a:bodyPr>
              <a:lstStyle/>
              <a:p>
                <a14:m>
                  <m:oMath xmlns:m="http://schemas.openxmlformats.org/officeDocument/2006/math">
                    <m:r>
                      <a:rPr lang="en-US" sz="2400" b="0" i="1" smtClean="0">
                        <a:solidFill>
                          <a:schemeClr val="accent2">
                            <a:lumMod val="75000"/>
                          </a:schemeClr>
                        </a:solidFill>
                        <a:latin typeface="Cambria Math" panose="02040503050406030204" pitchFamily="18" charset="0"/>
                      </a:rPr>
                      <m:t>𝐴</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oMath>
                </a14:m>
                <a:r>
                  <a:rPr lang="en-US" sz="2400" dirty="0">
                    <a:solidFill>
                      <a:schemeClr val="accent2">
                        <a:lumMod val="75000"/>
                      </a:schemeClr>
                    </a:solidFill>
                  </a:rPr>
                  <a:t> </a:t>
                </a:r>
                <a:r>
                  <a:rPr lang="en-US" sz="2400" dirty="0" err="1">
                    <a:solidFill>
                      <a:schemeClr val="accent2">
                        <a:lumMod val="75000"/>
                      </a:schemeClr>
                    </a:solidFill>
                  </a:rPr>
                  <a:t>là</a:t>
                </a:r>
                <a:r>
                  <a:rPr lang="en-US" sz="2400" dirty="0">
                    <a:solidFill>
                      <a:schemeClr val="accent2">
                        <a:lumMod val="75000"/>
                      </a:schemeClr>
                    </a:solidFill>
                  </a:rPr>
                  <a:t> </a:t>
                </a:r>
                <a:r>
                  <a:rPr lang="en-US" sz="2400" dirty="0" err="1">
                    <a:solidFill>
                      <a:schemeClr val="accent2">
                        <a:lumMod val="75000"/>
                      </a:schemeClr>
                    </a:solidFill>
                  </a:rPr>
                  <a:t>số</a:t>
                </a:r>
                <a:r>
                  <a:rPr lang="en-US" sz="2400" dirty="0">
                    <a:solidFill>
                      <a:schemeClr val="accent2">
                        <a:lumMod val="75000"/>
                      </a:schemeClr>
                    </a:solidFill>
                  </a:rPr>
                  <a:t> </a:t>
                </a:r>
                <a:r>
                  <a:rPr lang="en-US" sz="2400" dirty="0" err="1">
                    <a:solidFill>
                      <a:schemeClr val="accent2">
                        <a:lumMod val="75000"/>
                      </a:schemeClr>
                    </a:solidFill>
                  </a:rPr>
                  <a:t>tự</a:t>
                </a:r>
                <a:r>
                  <a:rPr lang="en-US" sz="2400" dirty="0">
                    <a:solidFill>
                      <a:schemeClr val="accent2">
                        <a:lumMod val="75000"/>
                      </a:schemeClr>
                    </a:solidFill>
                  </a:rPr>
                  <a:t> </a:t>
                </a:r>
                <a:r>
                  <a:rPr lang="en-US" sz="2400" dirty="0" err="1">
                    <a:solidFill>
                      <a:schemeClr val="accent2">
                        <a:lumMod val="75000"/>
                      </a:schemeClr>
                    </a:solidFill>
                  </a:rPr>
                  <a:t>nhiên</a:t>
                </a:r>
                <a:r>
                  <a:rPr lang="en-US" sz="2400" dirty="0">
                    <a:solidFill>
                      <a:schemeClr val="accent2">
                        <a:lumMod val="75000"/>
                      </a:schemeClr>
                    </a:solidFill>
                  </a:rPr>
                  <a:t> chia </a:t>
                </a:r>
                <a:r>
                  <a:rPr lang="en-US" sz="2400" dirty="0" err="1">
                    <a:solidFill>
                      <a:schemeClr val="accent2">
                        <a:lumMod val="75000"/>
                      </a:schemeClr>
                    </a:solidFill>
                  </a:rPr>
                  <a:t>hết</a:t>
                </a:r>
                <a:r>
                  <a:rPr lang="en-US" sz="2400" dirty="0">
                    <a:solidFill>
                      <a:schemeClr val="accent2">
                        <a:lumMod val="75000"/>
                      </a:schemeClr>
                    </a:solidFill>
                  </a:rPr>
                  <a:t> </a:t>
                </a:r>
                <a:r>
                  <a:rPr lang="en-US" sz="2400" dirty="0" err="1">
                    <a:solidFill>
                      <a:schemeClr val="accent2">
                        <a:lumMod val="75000"/>
                      </a:schemeClr>
                    </a:solidFill>
                  </a:rPr>
                  <a:t>cho</a:t>
                </a:r>
                <a:r>
                  <a:rPr lang="en-US" sz="2400" dirty="0">
                    <a:solidFill>
                      <a:schemeClr val="accent2">
                        <a:lumMod val="75000"/>
                      </a:schemeClr>
                    </a:solidFill>
                  </a:rPr>
                  <a:t> </a:t>
                </a:r>
                <a14:m>
                  <m:oMath xmlns:m="http://schemas.openxmlformats.org/officeDocument/2006/math">
                    <m:r>
                      <a:rPr lang="en-US" sz="2400" i="1" dirty="0" smtClean="0">
                        <a:solidFill>
                          <a:schemeClr val="accent2">
                            <a:lumMod val="75000"/>
                          </a:schemeClr>
                        </a:solidFill>
                        <a:latin typeface="Cambria Math" panose="02040503050406030204" pitchFamily="18" charset="0"/>
                      </a:rPr>
                      <m:t>3</m:t>
                    </m:r>
                    <m:r>
                      <a:rPr lang="en-US" sz="2400" i="1">
                        <a:solidFill>
                          <a:schemeClr val="accent2">
                            <a:lumMod val="75000"/>
                          </a:schemeClr>
                        </a:solidFill>
                        <a:latin typeface="Cambria Math" panose="02040503050406030204" pitchFamily="18" charset="0"/>
                      </a:rPr>
                      <m:t>, </m:t>
                    </m:r>
                    <m:r>
                      <a:rPr lang="en-US" sz="2400" i="1">
                        <a:solidFill>
                          <a:schemeClr val="accent2">
                            <a:lumMod val="75000"/>
                          </a:schemeClr>
                        </a:solidFill>
                        <a:latin typeface="Cambria Math" panose="02040503050406030204" pitchFamily="18" charset="0"/>
                      </a:rPr>
                      <m:t>𝑥</m:t>
                    </m:r>
                    <m:r>
                      <a:rPr lang="en-US" sz="2400" i="1">
                        <a:solidFill>
                          <a:schemeClr val="accent2">
                            <a:lumMod val="75000"/>
                          </a:schemeClr>
                        </a:solidFill>
                        <a:latin typeface="Cambria Math" panose="02040503050406030204" pitchFamily="18" charset="0"/>
                      </a:rPr>
                      <m:t>&lt;16}</m:t>
                    </m:r>
                  </m:oMath>
                </a14:m>
                <a:r>
                  <a:rPr lang="en-US" sz="2400" dirty="0">
                    <a:solidFill>
                      <a:schemeClr val="accent2">
                        <a:lumMod val="75000"/>
                      </a:schemeClr>
                    </a:solidFill>
                  </a:rPr>
                  <a:t> </a:t>
                </a:r>
              </a:p>
            </p:txBody>
          </p:sp>
        </mc:Choice>
        <mc:Fallback xmlns="">
          <p:sp>
            <p:nvSpPr>
              <p:cNvPr id="26" name="Rectangle 25"/>
              <p:cNvSpPr>
                <a:spLocks noRot="1" noChangeAspect="1" noMove="1" noResize="1" noEditPoints="1" noAdjustHandles="1" noChangeArrowheads="1" noChangeShapeType="1" noTextEdit="1"/>
              </p:cNvSpPr>
              <p:nvPr/>
            </p:nvSpPr>
            <p:spPr>
              <a:xfrm>
                <a:off x="1341064" y="3938140"/>
                <a:ext cx="6161495" cy="461665"/>
              </a:xfrm>
              <a:prstGeom prst="rect">
                <a:avLst/>
              </a:prstGeom>
              <a:blipFill rotWithShape="0">
                <a:blip r:embed="rId12"/>
                <a:stretch>
                  <a:fillRect l="-29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399614" y="3976213"/>
                <a:ext cx="7003392" cy="830997"/>
              </a:xfrm>
              <a:prstGeom prst="rect">
                <a:avLst/>
              </a:prstGeom>
            </p:spPr>
            <p:txBody>
              <a:bodyPr wrap="none">
                <a:spAutoFit/>
              </a:bodyPr>
              <a:lstStyle/>
              <a:p>
                <a14:m>
                  <m:oMath xmlns:m="http://schemas.openxmlformats.org/officeDocument/2006/math">
                    <m:r>
                      <a:rPr lang="en-US" sz="2400" b="0" i="1" smtClean="0">
                        <a:solidFill>
                          <a:schemeClr val="accent2">
                            <a:lumMod val="50000"/>
                          </a:schemeClr>
                        </a:solidFill>
                        <a:latin typeface="Cambria Math" panose="02040503050406030204" pitchFamily="18" charset="0"/>
                      </a:rPr>
                      <m:t>𝐶</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oMath>
                </a14:m>
                <a:r>
                  <a:rPr lang="en-US" sz="2400" dirty="0">
                    <a:solidFill>
                      <a:schemeClr val="accent2">
                        <a:lumMod val="50000"/>
                      </a:schemeClr>
                    </a:solidFill>
                  </a:rPr>
                  <a:t> </a:t>
                </a:r>
                <a:r>
                  <a:rPr lang="en-US" sz="2400" dirty="0" err="1">
                    <a:solidFill>
                      <a:schemeClr val="accent2">
                        <a:lumMod val="50000"/>
                      </a:schemeClr>
                    </a:solidFill>
                  </a:rPr>
                  <a:t>là</a:t>
                </a:r>
                <a:r>
                  <a:rPr lang="en-US" sz="2400" dirty="0">
                    <a:solidFill>
                      <a:schemeClr val="accent2">
                        <a:lumMod val="50000"/>
                      </a:schemeClr>
                    </a:solidFill>
                  </a:rPr>
                  <a:t> </a:t>
                </a:r>
                <a:r>
                  <a:rPr lang="en-US" sz="2400" dirty="0" err="1">
                    <a:solidFill>
                      <a:schemeClr val="accent2">
                        <a:lumMod val="50000"/>
                      </a:schemeClr>
                    </a:solidFill>
                  </a:rPr>
                  <a:t>số</a:t>
                </a:r>
                <a:r>
                  <a:rPr lang="en-US" sz="2400" dirty="0">
                    <a:solidFill>
                      <a:schemeClr val="accent2">
                        <a:lumMod val="50000"/>
                      </a:schemeClr>
                    </a:solidFill>
                  </a:rPr>
                  <a:t> </a:t>
                </a:r>
                <a:r>
                  <a:rPr lang="en-US" sz="2400" dirty="0" err="1">
                    <a:solidFill>
                      <a:schemeClr val="accent2">
                        <a:lumMod val="50000"/>
                      </a:schemeClr>
                    </a:solidFill>
                  </a:rPr>
                  <a:t>tự</a:t>
                </a:r>
                <a:r>
                  <a:rPr lang="en-US" sz="2400" dirty="0">
                    <a:solidFill>
                      <a:schemeClr val="accent2">
                        <a:lumMod val="50000"/>
                      </a:schemeClr>
                    </a:solidFill>
                  </a:rPr>
                  <a:t> </a:t>
                </a:r>
                <a:r>
                  <a:rPr lang="en-US" sz="2400" dirty="0" err="1">
                    <a:solidFill>
                      <a:schemeClr val="accent2">
                        <a:lumMod val="50000"/>
                      </a:schemeClr>
                    </a:solidFill>
                  </a:rPr>
                  <a:t>nhiên</a:t>
                </a:r>
                <a:r>
                  <a:rPr lang="en-US" sz="2400" dirty="0">
                    <a:solidFill>
                      <a:schemeClr val="accent2">
                        <a:lumMod val="50000"/>
                      </a:schemeClr>
                    </a:solidFill>
                  </a:rPr>
                  <a:t> chia </a:t>
                </a:r>
                <a:r>
                  <a:rPr lang="en-US" sz="2400" dirty="0" err="1">
                    <a:solidFill>
                      <a:schemeClr val="accent2">
                        <a:lumMod val="50000"/>
                      </a:schemeClr>
                    </a:solidFill>
                  </a:rPr>
                  <a:t>hết</a:t>
                </a:r>
                <a:r>
                  <a:rPr lang="en-US" sz="2400" dirty="0">
                    <a:solidFill>
                      <a:schemeClr val="accent2">
                        <a:lumMod val="50000"/>
                      </a:schemeClr>
                    </a:solidFill>
                  </a:rPr>
                  <a:t> </a:t>
                </a:r>
                <a:r>
                  <a:rPr lang="en-US" sz="2400" dirty="0" err="1">
                    <a:solidFill>
                      <a:schemeClr val="accent2">
                        <a:lumMod val="50000"/>
                      </a:schemeClr>
                    </a:solidFill>
                  </a:rPr>
                  <a:t>cho</a:t>
                </a:r>
                <a:r>
                  <a:rPr lang="en-US" sz="2400" dirty="0">
                    <a:solidFill>
                      <a:schemeClr val="accent2">
                        <a:lumMod val="50000"/>
                      </a:schemeClr>
                    </a:solidFill>
                  </a:rPr>
                  <a:t> </a:t>
                </a:r>
                <a14:m>
                  <m:oMath xmlns:m="http://schemas.openxmlformats.org/officeDocument/2006/math">
                    <m:r>
                      <a:rPr lang="en-US" sz="2400" i="1" dirty="0" smtClean="0">
                        <a:solidFill>
                          <a:schemeClr val="accent2">
                            <a:lumMod val="50000"/>
                          </a:schemeClr>
                        </a:solidFill>
                        <a:latin typeface="Cambria Math" panose="02040503050406030204" pitchFamily="18" charset="0"/>
                      </a:rPr>
                      <m:t>1</m:t>
                    </m:r>
                    <m:r>
                      <a:rPr lang="en-US" sz="2400" b="0" i="1" dirty="0" smtClean="0">
                        <a:solidFill>
                          <a:schemeClr val="accent2">
                            <a:lumMod val="50000"/>
                          </a:schemeClr>
                        </a:solidFill>
                        <a:latin typeface="Cambria Math" panose="02040503050406030204" pitchFamily="18" charset="0"/>
                      </a:rPr>
                      <m:t>0</m:t>
                    </m:r>
                    <m:r>
                      <a:rPr lang="en-US" sz="2400" i="1">
                        <a:solidFill>
                          <a:schemeClr val="accent2">
                            <a:lumMod val="50000"/>
                          </a:schemeClr>
                        </a:solidFill>
                        <a:latin typeface="Cambria Math" panose="02040503050406030204" pitchFamily="18" charset="0"/>
                      </a:rPr>
                      <m:t>, 0&lt;</m:t>
                    </m:r>
                    <m:r>
                      <a:rPr lang="en-US" sz="2400" i="1">
                        <a:solidFill>
                          <a:schemeClr val="accent2">
                            <a:lumMod val="50000"/>
                          </a:schemeClr>
                        </a:solidFill>
                        <a:latin typeface="Cambria Math" panose="02040503050406030204" pitchFamily="18" charset="0"/>
                      </a:rPr>
                      <m:t>𝑥</m:t>
                    </m:r>
                    <m:r>
                      <a:rPr lang="en-US" sz="2400" i="1">
                        <a:solidFill>
                          <a:schemeClr val="accent2">
                            <a:lumMod val="50000"/>
                          </a:schemeClr>
                        </a:solidFill>
                        <a:latin typeface="Cambria Math" panose="02040503050406030204" pitchFamily="18" charset="0"/>
                      </a:rPr>
                      <m:t>&lt;100}</m:t>
                    </m:r>
                  </m:oMath>
                </a14:m>
                <a:endParaRPr lang="en-US" sz="2400" dirty="0">
                  <a:solidFill>
                    <a:schemeClr val="accent2">
                      <a:lumMod val="50000"/>
                    </a:schemeClr>
                  </a:solidFill>
                </a:endParaRPr>
              </a:p>
              <a:p>
                <a:r>
                  <a:rPr lang="en-US" sz="2400" dirty="0">
                    <a:solidFill>
                      <a:schemeClr val="accent2">
                        <a:lumMod val="50000"/>
                      </a:schemeClr>
                    </a:solidFill>
                  </a:rPr>
                  <a:t>… </a:t>
                </a:r>
              </a:p>
            </p:txBody>
          </p:sp>
        </mc:Choice>
        <mc:Fallback xmlns="">
          <p:sp>
            <p:nvSpPr>
              <p:cNvPr id="27" name="Rectangle 26"/>
              <p:cNvSpPr>
                <a:spLocks noRot="1" noChangeAspect="1" noMove="1" noResize="1" noEditPoints="1" noAdjustHandles="1" noChangeArrowheads="1" noChangeShapeType="1" noTextEdit="1"/>
              </p:cNvSpPr>
              <p:nvPr/>
            </p:nvSpPr>
            <p:spPr>
              <a:xfrm>
                <a:off x="1399614" y="3976213"/>
                <a:ext cx="7003392" cy="830997"/>
              </a:xfrm>
              <a:prstGeom prst="rect">
                <a:avLst/>
              </a:prstGeom>
              <a:blipFill rotWithShape="0">
                <a:blip r:embed="rId13"/>
                <a:stretch>
                  <a:fillRect l="-1394"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341063" y="4975840"/>
                <a:ext cx="6834179" cy="830997"/>
              </a:xfrm>
              <a:prstGeom prst="rect">
                <a:avLst/>
              </a:prstGeom>
            </p:spPr>
            <p:txBody>
              <a:bodyPr wrap="none">
                <a:spAutoFit/>
              </a:bodyPr>
              <a:lstStyle/>
              <a:p>
                <a14:m>
                  <m:oMath xmlns:m="http://schemas.openxmlformats.org/officeDocument/2006/math">
                    <m:r>
                      <a:rPr lang="en-US" sz="2400" b="0" i="1" smtClean="0">
                        <a:solidFill>
                          <a:schemeClr val="accent2">
                            <a:lumMod val="50000"/>
                          </a:schemeClr>
                        </a:solidFill>
                        <a:latin typeface="Cambria Math" panose="02040503050406030204" pitchFamily="18" charset="0"/>
                      </a:rPr>
                      <m:t>𝐷</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oMath>
                </a14:m>
                <a:r>
                  <a:rPr lang="en-US" sz="2400" dirty="0">
                    <a:solidFill>
                      <a:schemeClr val="accent2">
                        <a:lumMod val="50000"/>
                      </a:schemeClr>
                    </a:solidFill>
                  </a:rPr>
                  <a:t> </a:t>
                </a:r>
                <a:r>
                  <a:rPr lang="en-US" sz="2400" dirty="0" err="1">
                    <a:solidFill>
                      <a:schemeClr val="accent2">
                        <a:lumMod val="50000"/>
                      </a:schemeClr>
                    </a:solidFill>
                  </a:rPr>
                  <a:t>là</a:t>
                </a:r>
                <a:r>
                  <a:rPr lang="en-US" sz="2400" dirty="0">
                    <a:solidFill>
                      <a:schemeClr val="accent2">
                        <a:lumMod val="50000"/>
                      </a:schemeClr>
                    </a:solidFill>
                  </a:rPr>
                  <a:t> </a:t>
                </a:r>
                <a:r>
                  <a:rPr lang="en-US" sz="2400" dirty="0" err="1">
                    <a:solidFill>
                      <a:schemeClr val="accent2">
                        <a:lumMod val="50000"/>
                      </a:schemeClr>
                    </a:solidFill>
                  </a:rPr>
                  <a:t>số</a:t>
                </a:r>
                <a:r>
                  <a:rPr lang="en-US" sz="2400" dirty="0">
                    <a:solidFill>
                      <a:schemeClr val="accent2">
                        <a:lumMod val="50000"/>
                      </a:schemeClr>
                    </a:solidFill>
                  </a:rPr>
                  <a:t> </a:t>
                </a:r>
                <a:r>
                  <a:rPr lang="en-US" sz="2400" dirty="0" err="1">
                    <a:solidFill>
                      <a:schemeClr val="accent2">
                        <a:lumMod val="50000"/>
                      </a:schemeClr>
                    </a:solidFill>
                  </a:rPr>
                  <a:t>tự</a:t>
                </a:r>
                <a:r>
                  <a:rPr lang="en-US" sz="2400" dirty="0">
                    <a:solidFill>
                      <a:schemeClr val="accent2">
                        <a:lumMod val="50000"/>
                      </a:schemeClr>
                    </a:solidFill>
                  </a:rPr>
                  <a:t> </a:t>
                </a:r>
                <a:r>
                  <a:rPr lang="en-US" sz="2400" dirty="0" err="1">
                    <a:solidFill>
                      <a:schemeClr val="accent2">
                        <a:lumMod val="50000"/>
                      </a:schemeClr>
                    </a:solidFill>
                  </a:rPr>
                  <a:t>nhiên</a:t>
                </a:r>
                <a:r>
                  <a:rPr lang="en-US" sz="2400" dirty="0">
                    <a:solidFill>
                      <a:schemeClr val="accent2">
                        <a:lumMod val="50000"/>
                      </a:schemeClr>
                    </a:solidFill>
                  </a:rPr>
                  <a:t> chia </a:t>
                </a:r>
                <a:r>
                  <a:rPr lang="en-US" sz="2400" dirty="0" err="1">
                    <a:solidFill>
                      <a:schemeClr val="accent2">
                        <a:lumMod val="50000"/>
                      </a:schemeClr>
                    </a:solidFill>
                  </a:rPr>
                  <a:t>cho</a:t>
                </a:r>
                <a:r>
                  <a:rPr lang="en-US" sz="2400" dirty="0">
                    <a:solidFill>
                      <a:schemeClr val="accent2">
                        <a:lumMod val="50000"/>
                      </a:schemeClr>
                    </a:solidFill>
                  </a:rPr>
                  <a:t> </a:t>
                </a:r>
                <a14:m>
                  <m:oMath xmlns:m="http://schemas.openxmlformats.org/officeDocument/2006/math">
                    <m:r>
                      <a:rPr lang="en-US" sz="2400" i="1" dirty="0" smtClean="0">
                        <a:solidFill>
                          <a:schemeClr val="accent2">
                            <a:lumMod val="50000"/>
                          </a:schemeClr>
                        </a:solidFill>
                        <a:latin typeface="Cambria Math" panose="02040503050406030204" pitchFamily="18" charset="0"/>
                      </a:rPr>
                      <m:t>4</m:t>
                    </m:r>
                  </m:oMath>
                </a14:m>
                <a:r>
                  <a:rPr lang="en-US" sz="2400" dirty="0">
                    <a:solidFill>
                      <a:schemeClr val="accent2">
                        <a:lumMod val="50000"/>
                      </a:schemeClr>
                    </a:solidFill>
                  </a:rPr>
                  <a:t> </a:t>
                </a:r>
                <a:r>
                  <a:rPr lang="en-US" sz="2400" dirty="0" err="1">
                    <a:solidFill>
                      <a:schemeClr val="accent2">
                        <a:lumMod val="50000"/>
                      </a:schemeClr>
                    </a:solidFill>
                  </a:rPr>
                  <a:t>dư</a:t>
                </a:r>
                <a:r>
                  <a:rPr lang="en-US" sz="2400" dirty="0">
                    <a:solidFill>
                      <a:schemeClr val="accent2">
                        <a:lumMod val="50000"/>
                      </a:schemeClr>
                    </a:solidFill>
                  </a:rPr>
                  <a:t> </a:t>
                </a:r>
                <a14:m>
                  <m:oMath xmlns:m="http://schemas.openxmlformats.org/officeDocument/2006/math">
                    <m:r>
                      <a:rPr lang="en-US" sz="2400" b="0" i="1" smtClean="0">
                        <a:solidFill>
                          <a:schemeClr val="accent2">
                            <a:lumMod val="50000"/>
                          </a:schemeClr>
                        </a:solidFill>
                        <a:latin typeface="Cambria Math" panose="02040503050406030204" pitchFamily="18" charset="0"/>
                      </a:rPr>
                      <m:t>1, </m:t>
                    </m:r>
                    <m:r>
                      <a:rPr lang="en-US" sz="2400" b="0" i="0" smtClean="0">
                        <a:solidFill>
                          <a:schemeClr val="accent2">
                            <a:lumMod val="50000"/>
                          </a:schemeClr>
                        </a:solidFill>
                        <a:latin typeface="Cambria Math" panose="02040503050406030204" pitchFamily="18" charset="0"/>
                      </a:rPr>
                      <m:t>0&lt;</m:t>
                    </m:r>
                    <m:r>
                      <m:rPr>
                        <m:sty m:val="p"/>
                      </m:rPr>
                      <a:rPr lang="en-US" sz="2400" b="0" i="0" smtClean="0">
                        <a:solidFill>
                          <a:schemeClr val="accent2">
                            <a:lumMod val="50000"/>
                          </a:schemeClr>
                        </a:solidFill>
                        <a:latin typeface="Cambria Math" panose="02040503050406030204" pitchFamily="18" charset="0"/>
                      </a:rPr>
                      <m:t>x</m:t>
                    </m:r>
                    <m:r>
                      <a:rPr lang="en-US" sz="2400" b="0" i="0" smtClean="0">
                        <a:solidFill>
                          <a:schemeClr val="accent2">
                            <a:lumMod val="50000"/>
                          </a:schemeClr>
                        </a:solidFill>
                        <a:latin typeface="Cambria Math" panose="02040503050406030204" pitchFamily="18" charset="0"/>
                      </a:rPr>
                      <m:t>&lt;18}</m:t>
                    </m:r>
                  </m:oMath>
                </a14:m>
                <a:endParaRPr lang="en-US" sz="2400" b="0" dirty="0">
                  <a:solidFill>
                    <a:schemeClr val="accent2">
                      <a:lumMod val="50000"/>
                    </a:schemeClr>
                  </a:solidFill>
                </a:endParaRPr>
              </a:p>
              <a:p>
                <a:r>
                  <a:rPr lang="en-US" sz="2400" dirty="0">
                    <a:solidFill>
                      <a:schemeClr val="accent2">
                        <a:lumMod val="50000"/>
                      </a:schemeClr>
                    </a:solidFill>
                  </a:rPr>
                  <a:t>….</a:t>
                </a:r>
              </a:p>
            </p:txBody>
          </p:sp>
        </mc:Choice>
        <mc:Fallback xmlns="">
          <p:sp>
            <p:nvSpPr>
              <p:cNvPr id="28" name="Rectangle 27"/>
              <p:cNvSpPr>
                <a:spLocks noRot="1" noChangeAspect="1" noMove="1" noResize="1" noEditPoints="1" noAdjustHandles="1" noChangeArrowheads="1" noChangeShapeType="1" noTextEdit="1"/>
              </p:cNvSpPr>
              <p:nvPr/>
            </p:nvSpPr>
            <p:spPr>
              <a:xfrm>
                <a:off x="1341063" y="4975840"/>
                <a:ext cx="6834179" cy="830997"/>
              </a:xfrm>
              <a:prstGeom prst="rect">
                <a:avLst/>
              </a:prstGeom>
              <a:blipFill rotWithShape="0">
                <a:blip r:embed="rId14"/>
                <a:stretch>
                  <a:fillRect l="-1427"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341064" y="4472114"/>
                <a:ext cx="6161495" cy="461665"/>
              </a:xfrm>
              <a:prstGeom prst="rect">
                <a:avLst/>
              </a:prstGeom>
            </p:spPr>
            <p:txBody>
              <a:bodyPr wrap="none">
                <a:spAutoFit/>
              </a:bodyPr>
              <a:lstStyle/>
              <a:p>
                <a14:m>
                  <m:oMath xmlns:m="http://schemas.openxmlformats.org/officeDocument/2006/math">
                    <m:r>
                      <a:rPr lang="en-US" sz="2400" b="0" i="1" smtClean="0">
                        <a:solidFill>
                          <a:schemeClr val="tx2"/>
                        </a:solidFill>
                        <a:latin typeface="Cambria Math" panose="02040503050406030204" pitchFamily="18" charset="0"/>
                      </a:rPr>
                      <m:t>𝐴</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dirty="0" smtClean="0">
                        <a:solidFill>
                          <a:schemeClr val="tx2"/>
                        </a:solidFill>
                        <a:latin typeface="Cambria Math" panose="02040503050406030204" pitchFamily="18" charset="0"/>
                      </a:rPr>
                      <m:t>3</m:t>
                    </m:r>
                    <m:r>
                      <a:rPr lang="en-US" sz="2400" i="1">
                        <a:solidFill>
                          <a:schemeClr val="tx2"/>
                        </a:solidFill>
                        <a:latin typeface="Cambria Math" panose="02040503050406030204" pitchFamily="18" charset="0"/>
                      </a:rPr>
                      <m:t>, </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&lt;17}</m:t>
                    </m:r>
                  </m:oMath>
                </a14:m>
                <a:r>
                  <a:rPr lang="en-US" sz="2400" dirty="0">
                    <a:solidFill>
                      <a:schemeClr val="tx2"/>
                    </a:solidFill>
                  </a:rPr>
                  <a:t> </a:t>
                </a:r>
              </a:p>
            </p:txBody>
          </p:sp>
        </mc:Choice>
        <mc:Fallback xmlns="">
          <p:sp>
            <p:nvSpPr>
              <p:cNvPr id="29" name="Rectangle 28"/>
              <p:cNvSpPr>
                <a:spLocks noRot="1" noChangeAspect="1" noMove="1" noResize="1" noEditPoints="1" noAdjustHandles="1" noChangeArrowheads="1" noChangeShapeType="1" noTextEdit="1"/>
              </p:cNvSpPr>
              <p:nvPr/>
            </p:nvSpPr>
            <p:spPr>
              <a:xfrm>
                <a:off x="1341064" y="4472114"/>
                <a:ext cx="6161495" cy="461665"/>
              </a:xfrm>
              <a:prstGeom prst="rect">
                <a:avLst/>
              </a:prstGeom>
              <a:blipFill rotWithShape="0">
                <a:blip r:embed="rId15"/>
                <a:stretch>
                  <a:fillRect l="-297"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341065" y="5023702"/>
                <a:ext cx="6161495" cy="461665"/>
              </a:xfrm>
              <a:prstGeom prst="rect">
                <a:avLst/>
              </a:prstGeom>
            </p:spPr>
            <p:txBody>
              <a:bodyPr wrap="none">
                <a:spAutoFit/>
              </a:bodyPr>
              <a:lstStyle/>
              <a:p>
                <a14:m>
                  <m:oMath xmlns:m="http://schemas.openxmlformats.org/officeDocument/2006/math">
                    <m:r>
                      <a:rPr lang="en-US" sz="2400" b="0" i="1" smtClean="0">
                        <a:solidFill>
                          <a:schemeClr val="tx2"/>
                        </a:solidFill>
                        <a:latin typeface="Cambria Math" panose="02040503050406030204" pitchFamily="18" charset="0"/>
                      </a:rPr>
                      <m:t>𝐴</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dirty="0" smtClean="0">
                        <a:solidFill>
                          <a:schemeClr val="tx2"/>
                        </a:solidFill>
                        <a:latin typeface="Cambria Math" panose="02040503050406030204" pitchFamily="18" charset="0"/>
                      </a:rPr>
                      <m:t>3</m:t>
                    </m:r>
                    <m:r>
                      <a:rPr lang="en-US" sz="2400" i="1">
                        <a:solidFill>
                          <a:schemeClr val="tx2"/>
                        </a:solidFill>
                        <a:latin typeface="Cambria Math" panose="02040503050406030204" pitchFamily="18" charset="0"/>
                      </a:rPr>
                      <m:t>, </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&lt;18}</m:t>
                    </m:r>
                  </m:oMath>
                </a14:m>
                <a:r>
                  <a:rPr lang="en-US" sz="2400" dirty="0">
                    <a:solidFill>
                      <a:schemeClr val="tx2"/>
                    </a:solidFill>
                  </a:rPr>
                  <a:t> </a:t>
                </a:r>
              </a:p>
            </p:txBody>
          </p:sp>
        </mc:Choice>
        <mc:Fallback xmlns="">
          <p:sp>
            <p:nvSpPr>
              <p:cNvPr id="30" name="Rectangle 29"/>
              <p:cNvSpPr>
                <a:spLocks noRot="1" noChangeAspect="1" noMove="1" noResize="1" noEditPoints="1" noAdjustHandles="1" noChangeArrowheads="1" noChangeShapeType="1" noTextEdit="1"/>
              </p:cNvSpPr>
              <p:nvPr/>
            </p:nvSpPr>
            <p:spPr>
              <a:xfrm>
                <a:off x="1341065" y="5023702"/>
                <a:ext cx="6161495" cy="461665"/>
              </a:xfrm>
              <a:prstGeom prst="rect">
                <a:avLst/>
              </a:prstGeom>
              <a:blipFill rotWithShape="0">
                <a:blip r:embed="rId16"/>
                <a:stretch>
                  <a:fillRect l="-29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Callout 19"/>
              <p:cNvSpPr/>
              <p:nvPr/>
            </p:nvSpPr>
            <p:spPr>
              <a:xfrm>
                <a:off x="9485973" y="3557953"/>
                <a:ext cx="2300432" cy="1124196"/>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Times New Roman" panose="02020603050405020304" pitchFamily="18" charset="0"/>
                    <a:cs typeface="Times New Roman" panose="02020603050405020304" pitchFamily="18" charset="0"/>
                  </a:rPr>
                  <a:t>Tập </a:t>
                </a:r>
                <a:r>
                  <a:rPr lang="en-US" sz="2000" dirty="0" err="1">
                    <a:solidFill>
                      <a:schemeClr val="tx2"/>
                    </a:solidFill>
                    <a:latin typeface="Times New Roman" panose="02020603050405020304" pitchFamily="18" charset="0"/>
                    <a:cs typeface="Times New Roman" panose="02020603050405020304" pitchFamily="18" charset="0"/>
                  </a:rPr>
                  <a:t>hợp</a:t>
                </a:r>
                <a:r>
                  <a:rPr lang="en-US" sz="20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chemeClr val="tx2"/>
                        </a:solidFill>
                        <a:latin typeface="Cambria Math" panose="02040503050406030204" pitchFamily="18" charset="0"/>
                      </a:rPr>
                      <m:t>𝐴</m:t>
                    </m:r>
                  </m:oMath>
                </a14:m>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có</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cách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mô</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tả</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nào</a:t>
                </a:r>
                <a:r>
                  <a:rPr lang="en-US" sz="2000"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khác</a:t>
                </a:r>
                <a:r>
                  <a:rPr lang="en-US" sz="2000" dirty="0">
                    <a:solidFill>
                      <a:schemeClr val="tx2"/>
                    </a:solidFill>
                    <a:latin typeface="Times New Roman" panose="02020603050405020304" pitchFamily="18" charset="0"/>
                    <a:cs typeface="Times New Roman" panose="02020603050405020304" pitchFamily="18" charset="0"/>
                  </a:rPr>
                  <a:t>?</a:t>
                </a:r>
              </a:p>
            </p:txBody>
          </p:sp>
        </mc:Choice>
        <mc:Fallback xmlns="">
          <p:sp>
            <p:nvSpPr>
              <p:cNvPr id="20" name="Oval Callout 19"/>
              <p:cNvSpPr>
                <a:spLocks noRot="1" noChangeAspect="1" noMove="1" noResize="1" noEditPoints="1" noAdjustHandles="1" noChangeArrowheads="1" noChangeShapeType="1" noTextEdit="1"/>
              </p:cNvSpPr>
              <p:nvPr/>
            </p:nvSpPr>
            <p:spPr>
              <a:xfrm>
                <a:off x="9485973" y="3557953"/>
                <a:ext cx="2300432" cy="1124196"/>
              </a:xfrm>
              <a:prstGeom prst="wedgeEllipseCallou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Callout 31"/>
              <p:cNvSpPr/>
              <p:nvPr/>
            </p:nvSpPr>
            <p:spPr>
              <a:xfrm>
                <a:off x="9485972" y="3557953"/>
                <a:ext cx="2300432" cy="1124196"/>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Times New Roman" panose="02020603050405020304" pitchFamily="18" charset="0"/>
                    <a:cs typeface="Times New Roman" panose="02020603050405020304" pitchFamily="18" charset="0"/>
                  </a:rPr>
                  <a:t>Tìm </a:t>
                </a:r>
                <a:r>
                  <a:rPr lang="en-US" sz="2000" dirty="0" err="1">
                    <a:solidFill>
                      <a:schemeClr val="tx2"/>
                    </a:solidFill>
                    <a:latin typeface="Times New Roman" panose="02020603050405020304" pitchFamily="18" charset="0"/>
                    <a:cs typeface="Times New Roman" panose="02020603050405020304" pitchFamily="18" charset="0"/>
                  </a:rPr>
                  <a:t>mô</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tả</a:t>
                </a:r>
                <a:r>
                  <a:rPr lang="en-US" sz="2000"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khác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tập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hợp</a:t>
                </a:r>
                <a:r>
                  <a:rPr lang="en-US" sz="20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chemeClr val="tx2"/>
                        </a:solidFill>
                        <a:latin typeface="Cambria Math" panose="02040503050406030204" pitchFamily="18" charset="0"/>
                        <a:cs typeface="Times New Roman" panose="02020603050405020304" pitchFamily="18" charset="0"/>
                      </a:rPr>
                      <m:t>𝐵</m:t>
                    </m:r>
                  </m:oMath>
                </a14:m>
                <a:r>
                  <a:rPr lang="en-US" sz="2000" dirty="0">
                    <a:solidFill>
                      <a:schemeClr val="tx2"/>
                    </a:solidFill>
                    <a:latin typeface="Times New Roman" panose="02020603050405020304" pitchFamily="18" charset="0"/>
                    <a:cs typeface="Times New Roman" panose="02020603050405020304" pitchFamily="18" charset="0"/>
                  </a:rPr>
                  <a:t>?</a:t>
                </a:r>
              </a:p>
            </p:txBody>
          </p:sp>
        </mc:Choice>
        <mc:Fallback xmlns="">
          <p:sp>
            <p:nvSpPr>
              <p:cNvPr id="32" name="Oval Callout 31"/>
              <p:cNvSpPr>
                <a:spLocks noRot="1" noChangeAspect="1" noMove="1" noResize="1" noEditPoints="1" noAdjustHandles="1" noChangeArrowheads="1" noChangeShapeType="1" noTextEdit="1"/>
              </p:cNvSpPr>
              <p:nvPr/>
            </p:nvSpPr>
            <p:spPr>
              <a:xfrm>
                <a:off x="9485972" y="3557953"/>
                <a:ext cx="2300432" cy="1124196"/>
              </a:xfrm>
              <a:prstGeom prst="wedgeEllipseCallou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352778" y="4465797"/>
                <a:ext cx="6744860" cy="461665"/>
              </a:xfrm>
              <a:prstGeom prst="rect">
                <a:avLst/>
              </a:prstGeom>
            </p:spPr>
            <p:txBody>
              <a:bodyPr wrap="none">
                <a:spAutoFit/>
              </a:bodyPr>
              <a:lstStyle/>
              <a:p>
                <a14:m>
                  <m:oMath xmlns:m="http://schemas.openxmlformats.org/officeDocument/2006/math">
                    <m:r>
                      <a:rPr lang="en-US" sz="2400" i="1" smtClean="0">
                        <a:solidFill>
                          <a:schemeClr val="tx2"/>
                        </a:solidFill>
                        <a:latin typeface="Cambria Math" panose="02040503050406030204" pitchFamily="18" charset="0"/>
                      </a:rPr>
                      <m:t>𝐵</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a:solidFill>
                          <a:schemeClr val="tx2"/>
                        </a:solidFill>
                        <a:latin typeface="Cambria Math" panose="02040503050406030204" pitchFamily="18" charset="0"/>
                      </a:rPr>
                      <m:t>5, 0&lt;</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&lt;36}</m:t>
                    </m:r>
                  </m:oMath>
                </a14:m>
                <a:r>
                  <a:rPr lang="en-US" sz="2400" dirty="0">
                    <a:solidFill>
                      <a:schemeClr val="tx2"/>
                    </a:solidFill>
                  </a:rPr>
                  <a:t> </a:t>
                </a:r>
              </a:p>
            </p:txBody>
          </p:sp>
        </mc:Choice>
        <mc:Fallback xmlns="">
          <p:sp>
            <p:nvSpPr>
              <p:cNvPr id="33" name="Rectangle 32"/>
              <p:cNvSpPr>
                <a:spLocks noRot="1" noChangeAspect="1" noMove="1" noResize="1" noEditPoints="1" noAdjustHandles="1" noChangeArrowheads="1" noChangeShapeType="1" noTextEdit="1"/>
              </p:cNvSpPr>
              <p:nvPr/>
            </p:nvSpPr>
            <p:spPr>
              <a:xfrm>
                <a:off x="1352778" y="4465797"/>
                <a:ext cx="6744860" cy="461665"/>
              </a:xfrm>
              <a:prstGeom prst="rect">
                <a:avLst/>
              </a:prstGeom>
              <a:blipFill rotWithShape="0">
                <a:blip r:embed="rId19"/>
                <a:stretch>
                  <a:fillRect l="-271"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341064" y="5023702"/>
                <a:ext cx="6744860" cy="830997"/>
              </a:xfrm>
              <a:prstGeom prst="rect">
                <a:avLst/>
              </a:prstGeom>
            </p:spPr>
            <p:txBody>
              <a:bodyPr wrap="none">
                <a:spAutoFit/>
              </a:bodyPr>
              <a:lstStyle/>
              <a:p>
                <a14:m>
                  <m:oMath xmlns:m="http://schemas.openxmlformats.org/officeDocument/2006/math">
                    <m:r>
                      <a:rPr lang="en-US" sz="2400" i="1" smtClean="0">
                        <a:solidFill>
                          <a:schemeClr val="tx2"/>
                        </a:solidFill>
                        <a:latin typeface="Cambria Math" panose="02040503050406030204" pitchFamily="18" charset="0"/>
                      </a:rPr>
                      <m:t>𝐵</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a:solidFill>
                          <a:schemeClr val="tx2"/>
                        </a:solidFill>
                        <a:latin typeface="Cambria Math" panose="02040503050406030204" pitchFamily="18" charset="0"/>
                      </a:rPr>
                      <m:t>5, 0&lt;</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&lt;37}</m:t>
                    </m:r>
                  </m:oMath>
                </a14:m>
                <a:r>
                  <a:rPr lang="en-US" sz="2400" dirty="0">
                    <a:solidFill>
                      <a:schemeClr val="tx2"/>
                    </a:solidFill>
                  </a:rPr>
                  <a:t> </a:t>
                </a:r>
              </a:p>
              <a:p>
                <a:r>
                  <a:rPr lang="en-US" sz="2400" dirty="0">
                    <a:solidFill>
                      <a:schemeClr val="tx2"/>
                    </a:solidFill>
                  </a:rPr>
                  <a:t>…….</a:t>
                </a:r>
              </a:p>
            </p:txBody>
          </p:sp>
        </mc:Choice>
        <mc:Fallback xmlns="">
          <p:sp>
            <p:nvSpPr>
              <p:cNvPr id="35" name="Rectangle 34"/>
              <p:cNvSpPr>
                <a:spLocks noRot="1" noChangeAspect="1" noMove="1" noResize="1" noEditPoints="1" noAdjustHandles="1" noChangeArrowheads="1" noChangeShapeType="1" noTextEdit="1"/>
              </p:cNvSpPr>
              <p:nvPr/>
            </p:nvSpPr>
            <p:spPr>
              <a:xfrm>
                <a:off x="1341064" y="5023702"/>
                <a:ext cx="6744860" cy="830997"/>
              </a:xfrm>
              <a:prstGeom prst="rect">
                <a:avLst/>
              </a:prstGeom>
              <a:blipFill rotWithShape="0">
                <a:blip r:embed="rId20"/>
                <a:stretch>
                  <a:fillRect l="-1447" t="-5882" b="-16176"/>
                </a:stretch>
              </a:blipFill>
            </p:spPr>
            <p:txBody>
              <a:bodyPr/>
              <a:lstStyle/>
              <a:p>
                <a:r>
                  <a:rPr lang="en-US">
                    <a:noFill/>
                  </a:rPr>
                  <a:t> </a:t>
                </a:r>
              </a:p>
            </p:txBody>
          </p:sp>
        </mc:Fallback>
      </mc:AlternateContent>
      <p:pic>
        <p:nvPicPr>
          <p:cNvPr id="21" name="Pictur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88723" y="5485367"/>
            <a:ext cx="1372633" cy="1372633"/>
          </a:xfrm>
          <a:prstGeom prst="rect">
            <a:avLst/>
          </a:prstGeom>
        </p:spPr>
      </p:pic>
    </p:spTree>
    <p:extLst>
      <p:ext uri="{BB962C8B-B14F-4D97-AF65-F5344CB8AC3E}">
        <p14:creationId xmlns:p14="http://schemas.microsoft.com/office/powerpoint/2010/main" val="4230208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30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70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50" presetClass="entr" presetSubtype="0" decel="100000" fill="hold" grpId="0" nodeType="withEffect">
                                  <p:stCondLst>
                                    <p:cond delay="70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0" presetClass="entr" presetSubtype="0" decel="100000" fill="hold" grpId="0" nodeType="withEffect">
                                  <p:stCondLst>
                                    <p:cond delay="8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3"/>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par>
                                <p:cTn id="32" presetID="50" presetClass="entr" presetSubtype="0" decel="100000" fill="hold" grpId="0" nodeType="withEffect">
                                  <p:stCondLst>
                                    <p:cond delay="8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3"/>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0" presetClass="entr" presetSubtype="0" decel="100000" fill="hold" grpId="0" nodeType="withEffect">
                                  <p:stCondLst>
                                    <p:cond delay="8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3"/>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900" decel="100000" fill="hold"/>
                                        <p:tgtEl>
                                          <p:spTgt spid="2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4" dur="1000" fill="hold"/>
                                        <p:tgtEl>
                                          <p:spTgt spid="2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1000" fill="hold"/>
                                        <p:tgtEl>
                                          <p:spTgt spid="29"/>
                                        </p:tgtEl>
                                        <p:attrNameLst>
                                          <p:attrName>ppt_w</p:attrName>
                                        </p:attrNameLst>
                                      </p:cBhvr>
                                      <p:tavLst>
                                        <p:tav tm="0">
                                          <p:val>
                                            <p:strVal val="#ppt_w*0.70"/>
                                          </p:val>
                                        </p:tav>
                                        <p:tav tm="100000">
                                          <p:val>
                                            <p:strVal val="#ppt_w"/>
                                          </p:val>
                                        </p:tav>
                                      </p:tavLst>
                                    </p:anim>
                                    <p:anim calcmode="lin" valueType="num">
                                      <p:cBhvr>
                                        <p:cTn id="74" dur="1000" fill="hold"/>
                                        <p:tgtEl>
                                          <p:spTgt spid="29"/>
                                        </p:tgtEl>
                                        <p:attrNameLst>
                                          <p:attrName>ppt_h</p:attrName>
                                        </p:attrNameLst>
                                      </p:cBhvr>
                                      <p:tavLst>
                                        <p:tav tm="0">
                                          <p:val>
                                            <p:strVal val="#ppt_h"/>
                                          </p:val>
                                        </p:tav>
                                        <p:tav tm="100000">
                                          <p:val>
                                            <p:strVal val="#ppt_h"/>
                                          </p:val>
                                        </p:tav>
                                      </p:tavLst>
                                    </p:anim>
                                    <p:animEffect transition="in" filter="fade">
                                      <p:cBhvr>
                                        <p:cTn id="75" dur="1000"/>
                                        <p:tgtEl>
                                          <p:spTgt spid="29"/>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1000" fill="hold"/>
                                        <p:tgtEl>
                                          <p:spTgt spid="30"/>
                                        </p:tgtEl>
                                        <p:attrNameLst>
                                          <p:attrName>ppt_w</p:attrName>
                                        </p:attrNameLst>
                                      </p:cBhvr>
                                      <p:tavLst>
                                        <p:tav tm="0">
                                          <p:val>
                                            <p:strVal val="#ppt_w+.3"/>
                                          </p:val>
                                        </p:tav>
                                        <p:tav tm="100000">
                                          <p:val>
                                            <p:strVal val="#ppt_w"/>
                                          </p:val>
                                        </p:tav>
                                      </p:tavLst>
                                    </p:anim>
                                    <p:anim calcmode="lin" valueType="num">
                                      <p:cBhvr>
                                        <p:cTn id="79" dur="1000" fill="hold"/>
                                        <p:tgtEl>
                                          <p:spTgt spid="30"/>
                                        </p:tgtEl>
                                        <p:attrNameLst>
                                          <p:attrName>ppt_h</p:attrName>
                                        </p:attrNameLst>
                                      </p:cBhvr>
                                      <p:tavLst>
                                        <p:tav tm="0">
                                          <p:val>
                                            <p:strVal val="#ppt_h"/>
                                          </p:val>
                                        </p:tav>
                                        <p:tav tm="100000">
                                          <p:val>
                                            <p:strVal val="#ppt_h"/>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26"/>
                                        </p:tgtEl>
                                      </p:cBhvr>
                                    </p:animEffect>
                                    <p:anim calcmode="lin" valueType="num">
                                      <p:cBhvr>
                                        <p:cTn id="85" dur="1000"/>
                                        <p:tgtEl>
                                          <p:spTgt spid="26"/>
                                        </p:tgtEl>
                                        <p:attrNameLst>
                                          <p:attrName>ppt_x</p:attrName>
                                        </p:attrNameLst>
                                      </p:cBhvr>
                                      <p:tavLst>
                                        <p:tav tm="0">
                                          <p:val>
                                            <p:strVal val="ppt_x"/>
                                          </p:val>
                                        </p:tav>
                                        <p:tav tm="100000">
                                          <p:val>
                                            <p:strVal val="ppt_x"/>
                                          </p:val>
                                        </p:tav>
                                      </p:tavLst>
                                    </p:anim>
                                    <p:anim calcmode="lin" valueType="num">
                                      <p:cBhvr>
                                        <p:cTn id="86" dur="1000"/>
                                        <p:tgtEl>
                                          <p:spTgt spid="26"/>
                                        </p:tgtEl>
                                        <p:attrNameLst>
                                          <p:attrName>ppt_y</p:attrName>
                                        </p:attrNameLst>
                                      </p:cBhvr>
                                      <p:tavLst>
                                        <p:tav tm="0">
                                          <p:val>
                                            <p:strVal val="ppt_y"/>
                                          </p:val>
                                        </p:tav>
                                        <p:tav tm="100000">
                                          <p:val>
                                            <p:strVal val="ppt_y-.1"/>
                                          </p:val>
                                        </p:tav>
                                      </p:tavLst>
                                    </p:anim>
                                    <p:set>
                                      <p:cBhvr>
                                        <p:cTn id="87" dur="1" fill="hold">
                                          <p:stCondLst>
                                            <p:cond delay="999"/>
                                          </p:stCondLst>
                                        </p:cTn>
                                        <p:tgtEl>
                                          <p:spTgt spid="26"/>
                                        </p:tgtEl>
                                        <p:attrNameLst>
                                          <p:attrName>style.visibility</p:attrName>
                                        </p:attrNameLst>
                                      </p:cBhvr>
                                      <p:to>
                                        <p:strVal val="hidden"/>
                                      </p:to>
                                    </p:set>
                                  </p:childTnLst>
                                </p:cTn>
                              </p:par>
                              <p:par>
                                <p:cTn id="88" presetID="47" presetClass="exit" presetSubtype="0" fill="hold" grpId="1" nodeType="withEffect">
                                  <p:stCondLst>
                                    <p:cond delay="0"/>
                                  </p:stCondLst>
                                  <p:childTnLst>
                                    <p:animEffect transition="out" filter="fade">
                                      <p:cBhvr>
                                        <p:cTn id="89" dur="1000"/>
                                        <p:tgtEl>
                                          <p:spTgt spid="29"/>
                                        </p:tgtEl>
                                      </p:cBhvr>
                                    </p:animEffect>
                                    <p:anim calcmode="lin" valueType="num">
                                      <p:cBhvr>
                                        <p:cTn id="90" dur="1000"/>
                                        <p:tgtEl>
                                          <p:spTgt spid="29"/>
                                        </p:tgtEl>
                                        <p:attrNameLst>
                                          <p:attrName>ppt_x</p:attrName>
                                        </p:attrNameLst>
                                      </p:cBhvr>
                                      <p:tavLst>
                                        <p:tav tm="0">
                                          <p:val>
                                            <p:strVal val="ppt_x"/>
                                          </p:val>
                                        </p:tav>
                                        <p:tav tm="100000">
                                          <p:val>
                                            <p:strVal val="ppt_x"/>
                                          </p:val>
                                        </p:tav>
                                      </p:tavLst>
                                    </p:anim>
                                    <p:anim calcmode="lin" valueType="num">
                                      <p:cBhvr>
                                        <p:cTn id="91" dur="1000"/>
                                        <p:tgtEl>
                                          <p:spTgt spid="29"/>
                                        </p:tgtEl>
                                        <p:attrNameLst>
                                          <p:attrName>ppt_y</p:attrName>
                                        </p:attrNameLst>
                                      </p:cBhvr>
                                      <p:tavLst>
                                        <p:tav tm="0">
                                          <p:val>
                                            <p:strVal val="ppt_y"/>
                                          </p:val>
                                        </p:tav>
                                        <p:tav tm="100000">
                                          <p:val>
                                            <p:strVal val="ppt_y-.1"/>
                                          </p:val>
                                        </p:tav>
                                      </p:tavLst>
                                    </p:anim>
                                    <p:set>
                                      <p:cBhvr>
                                        <p:cTn id="92" dur="1" fill="hold">
                                          <p:stCondLst>
                                            <p:cond delay="999"/>
                                          </p:stCondLst>
                                        </p:cTn>
                                        <p:tgtEl>
                                          <p:spTgt spid="29"/>
                                        </p:tgtEl>
                                        <p:attrNameLst>
                                          <p:attrName>style.visibility</p:attrName>
                                        </p:attrNameLst>
                                      </p:cBhvr>
                                      <p:to>
                                        <p:strVal val="hidden"/>
                                      </p:to>
                                    </p:set>
                                  </p:childTnLst>
                                </p:cTn>
                              </p:par>
                              <p:par>
                                <p:cTn id="93" presetID="47" presetClass="exit" presetSubtype="0" fill="hold" grpId="1" nodeType="withEffect">
                                  <p:stCondLst>
                                    <p:cond delay="0"/>
                                  </p:stCondLst>
                                  <p:childTnLst>
                                    <p:animEffect transition="out" filter="fade">
                                      <p:cBhvr>
                                        <p:cTn id="94" dur="1000"/>
                                        <p:tgtEl>
                                          <p:spTgt spid="30"/>
                                        </p:tgtEl>
                                      </p:cBhvr>
                                    </p:animEffect>
                                    <p:anim calcmode="lin" valueType="num">
                                      <p:cBhvr>
                                        <p:cTn id="95" dur="1000"/>
                                        <p:tgtEl>
                                          <p:spTgt spid="30"/>
                                        </p:tgtEl>
                                        <p:attrNameLst>
                                          <p:attrName>ppt_x</p:attrName>
                                        </p:attrNameLst>
                                      </p:cBhvr>
                                      <p:tavLst>
                                        <p:tav tm="0">
                                          <p:val>
                                            <p:strVal val="ppt_x"/>
                                          </p:val>
                                        </p:tav>
                                        <p:tav tm="100000">
                                          <p:val>
                                            <p:strVal val="ppt_x"/>
                                          </p:val>
                                        </p:tav>
                                      </p:tavLst>
                                    </p:anim>
                                    <p:anim calcmode="lin" valueType="num">
                                      <p:cBhvr>
                                        <p:cTn id="96" dur="1000"/>
                                        <p:tgtEl>
                                          <p:spTgt spid="30"/>
                                        </p:tgtEl>
                                        <p:attrNameLst>
                                          <p:attrName>ppt_y</p:attrName>
                                        </p:attrNameLst>
                                      </p:cBhvr>
                                      <p:tavLst>
                                        <p:tav tm="0">
                                          <p:val>
                                            <p:strVal val="ppt_y"/>
                                          </p:val>
                                        </p:tav>
                                        <p:tav tm="100000">
                                          <p:val>
                                            <p:strVal val="ppt_y-.1"/>
                                          </p:val>
                                        </p:tav>
                                      </p:tavLst>
                                    </p:anim>
                                    <p:set>
                                      <p:cBhvr>
                                        <p:cTn id="97" dur="1" fill="hold">
                                          <p:stCondLst>
                                            <p:cond delay="999"/>
                                          </p:stCondLst>
                                        </p:cTn>
                                        <p:tgtEl>
                                          <p:spTgt spid="30"/>
                                        </p:tgtEl>
                                        <p:attrNameLst>
                                          <p:attrName>style.visibility</p:attrName>
                                        </p:attrNameLst>
                                      </p:cBhvr>
                                      <p:to>
                                        <p:strVal val="hidden"/>
                                      </p:to>
                                    </p:set>
                                  </p:childTnLst>
                                </p:cTn>
                              </p:par>
                              <p:par>
                                <p:cTn id="98" presetID="47" presetClass="exit" presetSubtype="0" fill="hold" grpId="1" nodeType="withEffect">
                                  <p:stCondLst>
                                    <p:cond delay="0"/>
                                  </p:stCondLst>
                                  <p:childTnLst>
                                    <p:animEffect transition="out" filter="fade">
                                      <p:cBhvr>
                                        <p:cTn id="99" dur="1000"/>
                                        <p:tgtEl>
                                          <p:spTgt spid="20"/>
                                        </p:tgtEl>
                                      </p:cBhvr>
                                    </p:animEffect>
                                    <p:anim calcmode="lin" valueType="num">
                                      <p:cBhvr>
                                        <p:cTn id="100" dur="1000"/>
                                        <p:tgtEl>
                                          <p:spTgt spid="20"/>
                                        </p:tgtEl>
                                        <p:attrNameLst>
                                          <p:attrName>ppt_x</p:attrName>
                                        </p:attrNameLst>
                                      </p:cBhvr>
                                      <p:tavLst>
                                        <p:tav tm="0">
                                          <p:val>
                                            <p:strVal val="ppt_x"/>
                                          </p:val>
                                        </p:tav>
                                        <p:tav tm="100000">
                                          <p:val>
                                            <p:strVal val="ppt_x"/>
                                          </p:val>
                                        </p:tav>
                                      </p:tavLst>
                                    </p:anim>
                                    <p:anim calcmode="lin" valueType="num">
                                      <p:cBhvr>
                                        <p:cTn id="101" dur="1000"/>
                                        <p:tgtEl>
                                          <p:spTgt spid="20"/>
                                        </p:tgtEl>
                                        <p:attrNameLst>
                                          <p:attrName>ppt_y</p:attrName>
                                        </p:attrNameLst>
                                      </p:cBhvr>
                                      <p:tavLst>
                                        <p:tav tm="0">
                                          <p:val>
                                            <p:strVal val="ppt_y"/>
                                          </p:val>
                                        </p:tav>
                                        <p:tav tm="100000">
                                          <p:val>
                                            <p:strVal val="ppt_y-.1"/>
                                          </p:val>
                                        </p:tav>
                                      </p:tavLst>
                                    </p:anim>
                                    <p:set>
                                      <p:cBhvr>
                                        <p:cTn id="102" dur="1" fill="hold">
                                          <p:stCondLst>
                                            <p:cond delay="999"/>
                                          </p:stCondLst>
                                        </p:cTn>
                                        <p:tgtEl>
                                          <p:spTgt spid="20"/>
                                        </p:tgtEl>
                                        <p:attrNameLst>
                                          <p:attrName>style.visibility</p:attrName>
                                        </p:attrNameLst>
                                      </p:cBhvr>
                                      <p:to>
                                        <p:strVal val="hidden"/>
                                      </p:to>
                                    </p:set>
                                  </p:childTnLst>
                                </p:cTn>
                              </p:par>
                              <p:par>
                                <p:cTn id="103" presetID="47"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1000"/>
                                        <p:tgtEl>
                                          <p:spTgt spid="11"/>
                                        </p:tgtEl>
                                      </p:cBhvr>
                                    </p:animEffect>
                                    <p:anim calcmode="lin" valueType="num">
                                      <p:cBhvr>
                                        <p:cTn id="106" dur="1000" fill="hold"/>
                                        <p:tgtEl>
                                          <p:spTgt spid="11"/>
                                        </p:tgtEl>
                                        <p:attrNameLst>
                                          <p:attrName>ppt_x</p:attrName>
                                        </p:attrNameLst>
                                      </p:cBhvr>
                                      <p:tavLst>
                                        <p:tav tm="0">
                                          <p:val>
                                            <p:strVal val="#ppt_x"/>
                                          </p:val>
                                        </p:tav>
                                        <p:tav tm="100000">
                                          <p:val>
                                            <p:strVal val="#ppt_x"/>
                                          </p:val>
                                        </p:tav>
                                      </p:tavLst>
                                    </p:anim>
                                    <p:anim calcmode="lin" valueType="num">
                                      <p:cBhvr>
                                        <p:cTn id="10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anim calcmode="lin" valueType="num">
                                      <p:cBhvr>
                                        <p:cTn id="113" dur="1000" fill="hold"/>
                                        <p:tgtEl>
                                          <p:spTgt spid="32"/>
                                        </p:tgtEl>
                                        <p:attrNameLst>
                                          <p:attrName>ppt_x</p:attrName>
                                        </p:attrNameLst>
                                      </p:cBhvr>
                                      <p:tavLst>
                                        <p:tav tm="0">
                                          <p:val>
                                            <p:strVal val="#ppt_x"/>
                                          </p:val>
                                        </p:tav>
                                        <p:tav tm="100000">
                                          <p:val>
                                            <p:strVal val="#ppt_x"/>
                                          </p:val>
                                        </p:tav>
                                      </p:tavLst>
                                    </p:anim>
                                    <p:anim calcmode="lin" valueType="num">
                                      <p:cBhvr>
                                        <p:cTn id="114" dur="900" decel="100000" fill="hold"/>
                                        <p:tgtEl>
                                          <p:spTgt spid="32"/>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0" presetClass="entr" presetSubtype="0" decel="10000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 calcmode="lin" valueType="num">
                                      <p:cBhvr>
                                        <p:cTn id="120" dur="1000" fill="hold"/>
                                        <p:tgtEl>
                                          <p:spTgt spid="33"/>
                                        </p:tgtEl>
                                        <p:attrNameLst>
                                          <p:attrName>ppt_w</p:attrName>
                                        </p:attrNameLst>
                                      </p:cBhvr>
                                      <p:tavLst>
                                        <p:tav tm="0">
                                          <p:val>
                                            <p:strVal val="#ppt_w+.3"/>
                                          </p:val>
                                        </p:tav>
                                        <p:tav tm="100000">
                                          <p:val>
                                            <p:strVal val="#ppt_w"/>
                                          </p:val>
                                        </p:tav>
                                      </p:tavLst>
                                    </p:anim>
                                    <p:anim calcmode="lin" valueType="num">
                                      <p:cBhvr>
                                        <p:cTn id="121" dur="1000" fill="hold"/>
                                        <p:tgtEl>
                                          <p:spTgt spid="33"/>
                                        </p:tgtEl>
                                        <p:attrNameLst>
                                          <p:attrName>ppt_h</p:attrName>
                                        </p:attrNameLst>
                                      </p:cBhvr>
                                      <p:tavLst>
                                        <p:tav tm="0">
                                          <p:val>
                                            <p:strVal val="#ppt_h"/>
                                          </p:val>
                                        </p:tav>
                                        <p:tav tm="100000">
                                          <p:val>
                                            <p:strVal val="#ppt_h"/>
                                          </p:val>
                                        </p:tav>
                                      </p:tavLst>
                                    </p:anim>
                                    <p:animEffect transition="in" filter="fade">
                                      <p:cBhvr>
                                        <p:cTn id="122" dur="1000"/>
                                        <p:tgtEl>
                                          <p:spTgt spid="33"/>
                                        </p:tgtEl>
                                      </p:cBhvr>
                                    </p:animEffect>
                                  </p:childTnLst>
                                </p:cTn>
                              </p:par>
                              <p:par>
                                <p:cTn id="123" presetID="50" presetClass="entr" presetSubtype="0" decel="100000"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1000" fill="hold"/>
                                        <p:tgtEl>
                                          <p:spTgt spid="35"/>
                                        </p:tgtEl>
                                        <p:attrNameLst>
                                          <p:attrName>ppt_w</p:attrName>
                                        </p:attrNameLst>
                                      </p:cBhvr>
                                      <p:tavLst>
                                        <p:tav tm="0">
                                          <p:val>
                                            <p:strVal val="#ppt_w+.3"/>
                                          </p:val>
                                        </p:tav>
                                        <p:tav tm="100000">
                                          <p:val>
                                            <p:strVal val="#ppt_w"/>
                                          </p:val>
                                        </p:tav>
                                      </p:tavLst>
                                    </p:anim>
                                    <p:anim calcmode="lin" valueType="num">
                                      <p:cBhvr>
                                        <p:cTn id="126" dur="1000" fill="hold"/>
                                        <p:tgtEl>
                                          <p:spTgt spid="35"/>
                                        </p:tgtEl>
                                        <p:attrNameLst>
                                          <p:attrName>ppt_h</p:attrName>
                                        </p:attrNameLst>
                                      </p:cBhvr>
                                      <p:tavLst>
                                        <p:tav tm="0">
                                          <p:val>
                                            <p:strVal val="#ppt_h"/>
                                          </p:val>
                                        </p:tav>
                                        <p:tav tm="100000">
                                          <p:val>
                                            <p:strVal val="#ppt_h"/>
                                          </p:val>
                                        </p:tav>
                                      </p:tavLst>
                                    </p:anim>
                                    <p:animEffect transition="in" filter="fade">
                                      <p:cBhvr>
                                        <p:cTn id="127" dur="10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49" presetClass="exit" presetSubtype="0" accel="100000" fill="hold" grpId="1" nodeType="clickEffect">
                                  <p:stCondLst>
                                    <p:cond delay="0"/>
                                  </p:stCondLst>
                                  <p:childTnLst>
                                    <p:anim calcmode="lin" valueType="num">
                                      <p:cBhvr>
                                        <p:cTn id="131" dur="500"/>
                                        <p:tgtEl>
                                          <p:spTgt spid="11"/>
                                        </p:tgtEl>
                                        <p:attrNameLst>
                                          <p:attrName>ppt_w</p:attrName>
                                        </p:attrNameLst>
                                      </p:cBhvr>
                                      <p:tavLst>
                                        <p:tav tm="0">
                                          <p:val>
                                            <p:strVal val="ppt_w"/>
                                          </p:val>
                                        </p:tav>
                                        <p:tav tm="100000">
                                          <p:val>
                                            <p:fltVal val="0"/>
                                          </p:val>
                                        </p:tav>
                                      </p:tavLst>
                                    </p:anim>
                                    <p:anim calcmode="lin" valueType="num">
                                      <p:cBhvr>
                                        <p:cTn id="132" dur="500"/>
                                        <p:tgtEl>
                                          <p:spTgt spid="11"/>
                                        </p:tgtEl>
                                        <p:attrNameLst>
                                          <p:attrName>ppt_h</p:attrName>
                                        </p:attrNameLst>
                                      </p:cBhvr>
                                      <p:tavLst>
                                        <p:tav tm="0">
                                          <p:val>
                                            <p:strVal val="ppt_h"/>
                                          </p:val>
                                        </p:tav>
                                        <p:tav tm="100000">
                                          <p:val>
                                            <p:fltVal val="0"/>
                                          </p:val>
                                        </p:tav>
                                      </p:tavLst>
                                    </p:anim>
                                    <p:anim calcmode="lin" valueType="num">
                                      <p:cBhvr>
                                        <p:cTn id="133" dur="500"/>
                                        <p:tgtEl>
                                          <p:spTgt spid="11"/>
                                        </p:tgtEl>
                                        <p:attrNameLst>
                                          <p:attrName>style.rotation</p:attrName>
                                        </p:attrNameLst>
                                      </p:cBhvr>
                                      <p:tavLst>
                                        <p:tav tm="0">
                                          <p:val>
                                            <p:fltVal val="0"/>
                                          </p:val>
                                        </p:tav>
                                        <p:tav tm="100000">
                                          <p:val>
                                            <p:fltVal val="360"/>
                                          </p:val>
                                        </p:tav>
                                      </p:tavLst>
                                    </p:anim>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49" presetClass="exit" presetSubtype="0" accel="100000" fill="hold" grpId="1" nodeType="withEffect">
                                  <p:stCondLst>
                                    <p:cond delay="0"/>
                                  </p:stCondLst>
                                  <p:childTnLst>
                                    <p:anim calcmode="lin" valueType="num">
                                      <p:cBhvr>
                                        <p:cTn id="137" dur="500"/>
                                        <p:tgtEl>
                                          <p:spTgt spid="33"/>
                                        </p:tgtEl>
                                        <p:attrNameLst>
                                          <p:attrName>ppt_w</p:attrName>
                                        </p:attrNameLst>
                                      </p:cBhvr>
                                      <p:tavLst>
                                        <p:tav tm="0">
                                          <p:val>
                                            <p:strVal val="ppt_w"/>
                                          </p:val>
                                        </p:tav>
                                        <p:tav tm="100000">
                                          <p:val>
                                            <p:fltVal val="0"/>
                                          </p:val>
                                        </p:tav>
                                      </p:tavLst>
                                    </p:anim>
                                    <p:anim calcmode="lin" valueType="num">
                                      <p:cBhvr>
                                        <p:cTn id="138" dur="500"/>
                                        <p:tgtEl>
                                          <p:spTgt spid="33"/>
                                        </p:tgtEl>
                                        <p:attrNameLst>
                                          <p:attrName>ppt_h</p:attrName>
                                        </p:attrNameLst>
                                      </p:cBhvr>
                                      <p:tavLst>
                                        <p:tav tm="0">
                                          <p:val>
                                            <p:strVal val="ppt_h"/>
                                          </p:val>
                                        </p:tav>
                                        <p:tav tm="100000">
                                          <p:val>
                                            <p:fltVal val="0"/>
                                          </p:val>
                                        </p:tav>
                                      </p:tavLst>
                                    </p:anim>
                                    <p:anim calcmode="lin" valueType="num">
                                      <p:cBhvr>
                                        <p:cTn id="139" dur="500"/>
                                        <p:tgtEl>
                                          <p:spTgt spid="33"/>
                                        </p:tgtEl>
                                        <p:attrNameLst>
                                          <p:attrName>style.rotation</p:attrName>
                                        </p:attrNameLst>
                                      </p:cBhvr>
                                      <p:tavLst>
                                        <p:tav tm="0">
                                          <p:val>
                                            <p:fltVal val="0"/>
                                          </p:val>
                                        </p:tav>
                                        <p:tav tm="100000">
                                          <p:val>
                                            <p:fltVal val="360"/>
                                          </p:val>
                                        </p:tav>
                                      </p:tavLst>
                                    </p:anim>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49" presetClass="exit" presetSubtype="0" accel="100000" fill="hold" grpId="1" nodeType="withEffect">
                                  <p:stCondLst>
                                    <p:cond delay="0"/>
                                  </p:stCondLst>
                                  <p:childTnLst>
                                    <p:anim calcmode="lin" valueType="num">
                                      <p:cBhvr>
                                        <p:cTn id="143" dur="500"/>
                                        <p:tgtEl>
                                          <p:spTgt spid="35"/>
                                        </p:tgtEl>
                                        <p:attrNameLst>
                                          <p:attrName>ppt_w</p:attrName>
                                        </p:attrNameLst>
                                      </p:cBhvr>
                                      <p:tavLst>
                                        <p:tav tm="0">
                                          <p:val>
                                            <p:strVal val="ppt_w"/>
                                          </p:val>
                                        </p:tav>
                                        <p:tav tm="100000">
                                          <p:val>
                                            <p:fltVal val="0"/>
                                          </p:val>
                                        </p:tav>
                                      </p:tavLst>
                                    </p:anim>
                                    <p:anim calcmode="lin" valueType="num">
                                      <p:cBhvr>
                                        <p:cTn id="144" dur="500"/>
                                        <p:tgtEl>
                                          <p:spTgt spid="35"/>
                                        </p:tgtEl>
                                        <p:attrNameLst>
                                          <p:attrName>ppt_h</p:attrName>
                                        </p:attrNameLst>
                                      </p:cBhvr>
                                      <p:tavLst>
                                        <p:tav tm="0">
                                          <p:val>
                                            <p:strVal val="ppt_h"/>
                                          </p:val>
                                        </p:tav>
                                        <p:tav tm="100000">
                                          <p:val>
                                            <p:fltVal val="0"/>
                                          </p:val>
                                        </p:tav>
                                      </p:tavLst>
                                    </p:anim>
                                    <p:anim calcmode="lin" valueType="num">
                                      <p:cBhvr>
                                        <p:cTn id="145" dur="500"/>
                                        <p:tgtEl>
                                          <p:spTgt spid="35"/>
                                        </p:tgtEl>
                                        <p:attrNameLst>
                                          <p:attrName>style.rotation</p:attrName>
                                        </p:attrNameLst>
                                      </p:cBhvr>
                                      <p:tavLst>
                                        <p:tav tm="0">
                                          <p:val>
                                            <p:fltVal val="0"/>
                                          </p:val>
                                        </p:tav>
                                        <p:tav tm="100000">
                                          <p:val>
                                            <p:fltVal val="360"/>
                                          </p:val>
                                        </p:tav>
                                      </p:tavLst>
                                    </p:anim>
                                    <p:animEffect transition="out" filter="fad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par>
                                <p:cTn id="148" presetID="49" presetClass="exit" presetSubtype="0" accel="100000" fill="hold" grpId="1" nodeType="withEffect">
                                  <p:stCondLst>
                                    <p:cond delay="0"/>
                                  </p:stCondLst>
                                  <p:childTnLst>
                                    <p:anim calcmode="lin" valueType="num">
                                      <p:cBhvr>
                                        <p:cTn id="149" dur="500"/>
                                        <p:tgtEl>
                                          <p:spTgt spid="32"/>
                                        </p:tgtEl>
                                        <p:attrNameLst>
                                          <p:attrName>ppt_w</p:attrName>
                                        </p:attrNameLst>
                                      </p:cBhvr>
                                      <p:tavLst>
                                        <p:tav tm="0">
                                          <p:val>
                                            <p:strVal val="ppt_w"/>
                                          </p:val>
                                        </p:tav>
                                        <p:tav tm="100000">
                                          <p:val>
                                            <p:fltVal val="0"/>
                                          </p:val>
                                        </p:tav>
                                      </p:tavLst>
                                    </p:anim>
                                    <p:anim calcmode="lin" valueType="num">
                                      <p:cBhvr>
                                        <p:cTn id="150" dur="500"/>
                                        <p:tgtEl>
                                          <p:spTgt spid="32"/>
                                        </p:tgtEl>
                                        <p:attrNameLst>
                                          <p:attrName>ppt_h</p:attrName>
                                        </p:attrNameLst>
                                      </p:cBhvr>
                                      <p:tavLst>
                                        <p:tav tm="0">
                                          <p:val>
                                            <p:strVal val="ppt_h"/>
                                          </p:val>
                                        </p:tav>
                                        <p:tav tm="100000">
                                          <p:val>
                                            <p:fltVal val="0"/>
                                          </p:val>
                                        </p:tav>
                                      </p:tavLst>
                                    </p:anim>
                                    <p:anim calcmode="lin" valueType="num">
                                      <p:cBhvr>
                                        <p:cTn id="151" dur="500"/>
                                        <p:tgtEl>
                                          <p:spTgt spid="32"/>
                                        </p:tgtEl>
                                        <p:attrNameLst>
                                          <p:attrName>style.rotation</p:attrName>
                                        </p:attrNameLst>
                                      </p:cBhvr>
                                      <p:tavLst>
                                        <p:tav tm="0">
                                          <p:val>
                                            <p:fltVal val="0"/>
                                          </p:val>
                                        </p:tav>
                                        <p:tav tm="100000">
                                          <p:val>
                                            <p:fltVal val="360"/>
                                          </p:val>
                                        </p:tav>
                                      </p:tavLst>
                                    </p:anim>
                                    <p:animEffect transition="out" filter="fade">
                                      <p:cBhvr>
                                        <p:cTn id="152" dur="500"/>
                                        <p:tgtEl>
                                          <p:spTgt spid="32"/>
                                        </p:tgtEl>
                                      </p:cBhvr>
                                    </p:animEffect>
                                    <p:set>
                                      <p:cBhvr>
                                        <p:cTn id="153" dur="1" fill="hold">
                                          <p:stCondLst>
                                            <p:cond delay="499"/>
                                          </p:stCondLst>
                                        </p:cTn>
                                        <p:tgtEl>
                                          <p:spTgt spid="3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50" presetClass="entr" presetSubtype="0" decel="100000" fill="hold" grpId="0" nodeType="clickEffect">
                                  <p:stCondLst>
                                    <p:cond delay="0"/>
                                  </p:stCondLst>
                                  <p:childTnLst>
                                    <p:set>
                                      <p:cBhvr>
                                        <p:cTn id="157" dur="1" fill="hold">
                                          <p:stCondLst>
                                            <p:cond delay="0"/>
                                          </p:stCondLst>
                                        </p:cTn>
                                        <p:tgtEl>
                                          <p:spTgt spid="27"/>
                                        </p:tgtEl>
                                        <p:attrNameLst>
                                          <p:attrName>style.visibility</p:attrName>
                                        </p:attrNameLst>
                                      </p:cBhvr>
                                      <p:to>
                                        <p:strVal val="visible"/>
                                      </p:to>
                                    </p:set>
                                    <p:anim calcmode="lin" valueType="num">
                                      <p:cBhvr>
                                        <p:cTn id="158" dur="1000" fill="hold"/>
                                        <p:tgtEl>
                                          <p:spTgt spid="27"/>
                                        </p:tgtEl>
                                        <p:attrNameLst>
                                          <p:attrName>ppt_w</p:attrName>
                                        </p:attrNameLst>
                                      </p:cBhvr>
                                      <p:tavLst>
                                        <p:tav tm="0">
                                          <p:val>
                                            <p:strVal val="#ppt_w+.3"/>
                                          </p:val>
                                        </p:tav>
                                        <p:tav tm="100000">
                                          <p:val>
                                            <p:strVal val="#ppt_w"/>
                                          </p:val>
                                        </p:tav>
                                      </p:tavLst>
                                    </p:anim>
                                    <p:anim calcmode="lin" valueType="num">
                                      <p:cBhvr>
                                        <p:cTn id="159" dur="1000" fill="hold"/>
                                        <p:tgtEl>
                                          <p:spTgt spid="27"/>
                                        </p:tgtEl>
                                        <p:attrNameLst>
                                          <p:attrName>ppt_h</p:attrName>
                                        </p:attrNameLst>
                                      </p:cBhvr>
                                      <p:tavLst>
                                        <p:tav tm="0">
                                          <p:val>
                                            <p:strVal val="#ppt_h"/>
                                          </p:val>
                                        </p:tav>
                                        <p:tav tm="100000">
                                          <p:val>
                                            <p:strVal val="#ppt_h"/>
                                          </p:val>
                                        </p:tav>
                                      </p:tavLst>
                                    </p:anim>
                                    <p:animEffect transition="in" filter="fade">
                                      <p:cBhvr>
                                        <p:cTn id="160" dur="1000"/>
                                        <p:tgtEl>
                                          <p:spTgt spid="27"/>
                                        </p:tgtEl>
                                      </p:cBhvr>
                                    </p:animEffect>
                                  </p:childTnLst>
                                </p:cTn>
                              </p:par>
                              <p:par>
                                <p:cTn id="161" presetID="50" presetClass="entr" presetSubtype="0" decel="100000" fill="hold" grpId="0" nodeType="withEffect">
                                  <p:stCondLst>
                                    <p:cond delay="60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1000" fill="hold"/>
                                        <p:tgtEl>
                                          <p:spTgt spid="28"/>
                                        </p:tgtEl>
                                        <p:attrNameLst>
                                          <p:attrName>ppt_w</p:attrName>
                                        </p:attrNameLst>
                                      </p:cBhvr>
                                      <p:tavLst>
                                        <p:tav tm="0">
                                          <p:val>
                                            <p:strVal val="#ppt_w+.3"/>
                                          </p:val>
                                        </p:tav>
                                        <p:tav tm="100000">
                                          <p:val>
                                            <p:strVal val="#ppt_w"/>
                                          </p:val>
                                        </p:tav>
                                      </p:tavLst>
                                    </p:anim>
                                    <p:anim calcmode="lin" valueType="num">
                                      <p:cBhvr>
                                        <p:cTn id="164" dur="1000" fill="hold"/>
                                        <p:tgtEl>
                                          <p:spTgt spid="28"/>
                                        </p:tgtEl>
                                        <p:attrNameLst>
                                          <p:attrName>ppt_h</p:attrName>
                                        </p:attrNameLst>
                                      </p:cBhvr>
                                      <p:tavLst>
                                        <p:tav tm="0">
                                          <p:val>
                                            <p:strVal val="#ppt_h"/>
                                          </p:val>
                                        </p:tav>
                                        <p:tav tm="100000">
                                          <p:val>
                                            <p:strVal val="#ppt_h"/>
                                          </p:val>
                                        </p:tav>
                                      </p:tavLst>
                                    </p:anim>
                                    <p:animEffect transition="in" filter="fade">
                                      <p:cBhvr>
                                        <p:cTn id="16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P spid="15" grpId="0"/>
      <p:bldP spid="11" grpId="0"/>
      <p:bldP spid="11" grpId="1"/>
      <p:bldP spid="12" grpId="0"/>
      <p:bldP spid="16" grpId="0"/>
      <p:bldP spid="17" grpId="0"/>
      <p:bldP spid="18" grpId="0"/>
      <p:bldP spid="26" grpId="0"/>
      <p:bldP spid="26" grpId="1"/>
      <p:bldP spid="27" grpId="0"/>
      <p:bldP spid="28" grpId="0"/>
      <p:bldP spid="29" grpId="0"/>
      <p:bldP spid="29" grpId="1"/>
      <p:bldP spid="30" grpId="0"/>
      <p:bldP spid="30" grpId="1"/>
      <p:bldP spid="20" grpId="0" animBg="1"/>
      <p:bldP spid="20" grpId="1" animBg="1"/>
      <p:bldP spid="32" grpId="0" animBg="1"/>
      <p:bldP spid="32" grpId="1" animBg="1"/>
      <p:bldP spid="33" grpId="0"/>
      <p:bldP spid="33" grpId="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3" name="文本框 32"/>
          <p:cNvSpPr txBox="1"/>
          <p:nvPr/>
        </p:nvSpPr>
        <p:spPr>
          <a:xfrm>
            <a:off x="5646851" y="3429000"/>
            <a:ext cx="5188944" cy="1046440"/>
          </a:xfrm>
          <a:prstGeom prst="rect">
            <a:avLst/>
          </a:prstGeom>
          <a:noFill/>
        </p:spPr>
        <p:txBody>
          <a:bodyPr wrap="square" rtlCol="0">
            <a:spAutoFit/>
          </a:bodyPr>
          <a:lstStyle/>
          <a:p>
            <a:pPr algn="ctr"/>
            <a:r>
              <a:rPr lang="en-US" altLang="zh-CN" sz="62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VẬN DỤNG</a:t>
            </a:r>
          </a:p>
        </p:txBody>
      </p:sp>
    </p:spTree>
    <p:extLst>
      <p:ext uri="{BB962C8B-B14F-4D97-AF65-F5344CB8AC3E}">
        <p14:creationId xmlns:p14="http://schemas.microsoft.com/office/powerpoint/2010/main" val="1582713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3"/>
                                        </p:tgtEl>
                                        <p:attrNameLst>
                                          <p:attrName>ppt_y</p:attrName>
                                        </p:attrNameLst>
                                      </p:cBhvr>
                                      <p:tavLst>
                                        <p:tav tm="0">
                                          <p:val>
                                            <p:strVal val="#ppt_y"/>
                                          </p:val>
                                        </p:tav>
                                        <p:tav tm="100000">
                                          <p:val>
                                            <p:strVal val="#ppt_y"/>
                                          </p:val>
                                        </p:tav>
                                      </p:tavLst>
                                    </p:anim>
                                    <p:anim calcmode="lin" valueType="num">
                                      <p:cBhvr>
                                        <p:cTn id="19"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8"/>
          <p:cNvSpPr>
            <a:spLocks/>
          </p:cNvSpPr>
          <p:nvPr/>
        </p:nvSpPr>
        <p:spPr bwMode="auto">
          <a:xfrm rot="15218325">
            <a:off x="10303053" y="4437811"/>
            <a:ext cx="1807078" cy="2342025"/>
          </a:xfrm>
          <a:custGeom>
            <a:avLst/>
            <a:gdLst>
              <a:gd name="T0" fmla="*/ 294 w 351"/>
              <a:gd name="T1" fmla="*/ 316 h 455"/>
              <a:gd name="T2" fmla="*/ 332 w 351"/>
              <a:gd name="T3" fmla="*/ 328 h 455"/>
              <a:gd name="T4" fmla="*/ 344 w 351"/>
              <a:gd name="T5" fmla="*/ 329 h 455"/>
              <a:gd name="T6" fmla="*/ 351 w 351"/>
              <a:gd name="T7" fmla="*/ 317 h 455"/>
              <a:gd name="T8" fmla="*/ 351 w 351"/>
              <a:gd name="T9" fmla="*/ 281 h 455"/>
              <a:gd name="T10" fmla="*/ 174 w 351"/>
              <a:gd name="T11" fmla="*/ 104 h 455"/>
              <a:gd name="T12" fmla="*/ 135 w 351"/>
              <a:gd name="T13" fmla="*/ 104 h 455"/>
              <a:gd name="T14" fmla="*/ 107 w 351"/>
              <a:gd name="T15" fmla="*/ 87 h 455"/>
              <a:gd name="T16" fmla="*/ 105 w 351"/>
              <a:gd name="T17" fmla="*/ 83 h 455"/>
              <a:gd name="T18" fmla="*/ 107 w 351"/>
              <a:gd name="T19" fmla="*/ 54 h 455"/>
              <a:gd name="T20" fmla="*/ 118 w 351"/>
              <a:gd name="T21" fmla="*/ 26 h 455"/>
              <a:gd name="T22" fmla="*/ 86 w 351"/>
              <a:gd name="T23" fmla="*/ 0 h 455"/>
              <a:gd name="T24" fmla="*/ 54 w 351"/>
              <a:gd name="T25" fmla="*/ 26 h 455"/>
              <a:gd name="T26" fmla="*/ 64 w 351"/>
              <a:gd name="T27" fmla="*/ 54 h 455"/>
              <a:gd name="T28" fmla="*/ 66 w 351"/>
              <a:gd name="T29" fmla="*/ 83 h 455"/>
              <a:gd name="T30" fmla="*/ 64 w 351"/>
              <a:gd name="T31" fmla="*/ 87 h 455"/>
              <a:gd name="T32" fmla="*/ 37 w 351"/>
              <a:gd name="T33" fmla="*/ 104 h 455"/>
              <a:gd name="T34" fmla="*/ 37 w 351"/>
              <a:gd name="T35" fmla="*/ 104 h 455"/>
              <a:gd name="T36" fmla="*/ 32 w 351"/>
              <a:gd name="T37" fmla="*/ 104 h 455"/>
              <a:gd name="T38" fmla="*/ 31 w 351"/>
              <a:gd name="T39" fmla="*/ 104 h 455"/>
              <a:gd name="T40" fmla="*/ 29 w 351"/>
              <a:gd name="T41" fmla="*/ 104 h 455"/>
              <a:gd name="T42" fmla="*/ 0 w 351"/>
              <a:gd name="T43" fmla="*/ 104 h 455"/>
              <a:gd name="T44" fmla="*/ 351 w 351"/>
              <a:gd name="T45" fmla="*/ 455 h 455"/>
              <a:gd name="T46" fmla="*/ 351 w 351"/>
              <a:gd name="T47" fmla="*/ 419 h 455"/>
              <a:gd name="T48" fmla="*/ 344 w 351"/>
              <a:gd name="T49" fmla="*/ 407 h 455"/>
              <a:gd name="T50" fmla="*/ 332 w 351"/>
              <a:gd name="T51" fmla="*/ 408 h 455"/>
              <a:gd name="T52" fmla="*/ 294 w 351"/>
              <a:gd name="T53" fmla="*/ 421 h 455"/>
              <a:gd name="T54" fmla="*/ 247 w 351"/>
              <a:gd name="T55" fmla="*/ 368 h 455"/>
              <a:gd name="T56" fmla="*/ 294 w 351"/>
              <a:gd name="T57" fmla="*/ 31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1" h="455">
                <a:moveTo>
                  <a:pt x="294" y="316"/>
                </a:moveTo>
                <a:cubicBezTo>
                  <a:pt x="306" y="316"/>
                  <a:pt x="329" y="327"/>
                  <a:pt x="332" y="328"/>
                </a:cubicBezTo>
                <a:cubicBezTo>
                  <a:pt x="336" y="331"/>
                  <a:pt x="341" y="331"/>
                  <a:pt x="344" y="329"/>
                </a:cubicBezTo>
                <a:cubicBezTo>
                  <a:pt x="349" y="326"/>
                  <a:pt x="351" y="320"/>
                  <a:pt x="351" y="317"/>
                </a:cubicBezTo>
                <a:cubicBezTo>
                  <a:pt x="351" y="281"/>
                  <a:pt x="351" y="281"/>
                  <a:pt x="351" y="281"/>
                </a:cubicBezTo>
                <a:cubicBezTo>
                  <a:pt x="256" y="276"/>
                  <a:pt x="179" y="199"/>
                  <a:pt x="174" y="104"/>
                </a:cubicBezTo>
                <a:cubicBezTo>
                  <a:pt x="135" y="104"/>
                  <a:pt x="135" y="104"/>
                  <a:pt x="135" y="104"/>
                </a:cubicBezTo>
                <a:cubicBezTo>
                  <a:pt x="123" y="102"/>
                  <a:pt x="113" y="96"/>
                  <a:pt x="107" y="87"/>
                </a:cubicBezTo>
                <a:cubicBezTo>
                  <a:pt x="106" y="86"/>
                  <a:pt x="106" y="85"/>
                  <a:pt x="105" y="83"/>
                </a:cubicBezTo>
                <a:cubicBezTo>
                  <a:pt x="102" y="74"/>
                  <a:pt x="102" y="64"/>
                  <a:pt x="107" y="54"/>
                </a:cubicBezTo>
                <a:cubicBezTo>
                  <a:pt x="112" y="45"/>
                  <a:pt x="118" y="31"/>
                  <a:pt x="118" y="26"/>
                </a:cubicBezTo>
                <a:cubicBezTo>
                  <a:pt x="118" y="12"/>
                  <a:pt x="103" y="0"/>
                  <a:pt x="86" y="0"/>
                </a:cubicBezTo>
                <a:cubicBezTo>
                  <a:pt x="68" y="0"/>
                  <a:pt x="54" y="12"/>
                  <a:pt x="54" y="26"/>
                </a:cubicBezTo>
                <a:cubicBezTo>
                  <a:pt x="54" y="31"/>
                  <a:pt x="59" y="45"/>
                  <a:pt x="64" y="54"/>
                </a:cubicBezTo>
                <a:cubicBezTo>
                  <a:pt x="69" y="64"/>
                  <a:pt x="70" y="74"/>
                  <a:pt x="66" y="83"/>
                </a:cubicBezTo>
                <a:cubicBezTo>
                  <a:pt x="66" y="85"/>
                  <a:pt x="65" y="86"/>
                  <a:pt x="64" y="87"/>
                </a:cubicBezTo>
                <a:cubicBezTo>
                  <a:pt x="59" y="96"/>
                  <a:pt x="49" y="102"/>
                  <a:pt x="37" y="104"/>
                </a:cubicBezTo>
                <a:cubicBezTo>
                  <a:pt x="37" y="104"/>
                  <a:pt x="37" y="104"/>
                  <a:pt x="37" y="104"/>
                </a:cubicBezTo>
                <a:cubicBezTo>
                  <a:pt x="32" y="104"/>
                  <a:pt x="32" y="104"/>
                  <a:pt x="32" y="104"/>
                </a:cubicBezTo>
                <a:cubicBezTo>
                  <a:pt x="31" y="104"/>
                  <a:pt x="31" y="104"/>
                  <a:pt x="31" y="104"/>
                </a:cubicBezTo>
                <a:cubicBezTo>
                  <a:pt x="29" y="104"/>
                  <a:pt x="29" y="104"/>
                  <a:pt x="29" y="104"/>
                </a:cubicBezTo>
                <a:cubicBezTo>
                  <a:pt x="0" y="104"/>
                  <a:pt x="0" y="104"/>
                  <a:pt x="0" y="104"/>
                </a:cubicBezTo>
                <a:cubicBezTo>
                  <a:pt x="5" y="295"/>
                  <a:pt x="160" y="450"/>
                  <a:pt x="351" y="455"/>
                </a:cubicBezTo>
                <a:cubicBezTo>
                  <a:pt x="351" y="419"/>
                  <a:pt x="351" y="419"/>
                  <a:pt x="351" y="419"/>
                </a:cubicBezTo>
                <a:cubicBezTo>
                  <a:pt x="350" y="415"/>
                  <a:pt x="349" y="410"/>
                  <a:pt x="344" y="407"/>
                </a:cubicBezTo>
                <a:cubicBezTo>
                  <a:pt x="341" y="405"/>
                  <a:pt x="336" y="406"/>
                  <a:pt x="332" y="408"/>
                </a:cubicBezTo>
                <a:cubicBezTo>
                  <a:pt x="329" y="409"/>
                  <a:pt x="306" y="421"/>
                  <a:pt x="294" y="421"/>
                </a:cubicBezTo>
                <a:cubicBezTo>
                  <a:pt x="268" y="421"/>
                  <a:pt x="247" y="397"/>
                  <a:pt x="247" y="368"/>
                </a:cubicBezTo>
                <a:cubicBezTo>
                  <a:pt x="247" y="339"/>
                  <a:pt x="268" y="316"/>
                  <a:pt x="294" y="316"/>
                </a:cubicBezTo>
                <a:close/>
              </a:path>
            </a:pathLst>
          </a:custGeom>
          <a:solidFill>
            <a:srgbClr val="DEC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panose="020B060402020203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560" y="5338467"/>
            <a:ext cx="1932145" cy="1932145"/>
          </a:xfrm>
          <a:prstGeom prst="rect">
            <a:avLst/>
          </a:prstGeom>
        </p:spPr>
      </p:pic>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3"/>
          <p:cNvSpPr txBox="1"/>
          <p:nvPr/>
        </p:nvSpPr>
        <p:spPr>
          <a:xfrm>
            <a:off x="1556300" y="211327"/>
            <a:ext cx="4190436" cy="584775"/>
          </a:xfrm>
          <a:prstGeom prst="rect">
            <a:avLst/>
          </a:prstGeom>
          <a:noFill/>
        </p:spPr>
        <p:txBody>
          <a:bodyPr wrap="square" rtlCol="0">
            <a:spAutoFit/>
          </a:bodyPr>
          <a:lstStyle/>
          <a:p>
            <a:pPr algn="ctr"/>
            <a:r>
              <a:rPr lang="en-US" altLang="zh-CN" sz="3200" b="1" dirty="0">
                <a:solidFill>
                  <a:schemeClr val="tx2">
                    <a:lumMod val="75000"/>
                  </a:schemeClr>
                </a:solidFill>
                <a:latin typeface="Times New Roman" panose="02020603050405020304" pitchFamily="18" charset="0"/>
                <a:ea typeface="华康少女文字W5" panose="040F0509000000000000" pitchFamily="81" charset="-122"/>
                <a:cs typeface="Times New Roman" panose="02020603050405020304" pitchFamily="18" charset="0"/>
              </a:rPr>
              <a:t>BÀI TẬP BỔ SUNG 2</a:t>
            </a:r>
            <a:endParaRPr lang="en-US" altLang="zh-CN" sz="3200" dirty="0">
              <a:solidFill>
                <a:schemeClr val="tx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
        <p:nvSpPr>
          <p:cNvPr id="38" name="Rounded Rectangle 37"/>
          <p:cNvSpPr/>
          <p:nvPr/>
        </p:nvSpPr>
        <p:spPr>
          <a:xfrm>
            <a:off x="10999414" y="166233"/>
            <a:ext cx="1038557" cy="94861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465822" y="976412"/>
                <a:ext cx="9932950" cy="954107"/>
              </a:xfrm>
              <a:prstGeom prst="rect">
                <a:avLst/>
              </a:prstGeom>
            </p:spPr>
            <p:txBody>
              <a:bodyPr wrap="square">
                <a:spAutoFit/>
              </a:bodyPr>
              <a:lstStyle/>
              <a:p>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𝑋</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𝐶</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𝐴</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𝑂</m:t>
                    </m:r>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m:t>
                    </m:r>
                  </m:oMath>
                </a14:m>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Tìm</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cụm</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từ</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2</m:t>
                    </m:r>
                  </m:oMath>
                </a14:m>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từ</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trở</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lên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có</a:t>
                </a:r>
                <a:r>
                  <a:rPr lang="en-US" altLang="zh-CN" sz="2800" b="1"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nghĩa</a:t>
                </a:r>
                <a:r>
                  <a:rPr lang="en-US" altLang="zh-CN" sz="2800" b="1"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dụng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chữ</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trong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𝑋</m:t>
                    </m:r>
                  </m:oMath>
                </a14:m>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65822" y="976412"/>
                <a:ext cx="9932950" cy="954107"/>
              </a:xfrm>
              <a:prstGeom prst="rect">
                <a:avLst/>
              </a:prstGeom>
              <a:blipFill rotWithShape="0">
                <a:blip r:embed="rId6"/>
                <a:stretch>
                  <a:fillRect l="-1227" t="-6369" b="-16561"/>
                </a:stretch>
              </a:blipFill>
            </p:spPr>
            <p:txBody>
              <a:bodyPr/>
              <a:lstStyle/>
              <a:p>
                <a:r>
                  <a:rPr lang="en-US">
                    <a:noFill/>
                  </a:rPr>
                  <a:t> </a:t>
                </a:r>
              </a:p>
            </p:txBody>
          </p:sp>
        </mc:Fallback>
      </mc:AlternateContent>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95" y="3179042"/>
            <a:ext cx="1135305" cy="1135305"/>
          </a:xfrm>
          <a:prstGeom prst="rect">
            <a:avLst/>
          </a:prstGeom>
        </p:spPr>
      </p:pic>
      <p:sp>
        <p:nvSpPr>
          <p:cNvPr id="2" name="TextBox 1"/>
          <p:cNvSpPr txBox="1"/>
          <p:nvPr/>
        </p:nvSpPr>
        <p:spPr>
          <a:xfrm>
            <a:off x="1875894" y="2076287"/>
            <a:ext cx="3237875" cy="461665"/>
          </a:xfrm>
          <a:prstGeom prst="rect">
            <a:avLst/>
          </a:prstGeom>
          <a:noFill/>
        </p:spPr>
        <p:txBody>
          <a:bodyPr wrap="square" rtlCol="0">
            <a:spAutoFit/>
          </a:bodyPr>
          <a:lstStyle/>
          <a:p>
            <a:r>
              <a:rPr lang="en-US" sz="2400" b="1" dirty="0" err="1">
                <a:solidFill>
                  <a:schemeClr val="accent1">
                    <a:lumMod val="50000"/>
                  </a:schemeClr>
                </a:solidFill>
                <a:latin typeface="Times New Roman" panose="02020603050405020304" pitchFamily="18" charset="0"/>
                <a:cs typeface="Times New Roman" panose="02020603050405020304" pitchFamily="18" charset="0"/>
              </a:rPr>
              <a:t>Ví</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dụ</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a:solidFill>
                  <a:schemeClr val="accent1">
                    <a:lumMod val="50000"/>
                  </a:schemeClr>
                </a:solidFill>
                <a:latin typeface="Times New Roman" panose="02020603050405020304" pitchFamily="18" charset="0"/>
                <a:cs typeface="Times New Roman" panose="02020603050405020304" pitchFamily="18" charset="0"/>
              </a:rPr>
              <a:t>CÓ CÁ</a:t>
            </a:r>
          </a:p>
        </p:txBody>
      </p:sp>
      <p:sp>
        <p:nvSpPr>
          <p:cNvPr id="10" name="TextBox 9"/>
          <p:cNvSpPr txBox="1"/>
          <p:nvPr/>
        </p:nvSpPr>
        <p:spPr>
          <a:xfrm>
            <a:off x="10902820" y="5085603"/>
            <a:ext cx="1531363" cy="523220"/>
          </a:xfrm>
          <a:prstGeom prst="rect">
            <a:avLst/>
          </a:prstGeom>
          <a:noFill/>
        </p:spPr>
        <p:txBody>
          <a:bodyPr wrap="square" rtlCol="0">
            <a:spAutoFit/>
          </a:bodyPr>
          <a:lstStyle/>
          <a:p>
            <a:pPr algn="ctr"/>
            <a:r>
              <a:rPr lang="en-US" sz="2800" b="1" dirty="0">
                <a:solidFill>
                  <a:srgbClr val="30116D"/>
                </a:solidFill>
                <a:latin typeface="Times New Roman" panose="02020603050405020304" pitchFamily="18" charset="0"/>
                <a:cs typeface="Times New Roman" panose="02020603050405020304" pitchFamily="18" charset="0"/>
              </a:rPr>
              <a:t>TỪ</a:t>
            </a:r>
          </a:p>
        </p:txBody>
      </p:sp>
      <p:sp>
        <p:nvSpPr>
          <p:cNvPr id="12" name="Rectangle 11"/>
          <p:cNvSpPr/>
          <p:nvPr/>
        </p:nvSpPr>
        <p:spPr>
          <a:xfrm>
            <a:off x="10902198" y="5465616"/>
            <a:ext cx="723275" cy="523220"/>
          </a:xfrm>
          <a:prstGeom prst="rect">
            <a:avLst/>
          </a:prstGeom>
        </p:spPr>
        <p:txBody>
          <a:bodyPr wrap="none">
            <a:spAutoFit/>
          </a:bodyPr>
          <a:lstStyle/>
          <a:p>
            <a:r>
              <a:rPr lang="en-US" sz="2800" b="1" dirty="0">
                <a:solidFill>
                  <a:srgbClr val="30116D"/>
                </a:solidFill>
                <a:latin typeface="Times New Roman" panose="02020603050405020304" pitchFamily="18" charset="0"/>
                <a:cs typeface="Times New Roman" panose="02020603050405020304" pitchFamily="18" charset="0"/>
              </a:rPr>
              <a:t>CÓ</a:t>
            </a:r>
            <a:endParaRPr lang="en-US" sz="2800" dirty="0"/>
          </a:p>
        </p:txBody>
      </p:sp>
      <p:sp>
        <p:nvSpPr>
          <p:cNvPr id="13" name="Rectangle 12"/>
          <p:cNvSpPr/>
          <p:nvPr/>
        </p:nvSpPr>
        <p:spPr>
          <a:xfrm>
            <a:off x="10267156" y="5888761"/>
            <a:ext cx="1401345" cy="523220"/>
          </a:xfrm>
          <a:prstGeom prst="rect">
            <a:avLst/>
          </a:prstGeom>
        </p:spPr>
        <p:txBody>
          <a:bodyPr wrap="none">
            <a:spAutoFit/>
          </a:bodyPr>
          <a:lstStyle/>
          <a:p>
            <a:pPr algn="ctr"/>
            <a:r>
              <a:rPr lang="en-US" sz="2800" b="1" dirty="0">
                <a:solidFill>
                  <a:srgbClr val="30116D"/>
                </a:solidFill>
                <a:latin typeface="Times New Roman" panose="02020603050405020304" pitchFamily="18" charset="0"/>
                <a:cs typeface="Times New Roman" panose="02020603050405020304" pitchFamily="18" charset="0"/>
              </a:rPr>
              <a:t>NGHĨA</a:t>
            </a:r>
          </a:p>
        </p:txBody>
      </p:sp>
      <p:sp>
        <p:nvSpPr>
          <p:cNvPr id="31" name="TextBox 12"/>
          <p:cNvSpPr txBox="1"/>
          <p:nvPr/>
        </p:nvSpPr>
        <p:spPr>
          <a:xfrm>
            <a:off x="2138660" y="3049570"/>
            <a:ext cx="2523281" cy="2677656"/>
          </a:xfrm>
          <a:prstGeom prst="rect">
            <a:avLst/>
          </a:prstGeom>
          <a:noFill/>
        </p:spPr>
        <p:txBody>
          <a:bodyPr wrap="square" rtlCol="0">
            <a:spAutoFit/>
          </a:bodyPr>
          <a:lstStyle/>
          <a:p>
            <a:pPr>
              <a:lnSpc>
                <a:spcPct val="150000"/>
              </a:lnSpc>
            </a:pPr>
            <a:r>
              <a:rPr lang="vi-VN" sz="2800"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AO CÁ</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a:p>
            <a:pPr>
              <a:lnSpc>
                <a:spcPct val="150000"/>
              </a:lnSpc>
            </a:pPr>
            <a:r>
              <a:rPr lang="vi-V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CÓ CÀ</a:t>
            </a:r>
          </a:p>
          <a:p>
            <a:pPr>
              <a:lnSpc>
                <a:spcPct val="150000"/>
              </a:lnSpc>
            </a:pPr>
            <a:r>
              <a:rPr lang="vi-VN" sz="2800" dirty="0">
                <a:solidFill>
                  <a:schemeClr val="accent1">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CÓ CỜ</a:t>
            </a:r>
          </a:p>
          <a:p>
            <a:pPr>
              <a:lnSpc>
                <a:spcPct val="150000"/>
              </a:lnSpc>
            </a:pPr>
            <a:r>
              <a:rPr lang="vi-VN" sz="2800" dirty="0">
                <a:solidFill>
                  <a:schemeClr val="accent1">
                    <a:lumMod val="40000"/>
                    <a:lumOff val="6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CAO CỜ</a:t>
            </a:r>
            <a:endParaRPr lang="en-US" altLang="zh-CN" sz="2800"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TextBox 12"/>
          <p:cNvSpPr txBox="1"/>
          <p:nvPr/>
        </p:nvSpPr>
        <p:spPr>
          <a:xfrm>
            <a:off x="6239662" y="2980552"/>
            <a:ext cx="2672613" cy="3323987"/>
          </a:xfrm>
          <a:prstGeom prst="rect">
            <a:avLst/>
          </a:prstGeom>
          <a:noFill/>
        </p:spPr>
        <p:txBody>
          <a:bodyPr wrap="square" rtlCol="0">
            <a:spAutoFit/>
          </a:bodyPr>
          <a:lstStyle/>
          <a:p>
            <a:pPr>
              <a:lnSpc>
                <a:spcPct val="150000"/>
              </a:lnSpc>
            </a:pPr>
            <a:r>
              <a:rPr lang="vi-VN" sz="2800" dirty="0">
                <a:solidFill>
                  <a:srgbClr val="DEC6F2"/>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CAO </a:t>
            </a:r>
            <a:r>
              <a:rPr lang="en-US" sz="2800" dirty="0" err="1">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CAO</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a:p>
            <a:pPr>
              <a:lnSpc>
                <a:spcPct val="150000"/>
              </a:lnSpc>
            </a:pPr>
            <a:r>
              <a:rPr lang="vi-VN" sz="2800" dirty="0">
                <a:solidFill>
                  <a:srgbClr val="AC70DE"/>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CÀO </a:t>
            </a:r>
            <a:r>
              <a:rPr lang="en-US" sz="2800" dirty="0" err="1">
                <a:solidFill>
                  <a:schemeClr val="tx2">
                    <a:lumMod val="75000"/>
                  </a:schemeClr>
                </a:solidFill>
                <a:latin typeface="Times New Roman" panose="02020603050405020304" pitchFamily="18" charset="0"/>
                <a:cs typeface="Times New Roman" panose="02020603050405020304" pitchFamily="18" charset="0"/>
              </a:rPr>
              <a:t>CÀO</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a:p>
            <a:pPr>
              <a:lnSpc>
                <a:spcPct val="150000"/>
              </a:lnSpc>
            </a:pPr>
            <a:r>
              <a:rPr lang="vi-VN" sz="2800" dirty="0">
                <a:solidFill>
                  <a:srgbClr val="842FCB"/>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CA CAO</a:t>
            </a:r>
          </a:p>
          <a:p>
            <a:pPr>
              <a:lnSpc>
                <a:spcPct val="150000"/>
              </a:lnSpc>
            </a:pPr>
            <a:r>
              <a:rPr lang="vi-VN" sz="2800" dirty="0">
                <a:solidFill>
                  <a:srgbClr val="4F1CB6"/>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842FCB"/>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CÓ CÁO</a:t>
            </a:r>
          </a:p>
          <a:p>
            <a:pPr>
              <a:lnSpc>
                <a:spcPct val="150000"/>
              </a:lnSpc>
            </a:pPr>
            <a:r>
              <a:rPr lang="vi-VN" sz="2800" dirty="0">
                <a:solidFill>
                  <a:srgbClr val="30116D"/>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842FCB"/>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800"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1883053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7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strVal val="#ppt_w+.3"/>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out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 calcmode="lin" valueType="num">
                                      <p:cBhvr>
                                        <p:cTn id="46" dur="1000" fill="hold"/>
                                        <p:tgtEl>
                                          <p:spTgt spid="31">
                                            <p:txEl>
                                              <p:pRg st="0" end="0"/>
                                            </p:txEl>
                                          </p:spTgt>
                                        </p:tgtEl>
                                        <p:attrNameLst>
                                          <p:attrName>ppt_w</p:attrName>
                                        </p:attrNameLst>
                                      </p:cBhvr>
                                      <p:tavLst>
                                        <p:tav tm="0">
                                          <p:val>
                                            <p:strVal val="#ppt_w*0.70"/>
                                          </p:val>
                                        </p:tav>
                                        <p:tav tm="100000">
                                          <p:val>
                                            <p:strVal val="#ppt_w"/>
                                          </p:val>
                                        </p:tav>
                                      </p:tavLst>
                                    </p:anim>
                                    <p:anim calcmode="lin" valueType="num">
                                      <p:cBhvr>
                                        <p:cTn id="47" dur="100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48" dur="1000"/>
                                        <p:tgtEl>
                                          <p:spTgt spid="31">
                                            <p:txEl>
                                              <p:pRg st="0" end="0"/>
                                            </p:txEl>
                                          </p:spTgt>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31">
                                            <p:txEl>
                                              <p:pRg st="1" end="1"/>
                                            </p:txEl>
                                          </p:spTgt>
                                        </p:tgtEl>
                                        <p:attrNameLst>
                                          <p:attrName>style.visibility</p:attrName>
                                        </p:attrNameLst>
                                      </p:cBhvr>
                                      <p:to>
                                        <p:strVal val="visible"/>
                                      </p:to>
                                    </p:set>
                                    <p:anim calcmode="lin" valueType="num">
                                      <p:cBhvr>
                                        <p:cTn id="51" dur="1000" fill="hold"/>
                                        <p:tgtEl>
                                          <p:spTgt spid="31">
                                            <p:txEl>
                                              <p:pRg st="1" end="1"/>
                                            </p:txEl>
                                          </p:spTgt>
                                        </p:tgtEl>
                                        <p:attrNameLst>
                                          <p:attrName>ppt_w</p:attrName>
                                        </p:attrNameLst>
                                      </p:cBhvr>
                                      <p:tavLst>
                                        <p:tav tm="0">
                                          <p:val>
                                            <p:strVal val="#ppt_w+.3"/>
                                          </p:val>
                                        </p:tav>
                                        <p:tav tm="100000">
                                          <p:val>
                                            <p:strVal val="#ppt_w"/>
                                          </p:val>
                                        </p:tav>
                                      </p:tavLst>
                                    </p:anim>
                                    <p:anim calcmode="lin" valueType="num">
                                      <p:cBhvr>
                                        <p:cTn id="52" dur="1000" fill="hold"/>
                                        <p:tgtEl>
                                          <p:spTgt spid="31">
                                            <p:txEl>
                                              <p:pRg st="1" end="1"/>
                                            </p:txEl>
                                          </p:spTgt>
                                        </p:tgtEl>
                                        <p:attrNameLst>
                                          <p:attrName>ppt_h</p:attrName>
                                        </p:attrNameLst>
                                      </p:cBhvr>
                                      <p:tavLst>
                                        <p:tav tm="0">
                                          <p:val>
                                            <p:strVal val="#ppt_h"/>
                                          </p:val>
                                        </p:tav>
                                        <p:tav tm="100000">
                                          <p:val>
                                            <p:strVal val="#ppt_h"/>
                                          </p:val>
                                        </p:tav>
                                      </p:tavLst>
                                    </p:anim>
                                    <p:animEffect transition="in" filter="fade">
                                      <p:cBhvr>
                                        <p:cTn id="53" dur="1000"/>
                                        <p:tgtEl>
                                          <p:spTgt spid="31">
                                            <p:txEl>
                                              <p:pRg st="1" end="1"/>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31">
                                            <p:txEl>
                                              <p:pRg st="2" end="2"/>
                                            </p:txEl>
                                          </p:spTgt>
                                        </p:tgtEl>
                                        <p:attrNameLst>
                                          <p:attrName>style.visibility</p:attrName>
                                        </p:attrNameLst>
                                      </p:cBhvr>
                                      <p:to>
                                        <p:strVal val="visible"/>
                                      </p:to>
                                    </p:set>
                                    <p:anim calcmode="lin" valueType="num">
                                      <p:cBhvr>
                                        <p:cTn id="56" dur="1000" fill="hold"/>
                                        <p:tgtEl>
                                          <p:spTgt spid="31">
                                            <p:txEl>
                                              <p:pRg st="2" end="2"/>
                                            </p:txEl>
                                          </p:spTgt>
                                        </p:tgtEl>
                                        <p:attrNameLst>
                                          <p:attrName>ppt_w</p:attrName>
                                        </p:attrNameLst>
                                      </p:cBhvr>
                                      <p:tavLst>
                                        <p:tav tm="0">
                                          <p:val>
                                            <p:strVal val="#ppt_w*0.70"/>
                                          </p:val>
                                        </p:tav>
                                        <p:tav tm="100000">
                                          <p:val>
                                            <p:strVal val="#ppt_w"/>
                                          </p:val>
                                        </p:tav>
                                      </p:tavLst>
                                    </p:anim>
                                    <p:anim calcmode="lin" valueType="num">
                                      <p:cBhvr>
                                        <p:cTn id="57" dur="1000" fill="hold"/>
                                        <p:tgtEl>
                                          <p:spTgt spid="31">
                                            <p:txEl>
                                              <p:pRg st="2" end="2"/>
                                            </p:txEl>
                                          </p:spTgt>
                                        </p:tgtEl>
                                        <p:attrNameLst>
                                          <p:attrName>ppt_h</p:attrName>
                                        </p:attrNameLst>
                                      </p:cBhvr>
                                      <p:tavLst>
                                        <p:tav tm="0">
                                          <p:val>
                                            <p:strVal val="#ppt_h"/>
                                          </p:val>
                                        </p:tav>
                                        <p:tav tm="100000">
                                          <p:val>
                                            <p:strVal val="#ppt_h"/>
                                          </p:val>
                                        </p:tav>
                                      </p:tavLst>
                                    </p:anim>
                                    <p:animEffect transition="in" filter="fade">
                                      <p:cBhvr>
                                        <p:cTn id="58" dur="1000"/>
                                        <p:tgtEl>
                                          <p:spTgt spid="31">
                                            <p:txEl>
                                              <p:pRg st="2" end="2"/>
                                            </p:txEl>
                                          </p:spTgt>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31">
                                            <p:txEl>
                                              <p:pRg st="3" end="3"/>
                                            </p:txEl>
                                          </p:spTgt>
                                        </p:tgtEl>
                                        <p:attrNameLst>
                                          <p:attrName>style.visibility</p:attrName>
                                        </p:attrNameLst>
                                      </p:cBhvr>
                                      <p:to>
                                        <p:strVal val="visible"/>
                                      </p:to>
                                    </p:set>
                                    <p:anim calcmode="lin" valueType="num">
                                      <p:cBhvr>
                                        <p:cTn id="61" dur="1000" fill="hold"/>
                                        <p:tgtEl>
                                          <p:spTgt spid="31">
                                            <p:txEl>
                                              <p:pRg st="3" end="3"/>
                                            </p:txEl>
                                          </p:spTgt>
                                        </p:tgtEl>
                                        <p:attrNameLst>
                                          <p:attrName>ppt_w</p:attrName>
                                        </p:attrNameLst>
                                      </p:cBhvr>
                                      <p:tavLst>
                                        <p:tav tm="0">
                                          <p:val>
                                            <p:strVal val="#ppt_w+.3"/>
                                          </p:val>
                                        </p:tav>
                                        <p:tav tm="100000">
                                          <p:val>
                                            <p:strVal val="#ppt_w"/>
                                          </p:val>
                                        </p:tav>
                                      </p:tavLst>
                                    </p:anim>
                                    <p:anim calcmode="lin" valueType="num">
                                      <p:cBhvr>
                                        <p:cTn id="62" dur="1000" fill="hold"/>
                                        <p:tgtEl>
                                          <p:spTgt spid="31">
                                            <p:txEl>
                                              <p:pRg st="3" end="3"/>
                                            </p:txEl>
                                          </p:spTgt>
                                        </p:tgtEl>
                                        <p:attrNameLst>
                                          <p:attrName>ppt_h</p:attrName>
                                        </p:attrNameLst>
                                      </p:cBhvr>
                                      <p:tavLst>
                                        <p:tav tm="0">
                                          <p:val>
                                            <p:strVal val="#ppt_h"/>
                                          </p:val>
                                        </p:tav>
                                        <p:tav tm="100000">
                                          <p:val>
                                            <p:strVal val="#ppt_h"/>
                                          </p:val>
                                        </p:tav>
                                      </p:tavLst>
                                    </p:anim>
                                    <p:animEffect transition="in" filter="fade">
                                      <p:cBhvr>
                                        <p:cTn id="63" dur="1000"/>
                                        <p:tgtEl>
                                          <p:spTgt spid="31">
                                            <p:txEl>
                                              <p:pRg st="3" end="3"/>
                                            </p:txEl>
                                          </p:spTgt>
                                        </p:tgtEl>
                                      </p:cBhvr>
                                    </p:animEffect>
                                  </p:childTnLst>
                                </p:cTn>
                              </p:par>
                              <p:par>
                                <p:cTn id="64" presetID="50" presetClass="entr" presetSubtype="0" decel="100000" fill="hold"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p:cTn id="66" dur="100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67" dur="100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68" dur="1000"/>
                                        <p:tgtEl>
                                          <p:spTgt spid="32">
                                            <p:txEl>
                                              <p:pRg st="0" end="0"/>
                                            </p:txEl>
                                          </p:spTgt>
                                        </p:tgtEl>
                                      </p:cBhvr>
                                    </p:animEffect>
                                  </p:childTnLst>
                                </p:cTn>
                              </p:par>
                              <p:par>
                                <p:cTn id="69" presetID="55" presetClass="entr" presetSubtype="0" fill="hold" nodeType="withEffect">
                                  <p:stCondLst>
                                    <p:cond delay="0"/>
                                  </p:stCondLst>
                                  <p:childTnLst>
                                    <p:set>
                                      <p:cBhvr>
                                        <p:cTn id="70" dur="1" fill="hold">
                                          <p:stCondLst>
                                            <p:cond delay="0"/>
                                          </p:stCondLst>
                                        </p:cTn>
                                        <p:tgtEl>
                                          <p:spTgt spid="32">
                                            <p:txEl>
                                              <p:pRg st="1" end="1"/>
                                            </p:txEl>
                                          </p:spTgt>
                                        </p:tgtEl>
                                        <p:attrNameLst>
                                          <p:attrName>style.visibility</p:attrName>
                                        </p:attrNameLst>
                                      </p:cBhvr>
                                      <p:to>
                                        <p:strVal val="visible"/>
                                      </p:to>
                                    </p:set>
                                    <p:anim calcmode="lin" valueType="num">
                                      <p:cBhvr>
                                        <p:cTn id="71" dur="1000" fill="hold"/>
                                        <p:tgtEl>
                                          <p:spTgt spid="32">
                                            <p:txEl>
                                              <p:pRg st="1" end="1"/>
                                            </p:txEl>
                                          </p:spTgt>
                                        </p:tgtEl>
                                        <p:attrNameLst>
                                          <p:attrName>ppt_w</p:attrName>
                                        </p:attrNameLst>
                                      </p:cBhvr>
                                      <p:tavLst>
                                        <p:tav tm="0">
                                          <p:val>
                                            <p:strVal val="#ppt_w*0.70"/>
                                          </p:val>
                                        </p:tav>
                                        <p:tav tm="100000">
                                          <p:val>
                                            <p:strVal val="#ppt_w"/>
                                          </p:val>
                                        </p:tav>
                                      </p:tavLst>
                                    </p:anim>
                                    <p:anim calcmode="lin" valueType="num">
                                      <p:cBhvr>
                                        <p:cTn id="72" dur="1000" fill="hold"/>
                                        <p:tgtEl>
                                          <p:spTgt spid="32">
                                            <p:txEl>
                                              <p:pRg st="1" end="1"/>
                                            </p:txEl>
                                          </p:spTgt>
                                        </p:tgtEl>
                                        <p:attrNameLst>
                                          <p:attrName>ppt_h</p:attrName>
                                        </p:attrNameLst>
                                      </p:cBhvr>
                                      <p:tavLst>
                                        <p:tav tm="0">
                                          <p:val>
                                            <p:strVal val="#ppt_h"/>
                                          </p:val>
                                        </p:tav>
                                        <p:tav tm="100000">
                                          <p:val>
                                            <p:strVal val="#ppt_h"/>
                                          </p:val>
                                        </p:tav>
                                      </p:tavLst>
                                    </p:anim>
                                    <p:animEffect transition="in" filter="fade">
                                      <p:cBhvr>
                                        <p:cTn id="73" dur="1000"/>
                                        <p:tgtEl>
                                          <p:spTgt spid="32">
                                            <p:txEl>
                                              <p:pRg st="1" end="1"/>
                                            </p:txEl>
                                          </p:spTgt>
                                        </p:tgtEl>
                                      </p:cBhvr>
                                    </p:animEffect>
                                  </p:childTnLst>
                                </p:cTn>
                              </p:par>
                              <p:par>
                                <p:cTn id="74" presetID="50" presetClass="entr" presetSubtype="0" decel="100000" fill="hold" nodeType="withEffect">
                                  <p:stCondLst>
                                    <p:cond delay="0"/>
                                  </p:stCondLst>
                                  <p:childTnLst>
                                    <p:set>
                                      <p:cBhvr>
                                        <p:cTn id="75" dur="1" fill="hold">
                                          <p:stCondLst>
                                            <p:cond delay="0"/>
                                          </p:stCondLst>
                                        </p:cTn>
                                        <p:tgtEl>
                                          <p:spTgt spid="32">
                                            <p:txEl>
                                              <p:pRg st="2" end="2"/>
                                            </p:txEl>
                                          </p:spTgt>
                                        </p:tgtEl>
                                        <p:attrNameLst>
                                          <p:attrName>style.visibility</p:attrName>
                                        </p:attrNameLst>
                                      </p:cBhvr>
                                      <p:to>
                                        <p:strVal val="visible"/>
                                      </p:to>
                                    </p:set>
                                    <p:anim calcmode="lin" valueType="num">
                                      <p:cBhvr>
                                        <p:cTn id="76" dur="1000" fill="hold"/>
                                        <p:tgtEl>
                                          <p:spTgt spid="32">
                                            <p:txEl>
                                              <p:pRg st="2" end="2"/>
                                            </p:txEl>
                                          </p:spTgt>
                                        </p:tgtEl>
                                        <p:attrNameLst>
                                          <p:attrName>ppt_w</p:attrName>
                                        </p:attrNameLst>
                                      </p:cBhvr>
                                      <p:tavLst>
                                        <p:tav tm="0">
                                          <p:val>
                                            <p:strVal val="#ppt_w+.3"/>
                                          </p:val>
                                        </p:tav>
                                        <p:tav tm="100000">
                                          <p:val>
                                            <p:strVal val="#ppt_w"/>
                                          </p:val>
                                        </p:tav>
                                      </p:tavLst>
                                    </p:anim>
                                    <p:anim calcmode="lin" valueType="num">
                                      <p:cBhvr>
                                        <p:cTn id="77" dur="1000" fill="hold"/>
                                        <p:tgtEl>
                                          <p:spTgt spid="32">
                                            <p:txEl>
                                              <p:pRg st="2" end="2"/>
                                            </p:txEl>
                                          </p:spTgt>
                                        </p:tgtEl>
                                        <p:attrNameLst>
                                          <p:attrName>ppt_h</p:attrName>
                                        </p:attrNameLst>
                                      </p:cBhvr>
                                      <p:tavLst>
                                        <p:tav tm="0">
                                          <p:val>
                                            <p:strVal val="#ppt_h"/>
                                          </p:val>
                                        </p:tav>
                                        <p:tav tm="100000">
                                          <p:val>
                                            <p:strVal val="#ppt_h"/>
                                          </p:val>
                                        </p:tav>
                                      </p:tavLst>
                                    </p:anim>
                                    <p:animEffect transition="in" filter="fade">
                                      <p:cBhvr>
                                        <p:cTn id="78" dur="1000"/>
                                        <p:tgtEl>
                                          <p:spTgt spid="32">
                                            <p:txEl>
                                              <p:pRg st="2" end="2"/>
                                            </p:txEl>
                                          </p:spTgt>
                                        </p:tgtEl>
                                      </p:cBhvr>
                                    </p:animEffect>
                                  </p:childTnLst>
                                </p:cTn>
                              </p:par>
                              <p:par>
                                <p:cTn id="79" presetID="55" presetClass="entr" presetSubtype="0" fill="hold" nodeType="withEffect">
                                  <p:stCondLst>
                                    <p:cond delay="0"/>
                                  </p:stCondLst>
                                  <p:childTnLst>
                                    <p:set>
                                      <p:cBhvr>
                                        <p:cTn id="80" dur="1" fill="hold">
                                          <p:stCondLst>
                                            <p:cond delay="0"/>
                                          </p:stCondLst>
                                        </p:cTn>
                                        <p:tgtEl>
                                          <p:spTgt spid="32">
                                            <p:txEl>
                                              <p:pRg st="3" end="3"/>
                                            </p:txEl>
                                          </p:spTgt>
                                        </p:tgtEl>
                                        <p:attrNameLst>
                                          <p:attrName>style.visibility</p:attrName>
                                        </p:attrNameLst>
                                      </p:cBhvr>
                                      <p:to>
                                        <p:strVal val="visible"/>
                                      </p:to>
                                    </p:set>
                                    <p:anim calcmode="lin" valueType="num">
                                      <p:cBhvr>
                                        <p:cTn id="81" dur="1000" fill="hold"/>
                                        <p:tgtEl>
                                          <p:spTgt spid="32">
                                            <p:txEl>
                                              <p:pRg st="3" end="3"/>
                                            </p:txEl>
                                          </p:spTgt>
                                        </p:tgtEl>
                                        <p:attrNameLst>
                                          <p:attrName>ppt_w</p:attrName>
                                        </p:attrNameLst>
                                      </p:cBhvr>
                                      <p:tavLst>
                                        <p:tav tm="0">
                                          <p:val>
                                            <p:strVal val="#ppt_w*0.70"/>
                                          </p:val>
                                        </p:tav>
                                        <p:tav tm="100000">
                                          <p:val>
                                            <p:strVal val="#ppt_w"/>
                                          </p:val>
                                        </p:tav>
                                      </p:tavLst>
                                    </p:anim>
                                    <p:anim calcmode="lin" valueType="num">
                                      <p:cBhvr>
                                        <p:cTn id="82" dur="1000" fill="hold"/>
                                        <p:tgtEl>
                                          <p:spTgt spid="32">
                                            <p:txEl>
                                              <p:pRg st="3" end="3"/>
                                            </p:txEl>
                                          </p:spTgt>
                                        </p:tgtEl>
                                        <p:attrNameLst>
                                          <p:attrName>ppt_h</p:attrName>
                                        </p:attrNameLst>
                                      </p:cBhvr>
                                      <p:tavLst>
                                        <p:tav tm="0">
                                          <p:val>
                                            <p:strVal val="#ppt_h"/>
                                          </p:val>
                                        </p:tav>
                                        <p:tav tm="100000">
                                          <p:val>
                                            <p:strVal val="#ppt_h"/>
                                          </p:val>
                                        </p:tav>
                                      </p:tavLst>
                                    </p:anim>
                                    <p:animEffect transition="in" filter="fade">
                                      <p:cBhvr>
                                        <p:cTn id="83" dur="1000"/>
                                        <p:tgtEl>
                                          <p:spTgt spid="32">
                                            <p:txEl>
                                              <p:pRg st="3" end="3"/>
                                            </p:txEl>
                                          </p:spTgt>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2">
                                            <p:txEl>
                                              <p:pRg st="4" end="4"/>
                                            </p:txEl>
                                          </p:spTgt>
                                        </p:tgtEl>
                                        <p:attrNameLst>
                                          <p:attrName>style.visibility</p:attrName>
                                        </p:attrNameLst>
                                      </p:cBhvr>
                                      <p:to>
                                        <p:strVal val="visible"/>
                                      </p:to>
                                    </p:set>
                                    <p:anim calcmode="lin" valueType="num">
                                      <p:cBhvr>
                                        <p:cTn id="86" dur="1000" fill="hold"/>
                                        <p:tgtEl>
                                          <p:spTgt spid="32">
                                            <p:txEl>
                                              <p:pRg st="4" end="4"/>
                                            </p:txEl>
                                          </p:spTgt>
                                        </p:tgtEl>
                                        <p:attrNameLst>
                                          <p:attrName>ppt_w</p:attrName>
                                        </p:attrNameLst>
                                      </p:cBhvr>
                                      <p:tavLst>
                                        <p:tav tm="0">
                                          <p:val>
                                            <p:strVal val="#ppt_w+.3"/>
                                          </p:val>
                                        </p:tav>
                                        <p:tav tm="100000">
                                          <p:val>
                                            <p:strVal val="#ppt_w"/>
                                          </p:val>
                                        </p:tav>
                                      </p:tavLst>
                                    </p:anim>
                                    <p:anim calcmode="lin" valueType="num">
                                      <p:cBhvr>
                                        <p:cTn id="87" dur="1000" fill="hold"/>
                                        <p:tgtEl>
                                          <p:spTgt spid="32">
                                            <p:txEl>
                                              <p:pRg st="4" end="4"/>
                                            </p:txEl>
                                          </p:spTgt>
                                        </p:tgtEl>
                                        <p:attrNameLst>
                                          <p:attrName>ppt_h</p:attrName>
                                        </p:attrNameLst>
                                      </p:cBhvr>
                                      <p:tavLst>
                                        <p:tav tm="0">
                                          <p:val>
                                            <p:strVal val="#ppt_h"/>
                                          </p:val>
                                        </p:tav>
                                        <p:tav tm="100000">
                                          <p:val>
                                            <p:strVal val="#ppt_h"/>
                                          </p:val>
                                        </p:tav>
                                      </p:tavLst>
                                    </p:anim>
                                    <p:animEffect transition="in" filter="fade">
                                      <p:cBhvr>
                                        <p:cTn id="88" dur="10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24"/>
          <p:cNvSpPr>
            <a:spLocks noChangeArrowheads="1"/>
          </p:cNvSpPr>
          <p:nvPr/>
        </p:nvSpPr>
        <p:spPr bwMode="auto">
          <a:xfrm>
            <a:off x="504033" y="1782095"/>
            <a:ext cx="29529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sz="20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bị</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ẩn</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sau</a:t>
            </a:r>
            <a:r>
              <a:rPr lang="en-US" sz="2000" dirty="0">
                <a:solidFill>
                  <a:schemeClr val="accent5">
                    <a:lumMod val="50000"/>
                  </a:schemeClr>
                </a:solidFill>
                <a:latin typeface="Times New Roman" panose="02020603050405020304" pitchFamily="18" charset="0"/>
                <a:cs typeface="Times New Roman" panose="02020603050405020304" pitchFamily="18" charset="0"/>
              </a:rPr>
              <a:t> 4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mảnh</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ghép</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Nhiệm</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vụ</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bạn</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tìm</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khóa</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này</a:t>
            </a:r>
            <a:endParaRPr lang="en-US" altLang="zh-CN" sz="2000" kern="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6" name="Rectangle 24"/>
          <p:cNvSpPr>
            <a:spLocks noChangeArrowheads="1"/>
          </p:cNvSpPr>
          <p:nvPr/>
        </p:nvSpPr>
        <p:spPr bwMode="auto">
          <a:xfrm>
            <a:off x="579600" y="3876366"/>
            <a:ext cx="294643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Để</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mở</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mảnh</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ghép</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bạn</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phải</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hỏi</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Khi</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hỏi</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bạn</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thêm</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quyền</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altLang="zh-CN"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zh-CN" sz="2000" dirty="0" err="1">
                <a:solidFill>
                  <a:schemeClr val="accent5">
                    <a:lumMod val="50000"/>
                  </a:schemeClr>
                </a:solidFill>
                <a:latin typeface="Times New Roman" panose="02020603050405020304" pitchFamily="18" charset="0"/>
                <a:cs typeface="Times New Roman" panose="02020603050405020304" pitchFamily="18" charset="0"/>
              </a:rPr>
              <a:t>khóa</a:t>
            </a:r>
            <a:endParaRPr lang="en-US" altLang="zh-CN" sz="2000" kern="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8" name="Rectangle 24"/>
          <p:cNvSpPr>
            <a:spLocks noChangeArrowheads="1"/>
          </p:cNvSpPr>
          <p:nvPr/>
        </p:nvSpPr>
        <p:spPr bwMode="auto">
          <a:xfrm>
            <a:off x="8704425" y="1871563"/>
            <a:ext cx="26863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sai</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hỏi</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phần</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trả</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lời</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sẽ</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nhường</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cho</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bạn</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khác</a:t>
            </a:r>
            <a:endParaRPr lang="en-US" altLang="zh-CN" sz="2000" dirty="0">
              <a:solidFill>
                <a:schemeClr val="accent5">
                  <a:lumMod val="50000"/>
                </a:schemeClr>
              </a:solidFill>
              <a:latin typeface="Times New Roman" panose="02020603050405020304" pitchFamily="18" charset="0"/>
              <a:ea typeface="微软雅黑" pitchFamily="34" charset="-122"/>
              <a:cs typeface="Times New Roman" panose="02020603050405020304" pitchFamily="18" charset="0"/>
            </a:endParaRPr>
          </a:p>
        </p:txBody>
      </p:sp>
      <p:grpSp>
        <p:nvGrpSpPr>
          <p:cNvPr id="3" name="组合 70"/>
          <p:cNvGrpSpPr/>
          <p:nvPr/>
        </p:nvGrpSpPr>
        <p:grpSpPr>
          <a:xfrm>
            <a:off x="5234016" y="2797907"/>
            <a:ext cx="1644193" cy="1646263"/>
            <a:chOff x="1903413" y="1601788"/>
            <a:chExt cx="1949450" cy="1951038"/>
          </a:xfrm>
        </p:grpSpPr>
        <p:sp>
          <p:nvSpPr>
            <p:cNvPr id="72" name="Oval 6"/>
            <p:cNvSpPr>
              <a:spLocks noChangeArrowheads="1"/>
            </p:cNvSpPr>
            <p:nvPr/>
          </p:nvSpPr>
          <p:spPr bwMode="auto">
            <a:xfrm>
              <a:off x="1911350" y="1611313"/>
              <a:ext cx="1931987" cy="19319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3" name="Oval 7"/>
            <p:cNvSpPr>
              <a:spLocks noChangeArrowheads="1"/>
            </p:cNvSpPr>
            <p:nvPr/>
          </p:nvSpPr>
          <p:spPr bwMode="auto">
            <a:xfrm>
              <a:off x="2730500" y="2430463"/>
              <a:ext cx="295275" cy="295275"/>
            </a:xfrm>
            <a:prstGeom prst="ellipse">
              <a:avLst/>
            </a:prstGeom>
            <a:solidFill>
              <a:schemeClr val="accent2"/>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4" name="Freeform 8"/>
            <p:cNvSpPr>
              <a:spLocks noEditPoints="1"/>
            </p:cNvSpPr>
            <p:nvPr/>
          </p:nvSpPr>
          <p:spPr bwMode="auto">
            <a:xfrm>
              <a:off x="1903413" y="1601788"/>
              <a:ext cx="1949450" cy="1951038"/>
            </a:xfrm>
            <a:custGeom>
              <a:avLst/>
              <a:gdLst>
                <a:gd name="T0" fmla="*/ 660 w 1320"/>
                <a:gd name="T1" fmla="*/ 0 h 1320"/>
                <a:gd name="T2" fmla="*/ 0 w 1320"/>
                <a:gd name="T3" fmla="*/ 660 h 1320"/>
                <a:gd name="T4" fmla="*/ 660 w 1320"/>
                <a:gd name="T5" fmla="*/ 1320 h 1320"/>
                <a:gd name="T6" fmla="*/ 1320 w 1320"/>
                <a:gd name="T7" fmla="*/ 660 h 1320"/>
                <a:gd name="T8" fmla="*/ 660 w 1320"/>
                <a:gd name="T9" fmla="*/ 0 h 1320"/>
                <a:gd name="T10" fmla="*/ 660 w 1320"/>
                <a:gd name="T11" fmla="*/ 1224 h 1320"/>
                <a:gd name="T12" fmla="*/ 96 w 1320"/>
                <a:gd name="T13" fmla="*/ 660 h 1320"/>
                <a:gd name="T14" fmla="*/ 660 w 1320"/>
                <a:gd name="T15" fmla="*/ 96 h 1320"/>
                <a:gd name="T16" fmla="*/ 1224 w 1320"/>
                <a:gd name="T17" fmla="*/ 660 h 1320"/>
                <a:gd name="T18" fmla="*/ 660 w 1320"/>
                <a:gd name="T19" fmla="*/ 1224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0" h="1320">
                  <a:moveTo>
                    <a:pt x="660" y="0"/>
                  </a:moveTo>
                  <a:cubicBezTo>
                    <a:pt x="295" y="0"/>
                    <a:pt x="0" y="296"/>
                    <a:pt x="0" y="660"/>
                  </a:cubicBezTo>
                  <a:cubicBezTo>
                    <a:pt x="0" y="1025"/>
                    <a:pt x="295" y="1320"/>
                    <a:pt x="660" y="1320"/>
                  </a:cubicBezTo>
                  <a:cubicBezTo>
                    <a:pt x="1025" y="1320"/>
                    <a:pt x="1320" y="1025"/>
                    <a:pt x="1320" y="660"/>
                  </a:cubicBezTo>
                  <a:cubicBezTo>
                    <a:pt x="1320" y="296"/>
                    <a:pt x="1025" y="0"/>
                    <a:pt x="660" y="0"/>
                  </a:cubicBezTo>
                  <a:close/>
                  <a:moveTo>
                    <a:pt x="660" y="1224"/>
                  </a:moveTo>
                  <a:cubicBezTo>
                    <a:pt x="349" y="1224"/>
                    <a:pt x="96" y="972"/>
                    <a:pt x="96" y="660"/>
                  </a:cubicBezTo>
                  <a:cubicBezTo>
                    <a:pt x="96" y="349"/>
                    <a:pt x="349" y="96"/>
                    <a:pt x="660" y="96"/>
                  </a:cubicBezTo>
                  <a:cubicBezTo>
                    <a:pt x="971" y="96"/>
                    <a:pt x="1224" y="349"/>
                    <a:pt x="1224" y="660"/>
                  </a:cubicBezTo>
                  <a:cubicBezTo>
                    <a:pt x="1224" y="972"/>
                    <a:pt x="971" y="1224"/>
                    <a:pt x="660" y="1224"/>
                  </a:cubicBezTo>
                  <a:close/>
                </a:path>
              </a:pathLst>
            </a:custGeom>
            <a:solidFill>
              <a:schemeClr val="accent1"/>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5" name="Freeform 9"/>
            <p:cNvSpPr>
              <a:spLocks noEditPoints="1"/>
            </p:cNvSpPr>
            <p:nvPr/>
          </p:nvSpPr>
          <p:spPr bwMode="auto">
            <a:xfrm>
              <a:off x="2181225" y="1882776"/>
              <a:ext cx="1392237" cy="1390650"/>
            </a:xfrm>
            <a:custGeom>
              <a:avLst/>
              <a:gdLst>
                <a:gd name="T0" fmla="*/ 471 w 942"/>
                <a:gd name="T1" fmla="*/ 0 h 941"/>
                <a:gd name="T2" fmla="*/ 0 w 942"/>
                <a:gd name="T3" fmla="*/ 470 h 941"/>
                <a:gd name="T4" fmla="*/ 471 w 942"/>
                <a:gd name="T5" fmla="*/ 941 h 941"/>
                <a:gd name="T6" fmla="*/ 942 w 942"/>
                <a:gd name="T7" fmla="*/ 470 h 941"/>
                <a:gd name="T8" fmla="*/ 471 w 942"/>
                <a:gd name="T9" fmla="*/ 0 h 941"/>
                <a:gd name="T10" fmla="*/ 471 w 942"/>
                <a:gd name="T11" fmla="*/ 854 h 941"/>
                <a:gd name="T12" fmla="*/ 87 w 942"/>
                <a:gd name="T13" fmla="*/ 470 h 941"/>
                <a:gd name="T14" fmla="*/ 471 w 942"/>
                <a:gd name="T15" fmla="*/ 86 h 941"/>
                <a:gd name="T16" fmla="*/ 855 w 942"/>
                <a:gd name="T17" fmla="*/ 470 h 941"/>
                <a:gd name="T18" fmla="*/ 471 w 942"/>
                <a:gd name="T19" fmla="*/ 85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2" h="941">
                  <a:moveTo>
                    <a:pt x="471" y="0"/>
                  </a:moveTo>
                  <a:cubicBezTo>
                    <a:pt x="211" y="0"/>
                    <a:pt x="0" y="210"/>
                    <a:pt x="0" y="470"/>
                  </a:cubicBezTo>
                  <a:cubicBezTo>
                    <a:pt x="0" y="730"/>
                    <a:pt x="211" y="941"/>
                    <a:pt x="471" y="941"/>
                  </a:cubicBezTo>
                  <a:cubicBezTo>
                    <a:pt x="731" y="941"/>
                    <a:pt x="942" y="730"/>
                    <a:pt x="942" y="470"/>
                  </a:cubicBezTo>
                  <a:cubicBezTo>
                    <a:pt x="942" y="210"/>
                    <a:pt x="731" y="0"/>
                    <a:pt x="471" y="0"/>
                  </a:cubicBezTo>
                  <a:close/>
                  <a:moveTo>
                    <a:pt x="471" y="854"/>
                  </a:moveTo>
                  <a:cubicBezTo>
                    <a:pt x="259" y="854"/>
                    <a:pt x="87" y="682"/>
                    <a:pt x="87" y="470"/>
                  </a:cubicBezTo>
                  <a:cubicBezTo>
                    <a:pt x="87" y="258"/>
                    <a:pt x="259" y="86"/>
                    <a:pt x="471" y="86"/>
                  </a:cubicBezTo>
                  <a:cubicBezTo>
                    <a:pt x="683" y="86"/>
                    <a:pt x="855" y="258"/>
                    <a:pt x="855" y="470"/>
                  </a:cubicBezTo>
                  <a:cubicBezTo>
                    <a:pt x="855" y="682"/>
                    <a:pt x="683" y="854"/>
                    <a:pt x="471" y="854"/>
                  </a:cubicBezTo>
                  <a:close/>
                </a:path>
              </a:pathLst>
            </a:custGeom>
            <a:solidFill>
              <a:schemeClr val="accent1"/>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6" name="Freeform 10"/>
            <p:cNvSpPr>
              <a:spLocks noEditPoints="1"/>
            </p:cNvSpPr>
            <p:nvPr/>
          </p:nvSpPr>
          <p:spPr bwMode="auto">
            <a:xfrm>
              <a:off x="2468563" y="2168526"/>
              <a:ext cx="819150" cy="819150"/>
            </a:xfrm>
            <a:custGeom>
              <a:avLst/>
              <a:gdLst>
                <a:gd name="T0" fmla="*/ 277 w 554"/>
                <a:gd name="T1" fmla="*/ 0 h 555"/>
                <a:gd name="T2" fmla="*/ 0 w 554"/>
                <a:gd name="T3" fmla="*/ 277 h 555"/>
                <a:gd name="T4" fmla="*/ 277 w 554"/>
                <a:gd name="T5" fmla="*/ 555 h 555"/>
                <a:gd name="T6" fmla="*/ 554 w 554"/>
                <a:gd name="T7" fmla="*/ 277 h 555"/>
                <a:gd name="T8" fmla="*/ 277 w 554"/>
                <a:gd name="T9" fmla="*/ 0 h 555"/>
                <a:gd name="T10" fmla="*/ 277 w 554"/>
                <a:gd name="T11" fmla="*/ 464 h 555"/>
                <a:gd name="T12" fmla="*/ 90 w 554"/>
                <a:gd name="T13" fmla="*/ 277 h 555"/>
                <a:gd name="T14" fmla="*/ 277 w 554"/>
                <a:gd name="T15" fmla="*/ 91 h 555"/>
                <a:gd name="T16" fmla="*/ 464 w 554"/>
                <a:gd name="T17" fmla="*/ 277 h 555"/>
                <a:gd name="T18" fmla="*/ 277 w 554"/>
                <a:gd name="T19" fmla="*/ 46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5">
                  <a:moveTo>
                    <a:pt x="277" y="0"/>
                  </a:moveTo>
                  <a:cubicBezTo>
                    <a:pt x="124" y="0"/>
                    <a:pt x="0" y="124"/>
                    <a:pt x="0" y="277"/>
                  </a:cubicBezTo>
                  <a:cubicBezTo>
                    <a:pt x="0" y="430"/>
                    <a:pt x="124" y="555"/>
                    <a:pt x="277" y="555"/>
                  </a:cubicBezTo>
                  <a:cubicBezTo>
                    <a:pt x="430" y="555"/>
                    <a:pt x="554" y="430"/>
                    <a:pt x="554" y="277"/>
                  </a:cubicBezTo>
                  <a:cubicBezTo>
                    <a:pt x="554" y="124"/>
                    <a:pt x="430" y="0"/>
                    <a:pt x="277" y="0"/>
                  </a:cubicBezTo>
                  <a:close/>
                  <a:moveTo>
                    <a:pt x="277" y="464"/>
                  </a:moveTo>
                  <a:cubicBezTo>
                    <a:pt x="174" y="464"/>
                    <a:pt x="90" y="380"/>
                    <a:pt x="90" y="277"/>
                  </a:cubicBezTo>
                  <a:cubicBezTo>
                    <a:pt x="90" y="174"/>
                    <a:pt x="174" y="91"/>
                    <a:pt x="277" y="91"/>
                  </a:cubicBezTo>
                  <a:cubicBezTo>
                    <a:pt x="380" y="91"/>
                    <a:pt x="464" y="174"/>
                    <a:pt x="464" y="277"/>
                  </a:cubicBezTo>
                  <a:cubicBezTo>
                    <a:pt x="464" y="380"/>
                    <a:pt x="380" y="464"/>
                    <a:pt x="277" y="464"/>
                  </a:cubicBezTo>
                  <a:close/>
                </a:path>
              </a:pathLst>
            </a:custGeom>
            <a:solidFill>
              <a:schemeClr val="accent1"/>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grpSp>
      <p:grpSp>
        <p:nvGrpSpPr>
          <p:cNvPr id="4" name="组合 76"/>
          <p:cNvGrpSpPr/>
          <p:nvPr/>
        </p:nvGrpSpPr>
        <p:grpSpPr>
          <a:xfrm>
            <a:off x="4900625" y="2642524"/>
            <a:ext cx="1158165" cy="979184"/>
            <a:chOff x="1508126" y="1417638"/>
            <a:chExt cx="1373187" cy="1160463"/>
          </a:xfrm>
        </p:grpSpPr>
        <p:sp>
          <p:nvSpPr>
            <p:cNvPr id="78" name="Freeform 11"/>
            <p:cNvSpPr/>
            <p:nvPr/>
          </p:nvSpPr>
          <p:spPr bwMode="auto">
            <a:xfrm>
              <a:off x="1508126" y="1636713"/>
              <a:ext cx="444500" cy="239713"/>
            </a:xfrm>
            <a:custGeom>
              <a:avLst/>
              <a:gdLst>
                <a:gd name="T0" fmla="*/ 280 w 280"/>
                <a:gd name="T1" fmla="*/ 117 h 151"/>
                <a:gd name="T2" fmla="*/ 146 w 280"/>
                <a:gd name="T3" fmla="*/ 151 h 151"/>
                <a:gd name="T4" fmla="*/ 0 w 280"/>
                <a:gd name="T5" fmla="*/ 33 h 151"/>
                <a:gd name="T6" fmla="*/ 134 w 280"/>
                <a:gd name="T7" fmla="*/ 0 h 151"/>
                <a:gd name="T8" fmla="*/ 280 w 280"/>
                <a:gd name="T9" fmla="*/ 117 h 151"/>
              </a:gdLst>
              <a:ahLst/>
              <a:cxnLst>
                <a:cxn ang="0">
                  <a:pos x="T0" y="T1"/>
                </a:cxn>
                <a:cxn ang="0">
                  <a:pos x="T2" y="T3"/>
                </a:cxn>
                <a:cxn ang="0">
                  <a:pos x="T4" y="T5"/>
                </a:cxn>
                <a:cxn ang="0">
                  <a:pos x="T6" y="T7"/>
                </a:cxn>
                <a:cxn ang="0">
                  <a:pos x="T8" y="T9"/>
                </a:cxn>
              </a:cxnLst>
              <a:rect l="0" t="0" r="r" b="b"/>
              <a:pathLst>
                <a:path w="280" h="151">
                  <a:moveTo>
                    <a:pt x="280" y="117"/>
                  </a:moveTo>
                  <a:lnTo>
                    <a:pt x="146" y="151"/>
                  </a:lnTo>
                  <a:lnTo>
                    <a:pt x="0" y="33"/>
                  </a:lnTo>
                  <a:lnTo>
                    <a:pt x="134" y="0"/>
                  </a:lnTo>
                  <a:lnTo>
                    <a:pt x="280" y="117"/>
                  </a:lnTo>
                  <a:close/>
                </a:path>
              </a:pathLst>
            </a:custGeom>
            <a:solidFill>
              <a:schemeClr val="accent3"/>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79" name="Freeform 12"/>
            <p:cNvSpPr/>
            <p:nvPr/>
          </p:nvSpPr>
          <p:spPr bwMode="auto">
            <a:xfrm>
              <a:off x="1720850" y="1417638"/>
              <a:ext cx="238125" cy="404813"/>
            </a:xfrm>
            <a:custGeom>
              <a:avLst/>
              <a:gdLst>
                <a:gd name="T0" fmla="*/ 146 w 150"/>
                <a:gd name="T1" fmla="*/ 255 h 255"/>
                <a:gd name="T2" fmla="*/ 150 w 150"/>
                <a:gd name="T3" fmla="*/ 117 h 255"/>
                <a:gd name="T4" fmla="*/ 4 w 150"/>
                <a:gd name="T5" fmla="*/ 0 h 255"/>
                <a:gd name="T6" fmla="*/ 0 w 150"/>
                <a:gd name="T7" fmla="*/ 138 h 255"/>
                <a:gd name="T8" fmla="*/ 146 w 150"/>
                <a:gd name="T9" fmla="*/ 255 h 255"/>
              </a:gdLst>
              <a:ahLst/>
              <a:cxnLst>
                <a:cxn ang="0">
                  <a:pos x="T0" y="T1"/>
                </a:cxn>
                <a:cxn ang="0">
                  <a:pos x="T2" y="T3"/>
                </a:cxn>
                <a:cxn ang="0">
                  <a:pos x="T4" y="T5"/>
                </a:cxn>
                <a:cxn ang="0">
                  <a:pos x="T6" y="T7"/>
                </a:cxn>
                <a:cxn ang="0">
                  <a:pos x="T8" y="T9"/>
                </a:cxn>
              </a:cxnLst>
              <a:rect l="0" t="0" r="r" b="b"/>
              <a:pathLst>
                <a:path w="150" h="255">
                  <a:moveTo>
                    <a:pt x="146" y="255"/>
                  </a:moveTo>
                  <a:lnTo>
                    <a:pt x="150" y="117"/>
                  </a:lnTo>
                  <a:lnTo>
                    <a:pt x="4" y="0"/>
                  </a:lnTo>
                  <a:lnTo>
                    <a:pt x="0" y="138"/>
                  </a:lnTo>
                  <a:lnTo>
                    <a:pt x="146" y="255"/>
                  </a:lnTo>
                  <a:close/>
                </a:path>
              </a:pathLst>
            </a:custGeom>
            <a:solidFill>
              <a:schemeClr val="accent3">
                <a:lumMod val="60000"/>
                <a:lumOff val="40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80" name="Freeform 13"/>
            <p:cNvSpPr/>
            <p:nvPr/>
          </p:nvSpPr>
          <p:spPr bwMode="auto">
            <a:xfrm>
              <a:off x="1660525" y="1577976"/>
              <a:ext cx="1174750" cy="965200"/>
            </a:xfrm>
            <a:custGeom>
              <a:avLst/>
              <a:gdLst>
                <a:gd name="T0" fmla="*/ 772 w 795"/>
                <a:gd name="T1" fmla="*/ 654 h 654"/>
                <a:gd name="T2" fmla="*/ 759 w 795"/>
                <a:gd name="T3" fmla="*/ 649 h 654"/>
                <a:gd name="T4" fmla="*/ 10 w 795"/>
                <a:gd name="T5" fmla="*/ 39 h 654"/>
                <a:gd name="T6" fmla="*/ 7 w 795"/>
                <a:gd name="T7" fmla="*/ 10 h 654"/>
                <a:gd name="T8" fmla="*/ 36 w 795"/>
                <a:gd name="T9" fmla="*/ 8 h 654"/>
                <a:gd name="T10" fmla="*/ 785 w 795"/>
                <a:gd name="T11" fmla="*/ 618 h 654"/>
                <a:gd name="T12" fmla="*/ 788 w 795"/>
                <a:gd name="T13" fmla="*/ 646 h 654"/>
                <a:gd name="T14" fmla="*/ 772 w 795"/>
                <a:gd name="T15" fmla="*/ 654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654">
                  <a:moveTo>
                    <a:pt x="772" y="654"/>
                  </a:moveTo>
                  <a:cubicBezTo>
                    <a:pt x="768" y="654"/>
                    <a:pt x="763" y="652"/>
                    <a:pt x="759" y="649"/>
                  </a:cubicBezTo>
                  <a:cubicBezTo>
                    <a:pt x="10" y="39"/>
                    <a:pt x="10" y="39"/>
                    <a:pt x="10" y="39"/>
                  </a:cubicBezTo>
                  <a:cubicBezTo>
                    <a:pt x="1" y="32"/>
                    <a:pt x="0" y="19"/>
                    <a:pt x="7" y="10"/>
                  </a:cubicBezTo>
                  <a:cubicBezTo>
                    <a:pt x="14" y="2"/>
                    <a:pt x="27" y="0"/>
                    <a:pt x="36" y="8"/>
                  </a:cubicBezTo>
                  <a:cubicBezTo>
                    <a:pt x="785" y="618"/>
                    <a:pt x="785" y="618"/>
                    <a:pt x="785" y="618"/>
                  </a:cubicBezTo>
                  <a:cubicBezTo>
                    <a:pt x="794" y="625"/>
                    <a:pt x="795" y="638"/>
                    <a:pt x="788" y="646"/>
                  </a:cubicBezTo>
                  <a:cubicBezTo>
                    <a:pt x="784" y="651"/>
                    <a:pt x="778" y="654"/>
                    <a:pt x="772" y="654"/>
                  </a:cubicBezTo>
                  <a:close/>
                </a:path>
              </a:pathLst>
            </a:custGeom>
            <a:solidFill>
              <a:schemeClr val="tx1">
                <a:lumMod val="75000"/>
                <a:lumOff val="25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81" name="Freeform 14"/>
            <p:cNvSpPr/>
            <p:nvPr/>
          </p:nvSpPr>
          <p:spPr bwMode="auto">
            <a:xfrm>
              <a:off x="2600325" y="2459038"/>
              <a:ext cx="280987" cy="119063"/>
            </a:xfrm>
            <a:custGeom>
              <a:avLst/>
              <a:gdLst>
                <a:gd name="T0" fmla="*/ 0 w 177"/>
                <a:gd name="T1" fmla="*/ 12 h 75"/>
                <a:gd name="T2" fmla="*/ 177 w 177"/>
                <a:gd name="T3" fmla="*/ 75 h 75"/>
                <a:gd name="T4" fmla="*/ 85 w 177"/>
                <a:gd name="T5" fmla="*/ 0 h 75"/>
                <a:gd name="T6" fmla="*/ 0 w 177"/>
                <a:gd name="T7" fmla="*/ 12 h 75"/>
              </a:gdLst>
              <a:ahLst/>
              <a:cxnLst>
                <a:cxn ang="0">
                  <a:pos x="T0" y="T1"/>
                </a:cxn>
                <a:cxn ang="0">
                  <a:pos x="T2" y="T3"/>
                </a:cxn>
                <a:cxn ang="0">
                  <a:pos x="T4" y="T5"/>
                </a:cxn>
                <a:cxn ang="0">
                  <a:pos x="T6" y="T7"/>
                </a:cxn>
              </a:cxnLst>
              <a:rect l="0" t="0" r="r" b="b"/>
              <a:pathLst>
                <a:path w="177" h="75">
                  <a:moveTo>
                    <a:pt x="0" y="12"/>
                  </a:moveTo>
                  <a:lnTo>
                    <a:pt x="177" y="75"/>
                  </a:lnTo>
                  <a:lnTo>
                    <a:pt x="85" y="0"/>
                  </a:lnTo>
                  <a:lnTo>
                    <a:pt x="0" y="12"/>
                  </a:lnTo>
                  <a:close/>
                </a:path>
              </a:pathLst>
            </a:custGeom>
            <a:solidFill>
              <a:schemeClr val="bg1">
                <a:lumMod val="65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sp>
          <p:nvSpPr>
            <p:cNvPr id="82" name="Freeform 15"/>
            <p:cNvSpPr/>
            <p:nvPr/>
          </p:nvSpPr>
          <p:spPr bwMode="auto">
            <a:xfrm>
              <a:off x="2725738" y="2324101"/>
              <a:ext cx="155575" cy="254000"/>
            </a:xfrm>
            <a:custGeom>
              <a:avLst/>
              <a:gdLst>
                <a:gd name="T0" fmla="*/ 6 w 98"/>
                <a:gd name="T1" fmla="*/ 85 h 160"/>
                <a:gd name="T2" fmla="*/ 98 w 98"/>
                <a:gd name="T3" fmla="*/ 160 h 160"/>
                <a:gd name="T4" fmla="*/ 0 w 98"/>
                <a:gd name="T5" fmla="*/ 0 h 160"/>
                <a:gd name="T6" fmla="*/ 6 w 98"/>
                <a:gd name="T7" fmla="*/ 85 h 160"/>
              </a:gdLst>
              <a:ahLst/>
              <a:cxnLst>
                <a:cxn ang="0">
                  <a:pos x="T0" y="T1"/>
                </a:cxn>
                <a:cxn ang="0">
                  <a:pos x="T2" y="T3"/>
                </a:cxn>
                <a:cxn ang="0">
                  <a:pos x="T4" y="T5"/>
                </a:cxn>
                <a:cxn ang="0">
                  <a:pos x="T6" y="T7"/>
                </a:cxn>
              </a:cxnLst>
              <a:rect l="0" t="0" r="r" b="b"/>
              <a:pathLst>
                <a:path w="98" h="160">
                  <a:moveTo>
                    <a:pt x="6" y="85"/>
                  </a:moveTo>
                  <a:lnTo>
                    <a:pt x="98" y="160"/>
                  </a:lnTo>
                  <a:lnTo>
                    <a:pt x="0" y="0"/>
                  </a:lnTo>
                  <a:lnTo>
                    <a:pt x="6" y="85"/>
                  </a:lnTo>
                  <a:close/>
                </a:path>
              </a:pathLst>
            </a:custGeom>
            <a:solidFill>
              <a:schemeClr val="bg1">
                <a:lumMod val="95000"/>
              </a:schemeClr>
            </a:solidFill>
            <a:ln>
              <a:noFill/>
            </a:ln>
          </p:spPr>
          <p:txBody>
            <a:bodyPr vert="horz" wrap="square" lIns="121866" tIns="60933" rIns="121866" bIns="60933" numCol="1" anchor="t" anchorCtr="0" compatLnSpc="1"/>
            <a:lstStyle/>
            <a:p>
              <a:pPr defTabSz="1219048">
                <a:defRPr/>
              </a:pPr>
              <a:endParaRPr lang="zh-CN" altLang="en-US" sz="2398" kern="0" dirty="0">
                <a:solidFill>
                  <a:srgbClr val="080808"/>
                </a:solidFill>
              </a:endParaRPr>
            </a:p>
          </p:txBody>
        </p:sp>
      </p:grpSp>
      <p:sp>
        <p:nvSpPr>
          <p:cNvPr id="83" name="Freeform 12"/>
          <p:cNvSpPr/>
          <p:nvPr/>
        </p:nvSpPr>
        <p:spPr bwMode="auto">
          <a:xfrm flipV="1">
            <a:off x="4900625" y="3621037"/>
            <a:ext cx="1158165" cy="1089725"/>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65000"/>
              <a:alpha val="10000"/>
            </a:schemeClr>
          </a:solidFill>
          <a:ln>
            <a:noFill/>
          </a:ln>
        </p:spPr>
        <p:txBody>
          <a:bodyPr vert="horz" wrap="square" lIns="121902" tIns="60952" rIns="121902" bIns="60952" numCol="1" anchor="t" anchorCtr="0" compatLnSpc="1"/>
          <a:lstStyle/>
          <a:p>
            <a:pPr defTabSz="1219048">
              <a:defRPr/>
            </a:pPr>
            <a:endParaRPr lang="zh-CN" altLang="en-US" sz="2398" kern="0" dirty="0">
              <a:solidFill>
                <a:schemeClr val="accent5">
                  <a:lumMod val="50000"/>
                </a:schemeClr>
              </a:solidFill>
            </a:endParaRPr>
          </a:p>
        </p:txBody>
      </p:sp>
      <p:sp>
        <p:nvSpPr>
          <p:cNvPr id="2" name="菱形 1"/>
          <p:cNvSpPr/>
          <p:nvPr/>
        </p:nvSpPr>
        <p:spPr>
          <a:xfrm>
            <a:off x="3603024" y="2185245"/>
            <a:ext cx="842293" cy="842664"/>
          </a:xfrm>
          <a:prstGeom prst="diamond">
            <a:avLst/>
          </a:prstGeom>
          <a:solidFill>
            <a:schemeClr val="accent1"/>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01</a:t>
            </a:r>
            <a:endParaRPr lang="zh-CN" altLang="en-US" sz="2398" kern="0" dirty="0">
              <a:solidFill>
                <a:srgbClr val="F8F8F8"/>
              </a:solidFill>
              <a:latin typeface="Calibri"/>
              <a:ea typeface="宋体"/>
            </a:endParaRPr>
          </a:p>
        </p:txBody>
      </p:sp>
      <p:sp>
        <p:nvSpPr>
          <p:cNvPr id="28" name="菱形 27"/>
          <p:cNvSpPr/>
          <p:nvPr/>
        </p:nvSpPr>
        <p:spPr>
          <a:xfrm>
            <a:off x="7641319" y="2185245"/>
            <a:ext cx="842293" cy="842664"/>
          </a:xfrm>
          <a:prstGeom prst="diamond">
            <a:avLst/>
          </a:prstGeom>
          <a:solidFill>
            <a:schemeClr val="accent3"/>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03</a:t>
            </a:r>
            <a:endParaRPr lang="zh-CN" altLang="en-US" sz="2398" kern="0" dirty="0">
              <a:solidFill>
                <a:srgbClr val="F8F8F8"/>
              </a:solidFill>
              <a:latin typeface="Calibri"/>
              <a:ea typeface="宋体"/>
            </a:endParaRPr>
          </a:p>
        </p:txBody>
      </p:sp>
      <p:sp>
        <p:nvSpPr>
          <p:cNvPr id="29" name="菱形 28"/>
          <p:cNvSpPr/>
          <p:nvPr/>
        </p:nvSpPr>
        <p:spPr>
          <a:xfrm>
            <a:off x="3603024" y="4360512"/>
            <a:ext cx="842293" cy="842664"/>
          </a:xfrm>
          <a:prstGeom prst="diamond">
            <a:avLst/>
          </a:prstGeom>
          <a:solidFill>
            <a:schemeClr val="accent2"/>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02</a:t>
            </a:r>
            <a:endParaRPr lang="zh-CN" altLang="en-US" sz="2398" kern="0" dirty="0">
              <a:solidFill>
                <a:srgbClr val="F8F8F8"/>
              </a:solidFill>
              <a:latin typeface="Calibri"/>
              <a:ea typeface="宋体"/>
            </a:endParaRPr>
          </a:p>
        </p:txBody>
      </p:sp>
      <p:sp>
        <p:nvSpPr>
          <p:cNvPr id="30" name="菱形 29"/>
          <p:cNvSpPr/>
          <p:nvPr/>
        </p:nvSpPr>
        <p:spPr>
          <a:xfrm>
            <a:off x="7641319" y="4360512"/>
            <a:ext cx="842293" cy="842664"/>
          </a:xfrm>
          <a:prstGeom prst="diamond">
            <a:avLst/>
          </a:prstGeom>
          <a:solidFill>
            <a:schemeClr val="accent4"/>
          </a:solidFill>
          <a:ln w="25400" cap="flat" cmpd="sng" algn="ctr">
            <a:noFill/>
            <a:prstDash val="solid"/>
          </a:ln>
          <a:effectLst/>
        </p:spPr>
        <p:txBody>
          <a:bodyPr lIns="0" tIns="0" rIns="0" bIns="0" rtlCol="0" anchor="ctr"/>
          <a:lstStyle/>
          <a:p>
            <a:pPr algn="ctr"/>
            <a:r>
              <a:rPr lang="en-US" altLang="zh-CN" sz="2398" kern="0" dirty="0">
                <a:solidFill>
                  <a:srgbClr val="F8F8F8"/>
                </a:solidFill>
                <a:latin typeface="Calibri"/>
                <a:ea typeface="宋体"/>
              </a:rPr>
              <a:t>04</a:t>
            </a:r>
            <a:endParaRPr lang="zh-CN" altLang="en-US" sz="2398" kern="0" dirty="0">
              <a:solidFill>
                <a:srgbClr val="F8F8F8"/>
              </a:solidFill>
              <a:latin typeface="Calibri"/>
              <a:ea typeface="宋体"/>
            </a:endParaRPr>
          </a:p>
        </p:txBody>
      </p:sp>
      <p:sp>
        <p:nvSpPr>
          <p:cNvPr id="5" name="TextBox 4"/>
          <p:cNvSpPr txBox="1"/>
          <p:nvPr/>
        </p:nvSpPr>
        <p:spPr>
          <a:xfrm>
            <a:off x="2597013" y="202980"/>
            <a:ext cx="6916857" cy="923330"/>
          </a:xfrm>
          <a:prstGeom prst="rect">
            <a:avLst/>
          </a:prstGeom>
          <a:noFill/>
        </p:spPr>
        <p:txBody>
          <a:bodyPr wrap="square" rtlCol="0">
            <a:spAutoFit/>
          </a:bodyPr>
          <a:lstStyle/>
          <a:p>
            <a:pPr algn="ctr"/>
            <a:r>
              <a:rPr lang="en-US" sz="5400" b="1" dirty="0">
                <a:solidFill>
                  <a:schemeClr val="accent5">
                    <a:lumMod val="50000"/>
                  </a:schemeClr>
                </a:solidFill>
                <a:latin typeface="Times New Roman" panose="02020603050405020304" pitchFamily="18" charset="0"/>
                <a:cs typeface="Times New Roman" panose="02020603050405020304" pitchFamily="18" charset="0"/>
              </a:rPr>
              <a:t> LẬT MẢNH GHÉP</a:t>
            </a:r>
          </a:p>
        </p:txBody>
      </p:sp>
      <p:sp>
        <p:nvSpPr>
          <p:cNvPr id="6" name="TextBox 5"/>
          <p:cNvSpPr txBox="1"/>
          <p:nvPr/>
        </p:nvSpPr>
        <p:spPr>
          <a:xfrm>
            <a:off x="5407371" y="1366725"/>
            <a:ext cx="1252414" cy="830740"/>
          </a:xfrm>
          <a:prstGeom prst="rect">
            <a:avLst/>
          </a:prstGeom>
          <a:noFill/>
        </p:spPr>
        <p:txBody>
          <a:bodyPr wrap="square" rtlCol="0">
            <a:spAutoFit/>
          </a:bodyPr>
          <a:lstStyle/>
          <a:p>
            <a:pPr algn="ctr"/>
            <a:r>
              <a:rPr lang="en-US" sz="2399" b="1" dirty="0">
                <a:solidFill>
                  <a:schemeClr val="accent1">
                    <a:lumMod val="50000"/>
                  </a:schemeClr>
                </a:solidFill>
              </a:rPr>
              <a:t>LUẬT CHƠI</a:t>
            </a:r>
          </a:p>
        </p:txBody>
      </p:sp>
      <p:sp>
        <p:nvSpPr>
          <p:cNvPr id="25" name="Rectangle 24"/>
          <p:cNvSpPr>
            <a:spLocks noChangeArrowheads="1"/>
          </p:cNvSpPr>
          <p:nvPr/>
        </p:nvSpPr>
        <p:spPr bwMode="auto">
          <a:xfrm>
            <a:off x="8731036" y="4061911"/>
            <a:ext cx="3226410" cy="189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048">
              <a:lnSpc>
                <a:spcPct val="120000"/>
              </a:lnSpc>
              <a:spcBef>
                <a:spcPts val="400"/>
              </a:spcBef>
              <a:defRPr/>
            </a:pP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Nếu</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bạn</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khóa</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bạn</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sẽ</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1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phần</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quà</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đặc</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biệt</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thầy</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cô</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giáo</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000" dirty="0" err="1">
                <a:solidFill>
                  <a:schemeClr val="accent5">
                    <a:lumMod val="50000"/>
                  </a:schemeClr>
                </a:solidFill>
                <a:latin typeface="Times New Roman" panose="02020603050405020304" pitchFamily="18" charset="0"/>
                <a:cs typeface="Times New Roman" panose="02020603050405020304" pitchFamily="18" charset="0"/>
              </a:rPr>
              <a:t>mình</a:t>
            </a:r>
            <a:r>
              <a:rPr lang="en-US" altLang="en-US" sz="2000" dirty="0">
                <a:solidFill>
                  <a:schemeClr val="accent5">
                    <a:lumMod val="50000"/>
                  </a:schemeClr>
                </a:solidFill>
                <a:latin typeface="Times New Roman" panose="02020603050405020304" pitchFamily="18" charset="0"/>
                <a:cs typeface="Times New Roman" panose="02020603050405020304" pitchFamily="18" charset="0"/>
              </a:rPr>
              <a:t>.</a:t>
            </a:r>
          </a:p>
          <a:p>
            <a:pPr defTabSz="1219048">
              <a:lnSpc>
                <a:spcPct val="120000"/>
              </a:lnSpc>
              <a:spcBef>
                <a:spcPts val="400"/>
              </a:spcBef>
              <a:defRPr/>
            </a:pPr>
            <a:endParaRPr lang="en-US" altLang="zh-CN" sz="2000" dirty="0">
              <a:solidFill>
                <a:schemeClr val="accent5">
                  <a:lumMod val="50000"/>
                </a:schemeClr>
              </a:solidFill>
              <a:latin typeface="Times New Roman" panose="02020603050405020304" pitchFamily="18" charset="0"/>
              <a:ea typeface="微软雅黑" pitchFamily="34" charset="-122"/>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35147">
            <a:off x="11102982" y="6028234"/>
            <a:ext cx="787854" cy="78785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57" y="29018"/>
            <a:ext cx="1460963" cy="146096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97069" y="202980"/>
            <a:ext cx="787412" cy="787412"/>
          </a:xfrm>
          <a:prstGeom prst="rect">
            <a:avLst/>
          </a:prstGeom>
        </p:spPr>
      </p:pic>
    </p:spTree>
    <p:extLst>
      <p:ext uri="{BB962C8B-B14F-4D97-AF65-F5344CB8AC3E}">
        <p14:creationId xmlns:p14="http://schemas.microsoft.com/office/powerpoint/2010/main" val="38751890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9"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2" fill="hold" grpId="0" nodeType="withEffect">
                                  <p:stCondLst>
                                    <p:cond delay="1500"/>
                                  </p:stCondLst>
                                  <p:childTnLst>
                                    <p:set>
                                      <p:cBhvr>
                                        <p:cTn id="15" dur="1" fill="hold">
                                          <p:stCondLst>
                                            <p:cond delay="0"/>
                                          </p:stCondLst>
                                        </p:cTn>
                                        <p:tgtEl>
                                          <p:spTgt spid="83"/>
                                        </p:tgtEl>
                                        <p:attrNameLst>
                                          <p:attrName>style.visibility</p:attrName>
                                        </p:attrNameLst>
                                      </p:cBhvr>
                                      <p:to>
                                        <p:strVal val="visible"/>
                                      </p:to>
                                    </p:set>
                                    <p:anim calcmode="lin" valueType="num">
                                      <p:cBhvr additive="base">
                                        <p:cTn id="16" dur="250" fill="hold"/>
                                        <p:tgtEl>
                                          <p:spTgt spid="83"/>
                                        </p:tgtEl>
                                        <p:attrNameLst>
                                          <p:attrName>ppt_x</p:attrName>
                                        </p:attrNameLst>
                                      </p:cBhvr>
                                      <p:tavLst>
                                        <p:tav tm="0">
                                          <p:val>
                                            <p:strVal val="0-#ppt_w/2"/>
                                          </p:val>
                                        </p:tav>
                                        <p:tav tm="100000">
                                          <p:val>
                                            <p:strVal val="#ppt_x"/>
                                          </p:val>
                                        </p:tav>
                                      </p:tavLst>
                                    </p:anim>
                                    <p:anim calcmode="lin" valueType="num">
                                      <p:cBhvr additive="base">
                                        <p:cTn id="17" dur="250" fill="hold"/>
                                        <p:tgtEl>
                                          <p:spTgt spid="83"/>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170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 fill="hold"/>
                                        <p:tgtEl>
                                          <p:spTgt spid="6"/>
                                        </p:tgtEl>
                                        <p:attrNameLst>
                                          <p:attrName>ppt_w</p:attrName>
                                        </p:attrNameLst>
                                      </p:cBhvr>
                                      <p:tavLst>
                                        <p:tav tm="0">
                                          <p:val>
                                            <p:fltVal val="0"/>
                                          </p:val>
                                        </p:tav>
                                        <p:tav tm="100000">
                                          <p:val>
                                            <p:strVal val="#ppt_w"/>
                                          </p:val>
                                        </p:tav>
                                      </p:tavLst>
                                    </p:anim>
                                    <p:anim calcmode="lin" valueType="num">
                                      <p:cBhvr>
                                        <p:cTn id="21" dur="300" fill="hold"/>
                                        <p:tgtEl>
                                          <p:spTgt spid="6"/>
                                        </p:tgtEl>
                                        <p:attrNameLst>
                                          <p:attrName>ppt_h</p:attrName>
                                        </p:attrNameLst>
                                      </p:cBhvr>
                                      <p:tavLst>
                                        <p:tav tm="0">
                                          <p:val>
                                            <p:fltVal val="0"/>
                                          </p:val>
                                        </p:tav>
                                        <p:tav tm="100000">
                                          <p:val>
                                            <p:strVal val="#ppt_h"/>
                                          </p:val>
                                        </p:tav>
                                      </p:tavLst>
                                    </p:anim>
                                    <p:animEffect transition="in" filter="fade">
                                      <p:cBhvr>
                                        <p:cTn id="22" dur="300"/>
                                        <p:tgtEl>
                                          <p:spTgt spid="6"/>
                                        </p:tgtEl>
                                      </p:cBhvr>
                                    </p:animEffect>
                                  </p:childTnLst>
                                </p:cTn>
                              </p:par>
                              <p:par>
                                <p:cTn id="23" presetID="53" presetClass="entr" presetSubtype="16" fill="hold" grpId="0" nodeType="withEffect">
                                  <p:stCondLst>
                                    <p:cond delay="2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2" presetClass="entr" presetSubtype="8" fill="hold" grpId="0" nodeType="withEffect">
                                  <p:stCondLst>
                                    <p:cond delay="250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fill="hold"/>
                                        <p:tgtEl>
                                          <p:spTgt spid="84"/>
                                        </p:tgtEl>
                                        <p:attrNameLst>
                                          <p:attrName>ppt_x</p:attrName>
                                        </p:attrNameLst>
                                      </p:cBhvr>
                                      <p:tavLst>
                                        <p:tav tm="0">
                                          <p:val>
                                            <p:strVal val="0-#ppt_w/2"/>
                                          </p:val>
                                        </p:tav>
                                        <p:tav tm="100000">
                                          <p:val>
                                            <p:strVal val="#ppt_x"/>
                                          </p:val>
                                        </p:tav>
                                      </p:tavLst>
                                    </p:anim>
                                    <p:anim calcmode="lin" valueType="num">
                                      <p:cBhvr additive="base">
                                        <p:cTn id="31" dur="500" fill="hold"/>
                                        <p:tgtEl>
                                          <p:spTgt spid="84"/>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25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2" presetClass="entr" presetSubtype="8" fill="hold" grpId="0" nodeType="withEffect">
                                  <p:stCondLst>
                                    <p:cond delay="300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0-#ppt_w/2"/>
                                          </p:val>
                                        </p:tav>
                                        <p:tav tm="100000">
                                          <p:val>
                                            <p:strVal val="#ppt_x"/>
                                          </p:val>
                                        </p:tav>
                                      </p:tavLst>
                                    </p:anim>
                                    <p:anim calcmode="lin" valueType="num">
                                      <p:cBhvr additive="base">
                                        <p:cTn id="40" dur="500" fill="hold"/>
                                        <p:tgtEl>
                                          <p:spTgt spid="86"/>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300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2" presetClass="entr" presetSubtype="2" fill="hold" grpId="0" nodeType="withEffect">
                                  <p:stCondLst>
                                    <p:cond delay="350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1+#ppt_w/2"/>
                                          </p:val>
                                        </p:tav>
                                        <p:tav tm="100000">
                                          <p:val>
                                            <p:strVal val="#ppt_x"/>
                                          </p:val>
                                        </p:tav>
                                      </p:tavLst>
                                    </p:anim>
                                    <p:anim calcmode="lin" valueType="num">
                                      <p:cBhvr additive="base">
                                        <p:cTn id="49" dur="500" fill="hold"/>
                                        <p:tgtEl>
                                          <p:spTgt spid="88"/>
                                        </p:tgtEl>
                                        <p:attrNameLst>
                                          <p:attrName>ppt_y</p:attrName>
                                        </p:attrNameLst>
                                      </p:cBhvr>
                                      <p:tavLst>
                                        <p:tav tm="0">
                                          <p:val>
                                            <p:strVal val="#ppt_y"/>
                                          </p:val>
                                        </p:tav>
                                        <p:tav tm="100000">
                                          <p:val>
                                            <p:strVal val="#ppt_y"/>
                                          </p:val>
                                        </p:tav>
                                      </p:tavLst>
                                    </p:anim>
                                  </p:childTnLst>
                                </p:cTn>
                              </p:par>
                              <p:par>
                                <p:cTn id="50" presetID="53" presetClass="entr" presetSubtype="16" fill="hold" grpId="0" nodeType="withEffect">
                                  <p:stCondLst>
                                    <p:cond delay="350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2" presetClass="entr" presetSubtype="2" fill="hold" grpId="0" nodeType="withEffect">
                                  <p:stCondLst>
                                    <p:cond delay="40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1+#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par>
                                <p:cTn id="59" presetID="45"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0000"/>
                                        <p:tgtEl>
                                          <p:spTgt spid="14"/>
                                        </p:tgtEl>
                                      </p:cBhvr>
                                    </p:animEffect>
                                    <p:anim calcmode="lin" valueType="num">
                                      <p:cBhvr>
                                        <p:cTn id="62" dur="20000" fill="hold"/>
                                        <p:tgtEl>
                                          <p:spTgt spid="14"/>
                                        </p:tgtEl>
                                        <p:attrNameLst>
                                          <p:attrName>ppt_w</p:attrName>
                                        </p:attrNameLst>
                                      </p:cBhvr>
                                      <p:tavLst>
                                        <p:tav tm="0" fmla="#ppt_w*sin(2.5*pi*$)">
                                          <p:val>
                                            <p:fltVal val="0"/>
                                          </p:val>
                                        </p:tav>
                                        <p:tav tm="100000">
                                          <p:val>
                                            <p:fltVal val="1"/>
                                          </p:val>
                                        </p:tav>
                                      </p:tavLst>
                                    </p:anim>
                                    <p:anim calcmode="lin" valueType="num">
                                      <p:cBhvr>
                                        <p:cTn id="63" dur="20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8" grpId="0"/>
      <p:bldP spid="83" grpId="0" animBg="1"/>
      <p:bldP spid="2" grpId="0" animBg="1"/>
      <p:bldP spid="28" grpId="0" animBg="1"/>
      <p:bldP spid="29" grpId="0" animBg="1"/>
      <p:bldP spid="30" grpId="0" animBg="1"/>
      <p:bldP spid="6"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162808" y="244988"/>
            <a:ext cx="8162427" cy="830997"/>
          </a:xfrm>
          <a:prstGeom prst="rect">
            <a:avLst/>
          </a:prstGeom>
          <a:noFill/>
          <a:effectLst/>
        </p:spPr>
        <p:txBody>
          <a:bodyPr wrap="none" rtlCol="0">
            <a:spAutoFit/>
          </a:bodyPr>
          <a:lstStyle/>
          <a:p>
            <a:r>
              <a:rPr lang="en-US" altLang="zh-CN" sz="4800" b="1" dirty="0">
                <a:solidFill>
                  <a:srgbClr val="30116D"/>
                </a:solidFill>
                <a:latin typeface="Helvetica" panose="020B0604020202030204" pitchFamily="34" charset="0"/>
                <a:ea typeface="幼圆" panose="02010509060101010101" pitchFamily="49" charset="-122"/>
              </a:rPr>
              <a:t>CÓ THỂ BẠN CHƯA BIẾT!!</a:t>
            </a:r>
            <a:endParaRPr lang="zh-CN" altLang="en-US" sz="4800" b="1" dirty="0">
              <a:solidFill>
                <a:srgbClr val="30116D"/>
              </a:solidFill>
              <a:latin typeface="Helvetica" panose="020B0604020202030204" pitchFamily="34" charset="0"/>
              <a:ea typeface="幼圆" panose="02010509060101010101" pitchFamily="49" charset="-122"/>
            </a:endParaRPr>
          </a:p>
        </p:txBody>
      </p:sp>
      <p:sp>
        <p:nvSpPr>
          <p:cNvPr id="12" name="圆角矩形 11"/>
          <p:cNvSpPr/>
          <p:nvPr/>
        </p:nvSpPr>
        <p:spPr>
          <a:xfrm>
            <a:off x="4302179" y="1884439"/>
            <a:ext cx="7330344" cy="2343589"/>
          </a:xfrm>
          <a:prstGeom prst="roundRect">
            <a:avLst>
              <a:gd name="adj" fmla="val 3888"/>
            </a:avLst>
          </a:prstGeom>
          <a:noFill/>
          <a:ln w="12700">
            <a:solidFill>
              <a:srgbClr val="842FCB"/>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30116D"/>
              </a:solidFill>
            </a:endParaRPr>
          </a:p>
        </p:txBody>
      </p:sp>
      <p:sp>
        <p:nvSpPr>
          <p:cNvPr id="15" name="圆角矩形 14"/>
          <p:cNvSpPr/>
          <p:nvPr/>
        </p:nvSpPr>
        <p:spPr>
          <a:xfrm>
            <a:off x="6256363" y="1516826"/>
            <a:ext cx="3412296" cy="585209"/>
          </a:xfrm>
          <a:prstGeom prst="roundRect">
            <a:avLst/>
          </a:pr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32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3200" b="1" dirty="0">
                <a:solidFill>
                  <a:schemeClr val="accent5">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3200" b="1" dirty="0">
                <a:solidFill>
                  <a:schemeClr val="accent5">
                    <a:lumMod val="40000"/>
                    <a:lumOff val="60000"/>
                  </a:schemeClr>
                </a:solidFill>
                <a:latin typeface="Times New Roman" panose="02020603050405020304" pitchFamily="18" charset="0"/>
                <a:ea typeface="微软雅黑" panose="020B0503020204020204" pitchFamily="34" charset="-122"/>
                <a:cs typeface="Times New Roman" panose="02020603050405020304" pitchFamily="18" charset="0"/>
              </a:rPr>
              <a:t>Ể</a:t>
            </a:r>
            <a:r>
              <a:rPr lang="en-US" altLang="zh-CN" sz="3200" b="1" dirty="0">
                <a:solidFill>
                  <a:schemeClr val="accent5">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U</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Đ</a:t>
            </a:r>
            <a:r>
              <a:rPr lang="en-US" altLang="zh-CN" sz="3200" b="1" dirty="0">
                <a:solidFill>
                  <a:srgbClr val="DEC6F2"/>
                </a:solidFill>
                <a:latin typeface="Times New Roman" panose="02020603050405020304" pitchFamily="18" charset="0"/>
                <a:ea typeface="微软雅黑" panose="020B0503020204020204" pitchFamily="34" charset="-122"/>
                <a:cs typeface="Times New Roman" panose="02020603050405020304" pitchFamily="18" charset="0"/>
              </a:rPr>
              <a:t>Ồ</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A17CEA"/>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3200" b="1" dirty="0">
                <a:solidFill>
                  <a:srgbClr val="A360DA"/>
                </a:solidFill>
                <a:latin typeface="Times New Roman" panose="02020603050405020304" pitchFamily="18" charset="0"/>
                <a:ea typeface="微软雅黑" panose="020B0503020204020204" pitchFamily="34" charset="-122"/>
                <a:cs typeface="Times New Roman" panose="02020603050405020304" pitchFamily="18" charset="0"/>
              </a:rPr>
              <a:t>E</a:t>
            </a:r>
            <a:r>
              <a:rPr lang="en-US" altLang="zh-CN" sz="3200" b="1" dirty="0">
                <a:solidFill>
                  <a:srgbClr val="842FCB"/>
                </a:solidFill>
                <a:latin typeface="Times New Roman" panose="02020603050405020304" pitchFamily="18" charset="0"/>
                <a:ea typeface="微软雅黑" panose="020B0503020204020204" pitchFamily="34" charset="-122"/>
                <a:cs typeface="Times New Roman" panose="02020603050405020304" pitchFamily="18" charset="0"/>
              </a:rPr>
              <a:t>N</a:t>
            </a: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圆角矩形 15"/>
          <p:cNvSpPr/>
          <p:nvPr/>
        </p:nvSpPr>
        <p:spPr>
          <a:xfrm>
            <a:off x="4292320" y="4454055"/>
            <a:ext cx="7330344" cy="1407099"/>
          </a:xfrm>
          <a:prstGeom prst="roundRect">
            <a:avLst>
              <a:gd name="adj" fmla="val 6016"/>
            </a:avLst>
          </a:prstGeom>
          <a:noFill/>
          <a:ln w="12700">
            <a:solidFill>
              <a:srgbClr val="A360DA"/>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Rectangle 2"/>
          <p:cNvSpPr/>
          <p:nvPr/>
        </p:nvSpPr>
        <p:spPr>
          <a:xfrm>
            <a:off x="4402711" y="2075201"/>
            <a:ext cx="7129280" cy="2092881"/>
          </a:xfrm>
          <a:prstGeom prst="rect">
            <a:avLst/>
          </a:prstGeom>
        </p:spPr>
        <p:txBody>
          <a:bodyPr wrap="square">
            <a:spAutoFit/>
          </a:bodyPr>
          <a:lstStyle/>
          <a:p>
            <a:pPr algn="just"/>
            <a:r>
              <a:rPr lang="vi-VN" sz="2600" dirty="0">
                <a:solidFill>
                  <a:schemeClr val="tx2">
                    <a:lumMod val="75000"/>
                  </a:schemeClr>
                </a:solidFill>
                <a:latin typeface="+mj-lt"/>
              </a:rPr>
              <a:t>Người ta còn minh họa tập hợp bằng một vòng kín, mỗi phần tử của tập hợp được biểu diễn bởi một dấu chấm trong vòng kín, còn phần tử không thuộc tập hợp được biểu diễn bởi một chấm bên ngoài vòng kín (Hình 5).</a:t>
            </a:r>
          </a:p>
        </p:txBody>
      </p:sp>
      <p:sp>
        <p:nvSpPr>
          <p:cNvPr id="5" name="Rectangle 4"/>
          <p:cNvSpPr/>
          <p:nvPr/>
        </p:nvSpPr>
        <p:spPr>
          <a:xfrm>
            <a:off x="4402711" y="4511273"/>
            <a:ext cx="7267986" cy="1292662"/>
          </a:xfrm>
          <a:prstGeom prst="rect">
            <a:avLst/>
          </a:prstGeom>
        </p:spPr>
        <p:txBody>
          <a:bodyPr wrap="square">
            <a:spAutoFit/>
          </a:bodyPr>
          <a:lstStyle/>
          <a:p>
            <a:r>
              <a:rPr lang="vi-VN" sz="2600" dirty="0">
                <a:solidFill>
                  <a:schemeClr val="tx2">
                    <a:lumMod val="75000"/>
                  </a:schemeClr>
                </a:solidFill>
                <a:latin typeface="+mj-lt"/>
              </a:rPr>
              <a:t>Cách minh họa tập hợp như trên gọi là biểu đồ Ven, do nhà toán học người Anh Giôn Ven (John Venn, 1834 - 1923 đưa ra).</a:t>
            </a:r>
            <a:endParaRPr lang="en-US" sz="2600" dirty="0">
              <a:solidFill>
                <a:schemeClr val="tx2">
                  <a:lumMod val="75000"/>
                </a:schemeClr>
              </a:solidFill>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63" y="231425"/>
            <a:ext cx="845132" cy="84513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747" y="538801"/>
            <a:ext cx="537756" cy="53775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047" y="1462227"/>
            <a:ext cx="482868" cy="48286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5251" y="1443860"/>
            <a:ext cx="347557" cy="34755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63" y="1290182"/>
            <a:ext cx="283545" cy="283545"/>
          </a:xfrm>
          <a:prstGeom prst="rect">
            <a:avLst/>
          </a:prstGeom>
        </p:spPr>
      </p:pic>
      <p:sp>
        <p:nvSpPr>
          <p:cNvPr id="21" name="Oval 20"/>
          <p:cNvSpPr/>
          <p:nvPr/>
        </p:nvSpPr>
        <p:spPr>
          <a:xfrm>
            <a:off x="686284" y="2759243"/>
            <a:ext cx="2064812" cy="1584229"/>
          </a:xfrm>
          <a:prstGeom prst="ellipse">
            <a:avLst/>
          </a:prstGeom>
          <a:solidFill>
            <a:srgbClr val="E4D0F4"/>
          </a:solidFill>
          <a:ln w="57150">
            <a:solidFill>
              <a:srgbClr val="A36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229195" y="3527030"/>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756780" y="3221122"/>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97827" y="3756878"/>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p:cNvSpPr txBox="1"/>
              <p:nvPr/>
            </p:nvSpPr>
            <p:spPr>
              <a:xfrm>
                <a:off x="2047225" y="3470904"/>
                <a:ext cx="23681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𝑐</m:t>
                      </m:r>
                    </m:oMath>
                  </m:oMathPara>
                </a14:m>
                <a:endParaRPr lang="en-US" sz="2800" dirty="0">
                  <a:solidFill>
                    <a:srgbClr val="E64F26"/>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047225" y="3470904"/>
                <a:ext cx="236813" cy="523220"/>
              </a:xfrm>
              <a:prstGeom prst="rect">
                <a:avLst/>
              </a:prstGeom>
              <a:blipFill rotWithShape="0">
                <a:blip r:embed="rId8"/>
                <a:stretch>
                  <a:fillRect r="-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750183" y="2787999"/>
                <a:ext cx="23681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𝑏</m:t>
                      </m:r>
                    </m:oMath>
                  </m:oMathPara>
                </a14:m>
                <a:endParaRPr lang="en-US" sz="2800" dirty="0">
                  <a:solidFill>
                    <a:srgbClr val="E64F26"/>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750183" y="2787999"/>
                <a:ext cx="236813" cy="523220"/>
              </a:xfrm>
              <a:prstGeom prst="rect">
                <a:avLst/>
              </a:prstGeom>
              <a:blipFill rotWithShape="0">
                <a:blip r:embed="rId9"/>
                <a:stretch>
                  <a:fillRect r="-12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22362" y="3063770"/>
                <a:ext cx="23681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𝑎</m:t>
                      </m:r>
                    </m:oMath>
                  </m:oMathPara>
                </a14:m>
                <a:endParaRPr lang="en-US" sz="2800" dirty="0">
                  <a:solidFill>
                    <a:srgbClr val="E64F26"/>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22362" y="3063770"/>
                <a:ext cx="236813" cy="523220"/>
              </a:xfrm>
              <a:prstGeom prst="rect">
                <a:avLst/>
              </a:prstGeom>
              <a:blipFill rotWithShape="0">
                <a:blip r:embed="rId10"/>
                <a:stretch>
                  <a:fillRect r="-20513"/>
                </a:stretch>
              </a:blipFill>
            </p:spPr>
            <p:txBody>
              <a:bodyPr/>
              <a:lstStyle/>
              <a:p>
                <a:r>
                  <a:rPr lang="en-US">
                    <a:noFill/>
                  </a:rPr>
                  <a:t> </a:t>
                </a:r>
              </a:p>
            </p:txBody>
          </p:sp>
        </mc:Fallback>
      </mc:AlternateContent>
      <p:cxnSp>
        <p:nvCxnSpPr>
          <p:cNvPr id="33" name="Straight Connector 32"/>
          <p:cNvCxnSpPr/>
          <p:nvPr/>
        </p:nvCxnSpPr>
        <p:spPr>
          <a:xfrm flipV="1">
            <a:off x="2652315" y="2934551"/>
            <a:ext cx="704691" cy="29979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3285363" y="2561230"/>
                <a:ext cx="47481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75000"/>
                            </a:schemeClr>
                          </a:solidFill>
                          <a:latin typeface="Cambria Math" panose="02040503050406030204" pitchFamily="18" charset="0"/>
                        </a:rPr>
                        <m:t>𝐴</m:t>
                      </m:r>
                    </m:oMath>
                  </m:oMathPara>
                </a14:m>
                <a:endParaRPr lang="en-US" sz="3200" dirty="0">
                  <a:solidFill>
                    <a:schemeClr val="accent1">
                      <a:lumMod val="75000"/>
                    </a:scheme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285363" y="2561230"/>
                <a:ext cx="474819" cy="584775"/>
              </a:xfrm>
              <a:prstGeom prst="rect">
                <a:avLst/>
              </a:prstGeom>
              <a:blipFill rotWithShape="0">
                <a:blip r:embed="rId11"/>
                <a:stretch>
                  <a:fillRect/>
                </a:stretch>
              </a:blipFill>
            </p:spPr>
            <p:txBody>
              <a:bodyPr/>
              <a:lstStyle/>
              <a:p>
                <a:r>
                  <a:rPr lang="en-US">
                    <a:noFill/>
                  </a:rPr>
                  <a:t> </a:t>
                </a:r>
              </a:p>
            </p:txBody>
          </p:sp>
        </mc:Fallback>
      </mc:AlternateContent>
      <p:sp>
        <p:nvSpPr>
          <p:cNvPr id="36" name="Oval 35"/>
          <p:cNvSpPr/>
          <p:nvPr/>
        </p:nvSpPr>
        <p:spPr>
          <a:xfrm>
            <a:off x="3139576" y="3879298"/>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p:cNvSpPr txBox="1"/>
              <p:nvPr/>
            </p:nvSpPr>
            <p:spPr>
              <a:xfrm>
                <a:off x="3205533" y="3551357"/>
                <a:ext cx="2287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𝑑</m:t>
                      </m:r>
                    </m:oMath>
                  </m:oMathPara>
                </a14:m>
                <a:endParaRPr lang="en-US" sz="2800" dirty="0">
                  <a:solidFill>
                    <a:srgbClr val="E64F26"/>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205533" y="3551357"/>
                <a:ext cx="228782" cy="523220"/>
              </a:xfrm>
              <a:prstGeom prst="rect">
                <a:avLst/>
              </a:prstGeom>
              <a:blipFill rotWithShape="0">
                <a:blip r:embed="rId12"/>
                <a:stretch>
                  <a:fillRect r="-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p:cNvSpPr/>
              <p:nvPr/>
            </p:nvSpPr>
            <p:spPr>
              <a:xfrm>
                <a:off x="910983" y="5085065"/>
                <a:ext cx="1840113" cy="887846"/>
              </a:xfrm>
              <a:prstGeom prst="roundRect">
                <a:avLst/>
              </a:prstGeom>
              <a:solidFill>
                <a:srgbClr val="E7E9F5"/>
              </a:solidFill>
              <a:ln w="28575">
                <a:solidFill>
                  <a:schemeClr val="accent5">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𝐴</m:t>
                      </m:r>
                      <m:r>
                        <a:rPr lang="en-US" sz="2200" b="0" i="1" smtClean="0">
                          <a:solidFill>
                            <a:schemeClr val="tx1"/>
                          </a:solidFill>
                          <a:latin typeface="Cambria Math" panose="02040503050406030204" pitchFamily="18" charset="0"/>
                        </a:rPr>
                        <m:t>=</m:t>
                      </m:r>
                      <m:d>
                        <m:dPr>
                          <m:begChr m:val="{"/>
                          <m:endChr m:val="}"/>
                          <m:ctrlPr>
                            <a:rPr lang="en-US" sz="2200" b="0" i="1" smtClean="0">
                              <a:solidFill>
                                <a:schemeClr val="tx1"/>
                              </a:solidFill>
                              <a:latin typeface="Cambria Math" panose="02040503050406030204" pitchFamily="18" charset="0"/>
                            </a:rPr>
                          </m:ctrlPr>
                        </m:dPr>
                        <m:e>
                          <m:r>
                            <m:rPr>
                              <m:sty m:val="p"/>
                            </m:rPr>
                            <a:rPr lang="en-US" sz="2200" b="0" i="0" smtClean="0">
                              <a:solidFill>
                                <a:schemeClr val="tx1"/>
                              </a:solidFill>
                              <a:latin typeface="Cambria Math" panose="02040503050406030204" pitchFamily="18" charset="0"/>
                            </a:rPr>
                            <m:t>a</m:t>
                          </m:r>
                          <m:r>
                            <a:rPr lang="en-US" sz="2200" b="0" i="0" smtClean="0">
                              <a:solidFill>
                                <a:schemeClr val="tx1"/>
                              </a:solidFill>
                              <a:latin typeface="Cambria Math" panose="02040503050406030204" pitchFamily="18" charset="0"/>
                            </a:rPr>
                            <m:t>;</m:t>
                          </m:r>
                          <m:r>
                            <m:rPr>
                              <m:sty m:val="p"/>
                            </m:rPr>
                            <a:rPr lang="en-US" sz="2200" b="0" i="0" smtClean="0">
                              <a:solidFill>
                                <a:schemeClr val="tx1"/>
                              </a:solidFill>
                              <a:latin typeface="Cambria Math" panose="02040503050406030204" pitchFamily="18" charset="0"/>
                            </a:rPr>
                            <m:t>b</m:t>
                          </m:r>
                          <m:r>
                            <a:rPr lang="en-US" sz="2200" b="0" i="0" smtClean="0">
                              <a:solidFill>
                                <a:schemeClr val="tx1"/>
                              </a:solidFill>
                              <a:latin typeface="Cambria Math" panose="02040503050406030204" pitchFamily="18" charset="0"/>
                            </a:rPr>
                            <m:t>;</m:t>
                          </m:r>
                          <m:r>
                            <m:rPr>
                              <m:sty m:val="p"/>
                            </m:rPr>
                            <a:rPr lang="en-US" sz="2200" b="0" i="0" smtClean="0">
                              <a:solidFill>
                                <a:schemeClr val="tx1"/>
                              </a:solidFill>
                              <a:latin typeface="Cambria Math" panose="02040503050406030204" pitchFamily="18" charset="0"/>
                            </a:rPr>
                            <m:t>c</m:t>
                          </m:r>
                        </m:e>
                      </m:d>
                    </m:oMath>
                  </m:oMathPara>
                </a14:m>
                <a:endParaRPr lang="en-US" sz="2200" b="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2200" b="0" i="1" smtClean="0">
                          <a:solidFill>
                            <a:schemeClr val="tx1"/>
                          </a:solidFill>
                          <a:latin typeface="Cambria Math" panose="02040503050406030204" pitchFamily="18" charset="0"/>
                        </a:rPr>
                        <m:t>𝑑</m:t>
                      </m:r>
                      <m:r>
                        <a:rPr lang="en-US" sz="2200" b="0" i="1" smtClean="0">
                          <a:solidFill>
                            <a:schemeClr val="tx1"/>
                          </a:solidFill>
                          <a:latin typeface="Cambria Math" panose="02040503050406030204" pitchFamily="18" charset="0"/>
                          <a:ea typeface="Cambria Math" panose="02040503050406030204" pitchFamily="18" charset="0"/>
                        </a:rPr>
                        <m:t>∉</m:t>
                      </m:r>
                      <m:r>
                        <a:rPr lang="en-US" sz="2200" b="0" i="1" smtClean="0">
                          <a:solidFill>
                            <a:schemeClr val="tx1"/>
                          </a:solidFill>
                          <a:latin typeface="Cambria Math" panose="02040503050406030204" pitchFamily="18" charset="0"/>
                          <a:ea typeface="Cambria Math" panose="02040503050406030204" pitchFamily="18" charset="0"/>
                        </a:rPr>
                        <m:t>𝐴</m:t>
                      </m:r>
                    </m:oMath>
                  </m:oMathPara>
                </a14:m>
                <a:endParaRPr lang="en-US" sz="2200" dirty="0">
                  <a:solidFill>
                    <a:schemeClr val="tx1"/>
                  </a:solidFill>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910983" y="5085065"/>
                <a:ext cx="1840113" cy="887846"/>
              </a:xfrm>
              <a:prstGeom prst="roundRect">
                <a:avLst/>
              </a:prstGeom>
              <a:blipFill rotWithShape="0">
                <a:blip r:embed="rId13"/>
                <a:stretch>
                  <a:fillRect/>
                </a:stretch>
              </a:blipFill>
              <a:ln w="28575">
                <a:solidFill>
                  <a:schemeClr val="accent5">
                    <a:lumMod val="60000"/>
                    <a:lumOff val="40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42577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500"/>
                                        <p:tgtEl>
                                          <p:spTgt spid="12"/>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6463" y="2343958"/>
            <a:ext cx="3050252" cy="255444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37062" y="59802"/>
            <a:ext cx="3676391" cy="584775"/>
          </a:xfrm>
          <a:prstGeom prst="rect">
            <a:avLst/>
          </a:prstGeom>
          <a:noFill/>
          <a:effectLst/>
        </p:spPr>
        <p:txBody>
          <a:bodyPr wrap="none" rtlCol="0">
            <a:spAutoFit/>
          </a:bodyPr>
          <a:lstStyle/>
          <a:p>
            <a:r>
              <a:rPr lang="en-US" altLang="zh-CN" sz="3200" b="1" dirty="0">
                <a:solidFill>
                  <a:srgbClr val="30116D"/>
                </a:solidFill>
                <a:latin typeface="Times New Roman" panose="02020603050405020304" pitchFamily="18" charset="0"/>
                <a:ea typeface="幼圆" panose="02010509060101010101" pitchFamily="49" charset="-122"/>
                <a:cs typeface="Times New Roman" panose="02020603050405020304" pitchFamily="18" charset="0"/>
              </a:rPr>
              <a:t>BÀI TẬP 1 (SGK/8)</a:t>
            </a:r>
            <a:endParaRPr lang="zh-CN" altLang="en-US" sz="3200" b="1" dirty="0">
              <a:solidFill>
                <a:srgbClr val="30116D"/>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63" y="231425"/>
            <a:ext cx="845132" cy="84513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747" y="644577"/>
            <a:ext cx="431980" cy="43198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5209" y="858282"/>
            <a:ext cx="587598" cy="587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5251" y="1443860"/>
            <a:ext cx="347557" cy="34755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63" y="1290182"/>
            <a:ext cx="283545" cy="283545"/>
          </a:xfrm>
          <a:prstGeom prst="rect">
            <a:avLst/>
          </a:prstGeom>
        </p:spPr>
      </p:pic>
      <p:sp>
        <p:nvSpPr>
          <p:cNvPr id="21" name="Oval 20"/>
          <p:cNvSpPr/>
          <p:nvPr/>
        </p:nvSpPr>
        <p:spPr>
          <a:xfrm>
            <a:off x="686284" y="2759243"/>
            <a:ext cx="2064812" cy="1584229"/>
          </a:xfrm>
          <a:prstGeom prst="ellipse">
            <a:avLst/>
          </a:prstGeom>
          <a:solidFill>
            <a:srgbClr val="E4D0F4"/>
          </a:solidFill>
          <a:ln w="57150">
            <a:solidFill>
              <a:srgbClr val="A36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229195" y="3527030"/>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756780" y="3221122"/>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97827" y="3756878"/>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p:cNvSpPr txBox="1"/>
              <p:nvPr/>
            </p:nvSpPr>
            <p:spPr>
              <a:xfrm>
                <a:off x="2047225" y="3470904"/>
                <a:ext cx="23681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𝑐</m:t>
                      </m:r>
                    </m:oMath>
                  </m:oMathPara>
                </a14:m>
                <a:endParaRPr lang="en-US" sz="2800" dirty="0">
                  <a:solidFill>
                    <a:srgbClr val="E64F26"/>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047225" y="3470904"/>
                <a:ext cx="236813" cy="523220"/>
              </a:xfrm>
              <a:prstGeom prst="rect">
                <a:avLst/>
              </a:prstGeom>
              <a:blipFill rotWithShape="0">
                <a:blip r:embed="rId8"/>
                <a:stretch>
                  <a:fillRect r="-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750183" y="2787999"/>
                <a:ext cx="23681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𝑏</m:t>
                      </m:r>
                    </m:oMath>
                  </m:oMathPara>
                </a14:m>
                <a:endParaRPr lang="en-US" sz="2800" dirty="0">
                  <a:solidFill>
                    <a:srgbClr val="E64F26"/>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750183" y="2787999"/>
                <a:ext cx="236813" cy="523220"/>
              </a:xfrm>
              <a:prstGeom prst="rect">
                <a:avLst/>
              </a:prstGeom>
              <a:blipFill rotWithShape="0">
                <a:blip r:embed="rId9"/>
                <a:stretch>
                  <a:fillRect r="-12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22362" y="3063770"/>
                <a:ext cx="23681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𝑎</m:t>
                      </m:r>
                    </m:oMath>
                  </m:oMathPara>
                </a14:m>
                <a:endParaRPr lang="en-US" sz="2800" dirty="0">
                  <a:solidFill>
                    <a:srgbClr val="E64F26"/>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22362" y="3063770"/>
                <a:ext cx="236813" cy="523220"/>
              </a:xfrm>
              <a:prstGeom prst="rect">
                <a:avLst/>
              </a:prstGeom>
              <a:blipFill rotWithShape="0">
                <a:blip r:embed="rId10"/>
                <a:stretch>
                  <a:fillRect r="-20513"/>
                </a:stretch>
              </a:blipFill>
            </p:spPr>
            <p:txBody>
              <a:bodyPr/>
              <a:lstStyle/>
              <a:p>
                <a:r>
                  <a:rPr lang="en-US">
                    <a:noFill/>
                  </a:rPr>
                  <a:t> </a:t>
                </a:r>
              </a:p>
            </p:txBody>
          </p:sp>
        </mc:Fallback>
      </mc:AlternateContent>
      <p:cxnSp>
        <p:nvCxnSpPr>
          <p:cNvPr id="33" name="Straight Connector 32"/>
          <p:cNvCxnSpPr/>
          <p:nvPr/>
        </p:nvCxnSpPr>
        <p:spPr>
          <a:xfrm flipV="1">
            <a:off x="2652315" y="2426659"/>
            <a:ext cx="1084221" cy="807692"/>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3924439" y="1891972"/>
                <a:ext cx="47481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75000"/>
                            </a:schemeClr>
                          </a:solidFill>
                          <a:latin typeface="Cambria Math" panose="02040503050406030204" pitchFamily="18" charset="0"/>
                        </a:rPr>
                        <m:t>𝐴</m:t>
                      </m:r>
                    </m:oMath>
                  </m:oMathPara>
                </a14:m>
                <a:endParaRPr lang="en-US" sz="3200" dirty="0">
                  <a:solidFill>
                    <a:schemeClr val="accent1">
                      <a:lumMod val="75000"/>
                    </a:scheme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924439" y="1891972"/>
                <a:ext cx="474819" cy="584775"/>
              </a:xfrm>
              <a:prstGeom prst="rect">
                <a:avLst/>
              </a:prstGeom>
              <a:blipFill rotWithShape="0">
                <a:blip r:embed="rId11"/>
                <a:stretch>
                  <a:fillRect/>
                </a:stretch>
              </a:blipFill>
            </p:spPr>
            <p:txBody>
              <a:bodyPr/>
              <a:lstStyle/>
              <a:p>
                <a:r>
                  <a:rPr lang="en-US">
                    <a:noFill/>
                  </a:rPr>
                  <a:t> </a:t>
                </a:r>
              </a:p>
            </p:txBody>
          </p:sp>
        </mc:Fallback>
      </mc:AlternateContent>
      <p:sp>
        <p:nvSpPr>
          <p:cNvPr id="36" name="Oval 35"/>
          <p:cNvSpPr/>
          <p:nvPr/>
        </p:nvSpPr>
        <p:spPr>
          <a:xfrm>
            <a:off x="3139576" y="3879298"/>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p:cNvSpPr txBox="1"/>
              <p:nvPr/>
            </p:nvSpPr>
            <p:spPr>
              <a:xfrm>
                <a:off x="2725621" y="3804768"/>
                <a:ext cx="2287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𝑚</m:t>
                      </m:r>
                    </m:oMath>
                  </m:oMathPara>
                </a14:m>
                <a:endParaRPr lang="en-US" sz="2800" dirty="0">
                  <a:solidFill>
                    <a:srgbClr val="E64F26"/>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25621" y="3804768"/>
                <a:ext cx="228782" cy="523220"/>
              </a:xfrm>
              <a:prstGeom prst="rect">
                <a:avLst/>
              </a:prstGeom>
              <a:blipFill rotWithShape="0">
                <a:blip r:embed="rId12"/>
                <a:stretch>
                  <a:fillRect r="-6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953474" y="3039972"/>
                <a:ext cx="2287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E64F26"/>
                          </a:solidFill>
                          <a:latin typeface="Cambria Math" panose="02040503050406030204" pitchFamily="18" charset="0"/>
                        </a:rPr>
                        <m:t>𝑛</m:t>
                      </m:r>
                    </m:oMath>
                  </m:oMathPara>
                </a14:m>
                <a:endParaRPr lang="en-US" sz="2800" dirty="0">
                  <a:solidFill>
                    <a:srgbClr val="E64F26"/>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953474" y="3039972"/>
                <a:ext cx="228782" cy="523220"/>
              </a:xfrm>
              <a:prstGeom prst="rect">
                <a:avLst/>
              </a:prstGeom>
              <a:blipFill rotWithShape="0">
                <a:blip r:embed="rId13"/>
                <a:stretch>
                  <a:fillRect r="-28947"/>
                </a:stretch>
              </a:blipFill>
            </p:spPr>
            <p:txBody>
              <a:bodyPr/>
              <a:lstStyle/>
              <a:p>
                <a:r>
                  <a:rPr lang="en-US">
                    <a:noFill/>
                  </a:rPr>
                  <a:t> </a:t>
                </a:r>
              </a:p>
            </p:txBody>
          </p:sp>
        </mc:Fallback>
      </mc:AlternateContent>
      <p:sp>
        <p:nvSpPr>
          <p:cNvPr id="39" name="Oval 38"/>
          <p:cNvSpPr/>
          <p:nvPr/>
        </p:nvSpPr>
        <p:spPr>
          <a:xfrm>
            <a:off x="2959695" y="3369633"/>
            <a:ext cx="45719" cy="59960"/>
          </a:xfrm>
          <a:prstGeom prst="ellipse">
            <a:avLst/>
          </a:prstGeom>
          <a:solidFill>
            <a:schemeClr val="accent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005414" y="4646951"/>
            <a:ext cx="826411" cy="25145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3831825" y="4772679"/>
                <a:ext cx="47481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75000"/>
                            </a:schemeClr>
                          </a:solidFill>
                          <a:latin typeface="Cambria Math" panose="02040503050406030204" pitchFamily="18" charset="0"/>
                        </a:rPr>
                        <m:t>𝐵</m:t>
                      </m:r>
                    </m:oMath>
                  </m:oMathPara>
                </a14:m>
                <a:endParaRPr lang="en-US" sz="3200" dirty="0">
                  <a:solidFill>
                    <a:schemeClr val="accent1">
                      <a:lumMod val="75000"/>
                    </a:schemeClr>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3831825" y="4772679"/>
                <a:ext cx="474819" cy="584775"/>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467042" y="644577"/>
                <a:ext cx="6096000" cy="4293483"/>
              </a:xfrm>
              <a:prstGeom prst="rect">
                <a:avLst/>
              </a:prstGeom>
            </p:spPr>
            <p:txBody>
              <a:bodyPr>
                <a:spAutoFit/>
              </a:bodyPr>
              <a:lstStyle/>
              <a:p>
                <a:pPr>
                  <a:lnSpc>
                    <a:spcPct val="150000"/>
                  </a:lnSpc>
                </a:pPr>
                <a:r>
                  <a:rPr lang="vi-VN" sz="2600" dirty="0">
                    <a:solidFill>
                      <a:schemeClr val="tx2"/>
                    </a:solidFill>
                    <a:latin typeface="Times New Roman" panose="02020603050405020304" pitchFamily="18" charset="0"/>
                    <a:cs typeface="Times New Roman" panose="02020603050405020304" pitchFamily="18" charset="0"/>
                  </a:rPr>
                  <a:t>a) </a:t>
                </a:r>
                <a:r>
                  <a:rPr lang="vi-VN" sz="2600" i="1" dirty="0">
                    <a:solidFill>
                      <a:schemeClr val="tx2"/>
                    </a:solidFill>
                    <a:latin typeface="Times New Roman" panose="02020603050405020304" pitchFamily="18" charset="0"/>
                    <a:cs typeface="Times New Roman" panose="02020603050405020304" pitchFamily="18" charset="0"/>
                  </a:rPr>
                  <a:t>Viết tập hợp </a:t>
                </a:r>
                <a14:m>
                  <m:oMath xmlns:m="http://schemas.openxmlformats.org/officeDocument/2006/math">
                    <m:r>
                      <a:rPr lang="en-US" sz="2600" b="0" i="1" smtClean="0">
                        <a:solidFill>
                          <a:schemeClr val="tx2"/>
                        </a:solidFill>
                        <a:latin typeface="Cambria Math" panose="02040503050406030204" pitchFamily="18" charset="0"/>
                      </a:rPr>
                      <m:t>𝐴</m:t>
                    </m:r>
                    <m:r>
                      <a:rPr lang="en-US" sz="2600" b="0" i="1" smtClean="0">
                        <a:solidFill>
                          <a:schemeClr val="tx2"/>
                        </a:solidFill>
                        <a:latin typeface="Cambria Math" panose="02040503050406030204" pitchFamily="18" charset="0"/>
                      </a:rPr>
                      <m:t>, </m:t>
                    </m:r>
                    <m:r>
                      <a:rPr lang="en-US" sz="2600" b="0" i="1" smtClean="0">
                        <a:solidFill>
                          <a:schemeClr val="tx2"/>
                        </a:solidFill>
                        <a:latin typeface="Cambria Math" panose="02040503050406030204" pitchFamily="18" charset="0"/>
                      </a:rPr>
                      <m:t>𝐵</m:t>
                    </m:r>
                  </m:oMath>
                </a14:m>
                <a:r>
                  <a:rPr lang="vi-VN" sz="2600" i="1" dirty="0">
                    <a:solidFill>
                      <a:schemeClr val="tx2"/>
                    </a:solidFill>
                    <a:latin typeface="Times New Roman" panose="02020603050405020304" pitchFamily="18" charset="0"/>
                    <a:cs typeface="Times New Roman" panose="02020603050405020304" pitchFamily="18" charset="0"/>
                  </a:rPr>
                  <a:t> được minh họa bởi Hình </a:t>
                </a:r>
                <a14:m>
                  <m:oMath xmlns:m="http://schemas.openxmlformats.org/officeDocument/2006/math">
                    <m:r>
                      <a:rPr lang="en-US" sz="2600" b="0" i="1" smtClean="0">
                        <a:solidFill>
                          <a:schemeClr val="tx2"/>
                        </a:solidFill>
                        <a:latin typeface="Cambria Math" panose="02040503050406030204" pitchFamily="18" charset="0"/>
                      </a:rPr>
                      <m:t>6</m:t>
                    </m:r>
                  </m:oMath>
                </a14:m>
                <a:r>
                  <a:rPr lang="vi-VN" sz="2600" i="1" dirty="0">
                    <a:solidFill>
                      <a:schemeClr val="tx2"/>
                    </a:solidFill>
                    <a:latin typeface="Times New Roman" panose="02020603050405020304" pitchFamily="18" charset="0"/>
                    <a:cs typeface="Times New Roman" panose="02020603050405020304" pitchFamily="18" charset="0"/>
                  </a:rPr>
                  <a:t> bằng cách liệt kê các phần tử của tập hợp.</a:t>
                </a:r>
              </a:p>
              <a:p>
                <a:pPr>
                  <a:lnSpc>
                    <a:spcPct val="150000"/>
                  </a:lnSpc>
                </a:pPr>
                <a:r>
                  <a:rPr lang="vi-VN" sz="2600" i="1" dirty="0">
                    <a:solidFill>
                      <a:schemeClr val="tx2"/>
                    </a:solidFill>
                    <a:latin typeface="Times New Roman" panose="02020603050405020304" pitchFamily="18" charset="0"/>
                    <a:cs typeface="Times New Roman" panose="02020603050405020304" pitchFamily="18" charset="0"/>
                  </a:rPr>
                  <a:t>b) Quan sát Hình </a:t>
                </a:r>
                <a14:m>
                  <m:oMath xmlns:m="http://schemas.openxmlformats.org/officeDocument/2006/math">
                    <m:r>
                      <a:rPr lang="en-US" sz="2600" b="0" i="1" smtClean="0">
                        <a:solidFill>
                          <a:schemeClr val="tx2"/>
                        </a:solidFill>
                        <a:latin typeface="Cambria Math" panose="02040503050406030204" pitchFamily="18" charset="0"/>
                      </a:rPr>
                      <m:t>6</m:t>
                    </m:r>
                  </m:oMath>
                </a14:m>
                <a:r>
                  <a:rPr lang="vi-VN" sz="2600" i="1" dirty="0">
                    <a:solidFill>
                      <a:schemeClr val="tx2"/>
                    </a:solidFill>
                    <a:latin typeface="Times New Roman" panose="02020603050405020304" pitchFamily="18" charset="0"/>
                    <a:cs typeface="Times New Roman" panose="02020603050405020304" pitchFamily="18" charset="0"/>
                  </a:rPr>
                  <a:t> và cho biết phát biểu nào sau đây là đúng:</a:t>
                </a:r>
              </a:p>
              <a:p>
                <a:pPr>
                  <a:lnSpc>
                    <a:spcPct val="150000"/>
                  </a:lnSpc>
                </a:pPr>
                <a:r>
                  <a:rPr lang="vi-VN" sz="2600" dirty="0">
                    <a:solidFill>
                      <a:schemeClr val="tx2"/>
                    </a:solidFill>
                    <a:latin typeface="Times New Roman" panose="02020603050405020304" pitchFamily="18" charset="0"/>
                    <a:cs typeface="Times New Roman" panose="02020603050405020304" pitchFamily="18" charset="0"/>
                  </a:rPr>
                  <a:t>1. </a:t>
                </a:r>
                <a14:m>
                  <m:oMath xmlns:m="http://schemas.openxmlformats.org/officeDocument/2006/math">
                    <m:r>
                      <m:rPr>
                        <m:sty m:val="p"/>
                      </m:rPr>
                      <a:rPr lang="en-US" sz="2600" b="0" i="0" smtClean="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a</m:t>
                    </m:r>
                    <m:r>
                      <a:rPr lang="en-US" sz="2600" b="0" i="1" smtClean="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2600" b="0" i="1" smtClean="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𝐵</m:t>
                    </m:r>
                  </m:oMath>
                </a14:m>
                <a:r>
                  <a:rPr lang="vi-VN" sz="2600" dirty="0">
                    <a:solidFill>
                      <a:schemeClr val="tx2"/>
                    </a:solidFill>
                    <a:latin typeface="Times New Roman" panose="02020603050405020304" pitchFamily="18" charset="0"/>
                    <a:cs typeface="Times New Roman" panose="02020603050405020304" pitchFamily="18" charset="0"/>
                  </a:rPr>
                  <a:t>;                 </a:t>
                </a:r>
                <a:r>
                  <a:rPr lang="en-US" sz="2600" dirty="0">
                    <a:solidFill>
                      <a:schemeClr val="tx2"/>
                    </a:solidFill>
                    <a:latin typeface="Times New Roman" panose="02020603050405020304" pitchFamily="18" charset="0"/>
                    <a:cs typeface="Times New Roman" panose="02020603050405020304" pitchFamily="18" charset="0"/>
                  </a:rPr>
                  <a:t>     </a:t>
                </a:r>
                <a:r>
                  <a:rPr lang="vi-VN" sz="2600" dirty="0">
                    <a:solidFill>
                      <a:schemeClr val="tx2"/>
                    </a:solidFill>
                    <a:latin typeface="Times New Roman" panose="02020603050405020304" pitchFamily="18" charset="0"/>
                    <a:cs typeface="Times New Roman" panose="02020603050405020304" pitchFamily="18" charset="0"/>
                  </a:rPr>
                  <a:t> 2. </a:t>
                </a:r>
                <a14:m>
                  <m:oMath xmlns:m="http://schemas.openxmlformats.org/officeDocument/2006/math">
                    <m:r>
                      <a:rPr lang="en-US" sz="2600" b="0" i="1" smtClean="0">
                        <a:solidFill>
                          <a:schemeClr val="tx2"/>
                        </a:solidFill>
                        <a:latin typeface="Cambria Math" panose="02040503050406030204" pitchFamily="18" charset="0"/>
                        <a:cs typeface="Times New Roman" panose="02020603050405020304" pitchFamily="18" charset="0"/>
                      </a:rPr>
                      <m:t>𝑚</m:t>
                    </m:r>
                    <m:r>
                      <a:rPr lang="en-US" sz="2600" b="0" i="1" smtClean="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2600" b="0" i="1" smtClean="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𝐴</m:t>
                    </m:r>
                  </m:oMath>
                </a14:m>
                <a:r>
                  <a:rPr lang="vi-VN" sz="2600" dirty="0">
                    <a:solidFill>
                      <a:schemeClr val="tx2"/>
                    </a:solidFill>
                    <a:latin typeface="Times New Roman" panose="02020603050405020304" pitchFamily="18" charset="0"/>
                    <a:cs typeface="Times New Roman" panose="02020603050405020304" pitchFamily="18" charset="0"/>
                  </a:rPr>
                  <a:t>;</a:t>
                </a:r>
              </a:p>
              <a:p>
                <a:pPr>
                  <a:lnSpc>
                    <a:spcPct val="150000"/>
                  </a:lnSpc>
                </a:pPr>
                <a:r>
                  <a:rPr lang="vi-VN" sz="2600" dirty="0">
                    <a:solidFill>
                      <a:schemeClr val="tx2"/>
                    </a:solidFill>
                    <a:latin typeface="Times New Roman" panose="02020603050405020304" pitchFamily="18" charset="0"/>
                    <a:cs typeface="Times New Roman" panose="02020603050405020304" pitchFamily="18" charset="0"/>
                  </a:rPr>
                  <a:t>3. </a:t>
                </a:r>
                <a14:m>
                  <m:oMath xmlns:m="http://schemas.openxmlformats.org/officeDocument/2006/math">
                    <m:r>
                      <a:rPr lang="vi-VN" sz="2600" i="1" dirty="0" smtClean="0">
                        <a:solidFill>
                          <a:schemeClr val="tx2"/>
                        </a:solidFill>
                        <a:latin typeface="Cambria Math" panose="02040503050406030204" pitchFamily="18" charset="0"/>
                        <a:cs typeface="Times New Roman" panose="02020603050405020304" pitchFamily="18" charset="0"/>
                      </a:rPr>
                      <m:t>𝑏</m:t>
                    </m:r>
                    <m:r>
                      <a:rPr lang="vi-VN" sz="2600" i="1" dirty="0" smtClean="0">
                        <a:solidFill>
                          <a:schemeClr val="tx2"/>
                        </a:solidFill>
                        <a:latin typeface="Cambria Math" panose="02040503050406030204" pitchFamily="18" charset="0"/>
                        <a:cs typeface="Times New Roman" panose="02020603050405020304" pitchFamily="18" charset="0"/>
                      </a:rPr>
                      <m:t>∈</m:t>
                    </m:r>
                    <m:r>
                      <a:rPr lang="vi-VN" sz="2600" i="1" dirty="0" smtClean="0">
                        <a:solidFill>
                          <a:schemeClr val="tx2"/>
                        </a:solidFill>
                        <a:latin typeface="Cambria Math" panose="02040503050406030204" pitchFamily="18" charset="0"/>
                        <a:cs typeface="Times New Roman" panose="02020603050405020304" pitchFamily="18" charset="0"/>
                      </a:rPr>
                      <m:t>𝐵</m:t>
                    </m:r>
                  </m:oMath>
                </a14:m>
                <a:r>
                  <a:rPr lang="vi-VN" sz="2600" dirty="0">
                    <a:solidFill>
                      <a:schemeClr val="tx2"/>
                    </a:solidFill>
                    <a:latin typeface="Times New Roman" panose="02020603050405020304" pitchFamily="18" charset="0"/>
                    <a:cs typeface="Times New Roman" panose="02020603050405020304" pitchFamily="18" charset="0"/>
                  </a:rPr>
                  <a:t>;                       4. </a:t>
                </a:r>
                <a14:m>
                  <m:oMath xmlns:m="http://schemas.openxmlformats.org/officeDocument/2006/math">
                    <m:r>
                      <a:rPr lang="vi-VN" sz="2600" i="1" dirty="0" smtClean="0">
                        <a:solidFill>
                          <a:schemeClr val="tx2"/>
                        </a:solidFill>
                        <a:latin typeface="Cambria Math" panose="02040503050406030204" pitchFamily="18" charset="0"/>
                        <a:cs typeface="Times New Roman" panose="02020603050405020304" pitchFamily="18" charset="0"/>
                      </a:rPr>
                      <m:t>𝑛</m:t>
                    </m:r>
                    <m:r>
                      <a:rPr lang="vi-VN" sz="2600" i="1" dirty="0" smtClean="0">
                        <a:solidFill>
                          <a:schemeClr val="tx2"/>
                        </a:solidFill>
                        <a:latin typeface="Cambria Math" panose="02040503050406030204" pitchFamily="18" charset="0"/>
                        <a:cs typeface="Times New Roman" panose="02020603050405020304" pitchFamily="18" charset="0"/>
                      </a:rPr>
                      <m:t>∉</m:t>
                    </m:r>
                    <m:r>
                      <a:rPr lang="vi-VN" sz="2600" i="1" dirty="0" smtClean="0">
                        <a:solidFill>
                          <a:schemeClr val="tx2"/>
                        </a:solidFill>
                        <a:latin typeface="Cambria Math" panose="02040503050406030204" pitchFamily="18" charset="0"/>
                        <a:cs typeface="Times New Roman" panose="02020603050405020304" pitchFamily="18" charset="0"/>
                      </a:rPr>
                      <m:t>𝐴</m:t>
                    </m:r>
                  </m:oMath>
                </a14:m>
                <a:r>
                  <a:rPr lang="vi-VN" sz="2600" dirty="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467042" y="644577"/>
                <a:ext cx="6096000" cy="4293483"/>
              </a:xfrm>
              <a:prstGeom prst="rect">
                <a:avLst/>
              </a:prstGeom>
              <a:blipFill rotWithShape="0">
                <a:blip r:embed="rId15"/>
                <a:stretch>
                  <a:fillRect l="-1800" b="-9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331208" y="5357454"/>
                <a:ext cx="1259172" cy="461665"/>
              </a:xfrm>
              <a:prstGeom prst="rect">
                <a:avLst/>
              </a:prstGeom>
              <a:noFill/>
            </p:spPr>
            <p:txBody>
              <a:bodyPr wrap="square" rtlCol="0">
                <a:spAutoFit/>
              </a:bodyPr>
              <a:lstStyle/>
              <a:p>
                <a:pPr algn="ctr"/>
                <a:r>
                  <a:rPr lang="en-US" sz="2400" dirty="0">
                    <a:solidFill>
                      <a:schemeClr val="tx2"/>
                    </a:solidFill>
                    <a:latin typeface="Times New Roman" panose="02020603050405020304" pitchFamily="18" charset="0"/>
                    <a:cs typeface="Times New Roman" panose="02020603050405020304" pitchFamily="18" charset="0"/>
                  </a:rPr>
                  <a:t>Hình </a:t>
                </a:r>
                <a14:m>
                  <m:oMath xmlns:m="http://schemas.openxmlformats.org/officeDocument/2006/math">
                    <m:r>
                      <a:rPr lang="en-US" sz="2400" b="0" i="0" smtClean="0">
                        <a:solidFill>
                          <a:schemeClr val="tx2"/>
                        </a:solidFill>
                        <a:latin typeface="Cambria Math" panose="02040503050406030204" pitchFamily="18" charset="0"/>
                      </a:rPr>
                      <m:t>6</m:t>
                    </m:r>
                  </m:oMath>
                </a14:m>
                <a:endParaRPr lang="en-US" sz="2400" dirty="0">
                  <a:solidFill>
                    <a:schemeClr val="tx2"/>
                  </a:solidFill>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331208" y="5357454"/>
                <a:ext cx="1259172" cy="461665"/>
              </a:xfrm>
              <a:prstGeom prst="rect">
                <a:avLst/>
              </a:prstGeom>
              <a:blipFill rotWithShape="0">
                <a:blip r:embed="rId16"/>
                <a:stretch>
                  <a:fillRect t="-10526" b="-28947"/>
                </a:stretch>
              </a:blipFill>
            </p:spPr>
            <p:txBody>
              <a:bodyPr/>
              <a:lstStyle/>
              <a:p>
                <a:r>
                  <a:rPr lang="en-US">
                    <a:noFill/>
                  </a:rPr>
                  <a:t> </a:t>
                </a:r>
              </a:p>
            </p:txBody>
          </p:sp>
        </mc:Fallback>
      </mc:AlternateContent>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06644" y="5357454"/>
            <a:ext cx="889111" cy="889111"/>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5467042" y="5372843"/>
                <a:ext cx="6096000" cy="892552"/>
              </a:xfrm>
              <a:prstGeom prst="rect">
                <a:avLst/>
              </a:prstGeom>
            </p:spPr>
            <p:txBody>
              <a:bodyPr>
                <a:spAutoFit/>
              </a:bodyPr>
              <a:lstStyle/>
              <a:p>
                <a:r>
                  <a:rPr lang="en-US" sz="2600" dirty="0">
                    <a:solidFill>
                      <a:schemeClr val="accent1">
                        <a:lumMod val="50000"/>
                      </a:schemeClr>
                    </a:solidFill>
                    <a:latin typeface="Times New Roman" panose="02020603050405020304" pitchFamily="18" charset="0"/>
                    <a:cs typeface="Times New Roman" panose="02020603050405020304" pitchFamily="18" charset="0"/>
                  </a:rPr>
                  <a:t>a) </a:t>
                </a:r>
                <a14:m>
                  <m:oMath xmlns:m="http://schemas.openxmlformats.org/officeDocument/2006/math">
                    <m:r>
                      <a:rPr lang="en-US" sz="2600" i="1" dirty="0" smtClean="0">
                        <a:solidFill>
                          <a:schemeClr val="accent1">
                            <a:lumMod val="50000"/>
                          </a:schemeClr>
                        </a:solidFill>
                        <a:latin typeface="Cambria Math" panose="02040503050406030204" pitchFamily="18" charset="0"/>
                      </a:rPr>
                      <m:t>𝐴</m:t>
                    </m:r>
                    <m:r>
                      <a:rPr lang="en-US" sz="2600" i="1" dirty="0" smtClean="0">
                        <a:solidFill>
                          <a:schemeClr val="accent1">
                            <a:lumMod val="50000"/>
                          </a:schemeClr>
                        </a:solidFill>
                        <a:latin typeface="Cambria Math" panose="02040503050406030204" pitchFamily="18" charset="0"/>
                      </a:rPr>
                      <m:t> = {</m:t>
                    </m:r>
                    <m:r>
                      <a:rPr lang="en-US" sz="2600" i="1" dirty="0" smtClean="0">
                        <a:solidFill>
                          <a:schemeClr val="accent1">
                            <a:lumMod val="50000"/>
                          </a:schemeClr>
                        </a:solidFill>
                        <a:latin typeface="Cambria Math" panose="02040503050406030204" pitchFamily="18" charset="0"/>
                      </a:rPr>
                      <m:t>𝑎</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𝑏</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𝑐</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𝐵</m:t>
                    </m:r>
                    <m:r>
                      <a:rPr lang="en-US" sz="2600" i="1" dirty="0" smtClean="0">
                        <a:solidFill>
                          <a:schemeClr val="accent1">
                            <a:lumMod val="50000"/>
                          </a:schemeClr>
                        </a:solidFill>
                        <a:latin typeface="Cambria Math" panose="02040503050406030204" pitchFamily="18" charset="0"/>
                      </a:rPr>
                      <m:t> = {</m:t>
                    </m:r>
                    <m:r>
                      <a:rPr lang="en-US" sz="2600" i="1" dirty="0" smtClean="0">
                        <a:solidFill>
                          <a:schemeClr val="accent1">
                            <a:lumMod val="50000"/>
                          </a:schemeClr>
                        </a:solidFill>
                        <a:latin typeface="Cambria Math" panose="02040503050406030204" pitchFamily="18" charset="0"/>
                      </a:rPr>
                      <m:t>𝑎</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𝑏</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𝑐</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𝑛</m:t>
                    </m:r>
                    <m:r>
                      <a:rPr lang="en-US" sz="2600" i="1" dirty="0" smtClean="0">
                        <a:solidFill>
                          <a:schemeClr val="accent1">
                            <a:lumMod val="50000"/>
                          </a:schemeClr>
                        </a:solidFill>
                        <a:latin typeface="Cambria Math" panose="02040503050406030204" pitchFamily="18" charset="0"/>
                      </a:rPr>
                      <m:t>; </m:t>
                    </m:r>
                    <m:r>
                      <a:rPr lang="en-US" sz="2600" i="1" dirty="0" smtClean="0">
                        <a:solidFill>
                          <a:schemeClr val="accent1">
                            <a:lumMod val="50000"/>
                          </a:schemeClr>
                        </a:solidFill>
                        <a:latin typeface="Cambria Math" panose="02040503050406030204" pitchFamily="18" charset="0"/>
                      </a:rPr>
                      <m:t>𝑚</m:t>
                    </m:r>
                    <m:r>
                      <a:rPr lang="en-US" sz="2600" i="1" dirty="0" smtClean="0">
                        <a:solidFill>
                          <a:schemeClr val="accent1">
                            <a:lumMod val="50000"/>
                          </a:schemeClr>
                        </a:solidFill>
                        <a:latin typeface="Cambria Math" panose="02040503050406030204" pitchFamily="18" charset="0"/>
                      </a:rPr>
                      <m:t>}</m:t>
                    </m:r>
                  </m:oMath>
                </a14:m>
                <a:endParaRPr lang="en-US" sz="2600" dirty="0">
                  <a:solidFill>
                    <a:schemeClr val="accent1">
                      <a:lumMod val="50000"/>
                    </a:schemeClr>
                  </a:solidFill>
                  <a:latin typeface="Times New Roman" panose="02020603050405020304" pitchFamily="18" charset="0"/>
                  <a:cs typeface="Times New Roman" panose="02020603050405020304" pitchFamily="18" charset="0"/>
                </a:endParaRPr>
              </a:p>
              <a:p>
                <a:r>
                  <a:rPr lang="en-US" sz="2600" dirty="0">
                    <a:solidFill>
                      <a:schemeClr val="accent1">
                        <a:lumMod val="50000"/>
                      </a:schemeClr>
                    </a:solidFill>
                    <a:latin typeface="Times New Roman" panose="02020603050405020304" pitchFamily="18" charset="0"/>
                    <a:cs typeface="Times New Roman" panose="02020603050405020304" pitchFamily="18" charset="0"/>
                  </a:rPr>
                  <a:t>b) </a:t>
                </a:r>
                <a:r>
                  <a:rPr lang="en-US" sz="2600" dirty="0" err="1">
                    <a:solidFill>
                      <a:schemeClr val="accent1">
                        <a:lumMod val="50000"/>
                      </a:schemeClr>
                    </a:solidFill>
                    <a:latin typeface="Times New Roman" panose="02020603050405020304" pitchFamily="18" charset="0"/>
                    <a:cs typeface="Times New Roman" panose="02020603050405020304" pitchFamily="18" charset="0"/>
                  </a:rPr>
                  <a:t>Phát</a:t>
                </a:r>
                <a:r>
                  <a:rPr lang="en-US" sz="2600" dirty="0">
                    <a:solidFill>
                      <a:schemeClr val="accent1">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1">
                        <a:lumMod val="50000"/>
                      </a:schemeClr>
                    </a:solidFill>
                    <a:latin typeface="Times New Roman" panose="02020603050405020304" pitchFamily="18" charset="0"/>
                    <a:cs typeface="Times New Roman" panose="02020603050405020304" pitchFamily="18" charset="0"/>
                  </a:rPr>
                  <a:t>biểu</a:t>
                </a:r>
                <a:r>
                  <a:rPr lang="en-US" sz="2600"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1">
                        <a:lumMod val="50000"/>
                      </a:schemeClr>
                    </a:solidFill>
                    <a:latin typeface="Times New Roman" panose="02020603050405020304" pitchFamily="18" charset="0"/>
                    <a:cs typeface="Times New Roman" panose="02020603050405020304" pitchFamily="18" charset="0"/>
                  </a:rPr>
                  <a:t>đúng</a:t>
                </a:r>
                <a:r>
                  <a:rPr lang="en-US" sz="2600" dirty="0">
                    <a:solidFill>
                      <a:schemeClr val="accent1">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6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solidFill>
                          <a:schemeClr val="accent1">
                            <a:lumMod val="50000"/>
                          </a:schemeClr>
                        </a:solidFill>
                        <a:latin typeface="Cambria Math" panose="02040503050406030204" pitchFamily="18" charset="0"/>
                      </a:rPr>
                      <m:t>𝑏</m:t>
                    </m:r>
                    <m:r>
                      <a:rPr lang="en-US" sz="2600" i="1" dirty="0" smtClean="0">
                        <a:solidFill>
                          <a:schemeClr val="accent1">
                            <a:lumMod val="50000"/>
                          </a:schemeClr>
                        </a:solidFill>
                        <a:latin typeface="Cambria Math" panose="02040503050406030204" pitchFamily="18" charset="0"/>
                      </a:rPr>
                      <m:t> ∈ </m:t>
                    </m:r>
                    <m:r>
                      <a:rPr lang="en-US" sz="2600" i="1" dirty="0" smtClean="0">
                        <a:solidFill>
                          <a:schemeClr val="accent1">
                            <a:lumMod val="50000"/>
                          </a:schemeClr>
                        </a:solidFill>
                        <a:latin typeface="Cambria Math" panose="02040503050406030204" pitchFamily="18" charset="0"/>
                      </a:rPr>
                      <m:t>𝐵</m:t>
                    </m:r>
                    <m:r>
                      <a:rPr lang="en-US" sz="2600" i="1" dirty="0" smtClean="0">
                        <a:solidFill>
                          <a:schemeClr val="accent1">
                            <a:lumMod val="50000"/>
                          </a:schemeClr>
                        </a:solidFill>
                        <a:latin typeface="Cambria Math" panose="02040503050406030204" pitchFamily="18" charset="0"/>
                      </a:rPr>
                      <m:t> </m:t>
                    </m:r>
                  </m:oMath>
                </a14:m>
                <a:r>
                  <a:rPr lang="en-US" sz="26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6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dirty="0" smtClean="0">
                        <a:solidFill>
                          <a:schemeClr val="accent1">
                            <a:lumMod val="50000"/>
                          </a:schemeClr>
                        </a:solidFill>
                        <a:latin typeface="Cambria Math" panose="02040503050406030204" pitchFamily="18" charset="0"/>
                      </a:rPr>
                      <m:t>𝑛</m:t>
                    </m:r>
                    <m:r>
                      <a:rPr lang="en-US" sz="2600" i="1" dirty="0" smtClean="0">
                        <a:solidFill>
                          <a:schemeClr val="accent1">
                            <a:lumMod val="50000"/>
                          </a:schemeClr>
                        </a:solidFill>
                        <a:latin typeface="Cambria Math" panose="02040503050406030204" pitchFamily="18" charset="0"/>
                      </a:rPr>
                      <m:t> ∉ </m:t>
                    </m:r>
                    <m:r>
                      <a:rPr lang="en-US" sz="2600" i="1" dirty="0" smtClean="0">
                        <a:solidFill>
                          <a:schemeClr val="accent1">
                            <a:lumMod val="50000"/>
                          </a:schemeClr>
                        </a:solidFill>
                        <a:latin typeface="Cambria Math" panose="02040503050406030204" pitchFamily="18" charset="0"/>
                      </a:rPr>
                      <m:t>𝐴</m:t>
                    </m:r>
                    <m:r>
                      <a:rPr lang="en-US" sz="2600" i="1" dirty="0" smtClean="0">
                        <a:solidFill>
                          <a:schemeClr val="accent1">
                            <a:lumMod val="50000"/>
                          </a:schemeClr>
                        </a:solidFill>
                        <a:latin typeface="Cambria Math" panose="02040503050406030204" pitchFamily="18" charset="0"/>
                      </a:rPr>
                      <m:t>.</m:t>
                    </m:r>
                  </m:oMath>
                </a14:m>
                <a:endParaRPr lang="en-US" sz="2600" dirty="0">
                  <a:solidFill>
                    <a:schemeClr val="accent1">
                      <a:lumMod val="50000"/>
                    </a:schemeClr>
                  </a:solidFill>
                  <a:latin typeface="Times New Roman" panose="02020603050405020304" pitchFamily="18"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467042" y="5372843"/>
                <a:ext cx="6096000" cy="892552"/>
              </a:xfrm>
              <a:prstGeom prst="rect">
                <a:avLst/>
              </a:prstGeom>
              <a:blipFill rotWithShape="0">
                <a:blip r:embed="rId18"/>
                <a:stretch>
                  <a:fillRect l="-1800" t="-6122" b="-16327"/>
                </a:stretch>
              </a:blipFill>
            </p:spPr>
            <p:txBody>
              <a:bodyPr/>
              <a:lstStyle/>
              <a:p>
                <a:r>
                  <a:rPr lang="en-US">
                    <a:noFill/>
                  </a:rPr>
                  <a:t> </a:t>
                </a:r>
              </a:p>
            </p:txBody>
          </p:sp>
        </mc:Fallback>
      </mc:AlternateContent>
    </p:spTree>
    <p:extLst>
      <p:ext uri="{BB962C8B-B14F-4D97-AF65-F5344CB8AC3E}">
        <p14:creationId xmlns:p14="http://schemas.microsoft.com/office/powerpoint/2010/main" val="611263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35"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style.rotation</p:attrName>
                                        </p:attrNameLst>
                                      </p:cBhvr>
                                      <p:tavLst>
                                        <p:tav tm="0">
                                          <p:val>
                                            <p:fltVal val="720"/>
                                          </p:val>
                                        </p:tav>
                                        <p:tav tm="100000">
                                          <p:val>
                                            <p:fltVal val="0"/>
                                          </p:val>
                                        </p:tav>
                                      </p:tavLst>
                                    </p:anim>
                                    <p:anim calcmode="lin" valueType="num">
                                      <p:cBhvr>
                                        <p:cTn id="19" dur="2000" fill="hold"/>
                                        <p:tgtEl>
                                          <p:spTgt spid="21"/>
                                        </p:tgtEl>
                                        <p:attrNameLst>
                                          <p:attrName>ppt_h</p:attrName>
                                        </p:attrNameLst>
                                      </p:cBhvr>
                                      <p:tavLst>
                                        <p:tav tm="0">
                                          <p:val>
                                            <p:fltVal val="0"/>
                                          </p:val>
                                        </p:tav>
                                        <p:tav tm="100000">
                                          <p:val>
                                            <p:strVal val="#ppt_h"/>
                                          </p:val>
                                        </p:tav>
                                      </p:tavLst>
                                    </p:anim>
                                    <p:anim calcmode="lin" valueType="num">
                                      <p:cBhvr>
                                        <p:cTn id="20" dur="2000" fill="hold"/>
                                        <p:tgtEl>
                                          <p:spTgt spid="2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style.rotation</p:attrName>
                                        </p:attrNameLst>
                                      </p:cBhvr>
                                      <p:tavLst>
                                        <p:tav tm="0">
                                          <p:val>
                                            <p:fltVal val="720"/>
                                          </p:val>
                                        </p:tav>
                                        <p:tav tm="100000">
                                          <p:val>
                                            <p:fltVal val="0"/>
                                          </p:val>
                                        </p:tav>
                                      </p:tavLst>
                                    </p:anim>
                                    <p:anim calcmode="lin" valueType="num">
                                      <p:cBhvr>
                                        <p:cTn id="25" dur="2000" fill="hold"/>
                                        <p:tgtEl>
                                          <p:spTgt spid="2"/>
                                        </p:tgtEl>
                                        <p:attrNameLst>
                                          <p:attrName>ppt_h</p:attrName>
                                        </p:attrNameLst>
                                      </p:cBhvr>
                                      <p:tavLst>
                                        <p:tav tm="0">
                                          <p:val>
                                            <p:fltVal val="0"/>
                                          </p:val>
                                        </p:tav>
                                        <p:tav tm="100000">
                                          <p:val>
                                            <p:strVal val="#ppt_h"/>
                                          </p:val>
                                        </p:tav>
                                      </p:tavLst>
                                    </p:anim>
                                    <p:anim calcmode="lin" valueType="num">
                                      <p:cBhvr>
                                        <p:cTn id="26" dur="2000" fill="hold"/>
                                        <p:tgtEl>
                                          <p:spTgt spid="2"/>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000"/>
                                        <p:tgtEl>
                                          <p:spTgt spid="26"/>
                                        </p:tgtEl>
                                      </p:cBhvr>
                                    </p:animEffect>
                                    <p:anim calcmode="lin" valueType="num">
                                      <p:cBhvr>
                                        <p:cTn id="30" dur="2000" fill="hold"/>
                                        <p:tgtEl>
                                          <p:spTgt spid="26"/>
                                        </p:tgtEl>
                                        <p:attrNameLst>
                                          <p:attrName>style.rotation</p:attrName>
                                        </p:attrNameLst>
                                      </p:cBhvr>
                                      <p:tavLst>
                                        <p:tav tm="0">
                                          <p:val>
                                            <p:fltVal val="720"/>
                                          </p:val>
                                        </p:tav>
                                        <p:tav tm="100000">
                                          <p:val>
                                            <p:fltVal val="0"/>
                                          </p:val>
                                        </p:tav>
                                      </p:tavLst>
                                    </p:anim>
                                    <p:anim calcmode="lin" valueType="num">
                                      <p:cBhvr>
                                        <p:cTn id="31" dur="2000" fill="hold"/>
                                        <p:tgtEl>
                                          <p:spTgt spid="26"/>
                                        </p:tgtEl>
                                        <p:attrNameLst>
                                          <p:attrName>ppt_h</p:attrName>
                                        </p:attrNameLst>
                                      </p:cBhvr>
                                      <p:tavLst>
                                        <p:tav tm="0">
                                          <p:val>
                                            <p:fltVal val="0"/>
                                          </p:val>
                                        </p:tav>
                                        <p:tav tm="100000">
                                          <p:val>
                                            <p:strVal val="#ppt_h"/>
                                          </p:val>
                                        </p:tav>
                                      </p:tavLst>
                                    </p:anim>
                                    <p:anim calcmode="lin" valueType="num">
                                      <p:cBhvr>
                                        <p:cTn id="32" dur="2000" fill="hold"/>
                                        <p:tgtEl>
                                          <p:spTgt spid="26"/>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000"/>
                                        <p:tgtEl>
                                          <p:spTgt spid="28"/>
                                        </p:tgtEl>
                                      </p:cBhvr>
                                    </p:animEffect>
                                    <p:anim calcmode="lin" valueType="num">
                                      <p:cBhvr>
                                        <p:cTn id="36" dur="2000" fill="hold"/>
                                        <p:tgtEl>
                                          <p:spTgt spid="28"/>
                                        </p:tgtEl>
                                        <p:attrNameLst>
                                          <p:attrName>style.rotation</p:attrName>
                                        </p:attrNameLst>
                                      </p:cBhvr>
                                      <p:tavLst>
                                        <p:tav tm="0">
                                          <p:val>
                                            <p:fltVal val="720"/>
                                          </p:val>
                                        </p:tav>
                                        <p:tav tm="100000">
                                          <p:val>
                                            <p:fltVal val="0"/>
                                          </p:val>
                                        </p:tav>
                                      </p:tavLst>
                                    </p:anim>
                                    <p:anim calcmode="lin" valueType="num">
                                      <p:cBhvr>
                                        <p:cTn id="37" dur="2000" fill="hold"/>
                                        <p:tgtEl>
                                          <p:spTgt spid="28"/>
                                        </p:tgtEl>
                                        <p:attrNameLst>
                                          <p:attrName>ppt_h</p:attrName>
                                        </p:attrNameLst>
                                      </p:cBhvr>
                                      <p:tavLst>
                                        <p:tav tm="0">
                                          <p:val>
                                            <p:fltVal val="0"/>
                                          </p:val>
                                        </p:tav>
                                        <p:tav tm="100000">
                                          <p:val>
                                            <p:strVal val="#ppt_h"/>
                                          </p:val>
                                        </p:tav>
                                      </p:tavLst>
                                    </p:anim>
                                    <p:anim calcmode="lin" valueType="num">
                                      <p:cBhvr>
                                        <p:cTn id="38" dur="2000" fill="hold"/>
                                        <p:tgtEl>
                                          <p:spTgt spid="28"/>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000"/>
                                        <p:tgtEl>
                                          <p:spTgt spid="29"/>
                                        </p:tgtEl>
                                      </p:cBhvr>
                                    </p:animEffect>
                                    <p:anim calcmode="lin" valueType="num">
                                      <p:cBhvr>
                                        <p:cTn id="42" dur="2000" fill="hold"/>
                                        <p:tgtEl>
                                          <p:spTgt spid="29"/>
                                        </p:tgtEl>
                                        <p:attrNameLst>
                                          <p:attrName>style.rotation</p:attrName>
                                        </p:attrNameLst>
                                      </p:cBhvr>
                                      <p:tavLst>
                                        <p:tav tm="0">
                                          <p:val>
                                            <p:fltVal val="720"/>
                                          </p:val>
                                        </p:tav>
                                        <p:tav tm="100000">
                                          <p:val>
                                            <p:fltVal val="0"/>
                                          </p:val>
                                        </p:tav>
                                      </p:tavLst>
                                    </p:anim>
                                    <p:anim calcmode="lin" valueType="num">
                                      <p:cBhvr>
                                        <p:cTn id="43" dur="2000" fill="hold"/>
                                        <p:tgtEl>
                                          <p:spTgt spid="29"/>
                                        </p:tgtEl>
                                        <p:attrNameLst>
                                          <p:attrName>ppt_h</p:attrName>
                                        </p:attrNameLst>
                                      </p:cBhvr>
                                      <p:tavLst>
                                        <p:tav tm="0">
                                          <p:val>
                                            <p:fltVal val="0"/>
                                          </p:val>
                                        </p:tav>
                                        <p:tav tm="100000">
                                          <p:val>
                                            <p:strVal val="#ppt_h"/>
                                          </p:val>
                                        </p:tav>
                                      </p:tavLst>
                                    </p:anim>
                                    <p:anim calcmode="lin" valueType="num">
                                      <p:cBhvr>
                                        <p:cTn id="44" dur="2000" fill="hold"/>
                                        <p:tgtEl>
                                          <p:spTgt spid="29"/>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2000"/>
                                        <p:tgtEl>
                                          <p:spTgt spid="27"/>
                                        </p:tgtEl>
                                      </p:cBhvr>
                                    </p:animEffect>
                                    <p:anim calcmode="lin" valueType="num">
                                      <p:cBhvr>
                                        <p:cTn id="48" dur="2000" fill="hold"/>
                                        <p:tgtEl>
                                          <p:spTgt spid="27"/>
                                        </p:tgtEl>
                                        <p:attrNameLst>
                                          <p:attrName>style.rotation</p:attrName>
                                        </p:attrNameLst>
                                      </p:cBhvr>
                                      <p:tavLst>
                                        <p:tav tm="0">
                                          <p:val>
                                            <p:fltVal val="720"/>
                                          </p:val>
                                        </p:tav>
                                        <p:tav tm="100000">
                                          <p:val>
                                            <p:fltVal val="0"/>
                                          </p:val>
                                        </p:tav>
                                      </p:tavLst>
                                    </p:anim>
                                    <p:anim calcmode="lin" valueType="num">
                                      <p:cBhvr>
                                        <p:cTn id="49" dur="2000" fill="hold"/>
                                        <p:tgtEl>
                                          <p:spTgt spid="27"/>
                                        </p:tgtEl>
                                        <p:attrNameLst>
                                          <p:attrName>ppt_h</p:attrName>
                                        </p:attrNameLst>
                                      </p:cBhvr>
                                      <p:tavLst>
                                        <p:tav tm="0">
                                          <p:val>
                                            <p:fltVal val="0"/>
                                          </p:val>
                                        </p:tav>
                                        <p:tav tm="100000">
                                          <p:val>
                                            <p:strVal val="#ppt_h"/>
                                          </p:val>
                                        </p:tav>
                                      </p:tavLst>
                                    </p:anim>
                                    <p:anim calcmode="lin" valueType="num">
                                      <p:cBhvr>
                                        <p:cTn id="50" dur="2000" fill="hold"/>
                                        <p:tgtEl>
                                          <p:spTgt spid="27"/>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000"/>
                                        <p:tgtEl>
                                          <p:spTgt spid="31"/>
                                        </p:tgtEl>
                                      </p:cBhvr>
                                    </p:animEffect>
                                    <p:anim calcmode="lin" valueType="num">
                                      <p:cBhvr>
                                        <p:cTn id="54" dur="2000" fill="hold"/>
                                        <p:tgtEl>
                                          <p:spTgt spid="31"/>
                                        </p:tgtEl>
                                        <p:attrNameLst>
                                          <p:attrName>style.rotation</p:attrName>
                                        </p:attrNameLst>
                                      </p:cBhvr>
                                      <p:tavLst>
                                        <p:tav tm="0">
                                          <p:val>
                                            <p:fltVal val="720"/>
                                          </p:val>
                                        </p:tav>
                                        <p:tav tm="100000">
                                          <p:val>
                                            <p:fltVal val="0"/>
                                          </p:val>
                                        </p:tav>
                                      </p:tavLst>
                                    </p:anim>
                                    <p:anim calcmode="lin" valueType="num">
                                      <p:cBhvr>
                                        <p:cTn id="55" dur="2000" fill="hold"/>
                                        <p:tgtEl>
                                          <p:spTgt spid="31"/>
                                        </p:tgtEl>
                                        <p:attrNameLst>
                                          <p:attrName>ppt_h</p:attrName>
                                        </p:attrNameLst>
                                      </p:cBhvr>
                                      <p:tavLst>
                                        <p:tav tm="0">
                                          <p:val>
                                            <p:fltVal val="0"/>
                                          </p:val>
                                        </p:tav>
                                        <p:tav tm="100000">
                                          <p:val>
                                            <p:strVal val="#ppt_h"/>
                                          </p:val>
                                        </p:tav>
                                      </p:tavLst>
                                    </p:anim>
                                    <p:anim calcmode="lin" valueType="num">
                                      <p:cBhvr>
                                        <p:cTn id="56" dur="2000" fill="hold"/>
                                        <p:tgtEl>
                                          <p:spTgt spid="31"/>
                                        </p:tgtEl>
                                        <p:attrNameLst>
                                          <p:attrName>ppt_w</p:attrName>
                                        </p:attrNameLst>
                                      </p:cBhvr>
                                      <p:tavLst>
                                        <p:tav tm="0">
                                          <p:val>
                                            <p:fltVal val="0"/>
                                          </p:val>
                                        </p:tav>
                                        <p:tav tm="100000">
                                          <p:val>
                                            <p:strVal val="#ppt_w"/>
                                          </p:val>
                                        </p:tav>
                                      </p:tavLst>
                                    </p:anim>
                                  </p:childTnLst>
                                </p:cTn>
                              </p:par>
                              <p:par>
                                <p:cTn id="57" presetID="35"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0"/>
                                        <p:tgtEl>
                                          <p:spTgt spid="32"/>
                                        </p:tgtEl>
                                      </p:cBhvr>
                                    </p:animEffect>
                                    <p:anim calcmode="lin" valueType="num">
                                      <p:cBhvr>
                                        <p:cTn id="60" dur="2000" fill="hold"/>
                                        <p:tgtEl>
                                          <p:spTgt spid="32"/>
                                        </p:tgtEl>
                                        <p:attrNameLst>
                                          <p:attrName>style.rotation</p:attrName>
                                        </p:attrNameLst>
                                      </p:cBhvr>
                                      <p:tavLst>
                                        <p:tav tm="0">
                                          <p:val>
                                            <p:fltVal val="720"/>
                                          </p:val>
                                        </p:tav>
                                        <p:tav tm="100000">
                                          <p:val>
                                            <p:fltVal val="0"/>
                                          </p:val>
                                        </p:tav>
                                      </p:tavLst>
                                    </p:anim>
                                    <p:anim calcmode="lin" valueType="num">
                                      <p:cBhvr>
                                        <p:cTn id="61" dur="2000" fill="hold"/>
                                        <p:tgtEl>
                                          <p:spTgt spid="32"/>
                                        </p:tgtEl>
                                        <p:attrNameLst>
                                          <p:attrName>ppt_h</p:attrName>
                                        </p:attrNameLst>
                                      </p:cBhvr>
                                      <p:tavLst>
                                        <p:tav tm="0">
                                          <p:val>
                                            <p:fltVal val="0"/>
                                          </p:val>
                                        </p:tav>
                                        <p:tav tm="100000">
                                          <p:val>
                                            <p:strVal val="#ppt_h"/>
                                          </p:val>
                                        </p:tav>
                                      </p:tavLst>
                                    </p:anim>
                                    <p:anim calcmode="lin" valueType="num">
                                      <p:cBhvr>
                                        <p:cTn id="62" dur="2000" fill="hold"/>
                                        <p:tgtEl>
                                          <p:spTgt spid="32"/>
                                        </p:tgtEl>
                                        <p:attrNameLst>
                                          <p:attrName>ppt_w</p:attrName>
                                        </p:attrNameLst>
                                      </p:cBhvr>
                                      <p:tavLst>
                                        <p:tav tm="0">
                                          <p:val>
                                            <p:fltVal val="0"/>
                                          </p:val>
                                        </p:tav>
                                        <p:tav tm="100000">
                                          <p:val>
                                            <p:strVal val="#ppt_w"/>
                                          </p:val>
                                        </p:tav>
                                      </p:tavLst>
                                    </p:anim>
                                  </p:childTnLst>
                                </p:cTn>
                              </p:par>
                              <p:par>
                                <p:cTn id="63" presetID="35"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2000"/>
                                        <p:tgtEl>
                                          <p:spTgt spid="33"/>
                                        </p:tgtEl>
                                      </p:cBhvr>
                                    </p:animEffect>
                                    <p:anim calcmode="lin" valueType="num">
                                      <p:cBhvr>
                                        <p:cTn id="66" dur="2000" fill="hold"/>
                                        <p:tgtEl>
                                          <p:spTgt spid="33"/>
                                        </p:tgtEl>
                                        <p:attrNameLst>
                                          <p:attrName>style.rotation</p:attrName>
                                        </p:attrNameLst>
                                      </p:cBhvr>
                                      <p:tavLst>
                                        <p:tav tm="0">
                                          <p:val>
                                            <p:fltVal val="720"/>
                                          </p:val>
                                        </p:tav>
                                        <p:tav tm="100000">
                                          <p:val>
                                            <p:fltVal val="0"/>
                                          </p:val>
                                        </p:tav>
                                      </p:tavLst>
                                    </p:anim>
                                    <p:anim calcmode="lin" valueType="num">
                                      <p:cBhvr>
                                        <p:cTn id="67" dur="2000" fill="hold"/>
                                        <p:tgtEl>
                                          <p:spTgt spid="33"/>
                                        </p:tgtEl>
                                        <p:attrNameLst>
                                          <p:attrName>ppt_h</p:attrName>
                                        </p:attrNameLst>
                                      </p:cBhvr>
                                      <p:tavLst>
                                        <p:tav tm="0">
                                          <p:val>
                                            <p:fltVal val="0"/>
                                          </p:val>
                                        </p:tav>
                                        <p:tav tm="100000">
                                          <p:val>
                                            <p:strVal val="#ppt_h"/>
                                          </p:val>
                                        </p:tav>
                                      </p:tavLst>
                                    </p:anim>
                                    <p:anim calcmode="lin" valueType="num">
                                      <p:cBhvr>
                                        <p:cTn id="68" dur="2000" fill="hold"/>
                                        <p:tgtEl>
                                          <p:spTgt spid="33"/>
                                        </p:tgtEl>
                                        <p:attrNameLst>
                                          <p:attrName>ppt_w</p:attrName>
                                        </p:attrNameLst>
                                      </p:cBhvr>
                                      <p:tavLst>
                                        <p:tav tm="0">
                                          <p:val>
                                            <p:fltVal val="0"/>
                                          </p:val>
                                        </p:tav>
                                        <p:tav tm="100000">
                                          <p:val>
                                            <p:strVal val="#ppt_w"/>
                                          </p:val>
                                        </p:tav>
                                      </p:tavLst>
                                    </p:anim>
                                  </p:childTnLst>
                                </p:cTn>
                              </p:par>
                              <p:par>
                                <p:cTn id="69" presetID="35"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000"/>
                                        <p:tgtEl>
                                          <p:spTgt spid="35"/>
                                        </p:tgtEl>
                                      </p:cBhvr>
                                    </p:animEffect>
                                    <p:anim calcmode="lin" valueType="num">
                                      <p:cBhvr>
                                        <p:cTn id="72" dur="2000" fill="hold"/>
                                        <p:tgtEl>
                                          <p:spTgt spid="35"/>
                                        </p:tgtEl>
                                        <p:attrNameLst>
                                          <p:attrName>style.rotation</p:attrName>
                                        </p:attrNameLst>
                                      </p:cBhvr>
                                      <p:tavLst>
                                        <p:tav tm="0">
                                          <p:val>
                                            <p:fltVal val="720"/>
                                          </p:val>
                                        </p:tav>
                                        <p:tav tm="100000">
                                          <p:val>
                                            <p:fltVal val="0"/>
                                          </p:val>
                                        </p:tav>
                                      </p:tavLst>
                                    </p:anim>
                                    <p:anim calcmode="lin" valueType="num">
                                      <p:cBhvr>
                                        <p:cTn id="73" dur="2000" fill="hold"/>
                                        <p:tgtEl>
                                          <p:spTgt spid="35"/>
                                        </p:tgtEl>
                                        <p:attrNameLst>
                                          <p:attrName>ppt_h</p:attrName>
                                        </p:attrNameLst>
                                      </p:cBhvr>
                                      <p:tavLst>
                                        <p:tav tm="0">
                                          <p:val>
                                            <p:fltVal val="0"/>
                                          </p:val>
                                        </p:tav>
                                        <p:tav tm="100000">
                                          <p:val>
                                            <p:strVal val="#ppt_h"/>
                                          </p:val>
                                        </p:tav>
                                      </p:tavLst>
                                    </p:anim>
                                    <p:anim calcmode="lin" valueType="num">
                                      <p:cBhvr>
                                        <p:cTn id="74" dur="2000" fill="hold"/>
                                        <p:tgtEl>
                                          <p:spTgt spid="35"/>
                                        </p:tgtEl>
                                        <p:attrNameLst>
                                          <p:attrName>ppt_w</p:attrName>
                                        </p:attrNameLst>
                                      </p:cBhvr>
                                      <p:tavLst>
                                        <p:tav tm="0">
                                          <p:val>
                                            <p:fltVal val="0"/>
                                          </p:val>
                                        </p:tav>
                                        <p:tav tm="100000">
                                          <p:val>
                                            <p:strVal val="#ppt_w"/>
                                          </p:val>
                                        </p:tav>
                                      </p:tavLst>
                                    </p:anim>
                                  </p:childTnLst>
                                </p:cTn>
                              </p:par>
                              <p:par>
                                <p:cTn id="75" presetID="35"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000"/>
                                        <p:tgtEl>
                                          <p:spTgt spid="36"/>
                                        </p:tgtEl>
                                      </p:cBhvr>
                                    </p:animEffect>
                                    <p:anim calcmode="lin" valueType="num">
                                      <p:cBhvr>
                                        <p:cTn id="78" dur="2000" fill="hold"/>
                                        <p:tgtEl>
                                          <p:spTgt spid="36"/>
                                        </p:tgtEl>
                                        <p:attrNameLst>
                                          <p:attrName>style.rotation</p:attrName>
                                        </p:attrNameLst>
                                      </p:cBhvr>
                                      <p:tavLst>
                                        <p:tav tm="0">
                                          <p:val>
                                            <p:fltVal val="720"/>
                                          </p:val>
                                        </p:tav>
                                        <p:tav tm="100000">
                                          <p:val>
                                            <p:fltVal val="0"/>
                                          </p:val>
                                        </p:tav>
                                      </p:tavLst>
                                    </p:anim>
                                    <p:anim calcmode="lin" valueType="num">
                                      <p:cBhvr>
                                        <p:cTn id="79" dur="2000" fill="hold"/>
                                        <p:tgtEl>
                                          <p:spTgt spid="36"/>
                                        </p:tgtEl>
                                        <p:attrNameLst>
                                          <p:attrName>ppt_h</p:attrName>
                                        </p:attrNameLst>
                                      </p:cBhvr>
                                      <p:tavLst>
                                        <p:tav tm="0">
                                          <p:val>
                                            <p:fltVal val="0"/>
                                          </p:val>
                                        </p:tav>
                                        <p:tav tm="100000">
                                          <p:val>
                                            <p:strVal val="#ppt_h"/>
                                          </p:val>
                                        </p:tav>
                                      </p:tavLst>
                                    </p:anim>
                                    <p:anim calcmode="lin" valueType="num">
                                      <p:cBhvr>
                                        <p:cTn id="80" dur="2000" fill="hold"/>
                                        <p:tgtEl>
                                          <p:spTgt spid="36"/>
                                        </p:tgtEl>
                                        <p:attrNameLst>
                                          <p:attrName>ppt_w</p:attrName>
                                        </p:attrNameLst>
                                      </p:cBhvr>
                                      <p:tavLst>
                                        <p:tav tm="0">
                                          <p:val>
                                            <p:fltVal val="0"/>
                                          </p:val>
                                        </p:tav>
                                        <p:tav tm="100000">
                                          <p:val>
                                            <p:strVal val="#ppt_w"/>
                                          </p:val>
                                        </p:tav>
                                      </p:tavLst>
                                    </p:anim>
                                  </p:childTnLst>
                                </p:cTn>
                              </p:par>
                              <p:par>
                                <p:cTn id="81" presetID="35"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2000"/>
                                        <p:tgtEl>
                                          <p:spTgt spid="37"/>
                                        </p:tgtEl>
                                      </p:cBhvr>
                                    </p:animEffect>
                                    <p:anim calcmode="lin" valueType="num">
                                      <p:cBhvr>
                                        <p:cTn id="84" dur="2000" fill="hold"/>
                                        <p:tgtEl>
                                          <p:spTgt spid="37"/>
                                        </p:tgtEl>
                                        <p:attrNameLst>
                                          <p:attrName>style.rotation</p:attrName>
                                        </p:attrNameLst>
                                      </p:cBhvr>
                                      <p:tavLst>
                                        <p:tav tm="0">
                                          <p:val>
                                            <p:fltVal val="720"/>
                                          </p:val>
                                        </p:tav>
                                        <p:tav tm="100000">
                                          <p:val>
                                            <p:fltVal val="0"/>
                                          </p:val>
                                        </p:tav>
                                      </p:tavLst>
                                    </p:anim>
                                    <p:anim calcmode="lin" valueType="num">
                                      <p:cBhvr>
                                        <p:cTn id="85" dur="2000" fill="hold"/>
                                        <p:tgtEl>
                                          <p:spTgt spid="37"/>
                                        </p:tgtEl>
                                        <p:attrNameLst>
                                          <p:attrName>ppt_h</p:attrName>
                                        </p:attrNameLst>
                                      </p:cBhvr>
                                      <p:tavLst>
                                        <p:tav tm="0">
                                          <p:val>
                                            <p:fltVal val="0"/>
                                          </p:val>
                                        </p:tav>
                                        <p:tav tm="100000">
                                          <p:val>
                                            <p:strVal val="#ppt_h"/>
                                          </p:val>
                                        </p:tav>
                                      </p:tavLst>
                                    </p:anim>
                                    <p:anim calcmode="lin" valueType="num">
                                      <p:cBhvr>
                                        <p:cTn id="86" dur="2000" fill="hold"/>
                                        <p:tgtEl>
                                          <p:spTgt spid="37"/>
                                        </p:tgtEl>
                                        <p:attrNameLst>
                                          <p:attrName>ppt_w</p:attrName>
                                        </p:attrNameLst>
                                      </p:cBhvr>
                                      <p:tavLst>
                                        <p:tav tm="0">
                                          <p:val>
                                            <p:fltVal val="0"/>
                                          </p:val>
                                        </p:tav>
                                        <p:tav tm="100000">
                                          <p:val>
                                            <p:strVal val="#ppt_w"/>
                                          </p:val>
                                        </p:tav>
                                      </p:tavLst>
                                    </p:anim>
                                  </p:childTnLst>
                                </p:cTn>
                              </p:par>
                              <p:par>
                                <p:cTn id="87" presetID="35"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2000"/>
                                        <p:tgtEl>
                                          <p:spTgt spid="30"/>
                                        </p:tgtEl>
                                      </p:cBhvr>
                                    </p:animEffect>
                                    <p:anim calcmode="lin" valueType="num">
                                      <p:cBhvr>
                                        <p:cTn id="90" dur="2000" fill="hold"/>
                                        <p:tgtEl>
                                          <p:spTgt spid="30"/>
                                        </p:tgtEl>
                                        <p:attrNameLst>
                                          <p:attrName>style.rotation</p:attrName>
                                        </p:attrNameLst>
                                      </p:cBhvr>
                                      <p:tavLst>
                                        <p:tav tm="0">
                                          <p:val>
                                            <p:fltVal val="720"/>
                                          </p:val>
                                        </p:tav>
                                        <p:tav tm="100000">
                                          <p:val>
                                            <p:fltVal val="0"/>
                                          </p:val>
                                        </p:tav>
                                      </p:tavLst>
                                    </p:anim>
                                    <p:anim calcmode="lin" valueType="num">
                                      <p:cBhvr>
                                        <p:cTn id="91" dur="2000" fill="hold"/>
                                        <p:tgtEl>
                                          <p:spTgt spid="30"/>
                                        </p:tgtEl>
                                        <p:attrNameLst>
                                          <p:attrName>ppt_h</p:attrName>
                                        </p:attrNameLst>
                                      </p:cBhvr>
                                      <p:tavLst>
                                        <p:tav tm="0">
                                          <p:val>
                                            <p:fltVal val="0"/>
                                          </p:val>
                                        </p:tav>
                                        <p:tav tm="100000">
                                          <p:val>
                                            <p:strVal val="#ppt_h"/>
                                          </p:val>
                                        </p:tav>
                                      </p:tavLst>
                                    </p:anim>
                                    <p:anim calcmode="lin" valueType="num">
                                      <p:cBhvr>
                                        <p:cTn id="92" dur="2000" fill="hold"/>
                                        <p:tgtEl>
                                          <p:spTgt spid="30"/>
                                        </p:tgtEl>
                                        <p:attrNameLst>
                                          <p:attrName>ppt_w</p:attrName>
                                        </p:attrNameLst>
                                      </p:cBhvr>
                                      <p:tavLst>
                                        <p:tav tm="0">
                                          <p:val>
                                            <p:fltVal val="0"/>
                                          </p:val>
                                        </p:tav>
                                        <p:tav tm="100000">
                                          <p:val>
                                            <p:strVal val="#ppt_w"/>
                                          </p:val>
                                        </p:tav>
                                      </p:tavLst>
                                    </p:anim>
                                  </p:childTnLst>
                                </p:cTn>
                              </p:par>
                              <p:par>
                                <p:cTn id="93" presetID="35"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2000"/>
                                        <p:tgtEl>
                                          <p:spTgt spid="39"/>
                                        </p:tgtEl>
                                      </p:cBhvr>
                                    </p:animEffect>
                                    <p:anim calcmode="lin" valueType="num">
                                      <p:cBhvr>
                                        <p:cTn id="96" dur="2000" fill="hold"/>
                                        <p:tgtEl>
                                          <p:spTgt spid="39"/>
                                        </p:tgtEl>
                                        <p:attrNameLst>
                                          <p:attrName>style.rotation</p:attrName>
                                        </p:attrNameLst>
                                      </p:cBhvr>
                                      <p:tavLst>
                                        <p:tav tm="0">
                                          <p:val>
                                            <p:fltVal val="720"/>
                                          </p:val>
                                        </p:tav>
                                        <p:tav tm="100000">
                                          <p:val>
                                            <p:fltVal val="0"/>
                                          </p:val>
                                        </p:tav>
                                      </p:tavLst>
                                    </p:anim>
                                    <p:anim calcmode="lin" valueType="num">
                                      <p:cBhvr>
                                        <p:cTn id="97" dur="2000" fill="hold"/>
                                        <p:tgtEl>
                                          <p:spTgt spid="39"/>
                                        </p:tgtEl>
                                        <p:attrNameLst>
                                          <p:attrName>ppt_h</p:attrName>
                                        </p:attrNameLst>
                                      </p:cBhvr>
                                      <p:tavLst>
                                        <p:tav tm="0">
                                          <p:val>
                                            <p:fltVal val="0"/>
                                          </p:val>
                                        </p:tav>
                                        <p:tav tm="100000">
                                          <p:val>
                                            <p:strVal val="#ppt_h"/>
                                          </p:val>
                                        </p:tav>
                                      </p:tavLst>
                                    </p:anim>
                                    <p:anim calcmode="lin" valueType="num">
                                      <p:cBhvr>
                                        <p:cTn id="98" dur="2000" fill="hold"/>
                                        <p:tgtEl>
                                          <p:spTgt spid="39"/>
                                        </p:tgtEl>
                                        <p:attrNameLst>
                                          <p:attrName>ppt_w</p:attrName>
                                        </p:attrNameLst>
                                      </p:cBhvr>
                                      <p:tavLst>
                                        <p:tav tm="0">
                                          <p:val>
                                            <p:fltVal val="0"/>
                                          </p:val>
                                        </p:tav>
                                        <p:tav tm="100000">
                                          <p:val>
                                            <p:strVal val="#ppt_w"/>
                                          </p:val>
                                        </p:tav>
                                      </p:tavLst>
                                    </p:anim>
                                  </p:childTnLst>
                                </p:cTn>
                              </p:par>
                              <p:par>
                                <p:cTn id="99" presetID="35" presetClass="entr" presetSubtype="0" fill="hold" nodeType="with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anim calcmode="lin" valueType="num">
                                      <p:cBhvr>
                                        <p:cTn id="102" dur="2000" fill="hold"/>
                                        <p:tgtEl>
                                          <p:spTgt spid="8"/>
                                        </p:tgtEl>
                                        <p:attrNameLst>
                                          <p:attrName>style.rotation</p:attrName>
                                        </p:attrNameLst>
                                      </p:cBhvr>
                                      <p:tavLst>
                                        <p:tav tm="0">
                                          <p:val>
                                            <p:fltVal val="720"/>
                                          </p:val>
                                        </p:tav>
                                        <p:tav tm="100000">
                                          <p:val>
                                            <p:fltVal val="0"/>
                                          </p:val>
                                        </p:tav>
                                      </p:tavLst>
                                    </p:anim>
                                    <p:anim calcmode="lin" valueType="num">
                                      <p:cBhvr>
                                        <p:cTn id="103" dur="2000" fill="hold"/>
                                        <p:tgtEl>
                                          <p:spTgt spid="8"/>
                                        </p:tgtEl>
                                        <p:attrNameLst>
                                          <p:attrName>ppt_h</p:attrName>
                                        </p:attrNameLst>
                                      </p:cBhvr>
                                      <p:tavLst>
                                        <p:tav tm="0">
                                          <p:val>
                                            <p:fltVal val="0"/>
                                          </p:val>
                                        </p:tav>
                                        <p:tav tm="100000">
                                          <p:val>
                                            <p:strVal val="#ppt_h"/>
                                          </p:val>
                                        </p:tav>
                                      </p:tavLst>
                                    </p:anim>
                                    <p:anim calcmode="lin" valueType="num">
                                      <p:cBhvr>
                                        <p:cTn id="104" dur="2000" fill="hold"/>
                                        <p:tgtEl>
                                          <p:spTgt spid="8"/>
                                        </p:tgtEl>
                                        <p:attrNameLst>
                                          <p:attrName>ppt_w</p:attrName>
                                        </p:attrNameLst>
                                      </p:cBhvr>
                                      <p:tavLst>
                                        <p:tav tm="0">
                                          <p:val>
                                            <p:fltVal val="0"/>
                                          </p:val>
                                        </p:tav>
                                        <p:tav tm="100000">
                                          <p:val>
                                            <p:strVal val="#ppt_w"/>
                                          </p:val>
                                        </p:tav>
                                      </p:tavLst>
                                    </p:anim>
                                  </p:childTnLst>
                                </p:cTn>
                              </p:par>
                              <p:par>
                                <p:cTn id="105" presetID="35"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2000"/>
                                        <p:tgtEl>
                                          <p:spTgt spid="41"/>
                                        </p:tgtEl>
                                      </p:cBhvr>
                                    </p:animEffect>
                                    <p:anim calcmode="lin" valueType="num">
                                      <p:cBhvr>
                                        <p:cTn id="108" dur="2000" fill="hold"/>
                                        <p:tgtEl>
                                          <p:spTgt spid="41"/>
                                        </p:tgtEl>
                                        <p:attrNameLst>
                                          <p:attrName>style.rotation</p:attrName>
                                        </p:attrNameLst>
                                      </p:cBhvr>
                                      <p:tavLst>
                                        <p:tav tm="0">
                                          <p:val>
                                            <p:fltVal val="720"/>
                                          </p:val>
                                        </p:tav>
                                        <p:tav tm="100000">
                                          <p:val>
                                            <p:fltVal val="0"/>
                                          </p:val>
                                        </p:tav>
                                      </p:tavLst>
                                    </p:anim>
                                    <p:anim calcmode="lin" valueType="num">
                                      <p:cBhvr>
                                        <p:cTn id="109" dur="2000" fill="hold"/>
                                        <p:tgtEl>
                                          <p:spTgt spid="41"/>
                                        </p:tgtEl>
                                        <p:attrNameLst>
                                          <p:attrName>ppt_h</p:attrName>
                                        </p:attrNameLst>
                                      </p:cBhvr>
                                      <p:tavLst>
                                        <p:tav tm="0">
                                          <p:val>
                                            <p:fltVal val="0"/>
                                          </p:val>
                                        </p:tav>
                                        <p:tav tm="100000">
                                          <p:val>
                                            <p:strVal val="#ppt_h"/>
                                          </p:val>
                                        </p:tav>
                                      </p:tavLst>
                                    </p:anim>
                                    <p:anim calcmode="lin" valueType="num">
                                      <p:cBhvr>
                                        <p:cTn id="110" dur="2000" fill="hold"/>
                                        <p:tgtEl>
                                          <p:spTgt spid="41"/>
                                        </p:tgtEl>
                                        <p:attrNameLst>
                                          <p:attrName>ppt_w</p:attrName>
                                        </p:attrNameLst>
                                      </p:cBhvr>
                                      <p:tavLst>
                                        <p:tav tm="0">
                                          <p:val>
                                            <p:fltVal val="0"/>
                                          </p:val>
                                        </p:tav>
                                        <p:tav tm="100000">
                                          <p:val>
                                            <p:strVal val="#ppt_w"/>
                                          </p:val>
                                        </p:tav>
                                      </p:tavLst>
                                    </p:anim>
                                  </p:childTnLst>
                                </p:cTn>
                              </p:par>
                              <p:par>
                                <p:cTn id="111" presetID="42" presetClass="entr" presetSubtype="0" fill="hold" grpId="0" nodeType="withEffect">
                                  <p:stCondLst>
                                    <p:cond delay="50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1000"/>
                                        <p:tgtEl>
                                          <p:spTgt spid="13"/>
                                        </p:tgtEl>
                                      </p:cBhvr>
                                    </p:animEffect>
                                    <p:anim calcmode="lin" valueType="num">
                                      <p:cBhvr>
                                        <p:cTn id="114" dur="1000" fill="hold"/>
                                        <p:tgtEl>
                                          <p:spTgt spid="13"/>
                                        </p:tgtEl>
                                        <p:attrNameLst>
                                          <p:attrName>ppt_x</p:attrName>
                                        </p:attrNameLst>
                                      </p:cBhvr>
                                      <p:tavLst>
                                        <p:tav tm="0">
                                          <p:val>
                                            <p:strVal val="#ppt_x"/>
                                          </p:val>
                                        </p:tav>
                                        <p:tav tm="100000">
                                          <p:val>
                                            <p:strVal val="#ppt_x"/>
                                          </p:val>
                                        </p:tav>
                                      </p:tavLst>
                                    </p:anim>
                                    <p:anim calcmode="lin" valueType="num">
                                      <p:cBhvr>
                                        <p:cTn id="1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fltVal val="0"/>
                                          </p:val>
                                        </p:tav>
                                        <p:tav tm="100000">
                                          <p:val>
                                            <p:strVal val="#ppt_w"/>
                                          </p:val>
                                        </p:tav>
                                      </p:tavLst>
                                    </p:anim>
                                    <p:anim calcmode="lin" valueType="num">
                                      <p:cBhvr>
                                        <p:cTn id="121" dur="500" fill="hold"/>
                                        <p:tgtEl>
                                          <p:spTgt spid="17"/>
                                        </p:tgtEl>
                                        <p:attrNameLst>
                                          <p:attrName>ppt_h</p:attrName>
                                        </p:attrNameLst>
                                      </p:cBhvr>
                                      <p:tavLst>
                                        <p:tav tm="0">
                                          <p:val>
                                            <p:fltVal val="0"/>
                                          </p:val>
                                        </p:tav>
                                        <p:tav tm="100000">
                                          <p:val>
                                            <p:strVal val="#ppt_h"/>
                                          </p:val>
                                        </p:tav>
                                      </p:tavLst>
                                    </p:anim>
                                    <p:animEffect transition="in" filter="fade">
                                      <p:cBhvr>
                                        <p:cTn id="122" dur="500"/>
                                        <p:tgtEl>
                                          <p:spTgt spid="17"/>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19">
                                            <p:txEl>
                                              <p:pRg st="0" end="0"/>
                                            </p:txEl>
                                          </p:spTgt>
                                        </p:tgtEl>
                                        <p:attrNameLst>
                                          <p:attrName>style.visibility</p:attrName>
                                        </p:attrNameLst>
                                      </p:cBhvr>
                                      <p:to>
                                        <p:strVal val="visible"/>
                                      </p:to>
                                    </p:set>
                                    <p:animEffect transition="in" filter="fade">
                                      <p:cBhvr>
                                        <p:cTn id="127" dur="1000"/>
                                        <p:tgtEl>
                                          <p:spTgt spid="19">
                                            <p:txEl>
                                              <p:pRg st="0" end="0"/>
                                            </p:txEl>
                                          </p:spTgt>
                                        </p:tgtEl>
                                      </p:cBhvr>
                                    </p:animEffect>
                                    <p:anim calcmode="lin" valueType="num">
                                      <p:cBhvr>
                                        <p:cTn id="1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19">
                                            <p:txEl>
                                              <p:pRg st="1" end="1"/>
                                            </p:txEl>
                                          </p:spTgt>
                                        </p:tgtEl>
                                        <p:attrNameLst>
                                          <p:attrName>style.visibility</p:attrName>
                                        </p:attrNameLst>
                                      </p:cBhvr>
                                      <p:to>
                                        <p:strVal val="visible"/>
                                      </p:to>
                                    </p:set>
                                    <p:animEffect transition="in" filter="fade">
                                      <p:cBhvr>
                                        <p:cTn id="134" dur="1000"/>
                                        <p:tgtEl>
                                          <p:spTgt spid="19">
                                            <p:txEl>
                                              <p:pRg st="1" end="1"/>
                                            </p:txEl>
                                          </p:spTgt>
                                        </p:tgtEl>
                                      </p:cBhvr>
                                    </p:animEffect>
                                    <p:anim calcmode="lin" valueType="num">
                                      <p:cBhvr>
                                        <p:cTn id="13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3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21" grpId="0" animBg="1"/>
      <p:bldP spid="26" grpId="0" animBg="1"/>
      <p:bldP spid="28" grpId="0" animBg="1"/>
      <p:bldP spid="29" grpId="0" animBg="1"/>
      <p:bldP spid="27" grpId="0"/>
      <p:bldP spid="31" grpId="0"/>
      <p:bldP spid="32" grpId="0"/>
      <p:bldP spid="35" grpId="0"/>
      <p:bldP spid="36" grpId="0" animBg="1"/>
      <p:bldP spid="37" grpId="0"/>
      <p:bldP spid="30" grpId="0"/>
      <p:bldP spid="39" grpId="0" animBg="1"/>
      <p:bldP spid="41"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032551" y="5512231"/>
            <a:ext cx="695542" cy="564917"/>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626937" y="5384360"/>
            <a:ext cx="2016291" cy="1467713"/>
          </a:xfrm>
          <a:prstGeom prst="ellipse">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Times New Roman" panose="02020603050405020304" pitchFamily="18" charset="0"/>
                <a:cs typeface="Times New Roman" panose="02020603050405020304" pitchFamily="18" charset="0"/>
              </a:rPr>
              <a:t>35 </a:t>
            </a:r>
            <a:r>
              <a:rPr lang="en-US" sz="2000" dirty="0" err="1">
                <a:solidFill>
                  <a:schemeClr val="tx2"/>
                </a:solidFill>
                <a:latin typeface="Times New Roman" panose="02020603050405020304" pitchFamily="18" charset="0"/>
                <a:cs typeface="Times New Roman" panose="02020603050405020304" pitchFamily="18" charset="0"/>
              </a:rPr>
              <a:t>học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sinh</a:t>
            </a:r>
            <a:endParaRPr lang="en-US" sz="2000" dirty="0">
              <a:solidFill>
                <a:schemeClr val="tx2"/>
              </a:solidFill>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37062" y="59802"/>
            <a:ext cx="3676391" cy="584775"/>
          </a:xfrm>
          <a:prstGeom prst="rect">
            <a:avLst/>
          </a:prstGeom>
          <a:noFill/>
          <a:effectLst/>
        </p:spPr>
        <p:txBody>
          <a:bodyPr wrap="none" rtlCol="0">
            <a:spAutoFit/>
          </a:bodyPr>
          <a:lstStyle/>
          <a:p>
            <a:r>
              <a:rPr lang="en-US" altLang="zh-CN" sz="3200" b="1" dirty="0">
                <a:solidFill>
                  <a:srgbClr val="30116D"/>
                </a:solidFill>
                <a:latin typeface="Times New Roman" panose="02020603050405020304" pitchFamily="18" charset="0"/>
                <a:ea typeface="幼圆" panose="02010509060101010101" pitchFamily="49" charset="-122"/>
                <a:cs typeface="Times New Roman" panose="02020603050405020304" pitchFamily="18" charset="0"/>
              </a:rPr>
              <a:t>BÀI TẬP 2 (SGK/8)</a:t>
            </a:r>
            <a:endParaRPr lang="zh-CN" altLang="en-US" sz="3200" b="1" dirty="0">
              <a:solidFill>
                <a:srgbClr val="30116D"/>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63" y="231425"/>
            <a:ext cx="845132" cy="84513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747" y="644577"/>
            <a:ext cx="431980" cy="43198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5209" y="858282"/>
            <a:ext cx="587598" cy="587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5251" y="1443860"/>
            <a:ext cx="347557" cy="34755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63" y="1290182"/>
            <a:ext cx="283545" cy="283545"/>
          </a:xfrm>
          <a:prstGeom prst="rect">
            <a:avLst/>
          </a:prstGeom>
        </p:spPr>
      </p:pic>
      <p:sp>
        <p:nvSpPr>
          <p:cNvPr id="21" name="Oval 20"/>
          <p:cNvSpPr/>
          <p:nvPr/>
        </p:nvSpPr>
        <p:spPr>
          <a:xfrm>
            <a:off x="238943" y="2465196"/>
            <a:ext cx="2064812" cy="1584229"/>
          </a:xfrm>
          <a:prstGeom prst="ellipse">
            <a:avLst/>
          </a:prstGeom>
          <a:solidFill>
            <a:srgbClr val="E4D0F4"/>
          </a:solidFill>
          <a:ln w="28575">
            <a:solidFill>
              <a:srgbClr val="A36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Times New Roman" panose="02020603050405020304" pitchFamily="18" charset="0"/>
                <a:cs typeface="Times New Roman" panose="02020603050405020304" pitchFamily="18" charset="0"/>
              </a:rPr>
              <a:t>20 </a:t>
            </a:r>
            <a:r>
              <a:rPr lang="en-US" sz="2000" dirty="0" err="1">
                <a:solidFill>
                  <a:schemeClr val="tx2"/>
                </a:solidFill>
                <a:latin typeface="Times New Roman" panose="02020603050405020304" pitchFamily="18" charset="0"/>
                <a:cs typeface="Times New Roman" panose="02020603050405020304" pitchFamily="18" charset="0"/>
              </a:rPr>
              <a:t>học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sinh</a:t>
            </a:r>
            <a:endParaRPr lang="en-US" sz="2000" dirty="0">
              <a:solidFill>
                <a:schemeClr val="tx2"/>
              </a:solidFill>
              <a:latin typeface="Times New Roman" panose="02020603050405020304" pitchFamily="18" charset="0"/>
              <a:cs typeface="Times New Roman" panose="02020603050405020304" pitchFamily="18" charset="0"/>
            </a:endParaRPr>
          </a:p>
        </p:txBody>
      </p:sp>
      <p:cxnSp>
        <p:nvCxnSpPr>
          <p:cNvPr id="33" name="Straight Connector 32"/>
          <p:cNvCxnSpPr/>
          <p:nvPr/>
        </p:nvCxnSpPr>
        <p:spPr>
          <a:xfrm flipV="1">
            <a:off x="2040132" y="2211519"/>
            <a:ext cx="725381" cy="54239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2799115" y="1559765"/>
                <a:ext cx="3181640" cy="584775"/>
              </a:xfrm>
              <a:prstGeom prst="rect">
                <a:avLst/>
              </a:prstGeom>
              <a:noFill/>
            </p:spPr>
            <p:txBody>
              <a:bodyPr wrap="square" rtlCol="0">
                <a:spAutoFit/>
              </a:bodyPr>
              <a:lstStyle/>
              <a:p>
                <a14:m>
                  <m:oMath xmlns:m="http://schemas.openxmlformats.org/officeDocument/2006/math">
                    <m:r>
                      <a:rPr lang="en-US" sz="3200" b="1" i="1" smtClean="0">
                        <a:solidFill>
                          <a:schemeClr val="accent1">
                            <a:lumMod val="75000"/>
                          </a:schemeClr>
                        </a:solidFill>
                        <a:latin typeface="Cambria Math" panose="02040503050406030204" pitchFamily="18" charset="0"/>
                      </a:rPr>
                      <m:t>𝑩</m:t>
                    </m:r>
                    <m:r>
                      <a:rPr lang="en-US" sz="3200" b="1" i="1" smtClean="0">
                        <a:solidFill>
                          <a:schemeClr val="accent1">
                            <a:lumMod val="75000"/>
                          </a:schemeClr>
                        </a:solidFill>
                        <a:latin typeface="Cambria Math" panose="02040503050406030204" pitchFamily="18" charset="0"/>
                      </a:rPr>
                      <m:t> </m:t>
                    </m:r>
                  </m:oMath>
                </a14:m>
                <a:r>
                  <a:rPr lang="en-US" sz="3200" i="1" dirty="0">
                    <a:solidFill>
                      <a:schemeClr val="accent1">
                        <a:lumMod val="75000"/>
                      </a:schemeClr>
                    </a:solidFill>
                    <a:latin typeface="Times New Roman" panose="02020603050405020304" pitchFamily="18" charset="0"/>
                    <a:cs typeface="Times New Roman" panose="02020603050405020304" pitchFamily="18" charset="0"/>
                  </a:rPr>
                  <a:t>(</a:t>
                </a:r>
                <a:r>
                  <a:rPr lang="en-US" sz="3200" i="1" dirty="0" err="1">
                    <a:solidFill>
                      <a:schemeClr val="accent1">
                        <a:lumMod val="75000"/>
                      </a:schemeClr>
                    </a:solidFill>
                    <a:latin typeface="Times New Roman" panose="02020603050405020304" pitchFamily="18" charset="0"/>
                    <a:cs typeface="Times New Roman" panose="02020603050405020304" pitchFamily="18" charset="0"/>
                  </a:rPr>
                  <a:t>bóng</a:t>
                </a:r>
                <a:r>
                  <a:rPr lang="en-US" sz="3200"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75000"/>
                      </a:schemeClr>
                    </a:solidFill>
                    <a:latin typeface="Times New Roman" panose="02020603050405020304" pitchFamily="18" charset="0"/>
                    <a:cs typeface="Times New Roman" panose="02020603050405020304" pitchFamily="18" charset="0"/>
                  </a:rPr>
                  <a:t>rổ</a:t>
                </a:r>
                <a:r>
                  <a:rPr lang="en-US" sz="3200" i="1" dirty="0">
                    <a:solidFill>
                      <a:schemeClr val="accent1">
                        <a:lumMod val="75000"/>
                      </a:schemeClr>
                    </a:solidFill>
                    <a:latin typeface="Times New Roman" panose="02020603050405020304" pitchFamily="18" charset="0"/>
                    <a:cs typeface="Times New Roman" panose="02020603050405020304" pitchFamily="18" charset="0"/>
                  </a:rPr>
                  <a:t>)</a:t>
                </a:r>
              </a:p>
            </p:txBody>
          </p:sp>
        </mc:Choice>
        <mc:Fallback xmlns="">
          <p:sp>
            <p:nvSpPr>
              <p:cNvPr id="35" name="TextBox 34"/>
              <p:cNvSpPr txBox="1">
                <a:spLocks noRot="1" noChangeAspect="1" noMove="1" noResize="1" noEditPoints="1" noAdjustHandles="1" noChangeArrowheads="1" noChangeShapeType="1" noTextEdit="1"/>
              </p:cNvSpPr>
              <p:nvPr/>
            </p:nvSpPr>
            <p:spPr>
              <a:xfrm>
                <a:off x="2799115" y="1559765"/>
                <a:ext cx="3181640" cy="584775"/>
              </a:xfrm>
              <a:prstGeom prst="rect">
                <a:avLst/>
              </a:prstGeom>
              <a:blipFill rotWithShape="0">
                <a:blip r:embed="rId8"/>
                <a:stretch>
                  <a:fillRect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74647" y="4927456"/>
                <a:ext cx="2177338" cy="584775"/>
              </a:xfrm>
              <a:prstGeom prst="rect">
                <a:avLst/>
              </a:prstGeom>
              <a:noFill/>
            </p:spPr>
            <p:txBody>
              <a:bodyPr wrap="square" rtlCol="0">
                <a:spAutoFit/>
              </a:bodyPr>
              <a:lstStyle/>
              <a:p>
                <a14:m>
                  <m:oMath xmlns:m="http://schemas.openxmlformats.org/officeDocument/2006/math">
                    <m:r>
                      <a:rPr lang="en-US" sz="3200" b="0" i="1" smtClean="0">
                        <a:solidFill>
                          <a:schemeClr val="accent1">
                            <a:lumMod val="75000"/>
                          </a:schemeClr>
                        </a:solidFill>
                        <a:latin typeface="Cambria Math" panose="02040503050406030204" pitchFamily="18" charset="0"/>
                      </a:rPr>
                      <m:t>𝐶</m:t>
                    </m:r>
                  </m:oMath>
                </a14:m>
                <a:r>
                  <a:rPr lang="en-US" sz="3200"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75000"/>
                      </a:schemeClr>
                    </a:solidFill>
                    <a:latin typeface="Times New Roman" panose="02020603050405020304" pitchFamily="18" charset="0"/>
                    <a:cs typeface="Times New Roman" panose="02020603050405020304" pitchFamily="18" charset="0"/>
                  </a:rPr>
                  <a:t>cờ</a:t>
                </a:r>
                <a:r>
                  <a:rPr lang="en-US" sz="3200"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75000"/>
                      </a:schemeClr>
                    </a:solidFill>
                    <a:latin typeface="Times New Roman" panose="02020603050405020304" pitchFamily="18" charset="0"/>
                    <a:cs typeface="Times New Roman" panose="02020603050405020304" pitchFamily="18" charset="0"/>
                  </a:rPr>
                  <a:t>vua</a:t>
                </a:r>
                <a:r>
                  <a:rPr lang="en-US" sz="3200" i="1" dirty="0">
                    <a:solidFill>
                      <a:schemeClr val="accent1">
                        <a:lumMod val="75000"/>
                      </a:schemeClr>
                    </a:solidFill>
                    <a:latin typeface="Times New Roman" panose="02020603050405020304" pitchFamily="18" charset="0"/>
                    <a:cs typeface="Times New Roman" panose="02020603050405020304" pitchFamily="18" charset="0"/>
                  </a:rPr>
                  <a:t>)</a:t>
                </a:r>
              </a:p>
            </p:txBody>
          </p:sp>
        </mc:Choice>
        <mc:Fallback xmlns="">
          <p:sp>
            <p:nvSpPr>
              <p:cNvPr id="41" name="TextBox 40"/>
              <p:cNvSpPr txBox="1">
                <a:spLocks noRot="1" noChangeAspect="1" noMove="1" noResize="1" noEditPoints="1" noAdjustHandles="1" noChangeArrowheads="1" noChangeShapeType="1" noTextEdit="1"/>
              </p:cNvSpPr>
              <p:nvPr/>
            </p:nvSpPr>
            <p:spPr>
              <a:xfrm>
                <a:off x="374647" y="4927456"/>
                <a:ext cx="2177338" cy="584775"/>
              </a:xfrm>
              <a:prstGeom prst="rect">
                <a:avLst/>
              </a:prstGeom>
              <a:blipFill rotWithShape="0">
                <a:blip r:embed="rId9"/>
                <a:stretch>
                  <a:fillRect t="-14583" b="-32292"/>
                </a:stretch>
              </a:blipFill>
            </p:spPr>
            <p:txBody>
              <a:bodyPr/>
              <a:lstStyle/>
              <a:p>
                <a:r>
                  <a:rPr lang="en-US">
                    <a:noFill/>
                  </a:rPr>
                  <a:t> </a:t>
                </a:r>
              </a:p>
            </p:txBody>
          </p:sp>
        </mc:Fallback>
      </mc:AlternateContent>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3228" y="2875473"/>
            <a:ext cx="889111" cy="88911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437062" y="641859"/>
                <a:ext cx="6096000" cy="2092881"/>
              </a:xfrm>
              <a:prstGeom prst="rect">
                <a:avLst/>
              </a:prstGeom>
            </p:spPr>
            <p:txBody>
              <a:bodyPr>
                <a:spAutoFit/>
              </a:bodyPr>
              <a:lstStyle/>
              <a:p>
                <a:r>
                  <a:rPr lang="vi-VN" sz="2600" i="1" dirty="0">
                    <a:solidFill>
                      <a:schemeClr val="tx2"/>
                    </a:solidFill>
                    <a:latin typeface="+mj-lt"/>
                    <a:cs typeface="Times New Roman" panose="02020603050405020304" pitchFamily="18" charset="0"/>
                  </a:rPr>
                  <a:t>Tất cả học sinh của lớp </a:t>
                </a:r>
                <a14:m>
                  <m:oMath xmlns:m="http://schemas.openxmlformats.org/officeDocument/2006/math">
                    <m:r>
                      <a:rPr lang="vi-VN" sz="2600" i="1" dirty="0" smtClean="0">
                        <a:solidFill>
                          <a:schemeClr val="tx2"/>
                        </a:solidFill>
                        <a:latin typeface="Cambria Math" panose="02040503050406030204" pitchFamily="18" charset="0"/>
                      </a:rPr>
                      <m:t>6</m:t>
                    </m:r>
                    <m:r>
                      <a:rPr lang="vi-VN" sz="2600" i="1" dirty="0" smtClean="0">
                        <a:solidFill>
                          <a:schemeClr val="tx2"/>
                        </a:solidFill>
                        <a:latin typeface="Cambria Math" panose="02040503050406030204" pitchFamily="18" charset="0"/>
                      </a:rPr>
                      <m:t>𝐴</m:t>
                    </m:r>
                  </m:oMath>
                </a14:m>
                <a:r>
                  <a:rPr lang="vi-VN" sz="2600" i="1" dirty="0">
                    <a:solidFill>
                      <a:schemeClr val="tx2"/>
                    </a:solidFill>
                    <a:latin typeface="+mj-lt"/>
                    <a:cs typeface="Times New Roman" panose="02020603050405020304" pitchFamily="18" charset="0"/>
                  </a:rPr>
                  <a:t> đều biết chơi bóng rổ hoặc cờ vua. Số học sinh biết chơi bóng rổ là </a:t>
                </a:r>
                <a14:m>
                  <m:oMath xmlns:m="http://schemas.openxmlformats.org/officeDocument/2006/math">
                    <m:r>
                      <a:rPr lang="vi-VN" sz="2600" i="1" dirty="0" smtClean="0">
                        <a:solidFill>
                          <a:schemeClr val="tx2"/>
                        </a:solidFill>
                        <a:latin typeface="Cambria Math" panose="02040503050406030204" pitchFamily="18" charset="0"/>
                      </a:rPr>
                      <m:t>20</m:t>
                    </m:r>
                  </m:oMath>
                </a14:m>
                <a:r>
                  <a:rPr lang="vi-VN" sz="2600" i="1" dirty="0">
                    <a:solidFill>
                      <a:schemeClr val="tx2"/>
                    </a:solidFill>
                    <a:latin typeface="+mj-lt"/>
                    <a:cs typeface="Times New Roman" panose="02020603050405020304" pitchFamily="18" charset="0"/>
                  </a:rPr>
                  <a:t>, số học sinh biết chơi cờ vua là </a:t>
                </a:r>
                <a14:m>
                  <m:oMath xmlns:m="http://schemas.openxmlformats.org/officeDocument/2006/math">
                    <m:r>
                      <a:rPr lang="vi-VN" sz="2600" i="1" dirty="0" smtClean="0">
                        <a:solidFill>
                          <a:schemeClr val="tx2"/>
                        </a:solidFill>
                        <a:latin typeface="Cambria Math" panose="02040503050406030204" pitchFamily="18" charset="0"/>
                      </a:rPr>
                      <m:t>35</m:t>
                    </m:r>
                  </m:oMath>
                </a14:m>
                <a:r>
                  <a:rPr lang="vi-VN" sz="2600" i="1" dirty="0">
                    <a:solidFill>
                      <a:schemeClr val="tx2"/>
                    </a:solidFill>
                    <a:latin typeface="+mj-lt"/>
                    <a:cs typeface="Times New Roman" panose="02020603050405020304" pitchFamily="18" charset="0"/>
                  </a:rPr>
                  <a:t>. Số học sinh của lớp </a:t>
                </a:r>
                <a14:m>
                  <m:oMath xmlns:m="http://schemas.openxmlformats.org/officeDocument/2006/math">
                    <m:r>
                      <a:rPr lang="vi-VN" sz="2600" i="1" dirty="0" smtClean="0">
                        <a:solidFill>
                          <a:schemeClr val="tx2"/>
                        </a:solidFill>
                        <a:latin typeface="Cambria Math" panose="02040503050406030204" pitchFamily="18" charset="0"/>
                      </a:rPr>
                      <m:t>6</m:t>
                    </m:r>
                    <m:r>
                      <a:rPr lang="vi-VN" sz="2600" i="1" dirty="0" smtClean="0">
                        <a:solidFill>
                          <a:schemeClr val="tx2"/>
                        </a:solidFill>
                        <a:latin typeface="Cambria Math" panose="02040503050406030204" pitchFamily="18" charset="0"/>
                      </a:rPr>
                      <m:t>𝐴</m:t>
                    </m:r>
                  </m:oMath>
                </a14:m>
                <a:r>
                  <a:rPr lang="vi-VN" sz="2600" i="1" dirty="0">
                    <a:solidFill>
                      <a:schemeClr val="tx2"/>
                    </a:solidFill>
                    <a:latin typeface="+mj-lt"/>
                    <a:cs typeface="Times New Roman" panose="02020603050405020304" pitchFamily="18" charset="0"/>
                  </a:rPr>
                  <a:t> nhiều nhất là bao nhiêu?</a:t>
                </a:r>
                <a:endParaRPr lang="en-US" sz="2600" i="1" dirty="0">
                  <a:solidFill>
                    <a:schemeClr val="tx2"/>
                  </a:solidFill>
                  <a:latin typeface="+mj-lt"/>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437062" y="641859"/>
                <a:ext cx="6096000" cy="2092881"/>
              </a:xfrm>
              <a:prstGeom prst="rect">
                <a:avLst/>
              </a:prstGeom>
              <a:blipFill rotWithShape="0">
                <a:blip r:embed="rId11"/>
                <a:stretch>
                  <a:fillRect l="-1800" t="-2616" r="-700" b="-6105"/>
                </a:stretch>
              </a:blipFill>
            </p:spPr>
            <p:txBody>
              <a:bodyPr/>
              <a:lstStyle/>
              <a:p>
                <a:r>
                  <a:rPr lang="en-US">
                    <a:noFill/>
                  </a:rPr>
                  <a:t> </a:t>
                </a:r>
              </a:p>
            </p:txBody>
          </p:sp>
        </mc:Fallback>
      </mc:AlternateContent>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463" y="5660355"/>
            <a:ext cx="920026" cy="920026"/>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32136" y="5664198"/>
            <a:ext cx="931745" cy="931745"/>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51852" y="3750026"/>
            <a:ext cx="939639" cy="93963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75971" y="3998493"/>
            <a:ext cx="728092" cy="728092"/>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1985" y="2975774"/>
            <a:ext cx="1135708" cy="1135708"/>
          </a:xfrm>
          <a:prstGeom prst="rect">
            <a:avLst/>
          </a:prstGeom>
        </p:spPr>
      </p:pic>
      <p:sp>
        <p:nvSpPr>
          <p:cNvPr id="40" name="Rectangle 39"/>
          <p:cNvSpPr/>
          <p:nvPr/>
        </p:nvSpPr>
        <p:spPr>
          <a:xfrm>
            <a:off x="5546361" y="3137781"/>
            <a:ext cx="6096000" cy="892552"/>
          </a:xfrm>
          <a:prstGeom prst="rect">
            <a:avLst/>
          </a:prstGeom>
        </p:spPr>
        <p:txBody>
          <a:bodyPr>
            <a:spAutoFit/>
          </a:bodyPr>
          <a:lstStyle/>
          <a:p>
            <a:r>
              <a:rPr lang="en-US" sz="26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r>
              <a:rPr lang="en-US" sz="2600" dirty="0">
                <a:solidFill>
                  <a:schemeClr val="tx2"/>
                </a:solidFill>
                <a:latin typeface="Times New Roman" panose="02020603050405020304" pitchFamily="18" charset="0"/>
                <a:cs typeface="Times New Roman" panose="02020603050405020304" pitchFamily="18" charset="0"/>
              </a:rPr>
              <a:t> </a:t>
            </a:r>
            <a:r>
              <a:rPr lang="vi-VN" sz="2600" dirty="0">
                <a:solidFill>
                  <a:schemeClr val="tx2"/>
                </a:solidFill>
                <a:latin typeface="Times New Roman" panose="02020603050405020304" pitchFamily="18" charset="0"/>
                <a:cs typeface="Times New Roman" panose="02020603050405020304" pitchFamily="18" charset="0"/>
              </a:rPr>
              <a:t>Minh họa tập hợp HS biết chơi bóng rổ và tập hợp HS biết chơi cờ vua như trên. </a:t>
            </a:r>
            <a:endParaRPr lang="en-US" sz="2600" dirty="0">
              <a:solidFill>
                <a:schemeClr val="tx2"/>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5546361" y="4111482"/>
            <a:ext cx="6417520" cy="892552"/>
          </a:xfrm>
          <a:prstGeom prst="rect">
            <a:avLst/>
          </a:prstGeom>
        </p:spPr>
        <p:txBody>
          <a:bodyPr wrap="square">
            <a:spAutoFit/>
          </a:bodyPr>
          <a:lstStyle/>
          <a:p>
            <a:r>
              <a:rPr lang="vi-VN" sz="2600" dirty="0">
                <a:solidFill>
                  <a:schemeClr val="tx2"/>
                </a:solidFill>
                <a:latin typeface="+mj-lt"/>
              </a:rPr>
              <a:t>Số HS lớp 6A là nhiều nhất khi không có HS nào biết chơi cả hai môn thể thao nói trên.</a:t>
            </a:r>
          </a:p>
        </p:txBody>
      </p:sp>
      <mc:AlternateContent xmlns:mc="http://schemas.openxmlformats.org/markup-compatibility/2006" xmlns:a14="http://schemas.microsoft.com/office/drawing/2010/main">
        <mc:Choice Requires="a14">
          <p:sp>
            <p:nvSpPr>
              <p:cNvPr id="43" name="Rectangle 42"/>
              <p:cNvSpPr/>
              <p:nvPr/>
            </p:nvSpPr>
            <p:spPr>
              <a:xfrm>
                <a:off x="5532339" y="5085183"/>
                <a:ext cx="5714306" cy="892552"/>
              </a:xfrm>
              <a:prstGeom prst="rect">
                <a:avLst/>
              </a:prstGeom>
            </p:spPr>
            <p:txBody>
              <a:bodyPr wrap="square">
                <a:spAutoFit/>
              </a:bodyPr>
              <a:lstStyle/>
              <a:p>
                <a:r>
                  <a:rPr lang="en-US" sz="2600" dirty="0">
                    <a:solidFill>
                      <a:schemeClr val="tx2"/>
                    </a:solidFill>
                    <a:latin typeface="Times New Roman" panose="02020603050405020304" pitchFamily="18" charset="0"/>
                    <a:cs typeface="Times New Roman" panose="02020603050405020304" pitchFamily="18" charset="0"/>
                  </a:rPr>
                  <a:t>Số </a:t>
                </a:r>
                <a:r>
                  <a:rPr lang="en-US" sz="2600" dirty="0" err="1">
                    <a:solidFill>
                      <a:schemeClr val="tx2"/>
                    </a:solidFill>
                    <a:latin typeface="Times New Roman" panose="02020603050405020304" pitchFamily="18" charset="0"/>
                    <a:cs typeface="Times New Roman" panose="02020603050405020304" pitchFamily="18" charset="0"/>
                  </a:rPr>
                  <a:t>học</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sinh</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nhiều</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nhất</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của</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lớp</a:t>
                </a:r>
                <a:r>
                  <a:rPr lang="en-US" sz="2600" dirty="0">
                    <a:solidFill>
                      <a:schemeClr val="tx2"/>
                    </a:solidFill>
                    <a:latin typeface="Times New Roman" panose="02020603050405020304" pitchFamily="18" charset="0"/>
                    <a:cs typeface="Times New Roman" panose="02020603050405020304" pitchFamily="18" charset="0"/>
                  </a:rPr>
                  <a:t> 6A </a:t>
                </a:r>
                <a:r>
                  <a:rPr lang="en-US" sz="2600" dirty="0" err="1">
                    <a:solidFill>
                      <a:schemeClr val="tx2"/>
                    </a:solidFill>
                    <a:latin typeface="Times New Roman" panose="02020603050405020304" pitchFamily="18" charset="0"/>
                    <a:cs typeface="Times New Roman" panose="02020603050405020304" pitchFamily="18" charset="0"/>
                  </a:rPr>
                  <a:t>là</a:t>
                </a:r>
                <a:r>
                  <a:rPr lang="en-US" sz="2600" dirty="0">
                    <a:solidFill>
                      <a:schemeClr val="tx2"/>
                    </a:solidFill>
                    <a:latin typeface="Times New Roman" panose="02020603050405020304" pitchFamily="18" charset="0"/>
                    <a:cs typeface="Times New Roman" panose="02020603050405020304" pitchFamily="18" charset="0"/>
                  </a:rPr>
                  <a:t>: </a:t>
                </a:r>
              </a:p>
              <a:p>
                <a:pPr algn="ctr"/>
                <a14:m>
                  <m:oMath xmlns:m="http://schemas.openxmlformats.org/officeDocument/2006/math">
                    <m:r>
                      <a:rPr lang="en-US" sz="2600" i="1" dirty="0" smtClean="0">
                        <a:solidFill>
                          <a:schemeClr val="tx2"/>
                        </a:solidFill>
                        <a:latin typeface="Cambria Math" panose="02040503050406030204" pitchFamily="18" charset="0"/>
                        <a:cs typeface="Times New Roman" panose="02020603050405020304" pitchFamily="18" charset="0"/>
                      </a:rPr>
                      <m:t>20 </m:t>
                    </m:r>
                    <m:r>
                      <a:rPr lang="en-US" sz="2600" i="1" dirty="0">
                        <a:solidFill>
                          <a:schemeClr val="tx2"/>
                        </a:solidFill>
                        <a:latin typeface="Cambria Math" panose="02040503050406030204" pitchFamily="18" charset="0"/>
                        <a:cs typeface="Times New Roman" panose="02020603050405020304" pitchFamily="18" charset="0"/>
                      </a:rPr>
                      <m:t>+ 35 = 55 </m:t>
                    </m:r>
                  </m:oMath>
                </a14:m>
                <a:r>
                  <a:rPr lang="en-US" sz="2600" dirty="0">
                    <a:solidFill>
                      <a:schemeClr val="tx2"/>
                    </a:solidFill>
                    <a:latin typeface="Times New Roman" panose="02020603050405020304" pitchFamily="18" charset="0"/>
                    <a:cs typeface="Times New Roman" panose="02020603050405020304" pitchFamily="18" charset="0"/>
                  </a:rPr>
                  <a:t>(</a:t>
                </a:r>
                <a:r>
                  <a:rPr lang="en-US" sz="2600" dirty="0" err="1">
                    <a:solidFill>
                      <a:schemeClr val="tx2"/>
                    </a:solidFill>
                    <a:latin typeface="Times New Roman" panose="02020603050405020304" pitchFamily="18" charset="0"/>
                    <a:cs typeface="Times New Roman" panose="02020603050405020304" pitchFamily="18" charset="0"/>
                  </a:rPr>
                  <a:t>học</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err="1">
                    <a:solidFill>
                      <a:schemeClr val="tx2"/>
                    </a:solidFill>
                    <a:latin typeface="Times New Roman" panose="02020603050405020304" pitchFamily="18" charset="0"/>
                    <a:cs typeface="Times New Roman" panose="02020603050405020304" pitchFamily="18" charset="0"/>
                  </a:rPr>
                  <a:t>sinh</a:t>
                </a:r>
                <a:r>
                  <a:rPr lang="en-US" sz="2600" dirty="0">
                    <a:solidFill>
                      <a:schemeClr val="tx2"/>
                    </a:solidFill>
                    <a:latin typeface="Times New Roman" panose="02020603050405020304" pitchFamily="18" charset="0"/>
                    <a:cs typeface="Times New Roman" panose="02020603050405020304" pitchFamily="18" charset="0"/>
                  </a:rPr>
                  <a:t>)</a:t>
                </a:r>
              </a:p>
            </p:txBody>
          </p:sp>
        </mc:Choice>
        <mc:Fallback xmlns="">
          <p:sp>
            <p:nvSpPr>
              <p:cNvPr id="43" name="Rectangle 42"/>
              <p:cNvSpPr>
                <a:spLocks noRot="1" noChangeAspect="1" noMove="1" noResize="1" noEditPoints="1" noAdjustHandles="1" noChangeArrowheads="1" noChangeShapeType="1" noTextEdit="1"/>
              </p:cNvSpPr>
              <p:nvPr/>
            </p:nvSpPr>
            <p:spPr>
              <a:xfrm>
                <a:off x="5532339" y="5085183"/>
                <a:ext cx="5714306" cy="892552"/>
              </a:xfrm>
              <a:prstGeom prst="rect">
                <a:avLst/>
              </a:prstGeom>
              <a:blipFill rotWithShape="0">
                <a:blip r:embed="rId17"/>
                <a:stretch>
                  <a:fillRect l="-1921" t="-6122" b="-16327"/>
                </a:stretch>
              </a:blipFill>
            </p:spPr>
            <p:txBody>
              <a:bodyPr/>
              <a:lstStyle/>
              <a:p>
                <a:r>
                  <a:rPr lang="en-US">
                    <a:noFill/>
                  </a:rPr>
                  <a:t> </a:t>
                </a:r>
              </a:p>
            </p:txBody>
          </p:sp>
        </mc:Fallback>
      </mc:AlternateContent>
      <p:sp>
        <p:nvSpPr>
          <p:cNvPr id="44" name="Rounded Rectangle 43"/>
          <p:cNvSpPr/>
          <p:nvPr/>
        </p:nvSpPr>
        <p:spPr>
          <a:xfrm>
            <a:off x="4213167" y="130657"/>
            <a:ext cx="971410" cy="876476"/>
          </a:xfrm>
          <a:prstGeom prst="roundRect">
            <a:avLst/>
          </a:prstGeom>
          <a:blipFill dpi="0" rotWithShape="1">
            <a:blip r:embed="rId18"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97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1000" fill="hold"/>
                                        <p:tgtEl>
                                          <p:spTgt spid="21"/>
                                        </p:tgtEl>
                                        <p:attrNameLst>
                                          <p:attrName>ppt_w</p:attrName>
                                        </p:attrNameLst>
                                      </p:cBhvr>
                                      <p:tavLst>
                                        <p:tav tm="0">
                                          <p:val>
                                            <p:strVal val="#ppt_w+.3"/>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Effect transition="in" filter="fade">
                                      <p:cBhvr>
                                        <p:cTn id="25" dur="10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nodeType="withEffect">
                                  <p:stCondLst>
                                    <p:cond delay="1000"/>
                                  </p:stCondLst>
                                  <p:childTnLst>
                                    <p:set>
                                      <p:cBhvr>
                                        <p:cTn id="35" dur="1" fill="hold">
                                          <p:stCondLst>
                                            <p:cond delay="0"/>
                                          </p:stCondLst>
                                        </p:cTn>
                                        <p:tgtEl>
                                          <p:spTgt spid="38"/>
                                        </p:tgtEl>
                                        <p:attrNameLst>
                                          <p:attrName>style.visibility</p:attrName>
                                        </p:attrNameLst>
                                      </p:cBhvr>
                                      <p:to>
                                        <p:strVal val="visible"/>
                                      </p:to>
                                    </p:set>
                                    <p:animEffect transition="in" filter="randombar(horizontal)">
                                      <p:cBhvr>
                                        <p:cTn id="36" dur="500"/>
                                        <p:tgtEl>
                                          <p:spTgt spid="38"/>
                                        </p:tgtEl>
                                      </p:cBhvr>
                                    </p:animEffect>
                                  </p:childTnLst>
                                </p:cTn>
                              </p:par>
                              <p:par>
                                <p:cTn id="37" presetID="14" presetClass="entr" presetSubtype="10" fill="hold" nodeType="withEffect">
                                  <p:stCondLst>
                                    <p:cond delay="150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55" presetClass="entr" presetSubtype="0" fill="hold" grpId="0" nodeType="withEffect">
                                  <p:stCondLst>
                                    <p:cond delay="150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0" presetClass="entr" presetSubtype="0" fill="hold" nodeType="withEffect">
                                  <p:stCondLst>
                                    <p:cond delay="5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100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42" presetClass="entr" presetSubtype="0" fill="hold" grpId="0" nodeType="withEffect">
                                  <p:stCondLst>
                                    <p:cond delay="10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randombar(horizontal)">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randombar(horizontal)">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randombar(horizontal)">
                                      <p:cBhvr>
                                        <p:cTn id="8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21" grpId="0" animBg="1"/>
      <p:bldP spid="35" grpId="0"/>
      <p:bldP spid="41" grpId="0"/>
      <p:bldP spid="4" grpId="0"/>
      <p:bldP spid="40" grpId="0"/>
      <p:bldP spid="42" grpId="0"/>
      <p:bldP spid="43" grpId="0"/>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18563" y="1436832"/>
            <a:ext cx="4266555" cy="2035321"/>
            <a:chOff x="304800" y="673100"/>
            <a:chExt cx="4000500" cy="4000500"/>
          </a:xfrm>
          <a:effectLst>
            <a:outerShdw blurRad="444500" dist="254000" dir="8100000" algn="tr" rotWithShape="0">
              <a:prstClr val="black">
                <a:alpha val="50000"/>
              </a:prstClr>
            </a:outerShdw>
          </a:effectLst>
        </p:grpSpPr>
        <p:sp>
          <p:nvSpPr>
            <p:cNvPr id="36" name="同心圆 54"/>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endParaRPr>
            </a:p>
          </p:txBody>
        </p:sp>
        <p:sp>
          <p:nvSpPr>
            <p:cNvPr id="37" name="椭圆 55"/>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endParaRPr>
            </a:p>
          </p:txBody>
        </p:sp>
      </p:grpSp>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2198700" y="3780877"/>
            <a:ext cx="2120858" cy="2285734"/>
          </a:xfrm>
          <a:prstGeom prst="rect">
            <a:avLst/>
          </a:prstGeom>
        </p:spPr>
      </p:pic>
      <p:grpSp>
        <p:nvGrpSpPr>
          <p:cNvPr id="40" name="组合 39"/>
          <p:cNvGrpSpPr/>
          <p:nvPr/>
        </p:nvGrpSpPr>
        <p:grpSpPr>
          <a:xfrm>
            <a:off x="6176654" y="550006"/>
            <a:ext cx="1108811" cy="1109613"/>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1</a:t>
              </a:r>
              <a:endParaRPr lang="zh-CN" altLang="en-US" sz="4399" b="1" dirty="0">
                <a:solidFill>
                  <a:schemeClr val="accent1"/>
                </a:solidFill>
                <a:latin typeface="微软雅黑" pitchFamily="34" charset="-122"/>
                <a:ea typeface="微软雅黑" pitchFamily="34" charset="-122"/>
              </a:endParaRPr>
            </a:p>
          </p:txBody>
        </p:sp>
      </p:grpSp>
      <p:grpSp>
        <p:nvGrpSpPr>
          <p:cNvPr id="43" name="组合 42"/>
          <p:cNvGrpSpPr/>
          <p:nvPr/>
        </p:nvGrpSpPr>
        <p:grpSpPr>
          <a:xfrm>
            <a:off x="6666459" y="2400573"/>
            <a:ext cx="1108811" cy="1109613"/>
            <a:chOff x="304800" y="673100"/>
            <a:chExt cx="4000500" cy="4000500"/>
          </a:xfrm>
          <a:effectLst>
            <a:outerShdw blurRad="317500" dist="1905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2</a:t>
              </a:r>
              <a:endParaRPr lang="zh-CN" altLang="en-US" sz="4399" b="1" dirty="0">
                <a:solidFill>
                  <a:schemeClr val="accent1"/>
                </a:solidFill>
                <a:latin typeface="微软雅黑" pitchFamily="34" charset="-122"/>
                <a:ea typeface="微软雅黑" pitchFamily="34" charset="-122"/>
              </a:endParaRPr>
            </a:p>
          </p:txBody>
        </p:sp>
      </p:grpSp>
      <p:grpSp>
        <p:nvGrpSpPr>
          <p:cNvPr id="46" name="组合 45"/>
          <p:cNvGrpSpPr/>
          <p:nvPr/>
        </p:nvGrpSpPr>
        <p:grpSpPr>
          <a:xfrm>
            <a:off x="6152453" y="4368936"/>
            <a:ext cx="1108811" cy="1109613"/>
            <a:chOff x="304800" y="673100"/>
            <a:chExt cx="4000500" cy="4000500"/>
          </a:xfrm>
          <a:effectLst>
            <a:outerShdw blurRad="317500" dist="1905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48"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3</a:t>
              </a:r>
              <a:endParaRPr lang="zh-CN" altLang="en-US" sz="4399" b="1" dirty="0">
                <a:solidFill>
                  <a:schemeClr val="accent1"/>
                </a:solidFill>
                <a:latin typeface="微软雅黑" pitchFamily="34" charset="-122"/>
                <a:ea typeface="微软雅黑" pitchFamily="34" charset="-122"/>
              </a:endParaRPr>
            </a:p>
          </p:txBody>
        </p:sp>
      </p:grpSp>
      <p:sp>
        <p:nvSpPr>
          <p:cNvPr id="49" name="TextBox 48"/>
          <p:cNvSpPr txBox="1"/>
          <p:nvPr/>
        </p:nvSpPr>
        <p:spPr>
          <a:xfrm>
            <a:off x="7631072" y="447098"/>
            <a:ext cx="3759933"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a:lnSpc>
                <a:spcPct val="100000"/>
              </a:lnSpc>
            </a:pPr>
            <a:r>
              <a:rPr lang="pt-BR" sz="2800" b="0" dirty="0">
                <a:solidFill>
                  <a:schemeClr val="tx2"/>
                </a:solidFill>
                <a:latin typeface="+mn-lt"/>
              </a:rPr>
              <a:t>Xem lại các bài tập đã làm trong tiết học</a:t>
            </a:r>
            <a:endParaRPr lang="en-US" altLang="zh-CN" sz="2800" b="0" dirty="0">
              <a:solidFill>
                <a:schemeClr val="tx2"/>
              </a:solidFill>
              <a:latin typeface="+mn-lt"/>
            </a:endParaRPr>
          </a:p>
        </p:txBody>
      </p:sp>
      <p:sp>
        <p:nvSpPr>
          <p:cNvPr id="51" name="TextBox 50"/>
          <p:cNvSpPr txBox="1"/>
          <p:nvPr/>
        </p:nvSpPr>
        <p:spPr>
          <a:xfrm>
            <a:off x="7104056" y="4059693"/>
            <a:ext cx="5087944"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lvl="1"/>
            <a:r>
              <a:rPr lang="pt-BR" sz="2800" dirty="0">
                <a:solidFill>
                  <a:schemeClr val="tx2"/>
                </a:solidFill>
              </a:rPr>
              <a:t>Chuẩn bị trước giờ sau: Bài 2 – Tập hợp các số tự nhiên (SGK/9)</a:t>
            </a:r>
          </a:p>
        </p:txBody>
      </p:sp>
      <p:sp>
        <p:nvSpPr>
          <p:cNvPr id="52" name="TextBox 51"/>
          <p:cNvSpPr txBox="1"/>
          <p:nvPr/>
        </p:nvSpPr>
        <p:spPr>
          <a:xfrm>
            <a:off x="1503985" y="303799"/>
            <a:ext cx="3706720" cy="500906"/>
          </a:xfrm>
          <a:prstGeom prst="rect">
            <a:avLst/>
          </a:prstGeom>
          <a:noFill/>
        </p:spPr>
        <p:txBody>
          <a:bodyPr wrap="none" rtlCol="0">
            <a:spAutoFit/>
          </a:bodyPr>
          <a:lstStyle/>
          <a:p>
            <a:r>
              <a:rPr lang="en-US" altLang="zh-CN" sz="2655"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2655"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53" name="TextBox 52"/>
          <p:cNvSpPr txBox="1"/>
          <p:nvPr/>
        </p:nvSpPr>
        <p:spPr>
          <a:xfrm>
            <a:off x="2198700" y="2069794"/>
            <a:ext cx="2106282"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rPr>
              <a:t>DẶN DÒ</a:t>
            </a:r>
            <a:endParaRPr lang="zh-CN" altLang="en-US" sz="4399" b="1" dirty="0">
              <a:solidFill>
                <a:srgbClr val="EE6060"/>
              </a:solidFill>
              <a:effectLst>
                <a:innerShdw blurRad="63500" dist="50800" dir="5400000">
                  <a:prstClr val="black">
                    <a:alpha val="50000"/>
                  </a:prstClr>
                </a:innerShdw>
              </a:effectLst>
            </a:endParaRPr>
          </a:p>
        </p:txBody>
      </p:sp>
      <p:sp>
        <p:nvSpPr>
          <p:cNvPr id="21" name="TextBox 20"/>
          <p:cNvSpPr txBox="1"/>
          <p:nvPr/>
        </p:nvSpPr>
        <p:spPr>
          <a:xfrm>
            <a:off x="8111027" y="2400573"/>
            <a:ext cx="3776172"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a:lnSpc>
                <a:spcPct val="100000"/>
              </a:lnSpc>
            </a:pPr>
            <a:r>
              <a:rPr lang="en-US" sz="2800" b="0" dirty="0" err="1">
                <a:solidFill>
                  <a:schemeClr val="tx2"/>
                </a:solidFill>
                <a:latin typeface="+mn-lt"/>
              </a:rPr>
              <a:t>Làm</a:t>
            </a:r>
            <a:r>
              <a:rPr lang="en-US" sz="2800" b="0" dirty="0">
                <a:solidFill>
                  <a:schemeClr val="tx2"/>
                </a:solidFill>
                <a:latin typeface="+mn-lt"/>
              </a:rPr>
              <a:t> </a:t>
            </a:r>
            <a:r>
              <a:rPr lang="en-US" sz="2800" b="0" dirty="0" err="1">
                <a:solidFill>
                  <a:schemeClr val="tx2"/>
                </a:solidFill>
                <a:latin typeface="+mn-lt"/>
              </a:rPr>
              <a:t>bài</a:t>
            </a:r>
            <a:r>
              <a:rPr lang="en-US" sz="2800" b="0" dirty="0">
                <a:solidFill>
                  <a:schemeClr val="tx2"/>
                </a:solidFill>
                <a:latin typeface="+mn-lt"/>
              </a:rPr>
              <a:t> </a:t>
            </a:r>
            <a:r>
              <a:rPr lang="en-US" sz="2800" b="0" dirty="0" err="1">
                <a:solidFill>
                  <a:schemeClr val="tx2"/>
                </a:solidFill>
                <a:latin typeface="+mn-lt"/>
              </a:rPr>
              <a:t>tập</a:t>
            </a:r>
            <a:r>
              <a:rPr lang="en-US" sz="2800" b="0" dirty="0">
                <a:solidFill>
                  <a:schemeClr val="tx2"/>
                </a:solidFill>
                <a:latin typeface="+mn-lt"/>
              </a:rPr>
              <a:t> 1; 2 (</a:t>
            </a:r>
            <a:r>
              <a:rPr lang="en-US" sz="2800" b="0" dirty="0" err="1">
                <a:solidFill>
                  <a:schemeClr val="tx2"/>
                </a:solidFill>
                <a:latin typeface="+mn-lt"/>
              </a:rPr>
              <a:t>Kèm</a:t>
            </a:r>
            <a:r>
              <a:rPr lang="en-US" sz="2800" b="0" dirty="0">
                <a:solidFill>
                  <a:schemeClr val="tx2"/>
                </a:solidFill>
                <a:latin typeface="+mn-lt"/>
              </a:rPr>
              <a:t> </a:t>
            </a:r>
            <a:r>
              <a:rPr lang="en-US" sz="2800" b="0" dirty="0" err="1">
                <a:solidFill>
                  <a:schemeClr val="tx2"/>
                </a:solidFill>
                <a:latin typeface="+mn-lt"/>
              </a:rPr>
              <a:t>trong</a:t>
            </a:r>
            <a:r>
              <a:rPr lang="en-US" sz="2800" b="0" dirty="0">
                <a:solidFill>
                  <a:schemeClr val="tx2"/>
                </a:solidFill>
                <a:latin typeface="+mn-lt"/>
              </a:rPr>
              <a:t> </a:t>
            </a:r>
            <a:r>
              <a:rPr lang="en-US" sz="2800" b="0" dirty="0" err="1">
                <a:solidFill>
                  <a:schemeClr val="tx2"/>
                </a:solidFill>
                <a:latin typeface="+mn-lt"/>
              </a:rPr>
              <a:t>Phiếu</a:t>
            </a:r>
            <a:r>
              <a:rPr lang="en-US" sz="2800" b="0" dirty="0">
                <a:solidFill>
                  <a:schemeClr val="tx2"/>
                </a:solidFill>
                <a:latin typeface="+mn-lt"/>
              </a:rPr>
              <a:t> </a:t>
            </a:r>
            <a:r>
              <a:rPr lang="en-US" sz="2800" b="0" dirty="0" err="1">
                <a:solidFill>
                  <a:schemeClr val="tx2"/>
                </a:solidFill>
                <a:latin typeface="+mn-lt"/>
              </a:rPr>
              <a:t>bài</a:t>
            </a:r>
            <a:r>
              <a:rPr lang="en-US" sz="2800" b="0" dirty="0">
                <a:solidFill>
                  <a:schemeClr val="tx2"/>
                </a:solidFill>
                <a:latin typeface="+mn-lt"/>
              </a:rPr>
              <a:t> </a:t>
            </a:r>
            <a:r>
              <a:rPr lang="en-US" sz="2800" b="0" dirty="0" err="1">
                <a:solidFill>
                  <a:schemeClr val="tx2"/>
                </a:solidFill>
                <a:latin typeface="+mn-lt"/>
              </a:rPr>
              <a:t>tập</a:t>
            </a:r>
            <a:r>
              <a:rPr lang="en-US" sz="2800" b="0" dirty="0">
                <a:solidFill>
                  <a:schemeClr val="tx2"/>
                </a:solidFill>
                <a:latin typeface="+mn-lt"/>
              </a:rPr>
              <a:t>) </a:t>
            </a:r>
            <a:endParaRPr lang="en-US" altLang="zh-CN" sz="2800" b="0" dirty="0">
              <a:solidFill>
                <a:schemeClr val="tx2"/>
              </a:solidFill>
              <a:latin typeface="+mn-lt"/>
            </a:endParaRPr>
          </a:p>
        </p:txBody>
      </p:sp>
    </p:spTree>
    <p:extLst>
      <p:ext uri="{BB962C8B-B14F-4D97-AF65-F5344CB8AC3E}">
        <p14:creationId xmlns:p14="http://schemas.microsoft.com/office/powerpoint/2010/main" val="60369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anim calcmode="lin" valueType="num">
                                      <p:cBhvr>
                                        <p:cTn id="12" dur="500" fill="hold"/>
                                        <p:tgtEl>
                                          <p:spTgt spid="38"/>
                                        </p:tgtEl>
                                        <p:attrNameLst>
                                          <p:attrName>ppt_x</p:attrName>
                                        </p:attrNameLst>
                                      </p:cBhvr>
                                      <p:tavLst>
                                        <p:tav tm="0">
                                          <p:val>
                                            <p:strVal val="#ppt_x"/>
                                          </p:val>
                                        </p:tav>
                                        <p:tav tm="100000">
                                          <p:val>
                                            <p:strVal val="#ppt_x"/>
                                          </p:val>
                                        </p:tav>
                                      </p:tavLst>
                                    </p:anim>
                                    <p:anim calcmode="lin" valueType="num">
                                      <p:cBhvr>
                                        <p:cTn id="13" dur="5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750" fill="hold"/>
                                        <p:tgtEl>
                                          <p:spTgt spid="35"/>
                                        </p:tgtEl>
                                        <p:attrNameLst>
                                          <p:attrName>ppt_w</p:attrName>
                                        </p:attrNameLst>
                                      </p:cBhvr>
                                      <p:tavLst>
                                        <p:tav tm="0">
                                          <p:val>
                                            <p:strVal val="2/3*#ppt_w"/>
                                          </p:val>
                                        </p:tav>
                                        <p:tav tm="100000">
                                          <p:val>
                                            <p:strVal val="#ppt_w"/>
                                          </p:val>
                                        </p:tav>
                                      </p:tavLst>
                                    </p:anim>
                                    <p:anim calcmode="lin" valueType="num">
                                      <p:cBhvr>
                                        <p:cTn id="18" dur="750" fill="hold"/>
                                        <p:tgtEl>
                                          <p:spTgt spid="3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Scale>
                                      <p:cBhvr>
                                        <p:cTn id="27" dur="5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40"/>
                                        </p:tgtEl>
                                        <p:attrNameLst>
                                          <p:attrName>ppt_x</p:attrName>
                                          <p:attrName>ppt_y</p:attrName>
                                        </p:attrNameLst>
                                      </p:cBhvr>
                                    </p:animMotion>
                                    <p:animEffect transition="in" filter="fade">
                                      <p:cBhvr>
                                        <p:cTn id="29" dur="500"/>
                                        <p:tgtEl>
                                          <p:spTgt spid="40"/>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Scale>
                                      <p:cBhvr>
                                        <p:cTn id="36"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43"/>
                                        </p:tgtEl>
                                        <p:attrNameLst>
                                          <p:attrName>ppt_x</p:attrName>
                                          <p:attrName>ppt_y</p:attrName>
                                        </p:attrNameLst>
                                      </p:cBhvr>
                                    </p:animMotion>
                                    <p:animEffect transition="in" filter="fade">
                                      <p:cBhvr>
                                        <p:cTn id="38" dur="500"/>
                                        <p:tgtEl>
                                          <p:spTgt spid="43"/>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Scale>
                                      <p:cBhvr>
                                        <p:cTn id="45" dur="5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46"/>
                                        </p:tgtEl>
                                        <p:attrNameLst>
                                          <p:attrName>ppt_x</p:attrName>
                                          <p:attrName>ppt_y</p:attrName>
                                        </p:attrNameLst>
                                      </p:cBhvr>
                                    </p:animMotion>
                                    <p:animEffect transition="in" filter="fade">
                                      <p:cBhvr>
                                        <p:cTn id="47" dur="500"/>
                                        <p:tgtEl>
                                          <p:spTgt spid="46"/>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3"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030" y="1512855"/>
            <a:ext cx="6482656" cy="4009890"/>
          </a:xfrm>
          <a:prstGeom prst="rect">
            <a:avLst/>
          </a:prstGeom>
        </p:spPr>
      </p:pic>
      <p:graphicFrame>
        <p:nvGraphicFramePr>
          <p:cNvPr id="5" name="Table 5">
            <a:extLst>
              <a:ext uri="{FF2B5EF4-FFF2-40B4-BE49-F238E27FC236}">
                <a16:creationId xmlns:a16="http://schemas.microsoft.com/office/drawing/2014/main" id="{B24028F1-D878-4FBC-9FA8-38AF25C032B7}"/>
              </a:ext>
            </a:extLst>
          </p:cNvPr>
          <p:cNvGraphicFramePr>
            <a:graphicFrameLocks noGrp="1"/>
          </p:cNvGraphicFramePr>
          <p:nvPr>
            <p:extLst>
              <p:ext uri="{D42A27DB-BD31-4B8C-83A1-F6EECF244321}">
                <p14:modId xmlns:p14="http://schemas.microsoft.com/office/powerpoint/2010/main" val="3846499924"/>
              </p:ext>
            </p:extLst>
          </p:nvPr>
        </p:nvGraphicFramePr>
        <p:xfrm>
          <a:off x="3891029" y="1512855"/>
          <a:ext cx="6470946" cy="4009890"/>
        </p:xfrm>
        <a:graphic>
          <a:graphicData uri="http://schemas.openxmlformats.org/drawingml/2006/table">
            <a:tbl>
              <a:tblPr firstRow="1" bandRow="1">
                <a:tableStyleId>{2D5ABB26-0587-4C30-8999-92F81FD0307C}</a:tableStyleId>
              </a:tblPr>
              <a:tblGrid>
                <a:gridCol w="3235473">
                  <a:extLst>
                    <a:ext uri="{9D8B030D-6E8A-4147-A177-3AD203B41FA5}">
                      <a16:colId xmlns:a16="http://schemas.microsoft.com/office/drawing/2014/main" val="1461801790"/>
                    </a:ext>
                  </a:extLst>
                </a:gridCol>
                <a:gridCol w="3235473">
                  <a:extLst>
                    <a:ext uri="{9D8B030D-6E8A-4147-A177-3AD203B41FA5}">
                      <a16:colId xmlns:a16="http://schemas.microsoft.com/office/drawing/2014/main" val="2401906472"/>
                    </a:ext>
                  </a:extLst>
                </a:gridCol>
              </a:tblGrid>
              <a:tr h="2004945">
                <a:tc>
                  <a:txBody>
                    <a:bodyPr/>
                    <a:lstStyle/>
                    <a:p>
                      <a:endParaRPr lang="en-US" sz="1900" dirty="0"/>
                    </a:p>
                  </a:txBody>
                  <a:tcPr marL="91435" marR="91435" marT="45718" marB="45718"/>
                </a:tc>
                <a:tc>
                  <a:txBody>
                    <a:bodyPr/>
                    <a:lstStyle/>
                    <a:p>
                      <a:endParaRPr lang="en-US" sz="1900" dirty="0"/>
                    </a:p>
                  </a:txBody>
                  <a:tcPr marL="91435" marR="91435" marT="45718" marB="45718"/>
                </a:tc>
                <a:extLst>
                  <a:ext uri="{0D108BD9-81ED-4DB2-BD59-A6C34878D82A}">
                    <a16:rowId xmlns:a16="http://schemas.microsoft.com/office/drawing/2014/main" val="2463739799"/>
                  </a:ext>
                </a:extLst>
              </a:tr>
              <a:tr h="2004945">
                <a:tc>
                  <a:txBody>
                    <a:bodyPr/>
                    <a:lstStyle/>
                    <a:p>
                      <a:endParaRPr lang="en-US" sz="1900" dirty="0"/>
                    </a:p>
                  </a:txBody>
                  <a:tcPr marL="91435" marR="91435" marT="45718" marB="45718"/>
                </a:tc>
                <a:tc>
                  <a:txBody>
                    <a:bodyPr/>
                    <a:lstStyle/>
                    <a:p>
                      <a:endParaRPr lang="en-US" sz="1900" dirty="0"/>
                    </a:p>
                  </a:txBody>
                  <a:tcPr marL="91435" marR="91435" marT="45718" marB="45718"/>
                </a:tc>
                <a:extLst>
                  <a:ext uri="{0D108BD9-81ED-4DB2-BD59-A6C34878D82A}">
                    <a16:rowId xmlns:a16="http://schemas.microsoft.com/office/drawing/2014/main" val="2765278671"/>
                  </a:ext>
                </a:extLst>
              </a:tr>
            </a:tbl>
          </a:graphicData>
        </a:graphic>
      </p:graphicFrame>
      <p:sp>
        <p:nvSpPr>
          <p:cNvPr id="6" name="Rectangle 5">
            <a:extLst>
              <a:ext uri="{FF2B5EF4-FFF2-40B4-BE49-F238E27FC236}">
                <a16:creationId xmlns:a16="http://schemas.microsoft.com/office/drawing/2014/main" id="{FF1B2C0A-EC4E-48A1-A3BB-4D8060FA1D7E}"/>
              </a:ext>
            </a:extLst>
          </p:cNvPr>
          <p:cNvSpPr/>
          <p:nvPr/>
        </p:nvSpPr>
        <p:spPr>
          <a:xfrm>
            <a:off x="3880466" y="1512855"/>
            <a:ext cx="3251892" cy="200494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7" dirty="0">
              <a:solidFill>
                <a:prstClr val="white"/>
              </a:solidFill>
            </a:endParaRPr>
          </a:p>
        </p:txBody>
      </p:sp>
      <p:sp>
        <p:nvSpPr>
          <p:cNvPr id="7" name="Rectangle 6">
            <a:extLst>
              <a:ext uri="{FF2B5EF4-FFF2-40B4-BE49-F238E27FC236}">
                <a16:creationId xmlns:a16="http://schemas.microsoft.com/office/drawing/2014/main" id="{6BB03C87-8016-4F2C-BE11-20419171810D}"/>
              </a:ext>
            </a:extLst>
          </p:cNvPr>
          <p:cNvSpPr/>
          <p:nvPr/>
        </p:nvSpPr>
        <p:spPr>
          <a:xfrm>
            <a:off x="7132358" y="1512855"/>
            <a:ext cx="3230763" cy="200494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7">
              <a:solidFill>
                <a:prstClr val="white"/>
              </a:solidFill>
            </a:endParaRPr>
          </a:p>
        </p:txBody>
      </p:sp>
      <p:sp>
        <p:nvSpPr>
          <p:cNvPr id="8" name="Rectangle 7">
            <a:extLst>
              <a:ext uri="{FF2B5EF4-FFF2-40B4-BE49-F238E27FC236}">
                <a16:creationId xmlns:a16="http://schemas.microsoft.com/office/drawing/2014/main" id="{BA816BB2-5D10-4F22-950C-06A6152C101A}"/>
              </a:ext>
            </a:extLst>
          </p:cNvPr>
          <p:cNvSpPr/>
          <p:nvPr/>
        </p:nvSpPr>
        <p:spPr>
          <a:xfrm>
            <a:off x="3869901" y="3517800"/>
            <a:ext cx="3262457" cy="200494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7">
              <a:solidFill>
                <a:prstClr val="white"/>
              </a:solidFill>
            </a:endParaRPr>
          </a:p>
        </p:txBody>
      </p:sp>
      <p:sp>
        <p:nvSpPr>
          <p:cNvPr id="9" name="Rectangle 8">
            <a:extLst>
              <a:ext uri="{FF2B5EF4-FFF2-40B4-BE49-F238E27FC236}">
                <a16:creationId xmlns:a16="http://schemas.microsoft.com/office/drawing/2014/main" id="{39186DE1-4033-44D5-9D00-8482C127B872}"/>
              </a:ext>
            </a:extLst>
          </p:cNvPr>
          <p:cNvSpPr/>
          <p:nvPr/>
        </p:nvSpPr>
        <p:spPr>
          <a:xfrm>
            <a:off x="7142922" y="3517800"/>
            <a:ext cx="3220199" cy="200494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707">
              <a:solidFill>
                <a:prstClr val="white"/>
              </a:solidFill>
            </a:endParaRPr>
          </a:p>
        </p:txBody>
      </p:sp>
      <p:sp>
        <p:nvSpPr>
          <p:cNvPr id="10" name="TextBox 9">
            <a:hlinkClick r:id="rId5" action="ppaction://hlinksldjump"/>
            <a:extLst>
              <a:ext uri="{FF2B5EF4-FFF2-40B4-BE49-F238E27FC236}">
                <a16:creationId xmlns:a16="http://schemas.microsoft.com/office/drawing/2014/main" id="{4226751A-0CA7-445A-A0E1-BB8BB618B7E9}"/>
              </a:ext>
            </a:extLst>
          </p:cNvPr>
          <p:cNvSpPr txBox="1"/>
          <p:nvPr/>
        </p:nvSpPr>
        <p:spPr>
          <a:xfrm>
            <a:off x="3827376" y="1620028"/>
            <a:ext cx="3347506" cy="1862048"/>
          </a:xfrm>
          <a:prstGeom prst="rect">
            <a:avLst/>
          </a:prstGeom>
          <a:noFill/>
        </p:spPr>
        <p:txBody>
          <a:bodyPr wrap="square" rtlCol="0">
            <a:spAutoFit/>
          </a:bodyPr>
          <a:lstStyle/>
          <a:p>
            <a:pPr algn="ctr" fontAlgn="base">
              <a:spcBef>
                <a:spcPct val="0"/>
              </a:spcBef>
              <a:spcAft>
                <a:spcPct val="0"/>
              </a:spcAft>
            </a:pPr>
            <a:r>
              <a:rPr lang="en-US" sz="11500" b="1" dirty="0">
                <a:solidFill>
                  <a:srgbClr val="FF0000"/>
                </a:solidFill>
                <a:ea typeface="宋体" panose="02010600030101010101" pitchFamily="2" charset="-122"/>
              </a:rPr>
              <a:t>1</a:t>
            </a:r>
          </a:p>
        </p:txBody>
      </p:sp>
      <p:sp>
        <p:nvSpPr>
          <p:cNvPr id="11" name="TextBox 10">
            <a:hlinkClick r:id="rId6" action="ppaction://hlinksldjump"/>
            <a:extLst>
              <a:ext uri="{FF2B5EF4-FFF2-40B4-BE49-F238E27FC236}">
                <a16:creationId xmlns:a16="http://schemas.microsoft.com/office/drawing/2014/main" id="{13ED8A59-08DF-46C7-B198-CA57242AC73B}"/>
              </a:ext>
            </a:extLst>
          </p:cNvPr>
          <p:cNvSpPr txBox="1"/>
          <p:nvPr/>
        </p:nvSpPr>
        <p:spPr>
          <a:xfrm>
            <a:off x="7132359" y="1582714"/>
            <a:ext cx="3241328" cy="1862048"/>
          </a:xfrm>
          <a:prstGeom prst="rect">
            <a:avLst/>
          </a:prstGeom>
          <a:noFill/>
        </p:spPr>
        <p:txBody>
          <a:bodyPr wrap="square" rtlCol="0">
            <a:spAutoFit/>
          </a:bodyPr>
          <a:lstStyle/>
          <a:p>
            <a:pPr algn="ctr" fontAlgn="base">
              <a:spcBef>
                <a:spcPct val="0"/>
              </a:spcBef>
              <a:spcAft>
                <a:spcPct val="0"/>
              </a:spcAft>
            </a:pPr>
            <a:r>
              <a:rPr lang="en-US" sz="11500" b="1" dirty="0">
                <a:solidFill>
                  <a:srgbClr val="FF0000"/>
                </a:solidFill>
                <a:ea typeface="宋体" panose="02010600030101010101" pitchFamily="2" charset="-122"/>
              </a:rPr>
              <a:t>2</a:t>
            </a:r>
          </a:p>
        </p:txBody>
      </p:sp>
      <p:sp>
        <p:nvSpPr>
          <p:cNvPr id="12" name="TextBox 11">
            <a:hlinkClick r:id="rId7" action="ppaction://hlinksldjump"/>
            <a:extLst>
              <a:ext uri="{FF2B5EF4-FFF2-40B4-BE49-F238E27FC236}">
                <a16:creationId xmlns:a16="http://schemas.microsoft.com/office/drawing/2014/main" id="{D0D3075A-1906-463A-A181-B32D77EA1D28}"/>
              </a:ext>
            </a:extLst>
          </p:cNvPr>
          <p:cNvSpPr txBox="1"/>
          <p:nvPr/>
        </p:nvSpPr>
        <p:spPr>
          <a:xfrm>
            <a:off x="3891029" y="3589248"/>
            <a:ext cx="3259643" cy="1862048"/>
          </a:xfrm>
          <a:prstGeom prst="rect">
            <a:avLst/>
          </a:prstGeom>
          <a:noFill/>
        </p:spPr>
        <p:txBody>
          <a:bodyPr wrap="square" rtlCol="0">
            <a:spAutoFit/>
          </a:bodyPr>
          <a:lstStyle/>
          <a:p>
            <a:pPr algn="ctr" fontAlgn="base">
              <a:spcBef>
                <a:spcPct val="0"/>
              </a:spcBef>
              <a:spcAft>
                <a:spcPct val="0"/>
              </a:spcAft>
            </a:pPr>
            <a:r>
              <a:rPr lang="en-US" sz="11500" b="1" dirty="0">
                <a:solidFill>
                  <a:srgbClr val="FF0000"/>
                </a:solidFill>
                <a:ea typeface="宋体" panose="02010600030101010101" pitchFamily="2" charset="-122"/>
              </a:rPr>
              <a:t>3</a:t>
            </a:r>
          </a:p>
        </p:txBody>
      </p:sp>
      <p:sp>
        <p:nvSpPr>
          <p:cNvPr id="13" name="TextBox 12">
            <a:hlinkClick r:id="rId8" action="ppaction://hlinksldjump"/>
            <a:extLst>
              <a:ext uri="{FF2B5EF4-FFF2-40B4-BE49-F238E27FC236}">
                <a16:creationId xmlns:a16="http://schemas.microsoft.com/office/drawing/2014/main" id="{4506A57A-E9F3-419D-B033-6B8E4030806B}"/>
              </a:ext>
            </a:extLst>
          </p:cNvPr>
          <p:cNvSpPr txBox="1"/>
          <p:nvPr/>
        </p:nvSpPr>
        <p:spPr>
          <a:xfrm>
            <a:off x="7141514" y="3579591"/>
            <a:ext cx="3212449" cy="1862048"/>
          </a:xfrm>
          <a:prstGeom prst="rect">
            <a:avLst/>
          </a:prstGeom>
          <a:noFill/>
        </p:spPr>
        <p:txBody>
          <a:bodyPr wrap="square" rtlCol="0">
            <a:spAutoFit/>
          </a:bodyPr>
          <a:lstStyle/>
          <a:p>
            <a:pPr algn="ctr" fontAlgn="base">
              <a:spcBef>
                <a:spcPct val="0"/>
              </a:spcBef>
              <a:spcAft>
                <a:spcPct val="0"/>
              </a:spcAft>
            </a:pPr>
            <a:r>
              <a:rPr lang="en-US" sz="11500" b="1" dirty="0">
                <a:solidFill>
                  <a:srgbClr val="FF0000"/>
                </a:solidFill>
                <a:ea typeface="宋体" panose="02010600030101010101" pitchFamily="2" charset="-122"/>
              </a:rPr>
              <a:t>4</a:t>
            </a:r>
          </a:p>
        </p:txBody>
      </p:sp>
      <p:pic>
        <p:nvPicPr>
          <p:cNvPr id="17"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95" y="2705711"/>
            <a:ext cx="2735536" cy="3469266"/>
          </a:xfrm>
          <a:prstGeom prst="rect">
            <a:avLst/>
          </a:prstGeom>
        </p:spPr>
      </p:pic>
      <p:sp>
        <p:nvSpPr>
          <p:cNvPr id="15" name="Oval Callout 14"/>
          <p:cNvSpPr/>
          <p:nvPr/>
        </p:nvSpPr>
        <p:spPr>
          <a:xfrm>
            <a:off x="554567" y="744228"/>
            <a:ext cx="2690192" cy="1537253"/>
          </a:xfrm>
          <a:prstGeom prst="wedgeEllipseCallout">
            <a:avLst/>
          </a:prstGeom>
          <a:solidFill>
            <a:srgbClr val="DEC6F2"/>
          </a:solidFill>
          <a:ln>
            <a:solidFill>
              <a:srgbClr val="A17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75000"/>
                  </a:schemeClr>
                </a:solidFill>
                <a:latin typeface="Times New Roman" panose="02020603050405020304" pitchFamily="18" charset="0"/>
                <a:cs typeface="Times New Roman" panose="02020603050405020304" pitchFamily="18" charset="0"/>
              </a:rPr>
              <a:t>ÔNG LÀ AI??</a:t>
            </a:r>
          </a:p>
        </p:txBody>
      </p:sp>
      <p:sp>
        <p:nvSpPr>
          <p:cNvPr id="16" name="TextBox 15"/>
          <p:cNvSpPr txBox="1"/>
          <p:nvPr/>
        </p:nvSpPr>
        <p:spPr>
          <a:xfrm>
            <a:off x="3244759" y="269685"/>
            <a:ext cx="8114675" cy="646331"/>
          </a:xfrm>
          <a:prstGeom prst="rect">
            <a:avLst/>
          </a:prstGeom>
          <a:noFill/>
        </p:spPr>
        <p:txBody>
          <a:bodyPr wrap="square" rtlCol="0">
            <a:spAutoFit/>
          </a:bodyPr>
          <a:lstStyle/>
          <a:p>
            <a:pPr algn="ctr"/>
            <a:r>
              <a:rPr lang="en-US" sz="3600" b="1" dirty="0">
                <a:solidFill>
                  <a:schemeClr val="accent3">
                    <a:lumMod val="75000"/>
                  </a:schemeClr>
                </a:solidFill>
                <a:latin typeface="Times New Roman" panose="02020603050405020304" pitchFamily="18" charset="0"/>
                <a:cs typeface="Times New Roman" panose="02020603050405020304" pitchFamily="18" charset="0"/>
              </a:rPr>
              <a:t>TRÒ CHƠI “LẬT MẢNH GHÉP”</a:t>
            </a:r>
          </a:p>
        </p:txBody>
      </p:sp>
      <p:sp>
        <p:nvSpPr>
          <p:cNvPr id="4" name="Rectangle 3"/>
          <p:cNvSpPr/>
          <p:nvPr/>
        </p:nvSpPr>
        <p:spPr>
          <a:xfrm>
            <a:off x="5332730" y="5651757"/>
            <a:ext cx="3599255" cy="523220"/>
          </a:xfrm>
          <a:prstGeom prst="rect">
            <a:avLst/>
          </a:prstGeom>
        </p:spPr>
        <p:txBody>
          <a:bodyPr wrap="none">
            <a:spAutoFit/>
          </a:bodyPr>
          <a:lstStyle/>
          <a:p>
            <a:r>
              <a:rPr lang="vi-VN" sz="2800" i="1" dirty="0">
                <a:solidFill>
                  <a:schemeClr val="tx2">
                    <a:lumMod val="75000"/>
                  </a:schemeClr>
                </a:solidFill>
                <a:latin typeface="Times New Roman" panose="02020603050405020304" pitchFamily="18" charset="0"/>
                <a:cs typeface="Times New Roman" panose="02020603050405020304" pitchFamily="18" charset="0"/>
              </a:rPr>
              <a:t>John Venn, 1834 - 1923</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76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6" grpId="0" animBg="1"/>
      <p:bldP spid="7" grpId="0" animBg="1"/>
      <p:bldP spid="8" grpId="0" animBg="1"/>
      <p:bldP spid="9" grpId="0" animBg="1"/>
      <p:bldP spid="10" grpId="0"/>
      <p:bldP spid="11" grpId="0"/>
      <p:bldP spid="12" grpId="0"/>
      <p:bldP spid="13" grpId="0"/>
      <p:bldP spid="1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B7FE44B-E049-43AE-A258-0A44941E38C8}"/>
                  </a:ext>
                </a:extLst>
              </p:cNvPr>
              <p:cNvSpPr/>
              <p:nvPr/>
            </p:nvSpPr>
            <p:spPr>
              <a:xfrm>
                <a:off x="1132664" y="164892"/>
                <a:ext cx="9783455" cy="1526635"/>
              </a:xfrm>
              <a:prstGeom prst="roundRect">
                <a:avLst/>
              </a:prstGeom>
              <a:solidFill>
                <a:schemeClr val="bg1"/>
              </a:solidFill>
              <a:ln w="28575">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sz="2800" dirty="0">
                    <a:solidFill>
                      <a:schemeClr val="tx2"/>
                    </a:solidFill>
                    <a:latin typeface="Times New Roman" panose="02020603050405020304" pitchFamily="18" charset="0"/>
                    <a:cs typeface="Times New Roman" panose="02020603050405020304" pitchFamily="18" charset="0"/>
                  </a:rPr>
                  <a:t>Cho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𝐴</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tự</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nhỏ</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hơn</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10</m:t>
                    </m:r>
                  </m:oMath>
                </a14:m>
                <a:r>
                  <a:rPr lang="en-US" sz="2800" dirty="0">
                    <a:solidFill>
                      <a:schemeClr val="tx2"/>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𝐵</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tự</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nhiên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nhỏ</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hơn</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4</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lớn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hơn</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12</m:t>
                    </m:r>
                  </m:oMath>
                </a14:m>
                <a:r>
                  <a:rPr lang="en-US" sz="2800" dirty="0">
                    <a:solidFill>
                      <a:schemeClr val="tx2"/>
                    </a:solidFill>
                    <a:latin typeface="Times New Roman" panose="02020603050405020304" pitchFamily="18" charset="0"/>
                    <a:cs typeface="Times New Roman" panose="02020603050405020304" pitchFamily="18" charset="0"/>
                  </a:rPr>
                  <a:t>. </a:t>
                </a:r>
              </a:p>
              <a:p>
                <a:pPr algn="just" fontAlgn="base">
                  <a:spcBef>
                    <a:spcPct val="0"/>
                  </a:spcBef>
                  <a:spcAft>
                    <a:spcPct val="0"/>
                  </a:spcAft>
                </a:pPr>
                <a:r>
                  <a:rPr lang="en-US" sz="2800" dirty="0" err="1">
                    <a:solidFill>
                      <a:schemeClr val="tx2"/>
                    </a:solidFill>
                    <a:latin typeface="Times New Roman" panose="02020603050405020304" pitchFamily="18" charset="0"/>
                    <a:cs typeface="Times New Roman" panose="02020603050405020304" pitchFamily="18" charset="0"/>
                  </a:rPr>
                  <a:t>Chọn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phương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a:t>
                </a:r>
                <a:r>
                  <a:rPr lang="en-US" sz="2800"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sai</a:t>
                </a:r>
                <a:r>
                  <a:rPr lang="en-US" sz="2800" dirty="0">
                    <a:solidFill>
                      <a:schemeClr val="tx2"/>
                    </a:solidFill>
                    <a:latin typeface="Times New Roman" panose="02020603050405020304" pitchFamily="18" charset="0"/>
                    <a:cs typeface="Times New Roman" panose="02020603050405020304" pitchFamily="18" charset="0"/>
                  </a:rPr>
                  <a:t>?</a:t>
                </a:r>
              </a:p>
            </p:txBody>
          </p:sp>
        </mc:Choice>
        <mc:Fallback xmlns="">
          <p:sp>
            <p:nvSpPr>
              <p:cNvPr id="4" name="Rectangle: Rounded Corners 3">
                <a:extLst>
                  <a:ext uri="{FF2B5EF4-FFF2-40B4-BE49-F238E27FC236}">
                    <a16:creationId xmlns="" xmlns:a16="http://schemas.microsoft.com/office/drawing/2014/main" id="{AB7FE44B-E049-43AE-A258-0A44941E38C8}"/>
                  </a:ext>
                </a:extLst>
              </p:cNvPr>
              <p:cNvSpPr>
                <a:spLocks noRot="1" noChangeAspect="1" noMove="1" noResize="1" noEditPoints="1" noAdjustHandles="1" noChangeArrowheads="1" noChangeShapeType="1" noTextEdit="1"/>
              </p:cNvSpPr>
              <p:nvPr/>
            </p:nvSpPr>
            <p:spPr>
              <a:xfrm>
                <a:off x="1132664" y="164892"/>
                <a:ext cx="9783455" cy="1526635"/>
              </a:xfrm>
              <a:prstGeom prst="roundRect">
                <a:avLst/>
              </a:prstGeom>
              <a:blipFill rotWithShape="0">
                <a:blip r:embed="rId3"/>
                <a:stretch>
                  <a:fillRect l="-373" r="-311" b="-5098"/>
                </a:stretch>
              </a:blipFill>
              <a:ln w="28575">
                <a:solidFill>
                  <a:schemeClr val="tx2">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1690813" y="2093897"/>
                <a:ext cx="8667158" cy="523216"/>
              </a:xfrm>
              <a:prstGeom prst="rect">
                <a:avLst/>
              </a:prstGeom>
              <a:solidFill>
                <a:schemeClr val="accent5">
                  <a:lumMod val="20000"/>
                  <a:lumOff val="80000"/>
                </a:schemeClr>
              </a:soli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p>
                <a:pPr eaLnBrk="0" fontAlgn="base" hangingPunct="0">
                  <a:spcBef>
                    <a:spcPct val="0"/>
                  </a:spcBef>
                  <a:spcAft>
                    <a:spcPct val="0"/>
                  </a:spcAft>
                </a:pPr>
                <a:r>
                  <a:rPr lang="en-US" altLang="en-US" sz="2800" b="1"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 </a:t>
                </a:r>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Tập </a:t>
                </a:r>
                <a:r>
                  <a:rPr 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hợp</a:t>
                </a:r>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oMath>
                </a14:m>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gồm</a:t>
                </a:r>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7</m:t>
                    </m:r>
                  </m:oMath>
                </a14:m>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vi-VN"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t>
                </a:r>
                <a:r>
                  <a:rPr lang="en-US" altLang="en-US" sz="2800" b="1"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5" name="Rectangle 1">
                <a:extLst>
                  <a:ext uri="{FF2B5EF4-FFF2-40B4-BE49-F238E27FC236}">
                    <a16:creationId xmlns="" xmlns:a16="http://schemas.microsoft.com/office/drawing/2014/main" id="{0034A797-8D08-4859-AC5D-A7FFB3D4D546}"/>
                  </a:ext>
                </a:extLst>
              </p:cNvPr>
              <p:cNvSpPr>
                <a:spLocks noRot="1" noChangeAspect="1" noMove="1" noResize="1" noEditPoints="1" noAdjustHandles="1" noChangeArrowheads="1" noChangeShapeType="1" noTextEdit="1"/>
              </p:cNvSpPr>
              <p:nvPr/>
            </p:nvSpPr>
            <p:spPr bwMode="auto">
              <a:xfrm>
                <a:off x="1690813" y="2093897"/>
                <a:ext cx="8667158" cy="523216"/>
              </a:xfrm>
              <a:prstGeom prst="rect">
                <a:avLst/>
              </a:prstGeom>
              <a:blipFill rotWithShape="0">
                <a:blip r:embed="rId4"/>
                <a:stretch>
                  <a:fillRect/>
                </a:stretch>
              </a:blipFill>
              <a:ln>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622" y="-136329"/>
            <a:ext cx="190490" cy="1904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8" rIns="91435" bIns="45718" numCol="1" anchor="t" anchorCtr="0" compatLnSpc="1">
            <a:prstTxWarp prst="textNoShape">
              <a:avLst/>
            </a:prstTxWarp>
          </a:bodyPr>
          <a:lstStyle/>
          <a:p>
            <a:pPr fontAlgn="base">
              <a:spcBef>
                <a:spcPct val="0"/>
              </a:spcBef>
              <a:spcAft>
                <a:spcPct val="0"/>
              </a:spcAft>
            </a:pPr>
            <a:endParaRPr lang="en-US" sz="1707">
              <a:solidFill>
                <a:prstClr val="black"/>
              </a:solidFill>
              <a:latin typeface="Calibri Light" panose="020F0302020204030204"/>
              <a:ea typeface="宋体" panose="02010600030101010101" pitchFamily="2" charset="-12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7B7863-49A5-4C85-A80B-C077483F54F4}"/>
                  </a:ext>
                </a:extLst>
              </p:cNvPr>
              <p:cNvSpPr txBox="1"/>
              <p:nvPr/>
            </p:nvSpPr>
            <p:spPr>
              <a:xfrm>
                <a:off x="1690813" y="2988391"/>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B.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4</m:t>
                    </m:r>
                    <m:r>
                      <a:rPr lang="en-US" sz="2800" b="0" i="1" smtClean="0">
                        <a:solidFill>
                          <a:srgbClr val="44546A"/>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44546A"/>
                        </a:solidFill>
                        <a:latin typeface="Cambria Math" panose="02040503050406030204" pitchFamily="18" charset="0"/>
                        <a:ea typeface="Cambria Math" panose="02040503050406030204" pitchFamily="18" charset="0"/>
                        <a:cs typeface="Times New Roman" panose="02020603050405020304" pitchFamily="18" charset="0"/>
                      </a:rPr>
                      <m:t>𝐵</m:t>
                    </m:r>
                  </m:oMath>
                </a14:m>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8" name="TextBox 7">
                <a:extLst>
                  <a:ext uri="{FF2B5EF4-FFF2-40B4-BE49-F238E27FC236}">
                    <a16:creationId xmlns="" xmlns:a16="http://schemas.microsoft.com/office/drawing/2014/main" id="{9F7B7863-49A5-4C85-A80B-C077483F54F4}"/>
                  </a:ext>
                </a:extLst>
              </p:cNvPr>
              <p:cNvSpPr txBox="1">
                <a:spLocks noRot="1" noChangeAspect="1" noMove="1" noResize="1" noEditPoints="1" noAdjustHandles="1" noChangeArrowheads="1" noChangeShapeType="1" noTextEdit="1"/>
              </p:cNvSpPr>
              <p:nvPr/>
            </p:nvSpPr>
            <p:spPr>
              <a:xfrm>
                <a:off x="1690813" y="2988391"/>
                <a:ext cx="8667158" cy="523216"/>
              </a:xfrm>
              <a:prstGeom prst="rect">
                <a:avLst/>
              </a:prstGeom>
              <a:blipFill rotWithShape="0">
                <a:blip r:embed="rId5"/>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FBDE66-9621-4FED-AD6F-0C2E8C0BBE19}"/>
                  </a:ext>
                </a:extLst>
              </p:cNvPr>
              <p:cNvSpPr txBox="1"/>
              <p:nvPr/>
            </p:nvSpPr>
            <p:spPr>
              <a:xfrm>
                <a:off x="1690813" y="3883190"/>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C.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Tập</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hợp</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𝐴</m:t>
                    </m:r>
                  </m:oMath>
                </a14:m>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gồm</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10</m:t>
                    </m:r>
                  </m:oMath>
                </a14:m>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vi-VN"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t>
                </a:r>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0" name="TextBox 9">
                <a:extLst>
                  <a:ext uri="{FF2B5EF4-FFF2-40B4-BE49-F238E27FC236}">
                    <a16:creationId xmlns="" xmlns:a16="http://schemas.microsoft.com/office/drawing/2014/main" id="{A0FBDE66-9621-4FED-AD6F-0C2E8C0BBE19}"/>
                  </a:ext>
                </a:extLst>
              </p:cNvPr>
              <p:cNvSpPr txBox="1">
                <a:spLocks noRot="1" noChangeAspect="1" noMove="1" noResize="1" noEditPoints="1" noAdjustHandles="1" noChangeArrowheads="1" noChangeShapeType="1" noTextEdit="1"/>
              </p:cNvSpPr>
              <p:nvPr/>
            </p:nvSpPr>
            <p:spPr>
              <a:xfrm>
                <a:off x="1690813" y="3883190"/>
                <a:ext cx="8667158" cy="523216"/>
              </a:xfrm>
              <a:prstGeom prst="rect">
                <a:avLst/>
              </a:prstGeom>
              <a:blipFill rotWithShape="0">
                <a:blip r:embed="rId6"/>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6EB00D-9623-48D3-875D-31416E1D64C8}"/>
                  </a:ext>
                </a:extLst>
              </p:cNvPr>
              <p:cNvSpPr txBox="1"/>
              <p:nvPr/>
            </p:nvSpPr>
            <p:spPr>
              <a:xfrm>
                <a:off x="1690813" y="4777683"/>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D.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Các</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d>
                      <m:dPr>
                        <m:begChr m:val="{"/>
                        <m:endChr m:val="}"/>
                        <m:ctrlP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ctrlPr>
                      </m:dPr>
                      <m:e>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4;5;6;7;8;9</m:t>
                        </m:r>
                      </m:e>
                    </m:d>
                  </m:oMath>
                </a14:m>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thuộc</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cả</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𝐴</m:t>
                    </m:r>
                  </m:oMath>
                </a14:m>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oMath>
                </a14:m>
                <a:r>
                  <a:rPr lang="vi-VN"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t>
                </a:r>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2" name="TextBox 11">
                <a:extLst>
                  <a:ext uri="{FF2B5EF4-FFF2-40B4-BE49-F238E27FC236}">
                    <a16:creationId xmlns="" xmlns:a16="http://schemas.microsoft.com/office/drawing/2014/main" id="{BA6EB00D-9623-48D3-875D-31416E1D64C8}"/>
                  </a:ext>
                </a:extLst>
              </p:cNvPr>
              <p:cNvSpPr txBox="1">
                <a:spLocks noRot="1" noChangeAspect="1" noMove="1" noResize="1" noEditPoints="1" noAdjustHandles="1" noChangeArrowheads="1" noChangeShapeType="1" noTextEdit="1"/>
              </p:cNvSpPr>
              <p:nvPr/>
            </p:nvSpPr>
            <p:spPr>
              <a:xfrm>
                <a:off x="1690813" y="4777683"/>
                <a:ext cx="8667158" cy="523216"/>
              </a:xfrm>
              <a:prstGeom prst="rect">
                <a:avLst/>
              </a:prstGeom>
              <a:blipFill rotWithShape="0">
                <a:blip r:embed="rId7"/>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74" y="320366"/>
            <a:ext cx="1058490" cy="105849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64575" y="5762340"/>
            <a:ext cx="987191" cy="98719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23" y="4529569"/>
            <a:ext cx="1437818" cy="1368853"/>
          </a:xfrm>
          <a:prstGeom prst="rect">
            <a:avLst/>
          </a:prstGeom>
        </p:spPr>
      </p:pic>
      <p:grpSp>
        <p:nvGrpSpPr>
          <p:cNvPr id="13" name="Clock hand spin">
            <a:extLst>
              <a:ext uri="{FF2B5EF4-FFF2-40B4-BE49-F238E27FC236}">
                <a16:creationId xmlns:a16="http://schemas.microsoft.com/office/drawing/2014/main" id="{BB0445D5-A6E5-40E7-BBDD-5E3EFA13BDED}"/>
              </a:ext>
            </a:extLst>
          </p:cNvPr>
          <p:cNvGrpSpPr/>
          <p:nvPr/>
        </p:nvGrpSpPr>
        <p:grpSpPr>
          <a:xfrm rot="1786145">
            <a:off x="219401" y="4645374"/>
            <a:ext cx="1147805" cy="1110328"/>
            <a:chOff x="840573" y="2379277"/>
            <a:chExt cx="3829048" cy="3849975"/>
          </a:xfrm>
        </p:grpSpPr>
        <p:sp>
          <p:nvSpPr>
            <p:cNvPr id="1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times up"/>
          <p:cNvGrpSpPr/>
          <p:nvPr/>
        </p:nvGrpSpPr>
        <p:grpSpPr>
          <a:xfrm>
            <a:off x="103915" y="6184872"/>
            <a:ext cx="1534313" cy="564658"/>
            <a:chOff x="4284637" y="-304827"/>
            <a:chExt cx="2669678" cy="697560"/>
          </a:xfrm>
        </p:grpSpPr>
        <p:sp>
          <p:nvSpPr>
            <p:cNvPr id="18" name="Rounded Rectangle 17"/>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0" name="Rectangle 19"/>
          <p:cNvSpPr/>
          <p:nvPr/>
        </p:nvSpPr>
        <p:spPr>
          <a:xfrm>
            <a:off x="400049" y="3969673"/>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1212163" y="5151048"/>
            <a:ext cx="210707" cy="143281"/>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672228" y="5601241"/>
            <a:ext cx="236719" cy="160969"/>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166062" y="5164744"/>
            <a:ext cx="210707" cy="143281"/>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672228" y="4662757"/>
            <a:ext cx="236719" cy="160969"/>
          </a:xfrm>
          <a:prstGeom prst="rect">
            <a:avLst/>
          </a:prstGeom>
        </p:spPr>
      </p:pic>
    </p:spTree>
    <p:extLst>
      <p:ext uri="{BB962C8B-B14F-4D97-AF65-F5344CB8AC3E}">
        <p14:creationId xmlns:p14="http://schemas.microsoft.com/office/powerpoint/2010/main" val="2047646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1" nodeType="clickEffect">
                                  <p:stCondLst>
                                    <p:cond delay="0"/>
                                  </p:stCondLst>
                                  <p:childTnLst>
                                    <p:animClr clrSpc="hsl" dir="cw">
                                      <p:cBhvr override="childStyle">
                                        <p:cTn id="20" dur="9900" fill="hold"/>
                                        <p:tgtEl>
                                          <p:spTgt spid="5"/>
                                        </p:tgtEl>
                                        <p:attrNameLst>
                                          <p:attrName>style.color</p:attrName>
                                        </p:attrNameLst>
                                      </p:cBhvr>
                                      <p:by>
                                        <p:hsl h="0" s="12549" l="25098"/>
                                      </p:by>
                                    </p:animClr>
                                    <p:animClr clrSpc="hsl" dir="cw">
                                      <p:cBhvr>
                                        <p:cTn id="21" dur="9900" fill="hold"/>
                                        <p:tgtEl>
                                          <p:spTgt spid="5"/>
                                        </p:tgtEl>
                                        <p:attrNameLst>
                                          <p:attrName>fillcolor</p:attrName>
                                        </p:attrNameLst>
                                      </p:cBhvr>
                                      <p:by>
                                        <p:hsl h="0" s="12549" l="25098"/>
                                      </p:by>
                                    </p:animClr>
                                    <p:animClr clrSpc="hsl" dir="cw">
                                      <p:cBhvr>
                                        <p:cTn id="22" dur="9900" fill="hold"/>
                                        <p:tgtEl>
                                          <p:spTgt spid="5"/>
                                        </p:tgtEl>
                                        <p:attrNameLst>
                                          <p:attrName>stroke.color</p:attrName>
                                        </p:attrNameLst>
                                      </p:cBhvr>
                                      <p:by>
                                        <p:hsl h="0" s="12549" l="25098"/>
                                      </p:by>
                                    </p:animClr>
                                    <p:set>
                                      <p:cBhvr>
                                        <p:cTn id="23" dur="99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20000" fill="hold"/>
                                        <p:tgtEl>
                                          <p:spTgt spid="13"/>
                                        </p:tgtEl>
                                        <p:attrNameLst>
                                          <p:attrName>r</p:attrName>
                                        </p:attrNameLst>
                                      </p:cBhvr>
                                    </p:animRot>
                                  </p:childTnLst>
                                </p:cTn>
                              </p:par>
                            </p:childTnLst>
                          </p:cTn>
                        </p:par>
                        <p:par>
                          <p:cTn id="29" fill="hold">
                            <p:stCondLst>
                              <p:cond delay="20000"/>
                            </p:stCondLst>
                            <p:childTnLst>
                              <p:par>
                                <p:cTn id="30" presetID="53" presetClass="entr" presetSubtype="16"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3000" fill="hold"/>
                                        <p:tgtEl>
                                          <p:spTgt spid="17"/>
                                        </p:tgtEl>
                                        <p:attrNameLst>
                                          <p:attrName>ppt_w</p:attrName>
                                        </p:attrNameLst>
                                      </p:cBhvr>
                                      <p:tavLst>
                                        <p:tav tm="0">
                                          <p:val>
                                            <p:fltVal val="0"/>
                                          </p:val>
                                        </p:tav>
                                        <p:tav tm="100000">
                                          <p:val>
                                            <p:strVal val="#ppt_w"/>
                                          </p:val>
                                        </p:tav>
                                      </p:tavLst>
                                    </p:anim>
                                    <p:anim calcmode="lin" valueType="num">
                                      <p:cBhvr>
                                        <p:cTn id="33" dur="3000" fill="hold"/>
                                        <p:tgtEl>
                                          <p:spTgt spid="17"/>
                                        </p:tgtEl>
                                        <p:attrNameLst>
                                          <p:attrName>ppt_h</p:attrName>
                                        </p:attrNameLst>
                                      </p:cBhvr>
                                      <p:tavLst>
                                        <p:tav tm="0">
                                          <p:val>
                                            <p:fltVal val="0"/>
                                          </p:val>
                                        </p:tav>
                                        <p:tav tm="100000">
                                          <p:val>
                                            <p:strVal val="#ppt_h"/>
                                          </p:val>
                                        </p:tav>
                                      </p:tavLst>
                                    </p:anim>
                                    <p:animEffect transition="in" filter="fade">
                                      <p:cBhvr>
                                        <p:cTn id="34" dur="30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childTnLst>
        </p:cTn>
      </p:par>
    </p:tnLst>
    <p:bldLst>
      <p:bldP spid="5" grpId="0" animBg="1"/>
      <p:bldP spid="5" grpId="1"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1132662" y="432633"/>
            <a:ext cx="9783455" cy="731069"/>
          </a:xfrm>
          <a:prstGeom prst="roundRect">
            <a:avLst/>
          </a:prstGeom>
          <a:solidFill>
            <a:schemeClr val="bg1"/>
          </a:solidFill>
          <a:ln w="28575">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sz="2800" dirty="0" err="1">
                <a:solidFill>
                  <a:srgbClr val="44546A"/>
                </a:solidFill>
                <a:latin typeface="Times New Roman" panose="02020603050405020304" pitchFamily="18" charset="0"/>
                <a:cs typeface="Times New Roman" panose="02020603050405020304" pitchFamily="18" charset="0"/>
              </a:rPr>
              <a:t>Tập</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hợp</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các</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chữ</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cái</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trong</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từ</a:t>
            </a:r>
            <a:r>
              <a:rPr lang="en-US" sz="2800" dirty="0">
                <a:solidFill>
                  <a:srgbClr val="44546A"/>
                </a:solidFill>
                <a:latin typeface="Times New Roman" panose="02020603050405020304" pitchFamily="18" charset="0"/>
                <a:cs typeface="Times New Roman" panose="02020603050405020304" pitchFamily="18" charset="0"/>
              </a:rPr>
              <a:t> “ TẬP HỢP” </a:t>
            </a:r>
            <a:r>
              <a:rPr lang="en-US" sz="2800" dirty="0" err="1">
                <a:solidFill>
                  <a:srgbClr val="44546A"/>
                </a:solidFill>
                <a:latin typeface="Times New Roman" panose="02020603050405020304" pitchFamily="18" charset="0"/>
                <a:cs typeface="Times New Roman" panose="02020603050405020304" pitchFamily="18" charset="0"/>
              </a:rPr>
              <a:t>là</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một</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tập</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hợp</a:t>
            </a:r>
            <a:r>
              <a:rPr lang="en-US" sz="2800" dirty="0">
                <a:solidFill>
                  <a:srgbClr val="44546A"/>
                </a:solidFill>
                <a:latin typeface="Times New Roman" panose="02020603050405020304" pitchFamily="18" charset="0"/>
                <a:cs typeface="Times New Roman" panose="02020603050405020304" pitchFamily="18" charset="0"/>
              </a:rPr>
              <a:t> </a:t>
            </a:r>
            <a:r>
              <a:rPr lang="en-US" sz="2800" dirty="0" err="1">
                <a:solidFill>
                  <a:srgbClr val="44546A"/>
                </a:solidFill>
                <a:latin typeface="Times New Roman" panose="02020603050405020304" pitchFamily="18" charset="0"/>
                <a:cs typeface="Times New Roman" panose="02020603050405020304" pitchFamily="18" charset="0"/>
              </a:rPr>
              <a:t>gồm</a:t>
            </a:r>
            <a:r>
              <a:rPr lang="en-US" sz="2800" dirty="0">
                <a:solidFill>
                  <a:srgbClr val="44546A"/>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1690810" y="1819412"/>
                <a:ext cx="8667158" cy="523216"/>
              </a:xfrm>
              <a:prstGeom prst="rect">
                <a:avLst/>
              </a:prstGeom>
              <a:solidFill>
                <a:schemeClr val="accent5">
                  <a:lumMod val="20000"/>
                  <a:lumOff val="80000"/>
                </a:schemeClr>
              </a:soli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p>
                <a:pPr eaLnBrk="0" fontAlgn="base" hangingPunct="0">
                  <a:spcBef>
                    <a:spcPct val="0"/>
                  </a:spcBef>
                  <a:spcAft>
                    <a:spcPct val="0"/>
                  </a:spcAft>
                </a:pPr>
                <a:r>
                  <a:rPr lang="en-US" altLang="en-US" sz="2800" b="1"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 </a:t>
                </a:r>
                <a14:m>
                  <m:oMath xmlns:m="http://schemas.openxmlformats.org/officeDocument/2006/math">
                    <m:r>
                      <a:rPr lang="en-US" altLang="en-US" sz="2800" i="1">
                        <a:solidFill>
                          <a:srgbClr val="44546A"/>
                        </a:solidFill>
                        <a:latin typeface="Cambria Math" panose="02040503050406030204" pitchFamily="18" charset="0"/>
                        <a:ea typeface="宋体" panose="02010600030101010101" pitchFamily="2" charset="-122"/>
                        <a:cs typeface="Times New Roman" panose="02020603050405020304" pitchFamily="18" charset="0"/>
                      </a:rPr>
                      <m:t>4</m:t>
                    </m:r>
                    <m:r>
                      <a:rPr lang="en-US" alt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5" name="Rectangle 1">
                <a:extLst>
                  <a:ext uri="{FF2B5EF4-FFF2-40B4-BE49-F238E27FC236}">
                    <a16:creationId xmlns="" xmlns:a16="http://schemas.microsoft.com/office/drawing/2014/main" id="{0034A797-8D08-4859-AC5D-A7FFB3D4D546}"/>
                  </a:ext>
                </a:extLst>
              </p:cNvPr>
              <p:cNvSpPr>
                <a:spLocks noRot="1" noChangeAspect="1" noMove="1" noResize="1" noEditPoints="1" noAdjustHandles="1" noChangeArrowheads="1" noChangeShapeType="1" noTextEdit="1"/>
              </p:cNvSpPr>
              <p:nvPr/>
            </p:nvSpPr>
            <p:spPr bwMode="auto">
              <a:xfrm>
                <a:off x="1690810" y="1819412"/>
                <a:ext cx="8667158" cy="523216"/>
              </a:xfrm>
              <a:prstGeom prst="rect">
                <a:avLst/>
              </a:prstGeom>
              <a:blipFill rotWithShape="0">
                <a:blip r:embed="rId3"/>
                <a:stretch>
                  <a:fillRect/>
                </a:stretch>
              </a:blipFill>
              <a:ln>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622" y="-136329"/>
            <a:ext cx="190490" cy="1904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8" rIns="91435" bIns="45718" numCol="1" anchor="t" anchorCtr="0" compatLnSpc="1">
            <a:prstTxWarp prst="textNoShape">
              <a:avLst/>
            </a:prstTxWarp>
          </a:bodyPr>
          <a:lstStyle/>
          <a:p>
            <a:pPr fontAlgn="base">
              <a:spcBef>
                <a:spcPct val="0"/>
              </a:spcBef>
              <a:spcAft>
                <a:spcPct val="0"/>
              </a:spcAft>
            </a:pPr>
            <a:endParaRPr lang="en-US" sz="1707">
              <a:solidFill>
                <a:prstClr val="black"/>
              </a:solidFill>
              <a:latin typeface="Calibri Light" panose="020F0302020204030204"/>
              <a:ea typeface="宋体" panose="02010600030101010101" pitchFamily="2" charset="-12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7B7863-49A5-4C85-A80B-C077483F54F4}"/>
                  </a:ext>
                </a:extLst>
              </p:cNvPr>
              <p:cNvSpPr txBox="1"/>
              <p:nvPr/>
            </p:nvSpPr>
            <p:spPr>
              <a:xfrm>
                <a:off x="1690810" y="2730333"/>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B. </a:t>
                </a:r>
                <a14:m>
                  <m:oMath xmlns:m="http://schemas.openxmlformats.org/officeDocument/2006/math">
                    <m:r>
                      <a:rPr lang="en-US" sz="2800" b="0" i="1" dirty="0">
                        <a:solidFill>
                          <a:srgbClr val="44546A"/>
                        </a:solidFill>
                        <a:latin typeface="Cambria Math" panose="02040503050406030204" pitchFamily="18" charset="0"/>
                        <a:ea typeface="宋体" panose="02010600030101010101" pitchFamily="2" charset="-122"/>
                        <a:cs typeface="Times New Roman" panose="02020603050405020304" pitchFamily="18" charset="0"/>
                      </a:rPr>
                      <m:t>5</m:t>
                    </m:r>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endParaRPr lang="vi-VN"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8" name="TextBox 7">
                <a:extLst>
                  <a:ext uri="{FF2B5EF4-FFF2-40B4-BE49-F238E27FC236}">
                    <a16:creationId xmlns="" xmlns:a16="http://schemas.microsoft.com/office/drawing/2014/main" id="{9F7B7863-49A5-4C85-A80B-C077483F54F4}"/>
                  </a:ext>
                </a:extLst>
              </p:cNvPr>
              <p:cNvSpPr txBox="1">
                <a:spLocks noRot="1" noChangeAspect="1" noMove="1" noResize="1" noEditPoints="1" noAdjustHandles="1" noChangeArrowheads="1" noChangeShapeType="1" noTextEdit="1"/>
              </p:cNvSpPr>
              <p:nvPr/>
            </p:nvSpPr>
            <p:spPr>
              <a:xfrm>
                <a:off x="1690810" y="2730333"/>
                <a:ext cx="8667158" cy="523216"/>
              </a:xfrm>
              <a:prstGeom prst="rect">
                <a:avLst/>
              </a:prstGeom>
              <a:blipFill rotWithShape="0">
                <a:blip r:embed="rId4"/>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FBDE66-9621-4FED-AD6F-0C2E8C0BBE19}"/>
                  </a:ext>
                </a:extLst>
              </p:cNvPr>
              <p:cNvSpPr txBox="1"/>
              <p:nvPr/>
            </p:nvSpPr>
            <p:spPr>
              <a:xfrm>
                <a:off x="1690810" y="3505744"/>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C. </a:t>
                </a:r>
                <a14:m>
                  <m:oMath xmlns:m="http://schemas.openxmlformats.org/officeDocument/2006/math">
                    <m:r>
                      <a:rPr lang="en-US" sz="2800" b="0" i="1" dirty="0">
                        <a:solidFill>
                          <a:srgbClr val="44546A"/>
                        </a:solidFill>
                        <a:latin typeface="Cambria Math" panose="02040503050406030204" pitchFamily="18" charset="0"/>
                        <a:ea typeface="宋体" panose="02010600030101010101" pitchFamily="2" charset="-122"/>
                        <a:cs typeface="Times New Roman" panose="02020603050405020304" pitchFamily="18" charset="0"/>
                      </a:rPr>
                      <m:t>6</m:t>
                    </m:r>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endParaRPr lang="vi-VN"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0" name="TextBox 9">
                <a:extLst>
                  <a:ext uri="{FF2B5EF4-FFF2-40B4-BE49-F238E27FC236}">
                    <a16:creationId xmlns="" xmlns:a16="http://schemas.microsoft.com/office/drawing/2014/main" id="{A0FBDE66-9621-4FED-AD6F-0C2E8C0BBE19}"/>
                  </a:ext>
                </a:extLst>
              </p:cNvPr>
              <p:cNvSpPr txBox="1">
                <a:spLocks noRot="1" noChangeAspect="1" noMove="1" noResize="1" noEditPoints="1" noAdjustHandles="1" noChangeArrowheads="1" noChangeShapeType="1" noTextEdit="1"/>
              </p:cNvSpPr>
              <p:nvPr/>
            </p:nvSpPr>
            <p:spPr>
              <a:xfrm>
                <a:off x="1690810" y="3505744"/>
                <a:ext cx="8667158" cy="523216"/>
              </a:xfrm>
              <a:prstGeom prst="rect">
                <a:avLst/>
              </a:prstGeom>
              <a:blipFill rotWithShape="0">
                <a:blip r:embed="rId5"/>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6EB00D-9623-48D3-875D-31416E1D64C8}"/>
                  </a:ext>
                </a:extLst>
              </p:cNvPr>
              <p:cNvSpPr txBox="1"/>
              <p:nvPr/>
            </p:nvSpPr>
            <p:spPr>
              <a:xfrm>
                <a:off x="1690810" y="4438650"/>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D. </a:t>
                </a:r>
                <a14:m>
                  <m:oMath xmlns:m="http://schemas.openxmlformats.org/officeDocument/2006/math">
                    <m:r>
                      <a:rPr lang="en-US" sz="2800" b="0" i="1" dirty="0"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7</m:t>
                    </m:r>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12" name="TextBox 11">
                <a:extLst>
                  <a:ext uri="{FF2B5EF4-FFF2-40B4-BE49-F238E27FC236}">
                    <a16:creationId xmlns="" xmlns:a16="http://schemas.microsoft.com/office/drawing/2014/main" id="{BA6EB00D-9623-48D3-875D-31416E1D64C8}"/>
                  </a:ext>
                </a:extLst>
              </p:cNvPr>
              <p:cNvSpPr txBox="1">
                <a:spLocks noRot="1" noChangeAspect="1" noMove="1" noResize="1" noEditPoints="1" noAdjustHandles="1" noChangeArrowheads="1" noChangeShapeType="1" noTextEdit="1"/>
              </p:cNvSpPr>
              <p:nvPr/>
            </p:nvSpPr>
            <p:spPr>
              <a:xfrm>
                <a:off x="1690810" y="4438650"/>
                <a:ext cx="8667158" cy="523216"/>
              </a:xfrm>
              <a:prstGeom prst="rect">
                <a:avLst/>
              </a:prstGeom>
              <a:blipFill rotWithShape="0">
                <a:blip r:embed="rId6"/>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681" y="159721"/>
            <a:ext cx="1003981" cy="1003981"/>
          </a:xfrm>
          <a:prstGeom prst="rect">
            <a:avLst/>
          </a:prstGeom>
        </p:spPr>
      </p:pic>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4575" y="5762340"/>
            <a:ext cx="987191" cy="98719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23" y="4377032"/>
            <a:ext cx="1437818" cy="1368853"/>
          </a:xfrm>
          <a:prstGeom prst="rect">
            <a:avLst/>
          </a:prstGeom>
        </p:spPr>
      </p:pic>
      <p:grpSp>
        <p:nvGrpSpPr>
          <p:cNvPr id="14" name="Clock hand spin">
            <a:extLst>
              <a:ext uri="{FF2B5EF4-FFF2-40B4-BE49-F238E27FC236}">
                <a16:creationId xmlns:a16="http://schemas.microsoft.com/office/drawing/2014/main" id="{BB0445D5-A6E5-40E7-BBDD-5E3EFA13BDED}"/>
              </a:ext>
            </a:extLst>
          </p:cNvPr>
          <p:cNvGrpSpPr/>
          <p:nvPr/>
        </p:nvGrpSpPr>
        <p:grpSpPr>
          <a:xfrm rot="1786145">
            <a:off x="219401" y="4492837"/>
            <a:ext cx="1147805" cy="1110328"/>
            <a:chOff x="840573" y="2379277"/>
            <a:chExt cx="3829048" cy="3849975"/>
          </a:xfrm>
        </p:grpSpPr>
        <p:sp>
          <p:nvSpPr>
            <p:cNvPr id="16"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 name="times up"/>
          <p:cNvGrpSpPr/>
          <p:nvPr/>
        </p:nvGrpSpPr>
        <p:grpSpPr>
          <a:xfrm>
            <a:off x="103915" y="6032335"/>
            <a:ext cx="1534313" cy="564658"/>
            <a:chOff x="4284637" y="-304827"/>
            <a:chExt cx="2669678" cy="697560"/>
          </a:xfrm>
        </p:grpSpPr>
        <p:sp>
          <p:nvSpPr>
            <p:cNvPr id="19" name="Rounded Rectangle 18"/>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0" name="Rounded Rectangle 19"/>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1" name="Rectangle 20"/>
          <p:cNvSpPr/>
          <p:nvPr/>
        </p:nvSpPr>
        <p:spPr>
          <a:xfrm>
            <a:off x="400049" y="3817136"/>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212163" y="4998511"/>
            <a:ext cx="210707" cy="14328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flipV="1">
            <a:off x="672228" y="5448704"/>
            <a:ext cx="236719" cy="160969"/>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66062" y="5012207"/>
            <a:ext cx="210707" cy="143281"/>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flipV="1">
            <a:off x="672228" y="4510220"/>
            <a:ext cx="236719" cy="160969"/>
          </a:xfrm>
          <a:prstGeom prst="rect">
            <a:avLst/>
          </a:prstGeom>
        </p:spPr>
      </p:pic>
    </p:spTree>
    <p:extLst>
      <p:ext uri="{BB962C8B-B14F-4D97-AF65-F5344CB8AC3E}">
        <p14:creationId xmlns:p14="http://schemas.microsoft.com/office/powerpoint/2010/main" val="495503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grpId="0" nodeType="withEffect">
                                  <p:stCondLst>
                                    <p:cond delay="1000"/>
                                  </p:stCondLst>
                                  <p:iterate type="lt">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1" nodeType="clickEffect">
                                  <p:stCondLst>
                                    <p:cond delay="0"/>
                                  </p:stCondLst>
                                  <p:childTnLst>
                                    <p:animClr clrSpc="hsl" dir="cw">
                                      <p:cBhvr override="childStyle">
                                        <p:cTn id="20" dur="9400" fill="hold"/>
                                        <p:tgtEl>
                                          <p:spTgt spid="8"/>
                                        </p:tgtEl>
                                        <p:attrNameLst>
                                          <p:attrName>style.color</p:attrName>
                                        </p:attrNameLst>
                                      </p:cBhvr>
                                      <p:by>
                                        <p:hsl h="0" s="12549" l="25098"/>
                                      </p:by>
                                    </p:animClr>
                                    <p:animClr clrSpc="hsl" dir="cw">
                                      <p:cBhvr>
                                        <p:cTn id="21" dur="9400" fill="hold"/>
                                        <p:tgtEl>
                                          <p:spTgt spid="8"/>
                                        </p:tgtEl>
                                        <p:attrNameLst>
                                          <p:attrName>fillcolor</p:attrName>
                                        </p:attrNameLst>
                                      </p:cBhvr>
                                      <p:by>
                                        <p:hsl h="0" s="12549" l="25098"/>
                                      </p:by>
                                    </p:animClr>
                                    <p:animClr clrSpc="hsl" dir="cw">
                                      <p:cBhvr>
                                        <p:cTn id="22" dur="9400" fill="hold"/>
                                        <p:tgtEl>
                                          <p:spTgt spid="8"/>
                                        </p:tgtEl>
                                        <p:attrNameLst>
                                          <p:attrName>stroke.color</p:attrName>
                                        </p:attrNameLst>
                                      </p:cBhvr>
                                      <p:by>
                                        <p:hsl h="0" s="12549" l="25098"/>
                                      </p:by>
                                    </p:animClr>
                                    <p:set>
                                      <p:cBhvr>
                                        <p:cTn id="23" dur="94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20000" fill="hold"/>
                                        <p:tgtEl>
                                          <p:spTgt spid="14"/>
                                        </p:tgtEl>
                                        <p:attrNameLst>
                                          <p:attrName>r</p:attrName>
                                        </p:attrNameLst>
                                      </p:cBhvr>
                                    </p:animRot>
                                  </p:childTnLst>
                                </p:cTn>
                              </p:par>
                            </p:childTnLst>
                          </p:cTn>
                        </p:par>
                        <p:par>
                          <p:cTn id="29" fill="hold">
                            <p:stCondLst>
                              <p:cond delay="20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3000" fill="hold"/>
                                        <p:tgtEl>
                                          <p:spTgt spid="18"/>
                                        </p:tgtEl>
                                        <p:attrNameLst>
                                          <p:attrName>ppt_w</p:attrName>
                                        </p:attrNameLst>
                                      </p:cBhvr>
                                      <p:tavLst>
                                        <p:tav tm="0">
                                          <p:val>
                                            <p:fltVal val="0"/>
                                          </p:val>
                                        </p:tav>
                                        <p:tav tm="100000">
                                          <p:val>
                                            <p:strVal val="#ppt_w"/>
                                          </p:val>
                                        </p:tav>
                                      </p:tavLst>
                                    </p:anim>
                                    <p:anim calcmode="lin" valueType="num">
                                      <p:cBhvr>
                                        <p:cTn id="33" dur="3000" fill="hold"/>
                                        <p:tgtEl>
                                          <p:spTgt spid="18"/>
                                        </p:tgtEl>
                                        <p:attrNameLst>
                                          <p:attrName>ppt_h</p:attrName>
                                        </p:attrNameLst>
                                      </p:cBhvr>
                                      <p:tavLst>
                                        <p:tav tm="0">
                                          <p:val>
                                            <p:fltVal val="0"/>
                                          </p:val>
                                        </p:tav>
                                        <p:tav tm="100000">
                                          <p:val>
                                            <p:strVal val="#ppt_h"/>
                                          </p:val>
                                        </p:tav>
                                      </p:tavLst>
                                    </p:anim>
                                    <p:animEffect transition="in" filter="fade">
                                      <p:cBhvr>
                                        <p:cTn id="34" dur="30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childTnLst>
        </p:cTn>
      </p:par>
    </p:tnLst>
    <p:bldLst>
      <p:bldP spid="5" grpId="0" animBg="1"/>
      <p:bldP spid="8" grpId="0" animBg="1"/>
      <p:bldP spid="8" grpId="1"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B7FE44B-E049-43AE-A258-0A44941E38C8}"/>
                  </a:ext>
                </a:extLst>
              </p:cNvPr>
              <p:cNvSpPr/>
              <p:nvPr/>
            </p:nvSpPr>
            <p:spPr>
              <a:xfrm>
                <a:off x="1132664" y="485711"/>
                <a:ext cx="9783455" cy="1011550"/>
              </a:xfrm>
              <a:prstGeom prst="roundRect">
                <a:avLst/>
              </a:prstGeom>
              <a:solidFill>
                <a:schemeClr val="bg1"/>
              </a:solidFill>
              <a:ln w="28575">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sz="2800" dirty="0">
                    <a:solidFill>
                      <a:srgbClr val="57CE95">
                        <a:lumMod val="50000"/>
                      </a:srgbClr>
                    </a:solidFill>
                    <a:latin typeface="Times New Roman" panose="02020603050405020304" pitchFamily="18" charset="0"/>
                    <a:cs typeface="Times New Roman" panose="02020603050405020304" pitchFamily="18" charset="0"/>
                  </a:rPr>
                  <a:t>Tập </a:t>
                </a:r>
                <a:r>
                  <a:rPr lang="en-US" sz="2800" dirty="0" err="1">
                    <a:solidFill>
                      <a:srgbClr val="57CE95">
                        <a:lumMod val="50000"/>
                      </a:srgbClr>
                    </a:solidFill>
                    <a:latin typeface="Times New Roman" panose="02020603050405020304" pitchFamily="18" charset="0"/>
                    <a:cs typeface="Times New Roman" panose="02020603050405020304" pitchFamily="18" charset="0"/>
                  </a:rPr>
                  <a:t>hợp</a:t>
                </a:r>
                <a:r>
                  <a:rPr lang="en-US" sz="2800" dirty="0">
                    <a:solidFill>
                      <a:srgbClr val="57CE95">
                        <a:lumMod val="50000"/>
                      </a:srgb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57CE95">
                            <a:lumMod val="50000"/>
                          </a:srgbClr>
                        </a:solidFill>
                        <a:latin typeface="Cambria Math" panose="02040503050406030204" pitchFamily="18" charset="0"/>
                        <a:cs typeface="Times New Roman" panose="02020603050405020304" pitchFamily="18" charset="0"/>
                      </a:rPr>
                      <m:t>𝐵</m:t>
                    </m:r>
                  </m:oMath>
                </a14:m>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là</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tập</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hợp</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bao</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gồm</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các</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phần</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tử</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lẻ</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lớn</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hơn</a:t>
                </a:r>
                <a:r>
                  <a:rPr lang="en-US" sz="2800" dirty="0">
                    <a:solidFill>
                      <a:srgbClr val="57CE95">
                        <a:lumMod val="50000"/>
                      </a:srgb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57CE95">
                            <a:lumMod val="50000"/>
                          </a:srgbClr>
                        </a:solidFill>
                        <a:latin typeface="Cambria Math" panose="02040503050406030204" pitchFamily="18" charset="0"/>
                        <a:cs typeface="Times New Roman" panose="02020603050405020304" pitchFamily="18" charset="0"/>
                      </a:rPr>
                      <m:t>6</m:t>
                    </m:r>
                  </m:oMath>
                </a14:m>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và</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không</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vượt</a:t>
                </a:r>
                <a:r>
                  <a:rPr lang="en-US" sz="2800" dirty="0">
                    <a:solidFill>
                      <a:srgbClr val="57CE95">
                        <a:lumMod val="50000"/>
                      </a:srgbClr>
                    </a:solidFill>
                    <a:latin typeface="Times New Roman" panose="02020603050405020304" pitchFamily="18" charset="0"/>
                    <a:cs typeface="Times New Roman" panose="02020603050405020304" pitchFamily="18" charset="0"/>
                  </a:rPr>
                  <a:t> </a:t>
                </a:r>
                <a:r>
                  <a:rPr lang="en-US" sz="2800" dirty="0" err="1">
                    <a:solidFill>
                      <a:srgbClr val="57CE95">
                        <a:lumMod val="50000"/>
                      </a:srgbClr>
                    </a:solidFill>
                    <a:latin typeface="Times New Roman" panose="02020603050405020304" pitchFamily="18" charset="0"/>
                    <a:cs typeface="Times New Roman" panose="02020603050405020304" pitchFamily="18" charset="0"/>
                  </a:rPr>
                  <a:t>quá</a:t>
                </a:r>
                <a:r>
                  <a:rPr lang="en-US" sz="2800" dirty="0">
                    <a:solidFill>
                      <a:srgbClr val="57CE95">
                        <a:lumMod val="50000"/>
                      </a:srgbClr>
                    </a:solidFill>
                    <a:latin typeface="Times New Roman" panose="02020603050405020304" pitchFamily="18" charset="0"/>
                    <a:cs typeface="Times New Roman" panose="02020603050405020304" pitchFamily="18" charset="0"/>
                  </a:rPr>
                  <a:t> 11 </a:t>
                </a:r>
                <a:r>
                  <a:rPr lang="en-US" sz="2800" dirty="0" err="1">
                    <a:solidFill>
                      <a:srgbClr val="57CE95">
                        <a:lumMod val="50000"/>
                      </a:srgbClr>
                    </a:solidFill>
                    <a:latin typeface="Times New Roman" panose="02020603050405020304" pitchFamily="18" charset="0"/>
                    <a:cs typeface="Times New Roman" panose="02020603050405020304" pitchFamily="18" charset="0"/>
                  </a:rPr>
                  <a:t>là</a:t>
                </a:r>
                <a:r>
                  <a:rPr lang="en-US" sz="2800" dirty="0">
                    <a:solidFill>
                      <a:srgbClr val="57CE95">
                        <a:lumMod val="50000"/>
                      </a:srgbClr>
                    </a:solidFill>
                    <a:latin typeface="Times New Roman" panose="02020603050405020304" pitchFamily="18" charset="0"/>
                    <a:cs typeface="Times New Roman" panose="02020603050405020304" pitchFamily="18" charset="0"/>
                  </a:rPr>
                  <a:t>:</a:t>
                </a:r>
              </a:p>
            </p:txBody>
          </p:sp>
        </mc:Choice>
        <mc:Fallback xmlns="">
          <p:sp>
            <p:nvSpPr>
              <p:cNvPr id="4" name="Rectangle: Rounded Corners 3">
                <a:extLst>
                  <a:ext uri="{FF2B5EF4-FFF2-40B4-BE49-F238E27FC236}">
                    <a16:creationId xmlns="" xmlns:a16="http://schemas.microsoft.com/office/drawing/2014/main" id="{AB7FE44B-E049-43AE-A258-0A44941E38C8}"/>
                  </a:ext>
                </a:extLst>
              </p:cNvPr>
              <p:cNvSpPr>
                <a:spLocks noRot="1" noChangeAspect="1" noMove="1" noResize="1" noEditPoints="1" noAdjustHandles="1" noChangeArrowheads="1" noChangeShapeType="1" noTextEdit="1"/>
              </p:cNvSpPr>
              <p:nvPr/>
            </p:nvSpPr>
            <p:spPr>
              <a:xfrm>
                <a:off x="1132664" y="485711"/>
                <a:ext cx="9783455" cy="1011550"/>
              </a:xfrm>
              <a:prstGeom prst="roundRect">
                <a:avLst/>
              </a:prstGeom>
              <a:blipFill rotWithShape="0">
                <a:blip r:embed="rId3"/>
                <a:stretch>
                  <a:fillRect l="-683" t="-1754" r="-559" b="-11111"/>
                </a:stretch>
              </a:blipFill>
              <a:ln w="28575">
                <a:solidFill>
                  <a:schemeClr val="tx2">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1753568" y="2079565"/>
                <a:ext cx="8667158" cy="461661"/>
              </a:xfrm>
              <a:prstGeom prst="rect">
                <a:avLst/>
              </a:prstGeom>
              <a:solidFill>
                <a:schemeClr val="accent5">
                  <a:lumMod val="20000"/>
                  <a:lumOff val="80000"/>
                </a:schemeClr>
              </a:soli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p>
                <a:pPr eaLnBrk="0" fontAlgn="base" hangingPunct="0">
                  <a:spcBef>
                    <a:spcPct val="0"/>
                  </a:spcBef>
                  <a:spcAft>
                    <a:spcPct val="0"/>
                  </a:spcAft>
                </a:pPr>
                <a:r>
                  <a:rPr lang="en-US" altLang="en-US" sz="2400" b="1"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 </a:t>
                </a:r>
                <a14:m>
                  <m:oMath xmlns:m="http://schemas.openxmlformats.org/officeDocument/2006/math">
                    <m:r>
                      <a:rPr lang="en-US" altLang="en-US" sz="24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altLang="en-US" sz="24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={7;9;11;13}</m:t>
                    </m:r>
                  </m:oMath>
                </a14:m>
                <a:endParaRPr lang="en-US" alt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Rectangle 1">
                <a:extLst>
                  <a:ext uri="{FF2B5EF4-FFF2-40B4-BE49-F238E27FC236}">
                    <a16:creationId xmlns="" xmlns:a16="http://schemas.microsoft.com/office/drawing/2014/main" id="{0034A797-8D08-4859-AC5D-A7FFB3D4D546}"/>
                  </a:ext>
                </a:extLst>
              </p:cNvPr>
              <p:cNvSpPr>
                <a:spLocks noRot="1" noChangeAspect="1" noMove="1" noResize="1" noEditPoints="1" noAdjustHandles="1" noChangeArrowheads="1" noChangeShapeType="1" noTextEdit="1"/>
              </p:cNvSpPr>
              <p:nvPr/>
            </p:nvSpPr>
            <p:spPr bwMode="auto">
              <a:xfrm>
                <a:off x="1753568" y="2079565"/>
                <a:ext cx="8667158" cy="461661"/>
              </a:xfrm>
              <a:prstGeom prst="rect">
                <a:avLst/>
              </a:prstGeom>
              <a:blipFill rotWithShape="0">
                <a:blip r:embed="rId4"/>
                <a:stretch>
                  <a:fillRect/>
                </a:stretch>
              </a:blipFill>
              <a:ln>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622" y="-136329"/>
            <a:ext cx="190490" cy="1904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8" rIns="91435" bIns="45718" numCol="1" anchor="t" anchorCtr="0" compatLnSpc="1">
            <a:prstTxWarp prst="textNoShape">
              <a:avLst/>
            </a:prstTxWarp>
          </a:bodyPr>
          <a:lstStyle/>
          <a:p>
            <a:pPr fontAlgn="base">
              <a:spcBef>
                <a:spcPct val="0"/>
              </a:spcBef>
              <a:spcAft>
                <a:spcPct val="0"/>
              </a:spcAft>
            </a:pPr>
            <a:endParaRPr lang="en-US" sz="1707">
              <a:solidFill>
                <a:prstClr val="black"/>
              </a:solidFill>
              <a:latin typeface="Calibri Light" panose="020F0302020204030204"/>
              <a:ea typeface="宋体" panose="02010600030101010101" pitchFamily="2" charset="-12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7B7863-49A5-4C85-A80B-C077483F54F4}"/>
                  </a:ext>
                </a:extLst>
              </p:cNvPr>
              <p:cNvSpPr txBox="1"/>
              <p:nvPr/>
            </p:nvSpPr>
            <p:spPr>
              <a:xfrm>
                <a:off x="1703692" y="2933376"/>
                <a:ext cx="8667158" cy="461661"/>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B. </a:t>
                </a:r>
                <a14:m>
                  <m:oMath xmlns:m="http://schemas.openxmlformats.org/officeDocument/2006/math">
                    <m:r>
                      <a:rPr lang="en-US" altLang="en-US" sz="24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altLang="en-US" sz="24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={9;11}</m:t>
                    </m:r>
                  </m:oMath>
                </a14:m>
                <a:endParaRPr lang="en-US" alt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8" name="TextBox 7">
                <a:extLst>
                  <a:ext uri="{FF2B5EF4-FFF2-40B4-BE49-F238E27FC236}">
                    <a16:creationId xmlns="" xmlns:a16="http://schemas.microsoft.com/office/drawing/2014/main" id="{9F7B7863-49A5-4C85-A80B-C077483F54F4}"/>
                  </a:ext>
                </a:extLst>
              </p:cNvPr>
              <p:cNvSpPr txBox="1">
                <a:spLocks noRot="1" noChangeAspect="1" noMove="1" noResize="1" noEditPoints="1" noAdjustHandles="1" noChangeArrowheads="1" noChangeShapeType="1" noTextEdit="1"/>
              </p:cNvSpPr>
              <p:nvPr/>
            </p:nvSpPr>
            <p:spPr>
              <a:xfrm>
                <a:off x="1703692" y="2933376"/>
                <a:ext cx="8667158" cy="461661"/>
              </a:xfrm>
              <a:prstGeom prst="rect">
                <a:avLst/>
              </a:prstGeom>
              <a:blipFill rotWithShape="0">
                <a:blip r:embed="rId5"/>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FBDE66-9621-4FED-AD6F-0C2E8C0BBE19}"/>
                  </a:ext>
                </a:extLst>
              </p:cNvPr>
              <p:cNvSpPr txBox="1"/>
              <p:nvPr/>
            </p:nvSpPr>
            <p:spPr>
              <a:xfrm>
                <a:off x="1703692" y="3866575"/>
                <a:ext cx="8667158" cy="461661"/>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C. </a:t>
                </a:r>
                <a14:m>
                  <m:oMath xmlns:m="http://schemas.openxmlformats.org/officeDocument/2006/math">
                    <m:r>
                      <a:rPr lang="en-US" altLang="en-US" sz="24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altLang="en-US" sz="24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={7;8;9;;10;11}</m:t>
                    </m:r>
                  </m:oMath>
                </a14:m>
                <a:r>
                  <a:rPr 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endParaRPr lang="en-US" sz="24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0" name="TextBox 9">
                <a:extLst>
                  <a:ext uri="{FF2B5EF4-FFF2-40B4-BE49-F238E27FC236}">
                    <a16:creationId xmlns="" xmlns:a16="http://schemas.microsoft.com/office/drawing/2014/main" id="{A0FBDE66-9621-4FED-AD6F-0C2E8C0BBE19}"/>
                  </a:ext>
                </a:extLst>
              </p:cNvPr>
              <p:cNvSpPr txBox="1">
                <a:spLocks noRot="1" noChangeAspect="1" noMove="1" noResize="1" noEditPoints="1" noAdjustHandles="1" noChangeArrowheads="1" noChangeShapeType="1" noTextEdit="1"/>
              </p:cNvSpPr>
              <p:nvPr/>
            </p:nvSpPr>
            <p:spPr>
              <a:xfrm>
                <a:off x="1703692" y="3866575"/>
                <a:ext cx="8667158" cy="461661"/>
              </a:xfrm>
              <a:prstGeom prst="rect">
                <a:avLst/>
              </a:prstGeom>
              <a:blipFill rotWithShape="0">
                <a:blip r:embed="rId6"/>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BA6EB00D-9623-48D3-875D-31416E1D64C8}"/>
              </a:ext>
            </a:extLst>
          </p:cNvPr>
          <p:cNvSpPr txBox="1"/>
          <p:nvPr/>
        </p:nvSpPr>
        <p:spPr>
          <a:xfrm>
            <a:off x="1703692" y="4840683"/>
            <a:ext cx="8667158" cy="461661"/>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D. </a:t>
            </a:r>
            <a:r>
              <a:rPr lang="en-US" altLang="en-US" sz="2400" b="0" dirty="0">
                <a:solidFill>
                  <a:srgbClr val="44546A"/>
                </a:solidFill>
                <a:latin typeface="Cambria Math" panose="02040503050406030204" pitchFamily="18" charset="0"/>
                <a:ea typeface="宋体" panose="02010600030101010101" pitchFamily="2" charset="-122"/>
                <a:cs typeface="Times New Roman" panose="02020603050405020304" pitchFamily="18" charset="0"/>
              </a:rPr>
              <a:t>𝐵={7;9;11}</a:t>
            </a:r>
            <a:r>
              <a:rPr lang="en-US" sz="24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endParaRPr lang="en-US" sz="24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79" y="298418"/>
            <a:ext cx="1198842" cy="1198842"/>
          </a:xfrm>
          <a:prstGeom prst="rect">
            <a:avLst/>
          </a:prstGeom>
        </p:spPr>
      </p:pic>
      <p:pic>
        <p:nvPicPr>
          <p:cNvPr id="14" name="Picture 1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4575" y="5762340"/>
            <a:ext cx="987191" cy="987191"/>
          </a:xfrm>
          <a:prstGeom prst="rect">
            <a:avLst/>
          </a:prstGeom>
        </p:spPr>
      </p:pic>
      <mc:AlternateContent xmlns:mc="http://schemas.openxmlformats.org/markup-compatibility/2006" xmlns:a14="http://schemas.microsoft.com/office/drawing/2010/main">
        <mc:Choice Requires="a14">
          <p:sp>
            <p:nvSpPr>
              <p:cNvPr id="11" name="Rectangle 1">
                <a:extLst>
                  <a:ext uri="{FF2B5EF4-FFF2-40B4-BE49-F238E27FC236}">
                    <a16:creationId xmlns:a16="http://schemas.microsoft.com/office/drawing/2014/main" id="{0034A797-8D08-4859-AC5D-A7FFB3D4D546}"/>
                  </a:ext>
                </a:extLst>
              </p:cNvPr>
              <p:cNvSpPr>
                <a:spLocks noChangeArrowheads="1"/>
              </p:cNvSpPr>
              <p:nvPr/>
            </p:nvSpPr>
            <p:spPr bwMode="auto">
              <a:xfrm>
                <a:off x="1740688" y="2055833"/>
                <a:ext cx="8667158" cy="523216"/>
              </a:xfrm>
              <a:prstGeom prst="rect">
                <a:avLst/>
              </a:prstGeom>
              <a:solidFill>
                <a:schemeClr val="accent5">
                  <a:lumMod val="20000"/>
                  <a:lumOff val="80000"/>
                </a:schemeClr>
              </a:soli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p>
                <a:pPr eaLnBrk="0" fontAlgn="base" hangingPunct="0">
                  <a:spcBef>
                    <a:spcPct val="0"/>
                  </a:spcBef>
                  <a:spcAft>
                    <a:spcPct val="0"/>
                  </a:spcAft>
                </a:pPr>
                <a:r>
                  <a:rPr lang="en-US" altLang="en-US" sz="2800" b="1"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 </a:t>
                </a:r>
                <a14:m>
                  <m:oMath xmlns:m="http://schemas.openxmlformats.org/officeDocument/2006/math">
                    <m:r>
                      <a:rPr lang="en-US" alt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alt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={7;9;11;13}</m:t>
                    </m:r>
                  </m:oMath>
                </a14:m>
                <a:endPar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1" name="Rectangle 1">
                <a:extLst>
                  <a:ext uri="{FF2B5EF4-FFF2-40B4-BE49-F238E27FC236}">
                    <a16:creationId xmlns="" xmlns:a16="http://schemas.microsoft.com/office/drawing/2014/main" id="{0034A797-8D08-4859-AC5D-A7FFB3D4D546}"/>
                  </a:ext>
                </a:extLst>
              </p:cNvPr>
              <p:cNvSpPr>
                <a:spLocks noRot="1" noChangeAspect="1" noMove="1" noResize="1" noEditPoints="1" noAdjustHandles="1" noChangeArrowheads="1" noChangeShapeType="1" noTextEdit="1"/>
              </p:cNvSpPr>
              <p:nvPr/>
            </p:nvSpPr>
            <p:spPr bwMode="auto">
              <a:xfrm>
                <a:off x="1740688" y="2055833"/>
                <a:ext cx="8667158" cy="523216"/>
              </a:xfrm>
              <a:prstGeom prst="rect">
                <a:avLst/>
              </a:prstGeom>
              <a:blipFill rotWithShape="0">
                <a:blip r:embed="rId10"/>
                <a:stretch>
                  <a:fillRect/>
                </a:stretch>
              </a:blipFill>
              <a:ln>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F7B7863-49A5-4C85-A80B-C077483F54F4}"/>
                  </a:ext>
                </a:extLst>
              </p:cNvPr>
              <p:cNvSpPr txBox="1"/>
              <p:nvPr/>
            </p:nvSpPr>
            <p:spPr>
              <a:xfrm>
                <a:off x="1753568" y="2961667"/>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B. </a:t>
                </a:r>
                <a14:m>
                  <m:oMath xmlns:m="http://schemas.openxmlformats.org/officeDocument/2006/math">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={9;11}</m:t>
                    </m:r>
                  </m:oMath>
                </a14:m>
                <a:endPar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3" name="TextBox 12">
                <a:extLst>
                  <a:ext uri="{FF2B5EF4-FFF2-40B4-BE49-F238E27FC236}">
                    <a16:creationId xmlns="" xmlns:a16="http://schemas.microsoft.com/office/drawing/2014/main" id="{9F7B7863-49A5-4C85-A80B-C077483F54F4}"/>
                  </a:ext>
                </a:extLst>
              </p:cNvPr>
              <p:cNvSpPr txBox="1">
                <a:spLocks noRot="1" noChangeAspect="1" noMove="1" noResize="1" noEditPoints="1" noAdjustHandles="1" noChangeArrowheads="1" noChangeShapeType="1" noTextEdit="1"/>
              </p:cNvSpPr>
              <p:nvPr/>
            </p:nvSpPr>
            <p:spPr>
              <a:xfrm>
                <a:off x="1753568" y="2961667"/>
                <a:ext cx="8667158" cy="523216"/>
              </a:xfrm>
              <a:prstGeom prst="rect">
                <a:avLst/>
              </a:prstGeom>
              <a:blipFill rotWithShape="0">
                <a:blip r:embed="rId11"/>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0FBDE66-9621-4FED-AD6F-0C2E8C0BBE19}"/>
                  </a:ext>
                </a:extLst>
              </p:cNvPr>
              <p:cNvSpPr txBox="1"/>
              <p:nvPr/>
            </p:nvSpPr>
            <p:spPr>
              <a:xfrm>
                <a:off x="1753568" y="3894866"/>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C. </a:t>
                </a:r>
                <a14:m>
                  <m:oMath xmlns:m="http://schemas.openxmlformats.org/officeDocument/2006/math">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altLang="en-US" sz="2800" b="0" i="1">
                        <a:solidFill>
                          <a:srgbClr val="44546A"/>
                        </a:solidFill>
                        <a:latin typeface="Cambria Math" panose="02040503050406030204" pitchFamily="18" charset="0"/>
                        <a:ea typeface="宋体" panose="02010600030101010101" pitchFamily="2" charset="-122"/>
                        <a:cs typeface="Times New Roman" panose="02020603050405020304" pitchFamily="18" charset="0"/>
                      </a:rPr>
                      <m:t>={7;8;9;;10;11}</m:t>
                    </m:r>
                  </m:oMath>
                </a14:m>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5" name="TextBox 14">
                <a:extLst>
                  <a:ext uri="{FF2B5EF4-FFF2-40B4-BE49-F238E27FC236}">
                    <a16:creationId xmlns="" xmlns:a16="http://schemas.microsoft.com/office/drawing/2014/main" id="{A0FBDE66-9621-4FED-AD6F-0C2E8C0BBE19}"/>
                  </a:ext>
                </a:extLst>
              </p:cNvPr>
              <p:cNvSpPr txBox="1">
                <a:spLocks noRot="1" noChangeAspect="1" noMove="1" noResize="1" noEditPoints="1" noAdjustHandles="1" noChangeArrowheads="1" noChangeShapeType="1" noTextEdit="1"/>
              </p:cNvSpPr>
              <p:nvPr/>
            </p:nvSpPr>
            <p:spPr>
              <a:xfrm>
                <a:off x="1753568" y="3894866"/>
                <a:ext cx="8667158" cy="523216"/>
              </a:xfrm>
              <a:prstGeom prst="rect">
                <a:avLst/>
              </a:prstGeom>
              <a:blipFill rotWithShape="0">
                <a:blip r:embed="rId12"/>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6EB00D-9623-48D3-875D-31416E1D64C8}"/>
                  </a:ext>
                </a:extLst>
              </p:cNvPr>
              <p:cNvSpPr txBox="1"/>
              <p:nvPr/>
            </p:nvSpPr>
            <p:spPr>
              <a:xfrm>
                <a:off x="1753568" y="4840683"/>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D.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𝐵</m:t>
                    </m:r>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ctrlPr>
                      </m:dPr>
                      <m:e>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7;9;11</m:t>
                        </m:r>
                      </m:e>
                    </m:d>
                  </m:oMath>
                </a14:m>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6" name="TextBox 15">
                <a:extLst>
                  <a:ext uri="{FF2B5EF4-FFF2-40B4-BE49-F238E27FC236}">
                    <a16:creationId xmlns="" xmlns:a16="http://schemas.microsoft.com/office/drawing/2014/main" id="{BA6EB00D-9623-48D3-875D-31416E1D64C8}"/>
                  </a:ext>
                </a:extLst>
              </p:cNvPr>
              <p:cNvSpPr txBox="1">
                <a:spLocks noRot="1" noChangeAspect="1" noMove="1" noResize="1" noEditPoints="1" noAdjustHandles="1" noChangeArrowheads="1" noChangeShapeType="1" noTextEdit="1"/>
              </p:cNvSpPr>
              <p:nvPr/>
            </p:nvSpPr>
            <p:spPr>
              <a:xfrm>
                <a:off x="1753568" y="4840683"/>
                <a:ext cx="8667158" cy="523216"/>
              </a:xfrm>
              <a:prstGeom prst="rect">
                <a:avLst/>
              </a:prstGeom>
              <a:blipFill rotWithShape="0">
                <a:blip r:embed="rId13"/>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611" y="4599395"/>
            <a:ext cx="1437818" cy="1368853"/>
          </a:xfrm>
          <a:prstGeom prst="rect">
            <a:avLst/>
          </a:prstGeom>
        </p:spPr>
      </p:pic>
      <p:grpSp>
        <p:nvGrpSpPr>
          <p:cNvPr id="18" name="Clock hand spin">
            <a:extLst>
              <a:ext uri="{FF2B5EF4-FFF2-40B4-BE49-F238E27FC236}">
                <a16:creationId xmlns:a16="http://schemas.microsoft.com/office/drawing/2014/main" id="{BB0445D5-A6E5-40E7-BBDD-5E3EFA13BDED}"/>
              </a:ext>
            </a:extLst>
          </p:cNvPr>
          <p:cNvGrpSpPr/>
          <p:nvPr/>
        </p:nvGrpSpPr>
        <p:grpSpPr>
          <a:xfrm rot="1786145">
            <a:off x="234989" y="4715200"/>
            <a:ext cx="1147805" cy="111032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 name="times up"/>
          <p:cNvGrpSpPr/>
          <p:nvPr/>
        </p:nvGrpSpPr>
        <p:grpSpPr>
          <a:xfrm>
            <a:off x="119503" y="6254698"/>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4" name="Rectangle 23"/>
          <p:cNvSpPr/>
          <p:nvPr/>
        </p:nvSpPr>
        <p:spPr>
          <a:xfrm>
            <a:off x="415637" y="4039499"/>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V="1">
            <a:off x="1227751" y="5220874"/>
            <a:ext cx="210707" cy="143281"/>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flipV="1">
            <a:off x="687816" y="5671067"/>
            <a:ext cx="236719" cy="160969"/>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V="1">
            <a:off x="181650" y="5234570"/>
            <a:ext cx="210707" cy="143281"/>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flipV="1">
            <a:off x="687816" y="4732583"/>
            <a:ext cx="236719" cy="160969"/>
          </a:xfrm>
          <a:prstGeom prst="rect">
            <a:avLst/>
          </a:prstGeom>
        </p:spPr>
      </p:pic>
    </p:spTree>
    <p:extLst>
      <p:ext uri="{BB962C8B-B14F-4D97-AF65-F5344CB8AC3E}">
        <p14:creationId xmlns:p14="http://schemas.microsoft.com/office/powerpoint/2010/main" val="3864224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8400" fill="hold"/>
                                        <p:tgtEl>
                                          <p:spTgt spid="16"/>
                                        </p:tgtEl>
                                        <p:attrNameLst>
                                          <p:attrName>style.color</p:attrName>
                                        </p:attrNameLst>
                                      </p:cBhvr>
                                      <p:by>
                                        <p:hsl h="0" s="12549" l="25098"/>
                                      </p:by>
                                    </p:animClr>
                                    <p:animClr clrSpc="hsl" dir="cw">
                                      <p:cBhvr>
                                        <p:cTn id="21" dur="8400" fill="hold"/>
                                        <p:tgtEl>
                                          <p:spTgt spid="16"/>
                                        </p:tgtEl>
                                        <p:attrNameLst>
                                          <p:attrName>fillcolor</p:attrName>
                                        </p:attrNameLst>
                                      </p:cBhvr>
                                      <p:by>
                                        <p:hsl h="0" s="12549" l="25098"/>
                                      </p:by>
                                    </p:animClr>
                                    <p:animClr clrSpc="hsl" dir="cw">
                                      <p:cBhvr>
                                        <p:cTn id="22" dur="8400" fill="hold"/>
                                        <p:tgtEl>
                                          <p:spTgt spid="16"/>
                                        </p:tgtEl>
                                        <p:attrNameLst>
                                          <p:attrName>stroke.color</p:attrName>
                                        </p:attrNameLst>
                                      </p:cBhvr>
                                      <p:by>
                                        <p:hsl h="0" s="12549" l="25098"/>
                                      </p:by>
                                    </p:animClr>
                                    <p:set>
                                      <p:cBhvr>
                                        <p:cTn id="23" dur="84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20000" fill="hold"/>
                                        <p:tgtEl>
                                          <p:spTgt spid="18"/>
                                        </p:tgtEl>
                                        <p:attrNameLst>
                                          <p:attrName>r</p:attrName>
                                        </p:attrNameLst>
                                      </p:cBhvr>
                                    </p:animRot>
                                  </p:childTnLst>
                                </p:cTn>
                              </p:par>
                            </p:childTnLst>
                          </p:cTn>
                        </p:par>
                        <p:par>
                          <p:cTn id="29" fill="hold">
                            <p:stCondLst>
                              <p:cond delay="20000"/>
                            </p:stCondLst>
                            <p:childTnLst>
                              <p:par>
                                <p:cTn id="30" presetID="53" presetClass="entr" presetSubtype="16"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3000" fill="hold"/>
                                        <p:tgtEl>
                                          <p:spTgt spid="21"/>
                                        </p:tgtEl>
                                        <p:attrNameLst>
                                          <p:attrName>ppt_w</p:attrName>
                                        </p:attrNameLst>
                                      </p:cBhvr>
                                      <p:tavLst>
                                        <p:tav tm="0">
                                          <p:val>
                                            <p:fltVal val="0"/>
                                          </p:val>
                                        </p:tav>
                                        <p:tav tm="100000">
                                          <p:val>
                                            <p:strVal val="#ppt_w"/>
                                          </p:val>
                                        </p:tav>
                                      </p:tavLst>
                                    </p:anim>
                                    <p:anim calcmode="lin" valueType="num">
                                      <p:cBhvr>
                                        <p:cTn id="33" dur="3000" fill="hold"/>
                                        <p:tgtEl>
                                          <p:spTgt spid="21"/>
                                        </p:tgtEl>
                                        <p:attrNameLst>
                                          <p:attrName>ppt_h</p:attrName>
                                        </p:attrNameLst>
                                      </p:cBhvr>
                                      <p:tavLst>
                                        <p:tav tm="0">
                                          <p:val>
                                            <p:fltVal val="0"/>
                                          </p:val>
                                        </p:tav>
                                        <p:tav tm="100000">
                                          <p:val>
                                            <p:strVal val="#ppt_h"/>
                                          </p:val>
                                        </p:tav>
                                      </p:tavLst>
                                    </p:anim>
                                    <p:animEffect transition="in" filter="fade">
                                      <p:cBhvr>
                                        <p:cTn id="34" dur="30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8" grpId="0" animBg="1"/>
      <p:bldP spid="10" grpId="0" animBg="1"/>
      <p:bldP spid="12" grpId="0" animBg="1"/>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B7FE44B-E049-43AE-A258-0A44941E38C8}"/>
                  </a:ext>
                </a:extLst>
              </p:cNvPr>
              <p:cNvSpPr/>
              <p:nvPr/>
            </p:nvSpPr>
            <p:spPr>
              <a:xfrm>
                <a:off x="1197054" y="142135"/>
                <a:ext cx="10071676" cy="1637681"/>
              </a:xfrm>
              <a:prstGeom prst="roundRect">
                <a:avLst/>
              </a:prstGeom>
              <a:solidFill>
                <a:schemeClr val="bg1"/>
              </a:solidFill>
              <a:ln w="28575">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sz="2800" dirty="0">
                    <a:solidFill>
                      <a:schemeClr val="tx2"/>
                    </a:solidFill>
                    <a:latin typeface="Times New Roman" panose="02020603050405020304" pitchFamily="18" charset="0"/>
                    <a:cs typeface="Times New Roman" panose="02020603050405020304" pitchFamily="18" charset="0"/>
                  </a:rPr>
                  <a:t>Cho </a:t>
                </a:r>
                <a:r>
                  <a:rPr lang="en-US" sz="2800" dirty="0" err="1">
                    <a:solidFill>
                      <a:schemeClr val="tx2"/>
                    </a:solidFill>
                    <a:latin typeface="Times New Roman" panose="02020603050405020304" pitchFamily="18" charset="0"/>
                    <a:cs typeface="Times New Roman" panose="02020603050405020304" pitchFamily="18" charset="0"/>
                  </a:rPr>
                  <a:t>hai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𝐴</m:t>
                    </m:r>
                    <m:r>
                      <a:rPr lang="en-US" sz="2800" b="0" i="1" smtClean="0">
                        <a:solidFill>
                          <a:schemeClr val="tx2"/>
                        </a:solidFill>
                        <a:latin typeface="Cambria Math" panose="02040503050406030204" pitchFamily="18" charset="0"/>
                        <a:cs typeface="Times New Roman" panose="02020603050405020304" pitchFamily="18" charset="0"/>
                      </a:rPr>
                      <m:t>={2;3;5;6}</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𝐵</m:t>
                    </m:r>
                    <m:r>
                      <a:rPr lang="en-US" sz="2800" b="0" i="1" smtClean="0">
                        <a:solidFill>
                          <a:schemeClr val="tx2"/>
                        </a:solidFill>
                        <a:latin typeface="Cambria Math" panose="02040503050406030204" pitchFamily="18" charset="0"/>
                        <a:cs typeface="Times New Roman" panose="02020603050405020304" pitchFamily="18" charset="0"/>
                      </a:rPr>
                      <m:t>=</m:t>
                    </m:r>
                    <m:d>
                      <m:dPr>
                        <m:begChr m:val="{"/>
                        <m:endChr m:val="}"/>
                        <m:ctrlPr>
                          <a:rPr lang="en-US" sz="2800" i="1" smtClean="0">
                            <a:solidFill>
                              <a:schemeClr val="tx2"/>
                            </a:solidFill>
                            <a:latin typeface="Cambria Math" panose="02040503050406030204" pitchFamily="18" charset="0"/>
                            <a:cs typeface="Times New Roman" panose="02020603050405020304" pitchFamily="18" charset="0"/>
                          </a:rPr>
                        </m:ctrlPr>
                      </m:dPr>
                      <m:e>
                        <m:r>
                          <a:rPr lang="en-US" sz="2800" b="0" i="1" smtClean="0">
                            <a:solidFill>
                              <a:schemeClr val="tx2"/>
                            </a:solidFill>
                            <a:latin typeface="Cambria Math" panose="02040503050406030204" pitchFamily="18" charset="0"/>
                            <a:cs typeface="Times New Roman" panose="02020603050405020304" pitchFamily="18" charset="0"/>
                          </a:rPr>
                          <m:t>2;6</m:t>
                        </m:r>
                      </m:e>
                    </m:d>
                    <m:r>
                      <a:rPr lang="en-US" sz="2800" b="0" i="0" smtClean="0">
                        <a:solidFill>
                          <a:schemeClr val="tx2"/>
                        </a:solidFill>
                        <a:latin typeface="Cambria Math" panose="02040503050406030204" pitchFamily="18" charset="0"/>
                        <a:cs typeface="Times New Roman" panose="02020603050405020304" pitchFamily="18" charset="0"/>
                      </a:rPr>
                      <m:t>.</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𝐷</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gồm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phần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vừa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thuộc</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𝐴</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vừa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thuộc</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𝐵</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phần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cs typeface="Times New Roman" panose="02020603050405020304" pitchFamily="18" charset="0"/>
                      </a:rPr>
                      <m:t>𝐷</m:t>
                    </m:r>
                  </m:oMath>
                </a14:m>
                <a:r>
                  <a:rPr lang="en-US" sz="2800" dirty="0">
                    <a:solidFill>
                      <a:schemeClr val="tx2"/>
                    </a:solidFill>
                    <a:latin typeface="Times New Roman" panose="02020603050405020304" pitchFamily="18" charset="0"/>
                    <a:cs typeface="Times New Roman" panose="02020603050405020304" pitchFamily="18" charset="0"/>
                  </a:rPr>
                  <a:t> là:</a:t>
                </a:r>
              </a:p>
            </p:txBody>
          </p:sp>
        </mc:Choice>
        <mc:Fallback xmlns="">
          <p:sp>
            <p:nvSpPr>
              <p:cNvPr id="4" name="Rectangle: Rounded Corners 3">
                <a:extLst>
                  <a:ext uri="{FF2B5EF4-FFF2-40B4-BE49-F238E27FC236}">
                    <a16:creationId xmlns="" xmlns:a16="http://schemas.microsoft.com/office/drawing/2014/main" id="{AB7FE44B-E049-43AE-A258-0A44941E38C8}"/>
                  </a:ext>
                </a:extLst>
              </p:cNvPr>
              <p:cNvSpPr>
                <a:spLocks noRot="1" noChangeAspect="1" noMove="1" noResize="1" noEditPoints="1" noAdjustHandles="1" noChangeArrowheads="1" noChangeShapeType="1" noTextEdit="1"/>
              </p:cNvSpPr>
              <p:nvPr/>
            </p:nvSpPr>
            <p:spPr>
              <a:xfrm>
                <a:off x="1197054" y="142135"/>
                <a:ext cx="10071676" cy="1637681"/>
              </a:xfrm>
              <a:prstGeom prst="roundRect">
                <a:avLst/>
              </a:prstGeom>
              <a:blipFill rotWithShape="0">
                <a:blip r:embed="rId3"/>
                <a:stretch>
                  <a:fillRect l="-302" r="-241" b="-1095"/>
                </a:stretch>
              </a:blipFill>
              <a:ln w="28575">
                <a:solidFill>
                  <a:schemeClr val="tx2">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1">
                <a:extLst>
                  <a:ext uri="{FF2B5EF4-FFF2-40B4-BE49-F238E27FC236}">
                    <a16:creationId xmlns:a16="http://schemas.microsoft.com/office/drawing/2014/main" id="{0034A797-8D08-4859-AC5D-A7FFB3D4D546}"/>
                  </a:ext>
                </a:extLst>
              </p:cNvPr>
              <p:cNvSpPr>
                <a:spLocks noChangeArrowheads="1"/>
              </p:cNvSpPr>
              <p:nvPr/>
            </p:nvSpPr>
            <p:spPr bwMode="auto">
              <a:xfrm>
                <a:off x="1956820" y="2167577"/>
                <a:ext cx="8667158" cy="523216"/>
              </a:xfrm>
              <a:prstGeom prst="rect">
                <a:avLst/>
              </a:prstGeom>
              <a:solidFill>
                <a:schemeClr val="accent5">
                  <a:lumMod val="20000"/>
                  <a:lumOff val="80000"/>
                </a:schemeClr>
              </a:soli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p>
                <a:pPr eaLnBrk="0" fontAlgn="base" hangingPunct="0">
                  <a:spcBef>
                    <a:spcPct val="0"/>
                  </a:spcBef>
                  <a:spcAft>
                    <a:spcPct val="0"/>
                  </a:spcAft>
                </a:pPr>
                <a:r>
                  <a:rPr lang="en-US" altLang="en-US" sz="2800" b="1"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A. </a:t>
                </a:r>
                <a14:m>
                  <m:oMath xmlns:m="http://schemas.openxmlformats.org/officeDocument/2006/math">
                    <m:r>
                      <a:rPr lang="en-US" alt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0</m:t>
                    </m:r>
                  </m:oMath>
                </a14:m>
                <a:r>
                  <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a:t>
                </a:r>
                <a:r>
                  <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dirty="0" err="1">
                    <a:solidFill>
                      <a:srgbClr val="44546A"/>
                    </a:solidFill>
                    <a:latin typeface="Times New Roman" panose="02020603050405020304" pitchFamily="18" charset="0"/>
                    <a:ea typeface="宋体" panose="02010600030101010101" pitchFamily="2" charset="-122"/>
                    <a:cs typeface="Times New Roman" panose="02020603050405020304" pitchFamily="18" charset="0"/>
                  </a:rPr>
                  <a:t>tử</a:t>
                </a:r>
                <a:r>
                  <a:rPr lang="en-US" alt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5" name="Rectangle 1">
                <a:extLst>
                  <a:ext uri="{FF2B5EF4-FFF2-40B4-BE49-F238E27FC236}">
                    <a16:creationId xmlns="" xmlns:a16="http://schemas.microsoft.com/office/drawing/2014/main" id="{0034A797-8D08-4859-AC5D-A7FFB3D4D546}"/>
                  </a:ext>
                </a:extLst>
              </p:cNvPr>
              <p:cNvSpPr>
                <a:spLocks noRot="1" noChangeAspect="1" noMove="1" noResize="1" noEditPoints="1" noAdjustHandles="1" noChangeArrowheads="1" noChangeShapeType="1" noTextEdit="1"/>
              </p:cNvSpPr>
              <p:nvPr/>
            </p:nvSpPr>
            <p:spPr bwMode="auto">
              <a:xfrm>
                <a:off x="1956820" y="2167577"/>
                <a:ext cx="8667158" cy="523216"/>
              </a:xfrm>
              <a:prstGeom prst="rect">
                <a:avLst/>
              </a:prstGeom>
              <a:blipFill rotWithShape="0">
                <a:blip r:embed="rId4"/>
                <a:stretch>
                  <a:fillRect/>
                </a:stretch>
              </a:blipFill>
              <a:ln>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622" y="-136329"/>
            <a:ext cx="190490" cy="1904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8" rIns="91435" bIns="45718" numCol="1" anchor="t" anchorCtr="0" compatLnSpc="1">
            <a:prstTxWarp prst="textNoShape">
              <a:avLst/>
            </a:prstTxWarp>
          </a:bodyPr>
          <a:lstStyle/>
          <a:p>
            <a:pPr fontAlgn="base">
              <a:spcBef>
                <a:spcPct val="0"/>
              </a:spcBef>
              <a:spcAft>
                <a:spcPct val="0"/>
              </a:spcAft>
            </a:pPr>
            <a:endParaRPr lang="en-US" sz="1707">
              <a:solidFill>
                <a:prstClr val="black"/>
              </a:solidFill>
              <a:latin typeface="Calibri Light" panose="020F0302020204030204"/>
              <a:ea typeface="宋体" panose="02010600030101010101" pitchFamily="2" charset="-122"/>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7B7863-49A5-4C85-A80B-C077483F54F4}"/>
                  </a:ext>
                </a:extLst>
              </p:cNvPr>
              <p:cNvSpPr txBox="1"/>
              <p:nvPr/>
            </p:nvSpPr>
            <p:spPr>
              <a:xfrm>
                <a:off x="1956820" y="3062071"/>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B.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1 </m:t>
                    </m:r>
                  </m:oMath>
                </a14:m>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 tử</a:t>
                </a:r>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8" name="TextBox 7">
                <a:extLst>
                  <a:ext uri="{FF2B5EF4-FFF2-40B4-BE49-F238E27FC236}">
                    <a16:creationId xmlns="" xmlns:a16="http://schemas.microsoft.com/office/drawing/2014/main" id="{9F7B7863-49A5-4C85-A80B-C077483F54F4}"/>
                  </a:ext>
                </a:extLst>
              </p:cNvPr>
              <p:cNvSpPr txBox="1">
                <a:spLocks noRot="1" noChangeAspect="1" noMove="1" noResize="1" noEditPoints="1" noAdjustHandles="1" noChangeArrowheads="1" noChangeShapeType="1" noTextEdit="1"/>
              </p:cNvSpPr>
              <p:nvPr/>
            </p:nvSpPr>
            <p:spPr>
              <a:xfrm>
                <a:off x="1956820" y="3062071"/>
                <a:ext cx="8667158" cy="523216"/>
              </a:xfrm>
              <a:prstGeom prst="rect">
                <a:avLst/>
              </a:prstGeom>
              <a:blipFill rotWithShape="0">
                <a:blip r:embed="rId5"/>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FBDE66-9621-4FED-AD6F-0C2E8C0BBE19}"/>
                  </a:ext>
                </a:extLst>
              </p:cNvPr>
              <p:cNvSpPr txBox="1"/>
              <p:nvPr/>
            </p:nvSpPr>
            <p:spPr>
              <a:xfrm>
                <a:off x="1956820" y="3956870"/>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C.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2</m:t>
                    </m:r>
                  </m:oMath>
                </a14:m>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 tử</a:t>
                </a:r>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10" name="TextBox 9">
                <a:extLst>
                  <a:ext uri="{FF2B5EF4-FFF2-40B4-BE49-F238E27FC236}">
                    <a16:creationId xmlns="" xmlns:a16="http://schemas.microsoft.com/office/drawing/2014/main" id="{A0FBDE66-9621-4FED-AD6F-0C2E8C0BBE19}"/>
                  </a:ext>
                </a:extLst>
              </p:cNvPr>
              <p:cNvSpPr txBox="1">
                <a:spLocks noRot="1" noChangeAspect="1" noMove="1" noResize="1" noEditPoints="1" noAdjustHandles="1" noChangeArrowheads="1" noChangeShapeType="1" noTextEdit="1"/>
              </p:cNvSpPr>
              <p:nvPr/>
            </p:nvSpPr>
            <p:spPr>
              <a:xfrm>
                <a:off x="1956820" y="3956870"/>
                <a:ext cx="8667158" cy="523216"/>
              </a:xfrm>
              <a:prstGeom prst="rect">
                <a:avLst/>
              </a:prstGeom>
              <a:blipFill rotWithShape="0">
                <a:blip r:embed="rId6"/>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6EB00D-9623-48D3-875D-31416E1D64C8}"/>
                  </a:ext>
                </a:extLst>
              </p:cNvPr>
              <p:cNvSpPr txBox="1"/>
              <p:nvPr/>
            </p:nvSpPr>
            <p:spPr>
              <a:xfrm>
                <a:off x="1956820" y="4851363"/>
                <a:ext cx="8667158" cy="523216"/>
              </a:xfrm>
              <a:prstGeom prst="rect">
                <a:avLst/>
              </a:prstGeom>
              <a:solidFill>
                <a:schemeClr val="accent5">
                  <a:lumMod val="20000"/>
                  <a:lumOff val="80000"/>
                </a:schemeClr>
              </a:solidFill>
              <a:ln w="12700">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35" tIns="45718" rIns="91435" bIns="45718" numCol="1" anchor="ctr" anchorCtr="0" compatLnSpc="1">
                <a:prstTxWarp prst="textNoShape">
                  <a:avLst/>
                </a:prstTxWarp>
                <a:spAutoFit/>
              </a:bodyPr>
              <a:lstStyle>
                <a:defPPr>
                  <a:defRPr lang="en-US"/>
                </a:defPPr>
                <a:lvl1pPr marR="0" lvl="0" indent="0" eaLnBrk="0" fontAlgn="base" hangingPunct="0">
                  <a:lnSpc>
                    <a:spcPct val="100000"/>
                  </a:lnSpc>
                  <a:spcBef>
                    <a:spcPct val="0"/>
                  </a:spcBef>
                  <a:spcAft>
                    <a:spcPct val="0"/>
                  </a:spcAft>
                  <a:buClrTx/>
                  <a:buSzTx/>
                  <a:buFontTx/>
                  <a:buNone/>
                  <a:tabLst/>
                  <a:defRPr kumimoji="0" sz="2000" b="1" i="0" u="none" strike="noStrike" cap="none" normalizeH="0" baseline="0">
                    <a:ln>
                      <a:noFill/>
                    </a:ln>
                    <a:solidFill>
                      <a:srgbClr val="FFFF00"/>
                    </a:solidFill>
                    <a:effectLst/>
                    <a:latin typeface="Arial" panose="020B0604020202020204" pitchFamily="34" charset="0"/>
                    <a:cs typeface="Arial" panose="020B0604020202020204" pitchFamily="34" charset="0"/>
                  </a:defRPr>
                </a:lvl1pPr>
              </a:lstStyle>
              <a:p>
                <a:r>
                  <a:rPr lang="en-US" sz="280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D.</a:t>
                </a:r>
                <a:r>
                  <a:rPr lang="en-US" sz="2800" dirty="0">
                    <a:solidFill>
                      <a:srgbClr val="44546A"/>
                    </a:solidFill>
                    <a:ea typeface="宋体" panose="02010600030101010101" pitchFamily="2" charset="-122"/>
                    <a:cs typeface="Times New Roman" panose="02020603050405020304" pitchFamily="18" charset="0"/>
                  </a:rPr>
                  <a:t> </a:t>
                </a:r>
                <a14:m>
                  <m:oMath xmlns:m="http://schemas.openxmlformats.org/officeDocument/2006/math">
                    <m:r>
                      <a:rPr lang="en-US" sz="2800" b="0" i="1" smtClean="0">
                        <a:solidFill>
                          <a:srgbClr val="44546A"/>
                        </a:solidFill>
                        <a:latin typeface="Cambria Math" panose="02040503050406030204" pitchFamily="18" charset="0"/>
                        <a:ea typeface="宋体" panose="02010600030101010101" pitchFamily="2" charset="-122"/>
                        <a:cs typeface="Times New Roman" panose="02020603050405020304" pitchFamily="18" charset="0"/>
                      </a:rPr>
                      <m:t>3</m:t>
                    </m:r>
                  </m:oMath>
                </a14:m>
                <a:r>
                  <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rPr>
                  <a:t>phần tử</a:t>
                </a:r>
                <a:endParaRPr lang="en-US" sz="2800" b="0" dirty="0">
                  <a:solidFill>
                    <a:srgbClr val="44546A"/>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2" name="TextBox 11">
                <a:extLst>
                  <a:ext uri="{FF2B5EF4-FFF2-40B4-BE49-F238E27FC236}">
                    <a16:creationId xmlns="" xmlns:a16="http://schemas.microsoft.com/office/drawing/2014/main" id="{BA6EB00D-9623-48D3-875D-31416E1D64C8}"/>
                  </a:ext>
                </a:extLst>
              </p:cNvPr>
              <p:cNvSpPr txBox="1">
                <a:spLocks noRot="1" noChangeAspect="1" noMove="1" noResize="1" noEditPoints="1" noAdjustHandles="1" noChangeArrowheads="1" noChangeShapeType="1" noTextEdit="1"/>
              </p:cNvSpPr>
              <p:nvPr/>
            </p:nvSpPr>
            <p:spPr>
              <a:xfrm>
                <a:off x="1956820" y="4851363"/>
                <a:ext cx="8667158" cy="523216"/>
              </a:xfrm>
              <a:prstGeom prst="rect">
                <a:avLst/>
              </a:prstGeom>
              <a:blipFill rotWithShape="0">
                <a:blip r:embed="rId7"/>
                <a:stretch>
                  <a:fillRect/>
                </a:stretch>
              </a:blipFill>
              <a:ln w="12700">
                <a:noFill/>
              </a:ln>
              <a:effectLst>
                <a:glow rad="101600">
                  <a:schemeClr val="accent2">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812" y="582965"/>
            <a:ext cx="1064242" cy="1175371"/>
          </a:xfrm>
          <a:prstGeom prst="rect">
            <a:avLst/>
          </a:prstGeom>
        </p:spPr>
      </p:pic>
      <p:pic>
        <p:nvPicPr>
          <p:cNvPr id="15" name="Picture 1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64575" y="5695838"/>
            <a:ext cx="987191" cy="98719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340" y="4516767"/>
            <a:ext cx="1437818" cy="1368853"/>
          </a:xfrm>
          <a:prstGeom prst="rect">
            <a:avLst/>
          </a:prstGeom>
        </p:spPr>
      </p:pic>
      <p:grpSp>
        <p:nvGrpSpPr>
          <p:cNvPr id="13" name="Clock hand spin">
            <a:extLst>
              <a:ext uri="{FF2B5EF4-FFF2-40B4-BE49-F238E27FC236}">
                <a16:creationId xmlns:a16="http://schemas.microsoft.com/office/drawing/2014/main" id="{BB0445D5-A6E5-40E7-BBDD-5E3EFA13BDED}"/>
              </a:ext>
            </a:extLst>
          </p:cNvPr>
          <p:cNvGrpSpPr/>
          <p:nvPr/>
        </p:nvGrpSpPr>
        <p:grpSpPr>
          <a:xfrm rot="1786145">
            <a:off x="332718" y="4632572"/>
            <a:ext cx="1147805" cy="1110328"/>
            <a:chOff x="840573" y="2379277"/>
            <a:chExt cx="3829048" cy="3849975"/>
          </a:xfrm>
        </p:grpSpPr>
        <p:sp>
          <p:nvSpPr>
            <p:cNvPr id="14"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times up"/>
          <p:cNvGrpSpPr/>
          <p:nvPr/>
        </p:nvGrpSpPr>
        <p:grpSpPr>
          <a:xfrm>
            <a:off x="217232" y="6172070"/>
            <a:ext cx="1534313" cy="564658"/>
            <a:chOff x="4284637" y="-304827"/>
            <a:chExt cx="2669678" cy="697560"/>
          </a:xfrm>
        </p:grpSpPr>
        <p:sp>
          <p:nvSpPr>
            <p:cNvPr id="18" name="Rounded Rectangle 17"/>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0" name="Rectangle 19"/>
          <p:cNvSpPr/>
          <p:nvPr/>
        </p:nvSpPr>
        <p:spPr>
          <a:xfrm>
            <a:off x="513366" y="3956871"/>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1325480" y="5138246"/>
            <a:ext cx="210707" cy="143281"/>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785545" y="5588439"/>
            <a:ext cx="236719" cy="160969"/>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279379" y="5151942"/>
            <a:ext cx="210707" cy="143281"/>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785545" y="4649955"/>
            <a:ext cx="236719" cy="160969"/>
          </a:xfrm>
          <a:prstGeom prst="rect">
            <a:avLst/>
          </a:prstGeom>
        </p:spPr>
      </p:pic>
    </p:spTree>
    <p:extLst>
      <p:ext uri="{BB962C8B-B14F-4D97-AF65-F5344CB8AC3E}">
        <p14:creationId xmlns:p14="http://schemas.microsoft.com/office/powerpoint/2010/main" val="1526119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1" nodeType="clickEffect">
                                  <p:stCondLst>
                                    <p:cond delay="0"/>
                                  </p:stCondLst>
                                  <p:childTnLst>
                                    <p:animClr clrSpc="hsl" dir="cw">
                                      <p:cBhvr override="childStyle">
                                        <p:cTn id="20" dur="8900" fill="hold"/>
                                        <p:tgtEl>
                                          <p:spTgt spid="10"/>
                                        </p:tgtEl>
                                        <p:attrNameLst>
                                          <p:attrName>style.color</p:attrName>
                                        </p:attrNameLst>
                                      </p:cBhvr>
                                      <p:by>
                                        <p:hsl h="0" s="12549" l="25098"/>
                                      </p:by>
                                    </p:animClr>
                                    <p:animClr clrSpc="hsl" dir="cw">
                                      <p:cBhvr>
                                        <p:cTn id="21" dur="8900" fill="hold"/>
                                        <p:tgtEl>
                                          <p:spTgt spid="10"/>
                                        </p:tgtEl>
                                        <p:attrNameLst>
                                          <p:attrName>fillcolor</p:attrName>
                                        </p:attrNameLst>
                                      </p:cBhvr>
                                      <p:by>
                                        <p:hsl h="0" s="12549" l="25098"/>
                                      </p:by>
                                    </p:animClr>
                                    <p:animClr clrSpc="hsl" dir="cw">
                                      <p:cBhvr>
                                        <p:cTn id="22" dur="8900" fill="hold"/>
                                        <p:tgtEl>
                                          <p:spTgt spid="10"/>
                                        </p:tgtEl>
                                        <p:attrNameLst>
                                          <p:attrName>stroke.color</p:attrName>
                                        </p:attrNameLst>
                                      </p:cBhvr>
                                      <p:by>
                                        <p:hsl h="0" s="12549" l="25098"/>
                                      </p:by>
                                    </p:animClr>
                                    <p:set>
                                      <p:cBhvr>
                                        <p:cTn id="23" dur="89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20000" fill="hold"/>
                                        <p:tgtEl>
                                          <p:spTgt spid="13"/>
                                        </p:tgtEl>
                                        <p:attrNameLst>
                                          <p:attrName>r</p:attrName>
                                        </p:attrNameLst>
                                      </p:cBhvr>
                                    </p:animRot>
                                  </p:childTnLst>
                                </p:cTn>
                              </p:par>
                            </p:childTnLst>
                          </p:cTn>
                        </p:par>
                        <p:par>
                          <p:cTn id="29" fill="hold">
                            <p:stCondLst>
                              <p:cond delay="20000"/>
                            </p:stCondLst>
                            <p:childTnLst>
                              <p:par>
                                <p:cTn id="30" presetID="53" presetClass="entr" presetSubtype="16"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3000" fill="hold"/>
                                        <p:tgtEl>
                                          <p:spTgt spid="17"/>
                                        </p:tgtEl>
                                        <p:attrNameLst>
                                          <p:attrName>ppt_w</p:attrName>
                                        </p:attrNameLst>
                                      </p:cBhvr>
                                      <p:tavLst>
                                        <p:tav tm="0">
                                          <p:val>
                                            <p:fltVal val="0"/>
                                          </p:val>
                                        </p:tav>
                                        <p:tav tm="100000">
                                          <p:val>
                                            <p:strVal val="#ppt_w"/>
                                          </p:val>
                                        </p:tav>
                                      </p:tavLst>
                                    </p:anim>
                                    <p:anim calcmode="lin" valueType="num">
                                      <p:cBhvr>
                                        <p:cTn id="33" dur="3000" fill="hold"/>
                                        <p:tgtEl>
                                          <p:spTgt spid="17"/>
                                        </p:tgtEl>
                                        <p:attrNameLst>
                                          <p:attrName>ppt_h</p:attrName>
                                        </p:attrNameLst>
                                      </p:cBhvr>
                                      <p:tavLst>
                                        <p:tav tm="0">
                                          <p:val>
                                            <p:fltVal val="0"/>
                                          </p:val>
                                        </p:tav>
                                        <p:tav tm="100000">
                                          <p:val>
                                            <p:strVal val="#ppt_h"/>
                                          </p:val>
                                        </p:tav>
                                      </p:tavLst>
                                    </p:anim>
                                    <p:animEffect transition="in" filter="fade">
                                      <p:cBhvr>
                                        <p:cTn id="34" dur="30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childTnLst>
        </p:cTn>
      </p:par>
    </p:tnLst>
    <p:bldLst>
      <p:bldP spid="5" grpId="0" animBg="1"/>
      <p:bldP spid="8" grpId="0" animBg="1"/>
      <p:bldP spid="10" grpId="0" animBg="1"/>
      <p:bldP spid="10"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5763" y="4244890"/>
            <a:ext cx="14859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075" y="3432094"/>
            <a:ext cx="1417638" cy="58102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3362243"/>
            <a:ext cx="3105150" cy="9826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739" y="3757530"/>
            <a:ext cx="2562225"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6182" y="1299089"/>
            <a:ext cx="4389437" cy="279558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4763" y="5375194"/>
            <a:ext cx="2919412" cy="7969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4901" y="4817980"/>
            <a:ext cx="2492375" cy="82073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6800" y="3724792"/>
            <a:ext cx="4181475" cy="2168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6364" y="2355768"/>
            <a:ext cx="2276475" cy="115411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1503" y="1719704"/>
            <a:ext cx="3059112"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6800" y="2251522"/>
            <a:ext cx="55435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602" y="2696882"/>
            <a:ext cx="2784096" cy="2065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0945" y="71552"/>
            <a:ext cx="1050538" cy="1050538"/>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969473" y="3487941"/>
                <a:ext cx="6778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𝑨</m:t>
                      </m:r>
                    </m:oMath>
                  </m:oMathPara>
                </a14:m>
                <a:endParaRPr lang="en-US" sz="20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7969473" y="3487941"/>
                <a:ext cx="677878" cy="307777"/>
              </a:xfrm>
              <a:prstGeom prst="rect">
                <a:avLst/>
              </a:prstGeom>
              <a:blipFill rotWithShape="0">
                <a:blip r:embed="rId15"/>
                <a:stretch>
                  <a:fillRect l="-5357" r="-8036"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8686938" y="4308491"/>
                <a:ext cx="68108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r>
                        <a:rPr lang="en-US" sz="2000" b="1" i="1">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𝑨</m:t>
                      </m:r>
                    </m:oMath>
                  </m:oMathPara>
                </a14:m>
                <a:endParaRPr lang="en-US" sz="2000" b="1" dirty="0"/>
              </a:p>
            </p:txBody>
          </p:sp>
        </mc:Choice>
        <mc:Fallback xmlns="">
          <p:sp>
            <p:nvSpPr>
              <p:cNvPr id="18" name="TextBox 17"/>
              <p:cNvSpPr txBox="1">
                <a:spLocks noRot="1" noChangeAspect="1" noMove="1" noResize="1" noEditPoints="1" noAdjustHandles="1" noChangeArrowheads="1" noChangeShapeType="1" noTextEdit="1"/>
              </p:cNvSpPr>
              <p:nvPr/>
            </p:nvSpPr>
            <p:spPr>
              <a:xfrm>
                <a:off x="8686938" y="4308491"/>
                <a:ext cx="681084" cy="307777"/>
              </a:xfrm>
              <a:prstGeom prst="rect">
                <a:avLst/>
              </a:prstGeom>
              <a:blipFill rotWithShape="0">
                <a:blip r:embed="rId16"/>
                <a:stretch>
                  <a:fillRect l="-5357" r="-8929" b="-18000"/>
                </a:stretch>
              </a:blipFill>
            </p:spPr>
            <p:txBody>
              <a:bodyPr/>
              <a:lstStyle/>
              <a:p>
                <a:r>
                  <a:rPr lang="en-US">
                    <a:noFill/>
                  </a:rPr>
                  <a:t> </a:t>
                </a:r>
              </a:p>
            </p:txBody>
          </p:sp>
        </mc:Fallback>
      </mc:AlternateContent>
      <p:pic>
        <p:nvPicPr>
          <p:cNvPr id="19" name="Picture 1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3346" y="4082970"/>
            <a:ext cx="3554412" cy="80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15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wipe(left)">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wipe(left)">
                                      <p:cBhvr>
                                        <p:cTn id="32" dur="500"/>
                                        <p:tgtEl>
                                          <p:spTgt spid="215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7"/>
                                        </p:tgtEl>
                                        <p:attrNameLst>
                                          <p:attrName>style.visibility</p:attrName>
                                        </p:attrNameLst>
                                      </p:cBhvr>
                                      <p:to>
                                        <p:strVal val="visible"/>
                                      </p:to>
                                    </p:set>
                                    <p:animEffect transition="in" filter="wipe(left)">
                                      <p:cBhvr>
                                        <p:cTn id="37" dur="500"/>
                                        <p:tgtEl>
                                          <p:spTgt spid="215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8"/>
                                        </p:tgtEl>
                                        <p:attrNameLst>
                                          <p:attrName>style.visibility</p:attrName>
                                        </p:attrNameLst>
                                      </p:cBhvr>
                                      <p:to>
                                        <p:strVal val="visible"/>
                                      </p:to>
                                    </p:set>
                                    <p:animEffect transition="in" filter="wipe(left)">
                                      <p:cBhvr>
                                        <p:cTn id="42" dur="500"/>
                                        <p:tgtEl>
                                          <p:spTgt spid="215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512"/>
                                        </p:tgtEl>
                                        <p:attrNameLst>
                                          <p:attrName>style.visibility</p:attrName>
                                        </p:attrNameLst>
                                      </p:cBhvr>
                                      <p:to>
                                        <p:strVal val="visible"/>
                                      </p:to>
                                    </p:set>
                                    <p:animEffect transition="in" filter="wipe(left)">
                                      <p:cBhvr>
                                        <p:cTn id="63" dur="500"/>
                                        <p:tgtEl>
                                          <p:spTgt spid="215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1513"/>
                                        </p:tgtEl>
                                        <p:attrNameLst>
                                          <p:attrName>style.visibility</p:attrName>
                                        </p:attrNameLst>
                                      </p:cBhvr>
                                      <p:to>
                                        <p:strVal val="visible"/>
                                      </p:to>
                                    </p:set>
                                    <p:animEffect transition="in" filter="wipe(left)">
                                      <p:cBhvr>
                                        <p:cTn id="68" dur="500"/>
                                        <p:tgtEl>
                                          <p:spTgt spid="2151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21514"/>
                                        </p:tgtEl>
                                        <p:attrNameLst>
                                          <p:attrName>style.visibility</p:attrName>
                                        </p:attrNameLst>
                                      </p:cBhvr>
                                      <p:to>
                                        <p:strVal val="visible"/>
                                      </p:to>
                                    </p:set>
                                    <p:animEffect transition="in" filter="wipe(left)">
                                      <p:cBhvr>
                                        <p:cTn id="73"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688283" cy="1862048"/>
          </a:xfrm>
          <a:prstGeom prst="rect">
            <a:avLst/>
          </a:prstGeom>
          <a:noFill/>
        </p:spPr>
        <p:txBody>
          <a:bodyPr wrap="none" rtlCol="0">
            <a:spAutoFit/>
          </a:bodyPr>
          <a:lstStyle/>
          <a:p>
            <a:r>
              <a:rPr lang="en-US" altLang="zh-CN" sz="11500" b="1" dirty="0">
                <a:solidFill>
                  <a:srgbClr val="2A3D52"/>
                </a:solidFill>
                <a:latin typeface="Agency FB" panose="020B0503020202020204" pitchFamily="34" charset="0"/>
                <a:ea typeface="微软雅黑" panose="020B0503020204020204" pitchFamily="34" charset="-122"/>
              </a:rPr>
              <a:t>03</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5943001" y="3429000"/>
            <a:ext cx="4596643" cy="1015663"/>
          </a:xfrm>
          <a:prstGeom prst="rect">
            <a:avLst/>
          </a:prstGeom>
          <a:noFill/>
        </p:spPr>
        <p:txBody>
          <a:bodyPr wrap="none" rtlCol="0">
            <a:spAutoFit/>
          </a:bodyPr>
          <a:lstStyle/>
          <a:p>
            <a:r>
              <a:rPr lang="en-US" altLang="zh-CN" sz="60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LUYỆN TẬP</a:t>
            </a:r>
          </a:p>
        </p:txBody>
      </p:sp>
    </p:spTree>
    <p:extLst>
      <p:ext uri="{BB962C8B-B14F-4D97-AF65-F5344CB8AC3E}">
        <p14:creationId xmlns:p14="http://schemas.microsoft.com/office/powerpoint/2010/main" val="3702807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韩式黑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5">
      <a:dk1>
        <a:sysClr val="windowText" lastClr="000000"/>
      </a:dk1>
      <a:lt1>
        <a:sysClr val="window" lastClr="FFFFFF"/>
      </a:lt1>
      <a:dk2>
        <a:srgbClr val="44546A"/>
      </a:dk2>
      <a:lt2>
        <a:srgbClr val="E7E6E6"/>
      </a:lt2>
      <a:accent1>
        <a:srgbClr val="57CE95"/>
      </a:accent1>
      <a:accent2>
        <a:srgbClr val="FF9740"/>
      </a:accent2>
      <a:accent3>
        <a:srgbClr val="6FB0AD"/>
      </a:accent3>
      <a:accent4>
        <a:srgbClr val="FF6161"/>
      </a:accent4>
      <a:accent5>
        <a:srgbClr val="57CE95"/>
      </a:accent5>
      <a:accent6>
        <a:srgbClr val="FF9740"/>
      </a:accent6>
      <a:hlink>
        <a:srgbClr val="6FB0AD"/>
      </a:hlink>
      <a:folHlink>
        <a:srgbClr val="FF6161"/>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PPTCD23
</file>

<file path=docProps/app.xml><?xml version="1.0" encoding="utf-8"?>
<Properties xmlns="http://schemas.openxmlformats.org/officeDocument/2006/extended-properties" xmlns:vt="http://schemas.openxmlformats.org/officeDocument/2006/docPropsVTypes">
  <TotalTime>1579</TotalTime>
  <Words>1624</Words>
  <Application>Microsoft Office PowerPoint</Application>
  <PresentationFormat>Widescreen</PresentationFormat>
  <Paragraphs>201</Paragraphs>
  <Slides>23</Slides>
  <Notes>13</Notes>
  <HiddenSlides>4</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23</vt:i4>
      </vt:variant>
    </vt:vector>
  </HeadingPairs>
  <TitlesOfParts>
    <vt:vector size="40" baseType="lpstr">
      <vt:lpstr>微软雅黑</vt:lpstr>
      <vt:lpstr>宋体</vt:lpstr>
      <vt:lpstr>幼圆</vt:lpstr>
      <vt:lpstr>Agency FB</vt:lpstr>
      <vt:lpstr>Arial</vt:lpstr>
      <vt:lpstr>Calibri</vt:lpstr>
      <vt:lpstr>Calibri Light</vt:lpstr>
      <vt:lpstr>Cambria Math</vt:lpstr>
      <vt:lpstr>Helvetica</vt:lpstr>
      <vt:lpstr>Times New Roman</vt:lpstr>
      <vt:lpstr>Wingdings</vt:lpstr>
      <vt:lpstr>包图简圆体</vt:lpstr>
      <vt:lpstr>华康少女文字W5</vt:lpstr>
      <vt:lpstr>华康海报体W12</vt:lpstr>
      <vt:lpstr>字魂27号-布丁体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韩式黑板</dc:title>
  <dc:creator>PC</dc:creator>
  <cp:lastModifiedBy>asus</cp:lastModifiedBy>
  <cp:revision>107</cp:revision>
  <dcterms:created xsi:type="dcterms:W3CDTF">2017-04-05T12:41:11Z</dcterms:created>
  <dcterms:modified xsi:type="dcterms:W3CDTF">2022-10-31T13:04:41Z</dcterms:modified>
</cp:coreProperties>
</file>