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71" r:id="rId4"/>
    <p:sldId id="261" r:id="rId5"/>
    <p:sldId id="257" r:id="rId6"/>
    <p:sldId id="277" r:id="rId7"/>
    <p:sldId id="274" r:id="rId8"/>
    <p:sldId id="259" r:id="rId9"/>
    <p:sldId id="258" r:id="rId10"/>
    <p:sldId id="276" r:id="rId11"/>
    <p:sldId id="262" r:id="rId12"/>
    <p:sldId id="263" r:id="rId13"/>
    <p:sldId id="264" r:id="rId14"/>
    <p:sldId id="260" r:id="rId15"/>
    <p:sldId id="285" r:id="rId16"/>
    <p:sldId id="280" r:id="rId17"/>
    <p:sldId id="272" r:id="rId18"/>
    <p:sldId id="281" r:id="rId19"/>
    <p:sldId id="270" r:id="rId20"/>
    <p:sldId id="279" r:id="rId21"/>
    <p:sldId id="265" r:id="rId22"/>
    <p:sldId id="286" r:id="rId23"/>
    <p:sldId id="287" r:id="rId24"/>
    <p:sldId id="288" r:id="rId25"/>
    <p:sldId id="289" r:id="rId26"/>
    <p:sldId id="290" r:id="rId27"/>
    <p:sldId id="284" r:id="rId28"/>
    <p:sldId id="266" r:id="rId29"/>
    <p:sldId id="282" r:id="rId30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4" Type="http://schemas.openxmlformats.org/officeDocument/2006/relationships/image" Target="../media/image43.png"/><Relationship Id="rId33" Type="http://schemas.openxmlformats.org/officeDocument/2006/relationships/image" Target="../media/image42.png"/><Relationship Id="rId17" Type="http://schemas.openxmlformats.org/officeDocument/2006/relationships/image" Target="../media/image6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41.png"/><Relationship Id="rId28" Type="http://schemas.openxmlformats.org/officeDocument/2006/relationships/image" Target="../media/image40.png"/><Relationship Id="rId10" Type="http://schemas.openxmlformats.org/officeDocument/2006/relationships/image" Target="../media/image39.png"/><Relationship Id="rId31" Type="http://schemas.openxmlformats.org/officeDocument/2006/relationships/image" Target="../media/image40.svg"/><Relationship Id="rId9" Type="http://schemas.openxmlformats.org/officeDocument/2006/relationships/image" Target="../media/image18.svg"/><Relationship Id="rId27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3.svg"/><Relationship Id="rId4" Type="http://schemas.openxmlformats.org/officeDocument/2006/relationships/image" Target="../media/image52.png"/><Relationship Id="rId9" Type="http://schemas.openxmlformats.org/officeDocument/2006/relationships/image" Target="../media/image47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70.svg"/><Relationship Id="rId3" Type="http://schemas.openxmlformats.org/officeDocument/2006/relationships/image" Target="../media/image10.svg"/><Relationship Id="rId7" Type="http://schemas.openxmlformats.org/officeDocument/2006/relationships/image" Target="../media/image64.svg"/><Relationship Id="rId12" Type="http://schemas.openxmlformats.org/officeDocument/2006/relationships/image" Target="../media/image59.png"/><Relationship Id="rId17" Type="http://schemas.openxmlformats.org/officeDocument/2006/relationships/image" Target="../media/image74.svg"/><Relationship Id="rId2" Type="http://schemas.openxmlformats.org/officeDocument/2006/relationships/image" Target="../media/image34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openxmlformats.org/officeDocument/2006/relationships/image" Target="../media/image72.sv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66.svg"/><Relationship Id="rId1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47800" y="1477524"/>
            <a:ext cx="15392399" cy="7331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74682" y="5753099"/>
            <a:ext cx="2983909" cy="73594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14599" y="2476500"/>
            <a:ext cx="1325879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99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ts val="14399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34488" y="5295900"/>
            <a:ext cx="2683670" cy="82001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703024" y="-1197272"/>
            <a:ext cx="2437194" cy="239454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38200" y="1790700"/>
            <a:ext cx="16535400" cy="7772400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790823">
            <a:off x="15605825" y="7950420"/>
            <a:ext cx="2761346" cy="21689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682079"/>
            <a:ext cx="1272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225162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2362199"/>
            <a:ext cx="13191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14445337" y="-170747"/>
            <a:ext cx="2635444" cy="26776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4600" y="4461007"/>
            <a:ext cx="1325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chemeClr val="bg1"/>
                </a:solidFill>
              </a:rPr>
              <a:t>Giống như phép nhân số nguyên, phép nhân số thập phân cũng có các tính chất: giao hoán, kết hợp, nhân với số 1, phân phối của phép nhân đối với phép cộng và phép trừ.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4360" y="3571067"/>
            <a:ext cx="3742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grpSp>
        <p:nvGrpSpPr>
          <p:cNvPr id="9" name="Group 9"/>
          <p:cNvGrpSpPr/>
          <p:nvPr/>
        </p:nvGrpSpPr>
        <p:grpSpPr>
          <a:xfrm>
            <a:off x="5867400" y="4360482"/>
            <a:ext cx="11391900" cy="4240006"/>
            <a:chOff x="0" y="0"/>
            <a:chExt cx="2745176" cy="7465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45176" cy="746536"/>
            </a:xfrm>
            <a:custGeom>
              <a:avLst/>
              <a:gdLst/>
              <a:ahLst/>
              <a:cxnLst/>
              <a:rect l="l" t="t" r="r" b="b"/>
              <a:pathLst>
                <a:path w="2745176" h="74653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24000" y="723900"/>
            <a:ext cx="15735300" cy="3429000"/>
            <a:chOff x="0" y="0"/>
            <a:chExt cx="2745176" cy="7465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45176" cy="746536"/>
            </a:xfrm>
            <a:custGeom>
              <a:avLst/>
              <a:gdLst/>
              <a:ahLst/>
              <a:cxnLst/>
              <a:rect l="l" t="t" r="r" b="b"/>
              <a:pathLst>
                <a:path w="2745176" h="74653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04800" y="5600700"/>
            <a:ext cx="5562600" cy="33679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71800" y="931481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0,25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12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0,125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14 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33540" y="4355903"/>
            <a:ext cx="96393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0,25. 12 = 0,25 . 4 . 3 = 1 . 3 = 3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0,125 . 14 . 36 = 0,125 . 2 . 7 . 4 . 9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= (0,125 . 2 . 4) . (7 . 9) = 1 . 63 = 63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73195" y="2476500"/>
            <a:ext cx="2929551" cy="739107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993360" y="5079976"/>
            <a:ext cx="5940942" cy="44935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43000" y="876300"/>
            <a:ext cx="728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53160" y="209550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2236857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247,68 : 144.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37719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247,68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23235" y="37719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334000" y="3535859"/>
            <a:ext cx="0" cy="3588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4610100"/>
            <a:ext cx="2770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56258" y="493259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103 6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2398" y="497645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1,72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1844" y="573935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2 88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9985" y="658554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14502" y="7584562"/>
            <a:ext cx="5647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247,68 : 144 = 1,72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30" grpId="0"/>
      <p:bldP spid="31" grpId="0"/>
      <p:bldP spid="36" grpId="0"/>
      <p:bldP spid="37" grpId="0"/>
      <p:bldP spid="38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2" name="Rounded Rectangle 11"/>
          <p:cNvSpPr/>
          <p:nvPr/>
        </p:nvSpPr>
        <p:spPr>
          <a:xfrm>
            <a:off x="1905000" y="1028700"/>
            <a:ext cx="14859000" cy="701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609600" y="3309866"/>
            <a:ext cx="1973371" cy="623766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05760" y="1725543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18669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311,01 : 0,3.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328700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311,0,1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52235" y="328700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763000" y="3050965"/>
            <a:ext cx="0" cy="3588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4125206"/>
            <a:ext cx="2770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52341" y="4016475"/>
            <a:ext cx="183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71398" y="449156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1036,7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4368" y="4681076"/>
            <a:ext cx="168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1685" y="610118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3502" y="7099668"/>
            <a:ext cx="6037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311,01 : 0,3 = 1036,7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4129" y="5362755"/>
            <a:ext cx="168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692285" y="3753135"/>
            <a:ext cx="176185" cy="1589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06000" y="3753135"/>
            <a:ext cx="176185" cy="1589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81800" y="1012409"/>
            <a:ext cx="10607040" cy="6797513"/>
            <a:chOff x="0" y="0"/>
            <a:chExt cx="2968132" cy="682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6287" y="7569673"/>
            <a:ext cx="5926890" cy="38255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28800" y="5206788"/>
            <a:ext cx="2881865" cy="701338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0" y="8918133"/>
            <a:ext cx="18288000" cy="1368867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22" name="TextBox 21"/>
          <p:cNvSpPr txBox="1"/>
          <p:nvPr/>
        </p:nvSpPr>
        <p:spPr>
          <a:xfrm>
            <a:off x="632469" y="123625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13320" y="1469610"/>
            <a:ext cx="9144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/>
              <a:t>Bước 1. </a:t>
            </a:r>
            <a:r>
              <a:rPr lang="vi-VN" sz="4000" dirty="0"/>
              <a:t>Số chia có bao nhiêu chữ số sau dấu “,” thì ta chuyển dấu “,” ở số bị chia sang bên phải bấy nhiêu chữ số (nếu số bị chia không đủ vị trí để chuyển dấu thì ta điền thêm những chữ số 0 vào bên phải của số đó) </a:t>
            </a:r>
            <a:endParaRPr lang="en-US" sz="4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81800" y="1012409"/>
            <a:ext cx="10607040" cy="2835691"/>
            <a:chOff x="0" y="0"/>
            <a:chExt cx="2968132" cy="682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6287" y="7569673"/>
            <a:ext cx="5926890" cy="38255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28800" y="5206788"/>
            <a:ext cx="2881865" cy="701338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0" y="8918133"/>
            <a:ext cx="18288000" cy="1368867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22" name="TextBox 21"/>
          <p:cNvSpPr txBox="1"/>
          <p:nvPr/>
        </p:nvSpPr>
        <p:spPr>
          <a:xfrm>
            <a:off x="632469" y="123625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6751320" y="4533900"/>
            <a:ext cx="10607040" cy="3035773"/>
            <a:chOff x="0" y="0"/>
            <a:chExt cx="2968132" cy="682310"/>
          </a:xfrm>
        </p:grpSpPr>
        <p:sp>
          <p:nvSpPr>
            <p:cNvPr id="10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7384526" y="1460758"/>
            <a:ext cx="9401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/>
              <a:t>Bước 2. </a:t>
            </a:r>
            <a:r>
              <a:rPr lang="vi-VN" sz="4000" dirty="0"/>
              <a:t>Bỏ đi dấu ở số chia, ta nhận được số nguyên </a:t>
            </a:r>
            <a:r>
              <a:rPr lang="vi-VN" sz="4000" dirty="0" smtClean="0"/>
              <a:t>dương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384525" y="4629515"/>
            <a:ext cx="94015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Bước 3.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Đem số nhận được ở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Bước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chia cho số nguyên dương nhận được ở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ta có thương cần tìm.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61531">
            <a:off x="16033008" y="785565"/>
            <a:ext cx="1524656" cy="13666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43200" y="1334032"/>
            <a:ext cx="137769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àm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ví dụ sau để hình dung lại quy tắc chia hai số nguyên cùng dấu, khác dấu trong trường hợp chia hết: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Tính:  (-435) : (-5)                  72 : (-12)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7576"/>
            <a:ext cx="2057400" cy="20574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7620000" y="5100733"/>
            <a:ext cx="2590800" cy="1143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6591300"/>
            <a:ext cx="9144000" cy="19981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(- 435) : (-5) = 435 : 5 = 87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72 : (-12) = - (72 : 12) = - 6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7111354"/>
            <a:ext cx="2280009" cy="2875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92" y="8607256"/>
            <a:ext cx="3090940" cy="16659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536" y="5672233"/>
            <a:ext cx="1353600" cy="30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05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43000" y="1181100"/>
            <a:ext cx="16078200" cy="8001000"/>
            <a:chOff x="0" y="0"/>
            <a:chExt cx="11952924" cy="2138280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959314" cy="2144883"/>
            </a:xfrm>
            <a:custGeom>
              <a:avLst/>
              <a:gdLst/>
              <a:ahLst/>
              <a:cxnLst/>
              <a:rect l="l" t="t" r="r" b="b"/>
              <a:pathLst>
                <a:path w="11959314" h="2144883">
                  <a:moveTo>
                    <a:pt x="11331537" y="2090405"/>
                  </a:moveTo>
                  <a:cubicBezTo>
                    <a:pt x="11331537" y="2090405"/>
                    <a:pt x="10600662" y="2144883"/>
                    <a:pt x="8983549" y="2142261"/>
                  </a:cubicBezTo>
                  <a:cubicBezTo>
                    <a:pt x="4416811" y="2140099"/>
                    <a:pt x="1057074" y="2132274"/>
                    <a:pt x="1057074" y="2132274"/>
                  </a:cubicBezTo>
                  <a:cubicBezTo>
                    <a:pt x="812932" y="2123440"/>
                    <a:pt x="449110" y="2102209"/>
                    <a:pt x="282371" y="2044032"/>
                  </a:cubicBezTo>
                  <a:cubicBezTo>
                    <a:pt x="4469" y="1947069"/>
                    <a:pt x="0" y="1773790"/>
                    <a:pt x="0" y="1409542"/>
                  </a:cubicBezTo>
                  <a:lnTo>
                    <a:pt x="0" y="140953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500654" y="15681"/>
                    <a:pt x="7299640" y="7673"/>
                  </a:cubicBezTo>
                  <a:cubicBezTo>
                    <a:pt x="10381735" y="0"/>
                    <a:pt x="11098468" y="6979"/>
                    <a:pt x="11098468" y="6979"/>
                  </a:cubicBezTo>
                  <a:cubicBezTo>
                    <a:pt x="11466775" y="14458"/>
                    <a:pt x="11605035" y="42638"/>
                    <a:pt x="11802775" y="165219"/>
                  </a:cubicBezTo>
                  <a:cubicBezTo>
                    <a:pt x="11953792" y="258836"/>
                    <a:pt x="11959314" y="476157"/>
                    <a:pt x="11950174" y="1409531"/>
                  </a:cubicBezTo>
                  <a:lnTo>
                    <a:pt x="11950174" y="1409542"/>
                  </a:lnTo>
                  <a:cubicBezTo>
                    <a:pt x="11950173" y="1891755"/>
                    <a:pt x="11907389" y="2040343"/>
                    <a:pt x="11331537" y="2090405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289336">
            <a:off x="13727520" y="8201486"/>
            <a:ext cx="5124006" cy="11882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81679" y="3811416"/>
            <a:ext cx="109246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/>
              <a:t>Quy tắc chia hai số thập phân (cùng dấu hoặc khác dấu) được thực hiện giống như quy tắc chia hai số nguyên.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2797" y="253019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4" y="7519711"/>
            <a:ext cx="2503120" cy="2302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399">
            <a:off x="1072985" y="5895056"/>
            <a:ext cx="1528298" cy="24083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914" y="-29337"/>
            <a:ext cx="2404984" cy="29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948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2081210" y="3793709"/>
            <a:ext cx="4603697" cy="7242119"/>
            <a:chOff x="0" y="0"/>
            <a:chExt cx="2706649" cy="4703261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2710862" cy="4703261"/>
            </a:xfrm>
            <a:custGeom>
              <a:avLst/>
              <a:gdLst/>
              <a:ahLst/>
              <a:cxnLst/>
              <a:rect l="l" t="t" r="r" b="b"/>
              <a:pathLst>
                <a:path w="2710862" h="4703261">
                  <a:moveTo>
                    <a:pt x="278431" y="16918"/>
                  </a:moveTo>
                  <a:cubicBezTo>
                    <a:pt x="278431" y="16918"/>
                    <a:pt x="604014" y="12258"/>
                    <a:pt x="918361" y="12454"/>
                  </a:cubicBezTo>
                  <a:cubicBezTo>
                    <a:pt x="1729589" y="12671"/>
                    <a:pt x="2436794" y="0"/>
                    <a:pt x="2436794" y="0"/>
                  </a:cubicBezTo>
                  <a:cubicBezTo>
                    <a:pt x="2504257" y="0"/>
                    <a:pt x="2580195" y="0"/>
                    <a:pt x="2658968" y="85073"/>
                  </a:cubicBezTo>
                  <a:cubicBezTo>
                    <a:pt x="2701946" y="131488"/>
                    <a:pt x="2703014" y="240224"/>
                    <a:pt x="2703419" y="320281"/>
                  </a:cubicBezTo>
                  <a:cubicBezTo>
                    <a:pt x="2703419" y="320281"/>
                    <a:pt x="2701715" y="3268932"/>
                    <a:pt x="2701715" y="3940677"/>
                  </a:cubicBezTo>
                  <a:cubicBezTo>
                    <a:pt x="2701715" y="4154835"/>
                    <a:pt x="2710862" y="4454014"/>
                    <a:pt x="2710862" y="4454014"/>
                  </a:cubicBezTo>
                  <a:cubicBezTo>
                    <a:pt x="2710862" y="4582683"/>
                    <a:pt x="2706693" y="4703261"/>
                    <a:pt x="2453855" y="4695126"/>
                  </a:cubicBezTo>
                  <a:cubicBezTo>
                    <a:pt x="2453855" y="4695126"/>
                    <a:pt x="2077383" y="4674828"/>
                    <a:pt x="1758641" y="4682426"/>
                  </a:cubicBezTo>
                  <a:cubicBezTo>
                    <a:pt x="1073704" y="4690561"/>
                    <a:pt x="304023" y="4703261"/>
                    <a:pt x="304023" y="4703261"/>
                  </a:cubicBezTo>
                  <a:cubicBezTo>
                    <a:pt x="132548" y="4703261"/>
                    <a:pt x="4213" y="4602192"/>
                    <a:pt x="8532" y="4399644"/>
                  </a:cubicBezTo>
                  <a:cubicBezTo>
                    <a:pt x="8532" y="4399644"/>
                    <a:pt x="9630" y="3901103"/>
                    <a:pt x="4815" y="13304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4A98"/>
            </a:solidFill>
          </p:spPr>
        </p:sp>
      </p:grpSp>
      <p:grpSp>
        <p:nvGrpSpPr>
          <p:cNvPr id="8" name="Group 8"/>
          <p:cNvGrpSpPr/>
          <p:nvPr/>
        </p:nvGrpSpPr>
        <p:grpSpPr>
          <a:xfrm rot="16200000">
            <a:off x="11048263" y="-1942363"/>
            <a:ext cx="3887674" cy="9067800"/>
            <a:chOff x="0" y="0"/>
            <a:chExt cx="4340455" cy="8111803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4348114" cy="8111803"/>
            </a:xfrm>
            <a:custGeom>
              <a:avLst/>
              <a:gdLst/>
              <a:ahLst/>
              <a:cxnLst/>
              <a:rect l="l" t="t" r="r" b="b"/>
              <a:pathLst>
                <a:path w="4348114" h="8111803">
                  <a:moveTo>
                    <a:pt x="3841675" y="8094884"/>
                  </a:moveTo>
                  <a:cubicBezTo>
                    <a:pt x="3841675" y="8094884"/>
                    <a:pt x="3604679" y="8084915"/>
                    <a:pt x="3242540" y="8098359"/>
                  </a:cubicBezTo>
                  <a:cubicBezTo>
                    <a:pt x="2880402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795126" y="0"/>
                    <a:pt x="3795126" y="0"/>
                  </a:cubicBezTo>
                  <a:cubicBezTo>
                    <a:pt x="4107027" y="0"/>
                    <a:pt x="4340455" y="101069"/>
                    <a:pt x="4332598" y="303616"/>
                  </a:cubicBezTo>
                  <a:cubicBezTo>
                    <a:pt x="4332598" y="303616"/>
                    <a:pt x="4330603" y="5078045"/>
                    <a:pt x="4339358" y="7154834"/>
                  </a:cubicBezTo>
                  <a:cubicBezTo>
                    <a:pt x="4348114" y="7448135"/>
                    <a:pt x="4301566" y="7781207"/>
                    <a:pt x="4301566" y="7781207"/>
                  </a:cubicBezTo>
                  <a:cubicBezTo>
                    <a:pt x="4298600" y="7961232"/>
                    <a:pt x="4087097" y="8094884"/>
                    <a:pt x="3841675" y="8094884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2446957" y="-1037254"/>
            <a:ext cx="3881271" cy="7251185"/>
            <a:chOff x="0" y="0"/>
            <a:chExt cx="4642964" cy="8111803"/>
          </a:xfrm>
        </p:grpSpPr>
        <p:sp>
          <p:nvSpPr>
            <p:cNvPr id="13" name="Freeform 13"/>
            <p:cNvSpPr/>
            <p:nvPr/>
          </p:nvSpPr>
          <p:spPr>
            <a:xfrm>
              <a:off x="-1" y="0"/>
              <a:ext cx="4650623" cy="8111803"/>
            </a:xfrm>
            <a:custGeom>
              <a:avLst/>
              <a:gdLst/>
              <a:ahLst/>
              <a:cxnLst/>
              <a:rect l="l" t="t" r="r" b="b"/>
              <a:pathLst>
                <a:path w="4650623" h="8111803">
                  <a:moveTo>
                    <a:pt x="4144184" y="8094884"/>
                  </a:moveTo>
                  <a:cubicBezTo>
                    <a:pt x="4144184" y="8094884"/>
                    <a:pt x="3907188" y="8084915"/>
                    <a:pt x="3545049" y="8098359"/>
                  </a:cubicBezTo>
                  <a:cubicBezTo>
                    <a:pt x="3182911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97636" y="0"/>
                    <a:pt x="4097636" y="0"/>
                  </a:cubicBezTo>
                  <a:cubicBezTo>
                    <a:pt x="4409536" y="0"/>
                    <a:pt x="4642965" y="101069"/>
                    <a:pt x="4635108" y="303616"/>
                  </a:cubicBezTo>
                  <a:cubicBezTo>
                    <a:pt x="4635108" y="303616"/>
                    <a:pt x="4633112" y="5078045"/>
                    <a:pt x="4641868" y="7154834"/>
                  </a:cubicBezTo>
                  <a:cubicBezTo>
                    <a:pt x="4650623" y="7448135"/>
                    <a:pt x="4604075" y="7781207"/>
                    <a:pt x="4604075" y="7781207"/>
                  </a:cubicBezTo>
                  <a:cubicBezTo>
                    <a:pt x="4601110" y="7961232"/>
                    <a:pt x="4389607" y="8094884"/>
                    <a:pt x="4144184" y="80948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6" name="Group 16"/>
          <p:cNvGrpSpPr/>
          <p:nvPr/>
        </p:nvGrpSpPr>
        <p:grpSpPr>
          <a:xfrm rot="16200000">
            <a:off x="10690799" y="2874251"/>
            <a:ext cx="4602603" cy="9067798"/>
            <a:chOff x="0" y="0"/>
            <a:chExt cx="2706649" cy="4709557"/>
          </a:xfrm>
        </p:grpSpPr>
        <p:sp>
          <p:nvSpPr>
            <p:cNvPr id="17" name="Freeform 17"/>
            <p:cNvSpPr/>
            <p:nvPr/>
          </p:nvSpPr>
          <p:spPr>
            <a:xfrm>
              <a:off x="-4213" y="0"/>
              <a:ext cx="2710862" cy="4709557"/>
            </a:xfrm>
            <a:custGeom>
              <a:avLst/>
              <a:gdLst/>
              <a:ahLst/>
              <a:cxnLst/>
              <a:rect l="l" t="t" r="r" b="b"/>
              <a:pathLst>
                <a:path w="2710862" h="4709557">
                  <a:moveTo>
                    <a:pt x="278431" y="16918"/>
                  </a:moveTo>
                  <a:cubicBezTo>
                    <a:pt x="278431" y="16918"/>
                    <a:pt x="604014" y="12258"/>
                    <a:pt x="918361" y="12454"/>
                  </a:cubicBezTo>
                  <a:cubicBezTo>
                    <a:pt x="1729589" y="12671"/>
                    <a:pt x="2436794" y="0"/>
                    <a:pt x="2436794" y="0"/>
                  </a:cubicBezTo>
                  <a:cubicBezTo>
                    <a:pt x="2504257" y="0"/>
                    <a:pt x="2580195" y="0"/>
                    <a:pt x="2658968" y="85073"/>
                  </a:cubicBezTo>
                  <a:cubicBezTo>
                    <a:pt x="2701946" y="131488"/>
                    <a:pt x="2703014" y="240224"/>
                    <a:pt x="2703419" y="320281"/>
                  </a:cubicBezTo>
                  <a:cubicBezTo>
                    <a:pt x="2703419" y="320281"/>
                    <a:pt x="2701715" y="3274142"/>
                    <a:pt x="2701715" y="3946973"/>
                  </a:cubicBezTo>
                  <a:cubicBezTo>
                    <a:pt x="2701715" y="4161131"/>
                    <a:pt x="2710862" y="4460310"/>
                    <a:pt x="2710862" y="4460310"/>
                  </a:cubicBezTo>
                  <a:cubicBezTo>
                    <a:pt x="2710862" y="4588979"/>
                    <a:pt x="2706693" y="4709557"/>
                    <a:pt x="2453855" y="4701422"/>
                  </a:cubicBezTo>
                  <a:cubicBezTo>
                    <a:pt x="2453855" y="4701422"/>
                    <a:pt x="2077383" y="4681124"/>
                    <a:pt x="1758641" y="4688722"/>
                  </a:cubicBezTo>
                  <a:cubicBezTo>
                    <a:pt x="1073704" y="4696857"/>
                    <a:pt x="304023" y="4709557"/>
                    <a:pt x="304023" y="4709557"/>
                  </a:cubicBezTo>
                  <a:cubicBezTo>
                    <a:pt x="132548" y="4709557"/>
                    <a:pt x="4213" y="4608488"/>
                    <a:pt x="8532" y="4405940"/>
                  </a:cubicBezTo>
                  <a:cubicBezTo>
                    <a:pt x="8532" y="4405940"/>
                    <a:pt x="9630" y="3907399"/>
                    <a:pt x="4815" y="133133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27" name="Rectangle 26"/>
          <p:cNvSpPr/>
          <p:nvPr/>
        </p:nvSpPr>
        <p:spPr>
          <a:xfrm>
            <a:off x="1557323" y="1072575"/>
            <a:ext cx="56605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</a:rPr>
              <a:t>Thương của hai số thập phân cùng dấu luôn là số dương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8251" y="5980024"/>
            <a:ext cx="58896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chemeClr val="bg1"/>
                </a:solidFill>
              </a:rPr>
              <a:t>Thương </a:t>
            </a:r>
            <a:r>
              <a:rPr lang="vi-VN" sz="4000" dirty="0">
                <a:solidFill>
                  <a:schemeClr val="bg1"/>
                </a:solidFill>
              </a:rPr>
              <a:t>của hai số thập phân khác dấu luôn là một số âm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58519" y="1403656"/>
            <a:ext cx="7267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chia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0259" y="5440582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Khi chia hai số thập phân khác dấu, ta chỉ thực hiện phép chia giữa số dương với số đối của số âm rồi thêm dấu “-” trước kết quả nhận được.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4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914400" y="647700"/>
            <a:ext cx="16611600" cy="8915400"/>
            <a:chOff x="0" y="0"/>
            <a:chExt cx="2690255" cy="19138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690255" cy="1913890"/>
            </a:xfrm>
            <a:custGeom>
              <a:avLst/>
              <a:gdLst/>
              <a:ahLst/>
              <a:cxnLst/>
              <a:rect l="l" t="t" r="r" b="b"/>
              <a:pathLst>
                <a:path w="2690255" h="1913890">
                  <a:moveTo>
                    <a:pt x="256579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5795" y="0"/>
                  </a:lnTo>
                  <a:cubicBezTo>
                    <a:pt x="2634375" y="0"/>
                    <a:pt x="2690255" y="55880"/>
                    <a:pt x="2690255" y="124460"/>
                  </a:cubicBezTo>
                  <a:lnTo>
                    <a:pt x="2690255" y="1789430"/>
                  </a:lnTo>
                  <a:cubicBezTo>
                    <a:pt x="2690255" y="1858010"/>
                    <a:pt x="2634375" y="1913890"/>
                    <a:pt x="2565795" y="191389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3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10612">
            <a:off x="427374" y="500566"/>
            <a:ext cx="1387832" cy="1504425"/>
          </a:xfrm>
          <a:prstGeom prst="rect">
            <a:avLst/>
          </a:prstGeom>
        </p:spPr>
      </p:pic>
      <p:pic>
        <p:nvPicPr>
          <p:cNvPr id="46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7091352" y="769000"/>
            <a:ext cx="697446" cy="1177123"/>
          </a:xfrm>
          <a:prstGeom prst="rect">
            <a:avLst/>
          </a:prstGeom>
        </p:spPr>
      </p:pic>
      <p:pic>
        <p:nvPicPr>
          <p:cNvPr id="48" name="Picture 1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1579568">
            <a:off x="15709462" y="8830409"/>
            <a:ext cx="2104332" cy="146538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009511" y="1252779"/>
            <a:ext cx="117348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(- 17,01) : ( 12,15)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(- 15,175) : 12,17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3152029" y="5025725"/>
            <a:ext cx="2332076" cy="1143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40507" y="4873962"/>
            <a:ext cx="100782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(- 17,01) : (- 12,15) = 17,01 : 12,15 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= 1,4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b) (- 15,175) : 12,14 = - (15,175 : 12,14)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= - 1,25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1714500"/>
            <a:ext cx="1871924" cy="22954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5349">
            <a:off x="14047916" y="2048898"/>
            <a:ext cx="1392791" cy="1561137"/>
          </a:xfrm>
          <a:prstGeom prst="rect">
            <a:avLst/>
          </a:prstGeom>
        </p:spPr>
      </p:pic>
      <p:pic>
        <p:nvPicPr>
          <p:cNvPr id="54" name="Picture 1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27822" y="3086100"/>
            <a:ext cx="2004039" cy="6846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653478" y="2396067"/>
            <a:ext cx="5089405" cy="76480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83000" y="-419100"/>
            <a:ext cx="2437194" cy="239454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600200" y="801245"/>
            <a:ext cx="130661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Inch (đọc là in-sơ, kí hiệu là in) là tên của một đơn vị đo độ dài: 1 in = 2,54 cm. Một chiếc ti vi màn hình phẳng có độ dài đường chéo là 52 in</a:t>
            </a:r>
            <a:r>
              <a:rPr lang="vi-VN" sz="4000" dirty="0" smtClean="0"/>
              <a:t>.</a:t>
            </a:r>
            <a:endParaRPr lang="vi-VN" sz="4000" dirty="0"/>
          </a:p>
        </p:txBody>
      </p:sp>
      <p:sp>
        <p:nvSpPr>
          <p:cNvPr id="23" name="Oval Callout 22"/>
          <p:cNvSpPr/>
          <p:nvPr/>
        </p:nvSpPr>
        <p:spPr>
          <a:xfrm>
            <a:off x="6858000" y="3486615"/>
            <a:ext cx="6553200" cy="3962399"/>
          </a:xfrm>
          <a:prstGeom prst="wedgeEllipseCallout">
            <a:avLst>
              <a:gd name="adj1" fmla="val 56920"/>
              <a:gd name="adj2" fmla="val -40150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5" y="3473915"/>
            <a:ext cx="6160305" cy="616030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62000" y="495300"/>
            <a:ext cx="16638253" cy="9220200"/>
            <a:chOff x="0" y="0"/>
            <a:chExt cx="3739582" cy="270143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399970" y="5510013"/>
            <a:ext cx="5399725" cy="3545129"/>
            <a:chOff x="0" y="0"/>
            <a:chExt cx="6459412" cy="4240855"/>
          </a:xfrm>
        </p:grpSpPr>
        <p:sp>
          <p:nvSpPr>
            <p:cNvPr id="6" name="Freeform 6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1305793">
            <a:off x="7330873" y="2187541"/>
            <a:ext cx="3871454" cy="4463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6800" y="1009775"/>
            <a:ext cx="7845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1369" y="2903512"/>
            <a:ext cx="7848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(SGK – tr55):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0,8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(- 0,5) . (- 0,7)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(- 0,8) . 0,006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(- 0,4) . (- 0,5) . (-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9238" y="2903512"/>
            <a:ext cx="6656053" cy="66560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9" y="51149"/>
            <a:ext cx="2457145" cy="24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5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6" name="Rounded Rectangle 5"/>
          <p:cNvSpPr/>
          <p:nvPr/>
        </p:nvSpPr>
        <p:spPr>
          <a:xfrm>
            <a:off x="1905000" y="1028700"/>
            <a:ext cx="14859000" cy="7543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609600" y="3309866"/>
            <a:ext cx="1973371" cy="62376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82411" y="1061720"/>
            <a:ext cx="1325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200 . 0,8 = 200 . 0,2 . 4 = 40 . 4 = 160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(- 0,5) . (- 0,7) = 0,5 . 0,7 = 0,35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c) (- 0,8) . 0,006 = 0,1 . (-8) . 6 . (0,001)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(0,1 . 0.001) . (- 8) . 6 = 0,001 . (- 48) = - 0,0048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d) (- 0,4) . (- 0,5) . (- 0,2) = (- 0,4) . (0,5 . 0, 2)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= 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(- 0,4) . 0,1 = - 0,04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61531">
            <a:off x="183409" y="8481765"/>
            <a:ext cx="1524656" cy="13666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71800" y="952500"/>
            <a:ext cx="1211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(SGK - tr55):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46,827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90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72,39) : (- 19)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882) : 3,6 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d) 10,88 : (-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0,17)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1968162"/>
            <a:ext cx="6934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0,5203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72,39 : 19 = 3,81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(882 : 3,6) = - 245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(10,88 : 0,17) = - 64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50076"/>
            <a:ext cx="7314247" cy="54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643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38200" y="647700"/>
            <a:ext cx="16535400" cy="8904274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2" name="Group 23"/>
          <p:cNvGrpSpPr/>
          <p:nvPr/>
        </p:nvGrpSpPr>
        <p:grpSpPr>
          <a:xfrm>
            <a:off x="685800" y="484174"/>
            <a:ext cx="16851046" cy="9307524"/>
            <a:chOff x="0" y="-2540"/>
            <a:chExt cx="3945890" cy="2124827"/>
          </a:xfrm>
        </p:grpSpPr>
        <p:sp>
          <p:nvSpPr>
            <p:cNvPr id="13" name="Freeform 24"/>
            <p:cNvSpPr/>
            <p:nvPr/>
          </p:nvSpPr>
          <p:spPr>
            <a:xfrm>
              <a:off x="0" y="-2540"/>
              <a:ext cx="3945890" cy="2124827"/>
            </a:xfrm>
            <a:custGeom>
              <a:avLst/>
              <a:gdLst/>
              <a:ahLst/>
              <a:cxnLst/>
              <a:rect l="l" t="t" r="r" b="b"/>
              <a:pathLst>
                <a:path w="3945890" h="2070100">
                  <a:moveTo>
                    <a:pt x="3440430" y="2048510"/>
                  </a:moveTo>
                  <a:cubicBezTo>
                    <a:pt x="3434080" y="2054860"/>
                    <a:pt x="3422650" y="2056130"/>
                    <a:pt x="3415030" y="2054860"/>
                  </a:cubicBezTo>
                  <a:cubicBezTo>
                    <a:pt x="3359150" y="2052320"/>
                    <a:pt x="3304540" y="2052320"/>
                    <a:pt x="3248660" y="2051050"/>
                  </a:cubicBezTo>
                  <a:cubicBezTo>
                    <a:pt x="3053080" y="2049780"/>
                    <a:pt x="2857500" y="2058670"/>
                    <a:pt x="2661920" y="2061210"/>
                  </a:cubicBezTo>
                  <a:cubicBezTo>
                    <a:pt x="2498090" y="2063750"/>
                    <a:pt x="2332990" y="2065020"/>
                    <a:pt x="2169160" y="2066290"/>
                  </a:cubicBezTo>
                  <a:cubicBezTo>
                    <a:pt x="1964690" y="2067560"/>
                    <a:pt x="1760220" y="2068830"/>
                    <a:pt x="1555750" y="2068830"/>
                  </a:cubicBezTo>
                  <a:cubicBezTo>
                    <a:pt x="1362710" y="2068830"/>
                    <a:pt x="1168400" y="2070100"/>
                    <a:pt x="975360" y="2070100"/>
                  </a:cubicBezTo>
                  <a:cubicBezTo>
                    <a:pt x="844550" y="2070100"/>
                    <a:pt x="712470" y="2070100"/>
                    <a:pt x="581660" y="2070100"/>
                  </a:cubicBezTo>
                  <a:cubicBezTo>
                    <a:pt x="449580" y="2070100"/>
                    <a:pt x="317500" y="2067560"/>
                    <a:pt x="194310" y="2011680"/>
                  </a:cubicBezTo>
                  <a:cubicBezTo>
                    <a:pt x="109220" y="1972310"/>
                    <a:pt x="33020" y="1906270"/>
                    <a:pt x="29210" y="1807210"/>
                  </a:cubicBezTo>
                  <a:cubicBezTo>
                    <a:pt x="27940" y="1767840"/>
                    <a:pt x="26670" y="1727200"/>
                    <a:pt x="25400" y="1687830"/>
                  </a:cubicBezTo>
                  <a:cubicBezTo>
                    <a:pt x="21590" y="1499870"/>
                    <a:pt x="15240" y="1310640"/>
                    <a:pt x="10160" y="1121410"/>
                  </a:cubicBezTo>
                  <a:cubicBezTo>
                    <a:pt x="5080" y="956310"/>
                    <a:pt x="0" y="791210"/>
                    <a:pt x="0" y="626110"/>
                  </a:cubicBezTo>
                  <a:cubicBezTo>
                    <a:pt x="0" y="509270"/>
                    <a:pt x="3810" y="391160"/>
                    <a:pt x="15240" y="274320"/>
                  </a:cubicBezTo>
                  <a:cubicBezTo>
                    <a:pt x="19050" y="231140"/>
                    <a:pt x="12700" y="186690"/>
                    <a:pt x="27940" y="144780"/>
                  </a:cubicBezTo>
                  <a:cubicBezTo>
                    <a:pt x="50800" y="83820"/>
                    <a:pt x="115570" y="54610"/>
                    <a:pt x="175260" y="38100"/>
                  </a:cubicBezTo>
                  <a:cubicBezTo>
                    <a:pt x="278130" y="10160"/>
                    <a:pt x="389890" y="8890"/>
                    <a:pt x="495300" y="11430"/>
                  </a:cubicBezTo>
                  <a:cubicBezTo>
                    <a:pt x="678180" y="16510"/>
                    <a:pt x="3347720" y="0"/>
                    <a:pt x="3455670" y="5080"/>
                  </a:cubicBezTo>
                  <a:cubicBezTo>
                    <a:pt x="3580130" y="11430"/>
                    <a:pt x="3716020" y="31750"/>
                    <a:pt x="3821430" y="102870"/>
                  </a:cubicBezTo>
                  <a:cubicBezTo>
                    <a:pt x="3860800" y="129540"/>
                    <a:pt x="3895090" y="163830"/>
                    <a:pt x="3915410" y="207010"/>
                  </a:cubicBezTo>
                  <a:cubicBezTo>
                    <a:pt x="3931920" y="241300"/>
                    <a:pt x="3935730" y="276860"/>
                    <a:pt x="3935730" y="314960"/>
                  </a:cubicBezTo>
                  <a:cubicBezTo>
                    <a:pt x="3933190" y="515620"/>
                    <a:pt x="3945890" y="1203960"/>
                    <a:pt x="3939540" y="1347470"/>
                  </a:cubicBezTo>
                  <a:cubicBezTo>
                    <a:pt x="3933190" y="1466850"/>
                    <a:pt x="3923030" y="1586230"/>
                    <a:pt x="3907790" y="1704340"/>
                  </a:cubicBezTo>
                  <a:cubicBezTo>
                    <a:pt x="3903980" y="1734820"/>
                    <a:pt x="3902710" y="1766570"/>
                    <a:pt x="3893820" y="1795780"/>
                  </a:cubicBezTo>
                  <a:cubicBezTo>
                    <a:pt x="3877310" y="1849120"/>
                    <a:pt x="3841750" y="1894840"/>
                    <a:pt x="3799840" y="1930400"/>
                  </a:cubicBezTo>
                  <a:cubicBezTo>
                    <a:pt x="3695700" y="2018030"/>
                    <a:pt x="3552190" y="2054860"/>
                    <a:pt x="3418840" y="2056130"/>
                  </a:cubicBezTo>
                  <a:cubicBezTo>
                    <a:pt x="3394710" y="2056130"/>
                    <a:pt x="3422650" y="2039620"/>
                    <a:pt x="3434080" y="2039620"/>
                  </a:cubicBezTo>
                  <a:cubicBezTo>
                    <a:pt x="3562350" y="2039620"/>
                    <a:pt x="3702050" y="2002790"/>
                    <a:pt x="3793490" y="1907540"/>
                  </a:cubicBezTo>
                  <a:cubicBezTo>
                    <a:pt x="3831590" y="1866900"/>
                    <a:pt x="3859530" y="1816100"/>
                    <a:pt x="3865880" y="1760220"/>
                  </a:cubicBezTo>
                  <a:cubicBezTo>
                    <a:pt x="3868420" y="1734820"/>
                    <a:pt x="3870960" y="1710690"/>
                    <a:pt x="3873500" y="1685290"/>
                  </a:cubicBezTo>
                  <a:cubicBezTo>
                    <a:pt x="3942080" y="1125220"/>
                    <a:pt x="3898900" y="382270"/>
                    <a:pt x="3898900" y="320040"/>
                  </a:cubicBezTo>
                  <a:cubicBezTo>
                    <a:pt x="3898900" y="275590"/>
                    <a:pt x="3891280" y="233680"/>
                    <a:pt x="3868420" y="195580"/>
                  </a:cubicBezTo>
                  <a:cubicBezTo>
                    <a:pt x="3843020" y="153670"/>
                    <a:pt x="3802380" y="121920"/>
                    <a:pt x="3759200" y="97790"/>
                  </a:cubicBezTo>
                  <a:cubicBezTo>
                    <a:pt x="3616960" y="19050"/>
                    <a:pt x="3449320" y="19050"/>
                    <a:pt x="3290570" y="20320"/>
                  </a:cubicBezTo>
                  <a:cubicBezTo>
                    <a:pt x="3120390" y="21590"/>
                    <a:pt x="1653540" y="41910"/>
                    <a:pt x="1437640" y="41910"/>
                  </a:cubicBezTo>
                  <a:cubicBezTo>
                    <a:pt x="1176020" y="41910"/>
                    <a:pt x="915670" y="38100"/>
                    <a:pt x="654050" y="31750"/>
                  </a:cubicBezTo>
                  <a:cubicBezTo>
                    <a:pt x="593090" y="31750"/>
                    <a:pt x="533400" y="29210"/>
                    <a:pt x="472440" y="27940"/>
                  </a:cubicBezTo>
                  <a:cubicBezTo>
                    <a:pt x="372110" y="25400"/>
                    <a:pt x="261620" y="24130"/>
                    <a:pt x="165100" y="55880"/>
                  </a:cubicBezTo>
                  <a:cubicBezTo>
                    <a:pt x="111760" y="73660"/>
                    <a:pt x="69850" y="106680"/>
                    <a:pt x="57150" y="163830"/>
                  </a:cubicBezTo>
                  <a:cubicBezTo>
                    <a:pt x="48260" y="205740"/>
                    <a:pt x="52070" y="251460"/>
                    <a:pt x="48260" y="294640"/>
                  </a:cubicBezTo>
                  <a:cubicBezTo>
                    <a:pt x="33020" y="482600"/>
                    <a:pt x="35560" y="671830"/>
                    <a:pt x="40640" y="859790"/>
                  </a:cubicBezTo>
                  <a:cubicBezTo>
                    <a:pt x="45720" y="1060450"/>
                    <a:pt x="52070" y="1262380"/>
                    <a:pt x="57150" y="1463040"/>
                  </a:cubicBezTo>
                  <a:cubicBezTo>
                    <a:pt x="60960" y="1576070"/>
                    <a:pt x="63500" y="1689100"/>
                    <a:pt x="67310" y="1802130"/>
                  </a:cubicBezTo>
                  <a:cubicBezTo>
                    <a:pt x="71120" y="1917700"/>
                    <a:pt x="176530" y="1985010"/>
                    <a:pt x="275590" y="2019300"/>
                  </a:cubicBezTo>
                  <a:cubicBezTo>
                    <a:pt x="356870" y="2047240"/>
                    <a:pt x="441960" y="2056130"/>
                    <a:pt x="527050" y="2056130"/>
                  </a:cubicBezTo>
                  <a:cubicBezTo>
                    <a:pt x="615950" y="2056130"/>
                    <a:pt x="703580" y="2056130"/>
                    <a:pt x="792480" y="2056130"/>
                  </a:cubicBezTo>
                  <a:cubicBezTo>
                    <a:pt x="962660" y="2056130"/>
                    <a:pt x="1131570" y="2056130"/>
                    <a:pt x="1301750" y="2054860"/>
                  </a:cubicBezTo>
                  <a:cubicBezTo>
                    <a:pt x="1504950" y="2054860"/>
                    <a:pt x="1708150" y="2053590"/>
                    <a:pt x="1910080" y="2052320"/>
                  </a:cubicBezTo>
                  <a:cubicBezTo>
                    <a:pt x="2096770" y="2051050"/>
                    <a:pt x="2283460" y="2049780"/>
                    <a:pt x="2468880" y="2048510"/>
                  </a:cubicBezTo>
                  <a:cubicBezTo>
                    <a:pt x="2589530" y="2047240"/>
                    <a:pt x="2710180" y="2045970"/>
                    <a:pt x="2830830" y="2042160"/>
                  </a:cubicBezTo>
                  <a:cubicBezTo>
                    <a:pt x="3032760" y="2034540"/>
                    <a:pt x="3235960" y="2030730"/>
                    <a:pt x="3437890" y="2038350"/>
                  </a:cubicBezTo>
                  <a:cubicBezTo>
                    <a:pt x="3446780" y="2039620"/>
                    <a:pt x="3445510" y="2043430"/>
                    <a:pt x="3440430" y="2048510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sp>
        <p:nvSpPr>
          <p:cNvPr id="3" name="TextBox 2"/>
          <p:cNvSpPr txBox="1"/>
          <p:nvPr/>
        </p:nvSpPr>
        <p:spPr>
          <a:xfrm>
            <a:off x="1796123" y="889533"/>
            <a:ext cx="14630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(SGK - tr56):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78m.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ha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71,5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5571638"/>
            <a:ext cx="109728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110 . 78 = 8580 (m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8580 m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8580 .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0,0001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0,858 ha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</a:p>
          <a:p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0,858 . 71,5 = 61,347 (tạ)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3023" y="4810378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568" y="4784498"/>
            <a:ext cx="5666028" cy="56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18288000" cy="102965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24000" y="1562100"/>
            <a:ext cx="15163800" cy="7467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987" y="6210300"/>
            <a:ext cx="1548466" cy="34954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54910" y="2002012"/>
                <a:ext cx="13301980" cy="627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Bài 7 (SGK - tr56):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0,9 </a:t>
                </a:r>
                <a:r>
                  <a:rPr lang="vi-VN" sz="4000" dirty="0" smtClean="0"/>
                  <a:t>m</a:t>
                </a:r>
                <a:r>
                  <a:rPr lang="vi-VN" sz="4000" baseline="30000" dirty="0" smtClean="0"/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khít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910" y="2002012"/>
                <a:ext cx="13301980" cy="6273449"/>
              </a:xfrm>
              <a:prstGeom prst="rect">
                <a:avLst/>
              </a:prstGeom>
              <a:blipFill rotWithShape="0">
                <a:blip r:embed="rId5"/>
                <a:stretch>
                  <a:fillRect l="-1650" r="-1604" b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88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925707" y="1073636"/>
            <a:ext cx="2055105" cy="1143000"/>
          </a:xfrm>
          <a:prstGeom prst="wedgeRoundRectCallout">
            <a:avLst>
              <a:gd name="adj1" fmla="val 63463"/>
              <a:gd name="adj2" fmla="val -2105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3506" y="675640"/>
            <a:ext cx="1440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hiều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rộng và chiều dài của tấm kính lớn lần lượt là a và b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Chiều rộng và chiều dài của tấm kính nhỏ lần lượt là c và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978659" y="2400300"/>
                <a:ext cx="16764000" cy="7534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có: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=&gt; b = 2a =&gt; Diện tích tấm kính lớn bằng: a . 2a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(do a = d) =&gt; Diện tích tấm kính nhỏ bằng: a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đề bài ta có: a . 2a + a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0,9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2</a:t>
                </a:r>
                <a:r>
                  <a:rPr lang="vi-VN" sz="4000" dirty="0"/>
                  <a:t>a</a:t>
                </a:r>
                <a:r>
                  <a:rPr lang="vi-VN" sz="4000" baseline="30000" dirty="0"/>
                  <a:t>2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r>
                  <a:rPr lang="vi-VN" sz="4000" dirty="0" smtClean="0"/>
                  <a:t>a</a:t>
                </a:r>
                <a:r>
                  <a:rPr lang="vi-VN" sz="4000" baseline="30000" dirty="0" smtClean="0"/>
                  <a:t>2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0,9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0,6 (m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=&gt; d = a = 0,6 (m); b =2a = 2. 0,6 =1,2 (m)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.0,6 = 0,3 (m)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659" y="2400300"/>
                <a:ext cx="16764000" cy="7534755"/>
              </a:xfrm>
              <a:prstGeom prst="rect">
                <a:avLst/>
              </a:prstGeom>
              <a:blipFill rotWithShape="0">
                <a:blip r:embed="rId3"/>
                <a:stretch>
                  <a:fillRect l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75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381000" y="3387662"/>
            <a:ext cx="1973371" cy="6237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4500" y="969606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5371" y="2243634"/>
            <a:ext cx="14401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hoàn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thành các bài tập sau: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Tính diện tích hình thoi có độ dài hai đường chéo lần lượt là 3,12 m và 6,4 m.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Một thửa ruộng có dạng hình chữ nhật có chiều dài 98 m, chiều rộng 75 m. Người ta cấy lúa trên thửa ruộng đó, cứ 1 ha thu hoạch được 68,5 tạ thóc. Cả thửa ruộng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thu hoạch dược bao nhiêu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thóc? </a:t>
            </a:r>
          </a:p>
        </p:txBody>
      </p:sp>
    </p:spTree>
    <p:extLst>
      <p:ext uri="{BB962C8B-B14F-4D97-AF65-F5344CB8AC3E}">
        <p14:creationId xmlns:p14="http://schemas.microsoft.com/office/powerpoint/2010/main" val="79274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762000" y="1284250"/>
            <a:ext cx="16840200" cy="8583649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grpSp>
        <p:nvGrpSpPr>
          <p:cNvPr id="33" name="Group 3"/>
          <p:cNvGrpSpPr/>
          <p:nvPr/>
        </p:nvGrpSpPr>
        <p:grpSpPr>
          <a:xfrm>
            <a:off x="6935749" y="571500"/>
            <a:ext cx="3733800" cy="1524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sp>
        <p:nvSpPr>
          <p:cNvPr id="35" name="TextBox 34"/>
          <p:cNvSpPr txBox="1"/>
          <p:nvPr/>
        </p:nvSpPr>
        <p:spPr>
          <a:xfrm>
            <a:off x="6935749" y="839351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800" y="2514241"/>
            <a:ext cx="144780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3,12 . 6, 4 = 19,968 (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09800" y="3665823"/>
            <a:ext cx="1370584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 . 75 = 7 350 (m</a:t>
            </a:r>
            <a:r>
              <a:rPr lang="en-US" sz="40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7 350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m</a:t>
            </a:r>
            <a:r>
              <a:rPr lang="en-US" sz="4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7 350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0,0001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0,735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</a:p>
          <a:p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735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,5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50,3475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(tạ)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4374214"/>
            <a:ext cx="6663529" cy="66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85399" y="3639391"/>
            <a:ext cx="5694280" cy="4528580"/>
            <a:chOff x="-578052" y="0"/>
            <a:chExt cx="7592373" cy="6038106"/>
          </a:xfrm>
        </p:grpSpPr>
        <p:grpSp>
          <p:nvGrpSpPr>
            <p:cNvPr id="3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22772" y="2112705"/>
              <a:ext cx="7072813" cy="36933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734226" y="3639391"/>
            <a:ext cx="4730794" cy="4528580"/>
            <a:chOff x="0" y="0"/>
            <a:chExt cx="6307725" cy="603810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39068" y="2242790"/>
              <a:ext cx="5429586" cy="3693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0058" y="3639391"/>
            <a:ext cx="4730794" cy="4528580"/>
            <a:chOff x="0" y="0"/>
            <a:chExt cx="6307725" cy="603810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8545" y="2266920"/>
              <a:ext cx="5429586" cy="2310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20799" y="2794735"/>
            <a:ext cx="1689312" cy="1689312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254967" y="2794735"/>
            <a:ext cx="1689312" cy="1689312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52998" y="3271327"/>
            <a:ext cx="593288" cy="889124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7839679" y="2794735"/>
            <a:ext cx="1689312" cy="168931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26746" y="3222734"/>
            <a:ext cx="804836" cy="78873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043140" y="3091977"/>
            <a:ext cx="644629" cy="84617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558572" y="819874"/>
            <a:ext cx="11170856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5136368" y="5274707"/>
            <a:ext cx="2840638" cy="82664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8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2759" y="2870690"/>
            <a:ext cx="1546248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77984">
            <a:off x="-565735" y="1759018"/>
            <a:ext cx="3956988" cy="9176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4977">
            <a:off x="15698631" y="8042277"/>
            <a:ext cx="1305718" cy="2705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31699">
            <a:off x="13599998" y="2447146"/>
            <a:ext cx="1868052" cy="992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3976">
            <a:off x="15665416" y="7291270"/>
            <a:ext cx="3565242" cy="4478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8703">
            <a:off x="759962" y="-107509"/>
            <a:ext cx="1305594" cy="15992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247852">
            <a:off x="13172835" y="9079612"/>
            <a:ext cx="1512586" cy="9722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740012" y="7210183"/>
            <a:ext cx="1319655" cy="14331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86055">
            <a:off x="2624539" y="434258"/>
            <a:ext cx="1550602" cy="13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02600">
            <a:off x="11935835" y="7709405"/>
            <a:ext cx="3154644" cy="6624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294897" y="2395462"/>
            <a:ext cx="13698206" cy="4422867"/>
            <a:chOff x="0" y="0"/>
            <a:chExt cx="15490891" cy="5091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479936" cy="5091174"/>
              <a:chOff x="0" y="0"/>
              <a:chExt cx="9029400" cy="29696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073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21904" y="745810"/>
              <a:ext cx="15368987" cy="32906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7: PHÉP NHÂN, PHÉP CHIA SỐ THẬP PHÂN (2 </a:t>
              </a:r>
              <a:r>
                <a:rPr lang="en-US" sz="6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94578" y="8211055"/>
            <a:ext cx="3098844" cy="942833"/>
            <a:chOff x="0" y="0"/>
            <a:chExt cx="3908453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lnTo>
                    <a:pt x="3905703" y="628061"/>
                  </a:ln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929008" y="8464209"/>
            <a:ext cx="2429983" cy="436524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44140">
            <a:off x="1427500" y="2509590"/>
            <a:ext cx="936290" cy="1342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93655">
            <a:off x="3516608" y="1338097"/>
            <a:ext cx="936290" cy="13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76169" y="3491979"/>
            <a:ext cx="6407522" cy="3832566"/>
            <a:chOff x="0" y="0"/>
            <a:chExt cx="8543362" cy="5110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839261" y="1327258"/>
              <a:ext cx="1337132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5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3" y="1902502"/>
              <a:ext cx="7646607" cy="475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052111" y="3491979"/>
            <a:ext cx="6407522" cy="3832566"/>
            <a:chOff x="0" y="0"/>
            <a:chExt cx="8543362" cy="51100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10252" y="1327258"/>
              <a:ext cx="1617771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5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42737" y="1086060"/>
            <a:ext cx="11802526" cy="1231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9074" y="3674866"/>
            <a:ext cx="3338121" cy="77466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39397" y="4100296"/>
            <a:ext cx="3793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63627" y="4100296"/>
            <a:ext cx="3880507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896600" y="7506576"/>
            <a:ext cx="5581270" cy="36024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510390" y="7049376"/>
            <a:ext cx="2392538" cy="48557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925403" y="-882519"/>
            <a:ext cx="2437194" cy="2394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127303"/>
            <a:ext cx="728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099741"/>
            <a:ext cx="728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9840" y="299679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122173"/>
            <a:ext cx="951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5,285 . 7,21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05400" y="4138689"/>
            <a:ext cx="3720206" cy="3686375"/>
            <a:chOff x="136406" y="0"/>
            <a:chExt cx="2311518" cy="3686375"/>
          </a:xfrm>
        </p:grpSpPr>
        <p:grpSp>
          <p:nvGrpSpPr>
            <p:cNvPr id="13" name="Group 12"/>
            <p:cNvGrpSpPr/>
            <p:nvPr/>
          </p:nvGrpSpPr>
          <p:grpSpPr>
            <a:xfrm>
              <a:off x="222654" y="0"/>
              <a:ext cx="2225270" cy="3686375"/>
              <a:chOff x="222655" y="-48131"/>
              <a:chExt cx="2225270" cy="3718998"/>
            </a:xfrm>
          </p:grpSpPr>
          <p:sp>
            <p:nvSpPr>
              <p:cNvPr id="15" name="Text Box 23"/>
              <p:cNvSpPr txBox="1"/>
              <p:nvPr/>
            </p:nvSpPr>
            <p:spPr>
              <a:xfrm>
                <a:off x="222655" y="-48131"/>
                <a:ext cx="2225270" cy="37189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5,2 8 5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7,2 1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5 2 8 5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1 0 5 7 0</a:t>
                </a:r>
                <a:endParaRPr lang="en-US" sz="3600" kern="0" noProof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24"/>
              <p:cNvSpPr txBox="1"/>
              <p:nvPr/>
            </p:nvSpPr>
            <p:spPr>
              <a:xfrm flipH="1">
                <a:off x="333374" y="153665"/>
                <a:ext cx="276225" cy="36051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333374" y="1485077"/>
                <a:ext cx="1611912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4" name="Straight Connector 13"/>
            <p:cNvCxnSpPr/>
            <p:nvPr/>
          </p:nvCxnSpPr>
          <p:spPr>
            <a:xfrm flipH="1">
              <a:off x="136406" y="3686375"/>
              <a:ext cx="180888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5105399" y="707169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3 6 9 9 5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1443" y="7943126"/>
            <a:ext cx="327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3 8, 1 0 4 8 5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3600" y="5102422"/>
            <a:ext cx="73152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5,285 . 7,21 = 38,10485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/>
      <p:bldP spid="21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90600" y="762000"/>
            <a:ext cx="16306800" cy="8763000"/>
            <a:chOff x="0" y="0"/>
            <a:chExt cx="3739582" cy="270143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2133600" y="1865679"/>
            <a:ext cx="14325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066" y="6825444"/>
            <a:ext cx="2384469" cy="3080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8776069"/>
            <a:ext cx="1976936" cy="12392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1" y="236904"/>
            <a:ext cx="2185087" cy="21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5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601200" y="650240"/>
            <a:ext cx="8001000" cy="8760460"/>
            <a:chOff x="0" y="0"/>
            <a:chExt cx="3907097" cy="4240855"/>
          </a:xfrm>
        </p:grpSpPr>
        <p:sp>
          <p:nvSpPr>
            <p:cNvPr id="5" name="Freeform 5"/>
            <p:cNvSpPr/>
            <p:nvPr/>
          </p:nvSpPr>
          <p:spPr>
            <a:xfrm>
              <a:off x="-1" y="0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33400" y="647700"/>
            <a:ext cx="8839200" cy="8763000"/>
            <a:chOff x="0" y="0"/>
            <a:chExt cx="2350371" cy="2462159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23" name="Rectangle 22"/>
          <p:cNvSpPr/>
          <p:nvPr/>
        </p:nvSpPr>
        <p:spPr>
          <a:xfrm>
            <a:off x="1914355" y="1104900"/>
            <a:ext cx="7229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9" y="1257300"/>
            <a:ext cx="1625397" cy="162539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44835" y="4070479"/>
            <a:ext cx="7034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Tính:  (-5) . (-18)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27 . (-12)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3478" y="522156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00200" y="6146222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(-5) . (-18) = 5 . 18 = 90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17 . (-12) = - (27 . 12) = - 324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363200" y="129540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294840" y="2391016"/>
            <a:ext cx="6629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852" y="4406642"/>
            <a:ext cx="5906388" cy="59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38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258800" y="5966202"/>
            <a:ext cx="6034123" cy="3927666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794140"/>
            <a:ext cx="18288000" cy="492859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0" name="Rounded Rectangular Callout 9"/>
          <p:cNvSpPr/>
          <p:nvPr/>
        </p:nvSpPr>
        <p:spPr>
          <a:xfrm>
            <a:off x="1859280" y="630220"/>
            <a:ext cx="14249400" cy="2209800"/>
          </a:xfrm>
          <a:prstGeom prst="wedgeRoundRectCallout">
            <a:avLst>
              <a:gd name="adj1" fmla="val 53734"/>
              <a:gd name="adj2" fmla="val 38625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/>
              <a:t>Quy tắc nhân hai số thập phân (cùng dấu hoặc khác dấu) được thực hiện giống như quy tắc nhân hai số nguyên.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828800" y="3086100"/>
            <a:ext cx="1569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của hai số thập phân cùng dấu luôn là số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của hai số thập phân khác dấu luôn là một số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5788061"/>
            <a:ext cx="1280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/>
              <a:t>Khi </a:t>
            </a:r>
            <a:r>
              <a:rPr lang="vi-VN" sz="4000" dirty="0"/>
              <a:t>nhân hai số thập phân khác dấu, ta chỉ thực hiện phép nhân giữa số dương với số đối của số âm rồi thêm dấu “-” trước kết quả nhận được.</a:t>
            </a:r>
            <a:endParaRPr lang="en-US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18288000" cy="102965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24000" y="1562100"/>
            <a:ext cx="15163800" cy="7467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52700" y="1783656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8,15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(- 4,26)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19,427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1,8 = 34,9686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3400" y="479749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78780" y="5536820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8,15 . (- 4,26) = - (8,15 . 4,26) 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= - 34,719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b) 19,427 . 1,8 = 34,9686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0" y="1090614"/>
            <a:ext cx="4381500" cy="4381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75" y="6621428"/>
            <a:ext cx="1324945" cy="299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1552</Words>
  <Application>Microsoft Office PowerPoint</Application>
  <PresentationFormat>Custom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Wingdings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30</cp:revision>
  <dcterms:created xsi:type="dcterms:W3CDTF">2006-08-16T00:00:00Z</dcterms:created>
  <dcterms:modified xsi:type="dcterms:W3CDTF">2021-11-21T01:48:28Z</dcterms:modified>
  <dc:identifier>DAEs52c6gtQ</dc:identifier>
</cp:coreProperties>
</file>