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368" r:id="rId2"/>
    <p:sldId id="369" r:id="rId3"/>
    <p:sldId id="367" r:id="rId4"/>
    <p:sldId id="342" r:id="rId5"/>
    <p:sldId id="370" r:id="rId6"/>
    <p:sldId id="344" r:id="rId7"/>
    <p:sldId id="345" r:id="rId8"/>
    <p:sldId id="346" r:id="rId9"/>
    <p:sldId id="347" r:id="rId10"/>
    <p:sldId id="353" r:id="rId11"/>
    <p:sldId id="354" r:id="rId12"/>
    <p:sldId id="355" r:id="rId13"/>
    <p:sldId id="356" r:id="rId14"/>
    <p:sldId id="357" r:id="rId15"/>
    <p:sldId id="359" r:id="rId16"/>
    <p:sldId id="360" r:id="rId17"/>
    <p:sldId id="36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EB95D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372" autoAdjust="0"/>
    <p:restoredTop sz="94660"/>
  </p:normalViewPr>
  <p:slideViewPr>
    <p:cSldViewPr>
      <p:cViewPr varScale="1">
        <p:scale>
          <a:sx n="56" d="100"/>
          <a:sy n="56" d="100"/>
        </p:scale>
        <p:origin x="-4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93868B-E573-4CAA-B05D-754D536C646F}" type="datetimeFigureOut">
              <a:rPr lang="en-US" smtClean="0"/>
              <a:pPr/>
              <a:t>8/19/2021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106412-606F-42C0-912B-FA533570F2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953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C2C-5D50-411A-93AF-427D9574F7F8}" type="datetimeFigureOut">
              <a:rPr lang="en-US" smtClean="0"/>
              <a:pPr/>
              <a:t>8/19/2021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EDAE-0C4D-4AC4-A79D-E151764BFE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C2C-5D50-411A-93AF-427D9574F7F8}" type="datetimeFigureOut">
              <a:rPr lang="en-US" smtClean="0"/>
              <a:pPr/>
              <a:t>8/19/2021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EDAE-0C4D-4AC4-A79D-E151764BFE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C2C-5D50-411A-93AF-427D9574F7F8}" type="datetimeFigureOut">
              <a:rPr lang="en-US" smtClean="0"/>
              <a:pPr/>
              <a:t>8/19/2021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EDAE-0C4D-4AC4-A79D-E151764BFE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C2C-5D50-411A-93AF-427D9574F7F8}" type="datetimeFigureOut">
              <a:rPr lang="en-US" smtClean="0"/>
              <a:pPr/>
              <a:t>8/19/2021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EDAE-0C4D-4AC4-A79D-E151764BFE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C2C-5D50-411A-93AF-427D9574F7F8}" type="datetimeFigureOut">
              <a:rPr lang="en-US" smtClean="0"/>
              <a:pPr/>
              <a:t>8/19/2021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EDAE-0C4D-4AC4-A79D-E151764BFE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C2C-5D50-411A-93AF-427D9574F7F8}" type="datetimeFigureOut">
              <a:rPr lang="en-US" smtClean="0"/>
              <a:pPr/>
              <a:t>8/19/2021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EDAE-0C4D-4AC4-A79D-E151764BFE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C2C-5D50-411A-93AF-427D9574F7F8}" type="datetimeFigureOut">
              <a:rPr lang="en-US" smtClean="0"/>
              <a:pPr/>
              <a:t>8/19/2021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EDAE-0C4D-4AC4-A79D-E151764BFE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C2C-5D50-411A-93AF-427D9574F7F8}" type="datetimeFigureOut">
              <a:rPr lang="en-US" smtClean="0"/>
              <a:pPr/>
              <a:t>8/19/2021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EDAE-0C4D-4AC4-A79D-E151764BFE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C2C-5D50-411A-93AF-427D9574F7F8}" type="datetimeFigureOut">
              <a:rPr lang="en-US" smtClean="0"/>
              <a:pPr/>
              <a:t>8/19/2021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EDAE-0C4D-4AC4-A79D-E151764BFE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C2C-5D50-411A-93AF-427D9574F7F8}" type="datetimeFigureOut">
              <a:rPr lang="en-US" smtClean="0"/>
              <a:pPr/>
              <a:t>8/19/2021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EDAE-0C4D-4AC4-A79D-E151764BFE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C2C-5D50-411A-93AF-427D9574F7F8}" type="datetimeFigureOut">
              <a:rPr lang="en-US" smtClean="0"/>
              <a:pPr/>
              <a:t>8/19/2021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AFDEDAE-0C4D-4AC4-A79D-E151764BFE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B509C2C-5D50-411A-93AF-427D9574F7F8}" type="datetimeFigureOut">
              <a:rPr lang="en-US" smtClean="0"/>
              <a:pPr/>
              <a:t>8/19/2021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AFDEDAE-0C4D-4AC4-A79D-E151764BFE1C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2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gif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J0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4" t="5556" r="5833" b="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4"/>
          <p:cNvSpPr>
            <a:spLocks noChangeArrowheads="1"/>
          </p:cNvSpPr>
          <p:nvPr/>
        </p:nvSpPr>
        <p:spPr bwMode="auto">
          <a:xfrm rot="-5400000">
            <a:off x="5714207" y="4073525"/>
            <a:ext cx="719137" cy="539750"/>
          </a:xfrm>
          <a:prstGeom prst="irregularSeal1">
            <a:avLst/>
          </a:prstGeom>
          <a:gradFill rotWithShape="1">
            <a:gsLst>
              <a:gs pos="0">
                <a:srgbClr val="CCFF99"/>
              </a:gs>
              <a:gs pos="100000">
                <a:srgbClr val="5E7647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3076" name="Picture 5" descr="02"/>
          <p:cNvSpPr>
            <a:spLocks noChangeAspect="1" noChangeArrowheads="1"/>
          </p:cNvSpPr>
          <p:nvPr/>
        </p:nvSpPr>
        <p:spPr bwMode="auto">
          <a:xfrm flipV="1">
            <a:off x="6499225" y="5129213"/>
            <a:ext cx="1558925" cy="203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6343650" y="1687297"/>
            <a:ext cx="539750" cy="719137"/>
          </a:xfrm>
          <a:prstGeom prst="irregularSeal1">
            <a:avLst/>
          </a:prstGeom>
          <a:gradFill rotWithShape="1">
            <a:gsLst>
              <a:gs pos="0">
                <a:srgbClr val="FF3300"/>
              </a:gs>
              <a:gs pos="100000">
                <a:srgbClr val="7618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7009605" y="578644"/>
            <a:ext cx="538163" cy="719137"/>
          </a:xfrm>
          <a:prstGeom prst="irregularSeal2">
            <a:avLst/>
          </a:prstGeom>
          <a:gradFill rotWithShape="1">
            <a:gsLst>
              <a:gs pos="0">
                <a:srgbClr val="CC00FF"/>
              </a:gs>
              <a:gs pos="100000">
                <a:srgbClr val="5E0076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2203450" y="3987460"/>
            <a:ext cx="539750" cy="719138"/>
          </a:xfrm>
          <a:prstGeom prst="irregularSeal1">
            <a:avLst/>
          </a:prstGeom>
          <a:gradFill rotWithShape="1">
            <a:gsLst>
              <a:gs pos="0">
                <a:srgbClr val="FF3300"/>
              </a:gs>
              <a:gs pos="100000">
                <a:srgbClr val="7618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 rot="-5400000">
            <a:off x="877627" y="6033294"/>
            <a:ext cx="719137" cy="539750"/>
          </a:xfrm>
          <a:prstGeom prst="irregularSeal1">
            <a:avLst/>
          </a:prstGeom>
          <a:gradFill rotWithShape="1">
            <a:gsLst>
              <a:gs pos="0">
                <a:srgbClr val="CCFF99"/>
              </a:gs>
              <a:gs pos="100000">
                <a:srgbClr val="5E7647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2435946" y="2057400"/>
            <a:ext cx="539750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3085" name="Picture 5" descr="02"/>
          <p:cNvSpPr>
            <a:spLocks noChangeAspect="1" noChangeArrowheads="1"/>
          </p:cNvSpPr>
          <p:nvPr/>
        </p:nvSpPr>
        <p:spPr bwMode="auto">
          <a:xfrm flipV="1">
            <a:off x="1184275" y="5129213"/>
            <a:ext cx="1558925" cy="203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86" name="Picture 5" descr="02"/>
          <p:cNvSpPr>
            <a:spLocks noChangeAspect="1" noChangeArrowheads="1"/>
          </p:cNvSpPr>
          <p:nvPr/>
        </p:nvSpPr>
        <p:spPr bwMode="auto">
          <a:xfrm flipV="1">
            <a:off x="6753225" y="-34925"/>
            <a:ext cx="1222375" cy="159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87" name="Picture 5" descr="02"/>
          <p:cNvSpPr>
            <a:spLocks noChangeAspect="1" noChangeArrowheads="1"/>
          </p:cNvSpPr>
          <p:nvPr/>
        </p:nvSpPr>
        <p:spPr bwMode="auto">
          <a:xfrm flipV="1">
            <a:off x="1098550" y="7938"/>
            <a:ext cx="1220788" cy="159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184401B-96C2-4C69-B8FA-672B9D24ECCF}"/>
              </a:ext>
            </a:extLst>
          </p:cNvPr>
          <p:cNvSpPr txBox="1"/>
          <p:nvPr/>
        </p:nvSpPr>
        <p:spPr>
          <a:xfrm>
            <a:off x="2743200" y="4871927"/>
            <a:ext cx="4670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GV DẠY: </a:t>
            </a:r>
            <a:endParaRPr lang="vi-VN" sz="1800" b="1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6" name="WordArt 6">
            <a:extLst>
              <a:ext uri="{FF2B5EF4-FFF2-40B4-BE49-F238E27FC236}">
                <a16:creationId xmlns:a16="http://schemas.microsoft.com/office/drawing/2014/main" xmlns="" id="{BEA85901-878D-44F4-B5FA-CE344E9E6DA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05568" y="2620541"/>
            <a:ext cx="6166140" cy="9767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i="1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Chúc</a:t>
            </a:r>
            <a:r>
              <a:rPr lang="en-US" sz="2000" b="1" i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các</a:t>
            </a:r>
            <a:r>
              <a:rPr lang="en-US" sz="2000" b="1" i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em</a:t>
            </a:r>
            <a:r>
              <a:rPr lang="en-US" sz="2000" b="1" i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giờ</a:t>
            </a:r>
            <a:r>
              <a:rPr lang="en-US" sz="2000" b="1" i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học</a:t>
            </a:r>
            <a:r>
              <a:rPr lang="en-US" sz="2000" b="1" i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vui</a:t>
            </a:r>
            <a:r>
              <a:rPr lang="en-US" sz="2000" b="1" i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2000" b="1" i="1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hiệu</a:t>
            </a:r>
            <a:r>
              <a:rPr lang="en-US" sz="2000" b="1" i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quả</a:t>
            </a:r>
            <a:r>
              <a:rPr lang="en-US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vi-VN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49612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/>
      <p:bldP spid="16" grpId="0"/>
      <p:bldP spid="1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40724" y="1346775"/>
            <a:ext cx="7620000" cy="990600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1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7413170-F361-4E3B-8690-44479C2DE080}"/>
              </a:ext>
            </a:extLst>
          </p:cNvPr>
          <p:cNvSpPr txBox="1"/>
          <p:nvPr/>
        </p:nvSpPr>
        <p:spPr>
          <a:xfrm>
            <a:off x="899592" y="790341"/>
            <a:ext cx="4572000" cy="556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Vương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miện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904FB28-E3A2-4F26-AC34-35557981633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132856"/>
            <a:ext cx="5040559" cy="2941062"/>
          </a:xfrm>
          <a:prstGeom prst="rect">
            <a:avLst/>
          </a:prstGeom>
        </p:spPr>
      </p:pic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3BDD91F1-D88F-4FA3-8AAD-0F146A5DD58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385801" y="3203736"/>
            <a:ext cx="6816084" cy="4924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1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HOẠT</a:t>
            </a:r>
            <a:r>
              <a:rPr kumimoji="0" lang="en-US" sz="2600" b="1" i="0" u="none" strike="noStrike" cap="none" normalizeH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ĐỘNG LUYỆN TẬP</a:t>
            </a:r>
            <a:endParaRPr kumimoji="0" lang="en-US" sz="2600" b="1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078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40724" y="1346775"/>
            <a:ext cx="7620000" cy="990600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1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7413170-F361-4E3B-8690-44479C2DE080}"/>
              </a:ext>
            </a:extLst>
          </p:cNvPr>
          <p:cNvSpPr txBox="1"/>
          <p:nvPr/>
        </p:nvSpPr>
        <p:spPr>
          <a:xfrm>
            <a:off x="440724" y="1202759"/>
            <a:ext cx="8703276" cy="1208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800" b="1" u="sng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BT 2(SGK):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Cắt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chữ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nl-NL" sz="3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Hãy gấp và cắt gấy thành các chữ cái in hoa.</a:t>
            </a:r>
            <a:endParaRPr lang="en-US" sz="3200" b="1" dirty="0">
              <a:solidFill>
                <a:srgbClr val="7030A0"/>
              </a:solidFill>
              <a:effectLst/>
              <a:latin typeface="Arial" panose="020B060402020202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55C90E1-B478-48A7-A58D-44CF926121B2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30951"/>
            <a:ext cx="6768752" cy="345037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xmlns="" id="{C67EA1A3-3CD5-4D29-9CA8-E3AA70DD8E3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385801" y="3203736"/>
            <a:ext cx="6816084" cy="4924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1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HOẠT</a:t>
            </a:r>
            <a:r>
              <a:rPr kumimoji="0" lang="en-US" sz="2600" b="1" i="0" u="none" strike="noStrike" cap="none" normalizeH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ĐỘNG LUYỆN TẬP</a:t>
            </a:r>
            <a:endParaRPr kumimoji="0" lang="en-US" sz="2600" b="1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xmlns="" id="{62887CA8-224D-4452-B30B-15CBC05634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7741" y="371372"/>
            <a:ext cx="5358532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30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HOẠT ĐỘNG CÁ NHÂN:</a:t>
            </a:r>
          </a:p>
        </p:txBody>
      </p:sp>
      <p:pic>
        <p:nvPicPr>
          <p:cNvPr id="8" name="5 phút đếm ngược nhạc vui vẻ hào hứng cho hoạt động nhóm">
            <a:hlinkClick r:id="" action="ppaction://media"/>
            <a:extLst>
              <a:ext uri="{FF2B5EF4-FFF2-40B4-BE49-F238E27FC236}">
                <a16:creationId xmlns:a16="http://schemas.microsoft.com/office/drawing/2014/main" xmlns="" id="{F1804B96-00CD-4A64-9048-38DD095A79D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4131" y="0"/>
            <a:ext cx="1134595" cy="638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26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40724" y="1346774"/>
            <a:ext cx="7620000" cy="4098449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en-US" sz="24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7435492-98C7-46AF-8FB1-A8C908EB188F}"/>
              </a:ext>
            </a:extLst>
          </p:cNvPr>
          <p:cNvSpPr txBox="1"/>
          <p:nvPr/>
        </p:nvSpPr>
        <p:spPr>
          <a:xfrm>
            <a:off x="251520" y="1521879"/>
            <a:ext cx="8136904" cy="5406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Chuẩn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giấy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màu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bút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chì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thước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thẳng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kéo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cắt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giấy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Cách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gấp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rồi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cắt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tạo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hình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Lăng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Bác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trên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giấy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Gấp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đôi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tờ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giấy</a:t>
            </a:r>
            <a:endParaRPr lang="en-US" sz="2400" b="1" dirty="0">
              <a:solidFill>
                <a:srgbClr val="7030A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Dùng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thước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thẳng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bút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chì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kẻ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nét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đứt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hình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ảnh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bên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Lăng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Mở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ra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kẻ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những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đường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thẳng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nằm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ngang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tạo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khoảng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10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nét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đứt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theo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chiều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dọc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Lại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gấp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đôi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cắt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theo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đường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nét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đứt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Mở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ra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ta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sẽ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kết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quả</a:t>
            </a:r>
            <a:r>
              <a:rPr lang="en-US" sz="24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CF47780-B001-4E52-99BE-2C96519DB2F9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29" t="8351" r="5005" b="18330"/>
          <a:stretch/>
        </p:blipFill>
        <p:spPr>
          <a:xfrm>
            <a:off x="5249652" y="81719"/>
            <a:ext cx="2088232" cy="14401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5F1C3D4-81D3-47DE-93D8-AFBB5536B4EE}"/>
              </a:ext>
            </a:extLst>
          </p:cNvPr>
          <p:cNvSpPr txBox="1"/>
          <p:nvPr/>
        </p:nvSpPr>
        <p:spPr>
          <a:xfrm>
            <a:off x="598054" y="957622"/>
            <a:ext cx="4572000" cy="564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*)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Cắt</a:t>
            </a:r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hình</a:t>
            </a:r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lăng</a:t>
            </a:r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Bác</a:t>
            </a:r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xmlns="" id="{824E8203-55F3-42AE-9F55-DC35B64D6AC1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385801" y="3203736"/>
            <a:ext cx="6816084" cy="4924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1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HOẠT</a:t>
            </a:r>
            <a:r>
              <a:rPr kumimoji="0" lang="en-US" sz="2600" b="1" i="0" u="none" strike="noStrike" cap="none" normalizeH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ĐỘNG VẬN DỤNG</a:t>
            </a:r>
            <a:endParaRPr kumimoji="0" lang="en-US" sz="2600" b="1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xmlns="" id="{4D471A5E-6688-49DA-8268-F76EEEFD2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375" y="339154"/>
            <a:ext cx="5358532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3000" b="1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HOẠT ĐỘNG CÁ NHÂN:</a:t>
            </a:r>
          </a:p>
        </p:txBody>
      </p:sp>
      <p:pic>
        <p:nvPicPr>
          <p:cNvPr id="11" name="5 phút đếm ngược nhạc vui vẻ hào hứng cho hoạt động nhóm">
            <a:hlinkClick r:id="" action="ppaction://media"/>
            <a:extLst>
              <a:ext uri="{FF2B5EF4-FFF2-40B4-BE49-F238E27FC236}">
                <a16:creationId xmlns:a16="http://schemas.microsoft.com/office/drawing/2014/main" xmlns="" id="{55A6E33B-EE49-4825-931D-0FF39FFC140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43030" y="135154"/>
            <a:ext cx="1134595" cy="638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48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826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40724" y="1346775"/>
            <a:ext cx="7620000" cy="990600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1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3CA0E21-98B6-4CE0-966D-9C9848F4C28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20688"/>
            <a:ext cx="6768752" cy="44255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AF00B29-D1A9-46FE-A752-FE943F7F61E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5229200"/>
            <a:ext cx="4939872" cy="1571393"/>
          </a:xfrm>
          <a:prstGeom prst="rect">
            <a:avLst/>
          </a:prstGeom>
        </p:spPr>
      </p:pic>
      <p:sp>
        <p:nvSpPr>
          <p:cNvPr id="8" name="Rectangle 1">
            <a:extLst>
              <a:ext uri="{FF2B5EF4-FFF2-40B4-BE49-F238E27FC236}">
                <a16:creationId xmlns:a16="http://schemas.microsoft.com/office/drawing/2014/main" xmlns="" id="{A1A960EC-BC10-4F92-8A56-066601A6BD4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385801" y="3203736"/>
            <a:ext cx="6816084" cy="4924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1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HOẠT</a:t>
            </a:r>
            <a:r>
              <a:rPr kumimoji="0" lang="en-US" sz="2600" b="1" i="0" u="none" strike="noStrike" cap="none" normalizeH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ĐỘNG VẬN DỤNG</a:t>
            </a:r>
            <a:endParaRPr kumimoji="0" lang="en-US" sz="2600" b="1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764F2CF-3BF1-4EE3-B654-9DA915C0BB2F}"/>
              </a:ext>
            </a:extLst>
          </p:cNvPr>
          <p:cNvSpPr txBox="1"/>
          <p:nvPr/>
        </p:nvSpPr>
        <p:spPr>
          <a:xfrm>
            <a:off x="971600" y="134991"/>
            <a:ext cx="4572000" cy="4277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*) </a:t>
            </a:r>
            <a:r>
              <a:rPr lang="en-US" sz="20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Cắt</a:t>
            </a:r>
            <a:r>
              <a:rPr lang="en-US" sz="2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hình</a:t>
            </a:r>
            <a:r>
              <a:rPr lang="en-US" sz="2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lăng</a:t>
            </a:r>
            <a:r>
              <a:rPr lang="en-US" sz="2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Bác</a:t>
            </a:r>
            <a:r>
              <a:rPr lang="en-US" sz="2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244185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539552" y="1196752"/>
            <a:ext cx="7620000" cy="2592288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Chuẩn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tờ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giấy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hình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vuông</a:t>
            </a:r>
            <a:endParaRPr lang="en-US" sz="2200" dirty="0">
              <a:solidFill>
                <a:srgbClr val="7030A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Cách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gấp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cắt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tạo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hình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bông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hoa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</a:p>
          <a:p>
            <a:pPr algn="just"/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Gấp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đôi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tờ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giấy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theo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chiều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dọc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(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đối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xứng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dọc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</a:p>
          <a:p>
            <a:pPr algn="just"/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Gấp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đôi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tờ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giấy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theo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chiều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ngang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đối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xứng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ngang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</a:p>
          <a:p>
            <a:pPr algn="just"/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Gấp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đôi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tờ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giấy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theo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đường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chéo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(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hoa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4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cánh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</a:p>
          <a:p>
            <a:pPr algn="just"/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Cắt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cung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tròn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nửa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cánh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hoa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cắt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nhụy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hoa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Mở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ra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ta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sẽ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sản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phẩm</a:t>
            </a:r>
            <a:r>
              <a:rPr lang="en-US" sz="2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A04C6D4-3924-4CC0-BE59-AB524A656C0C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33" t="55603" r="4000" b="3143"/>
          <a:stretch/>
        </p:blipFill>
        <p:spPr>
          <a:xfrm>
            <a:off x="6300192" y="404664"/>
            <a:ext cx="2304256" cy="17281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4E9E625-7B64-4228-ADA8-9588DBCD7F0E}"/>
              </a:ext>
            </a:extLst>
          </p:cNvPr>
          <p:cNvSpPr txBox="1"/>
          <p:nvPr/>
        </p:nvSpPr>
        <p:spPr>
          <a:xfrm>
            <a:off x="683568" y="622418"/>
            <a:ext cx="4572000" cy="564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*)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Cắt</a:t>
            </a:r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hình</a:t>
            </a:r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bông</a:t>
            </a:r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hoa</a:t>
            </a:r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xmlns="" id="{5EE1CB6C-E318-437B-A60C-6CF3AF9CF8C7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385801" y="3203736"/>
            <a:ext cx="6816084" cy="4924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1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HOẠT</a:t>
            </a:r>
            <a:r>
              <a:rPr kumimoji="0" lang="en-US" sz="2600" b="1" i="0" u="none" strike="noStrike" cap="none" normalizeH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ĐỘNG VẬN DỤNG</a:t>
            </a:r>
            <a:endParaRPr kumimoji="0" lang="en-US" sz="2600" b="1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xmlns="" id="{136F6AD7-DFC7-4331-B5EE-E9EF3D189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8032" y="116632"/>
            <a:ext cx="5358532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3000" b="1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HOẠT ĐỘNG CÁ NHÂN:</a:t>
            </a:r>
          </a:p>
        </p:txBody>
      </p:sp>
      <p:pic>
        <p:nvPicPr>
          <p:cNvPr id="2" name="Đồng hồ đếm ngược 3 phút có âm thanh">
            <a:hlinkClick r:id="" action="ppaction://media"/>
            <a:extLst>
              <a:ext uri="{FF2B5EF4-FFF2-40B4-BE49-F238E27FC236}">
                <a16:creationId xmlns:a16="http://schemas.microsoft.com/office/drawing/2014/main" xmlns="" id="{BCB1EFA1-0053-4319-8417-E028AF8A993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075" y="92075"/>
            <a:ext cx="943849" cy="53091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78A0AE0-1AB0-421C-A5F5-F050DFB0993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054" y="3799118"/>
            <a:ext cx="5639218" cy="285414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3F604A4-8BE0-450D-B0AE-A82FA3724398}"/>
              </a:ext>
            </a:extLst>
          </p:cNvPr>
          <p:cNvSpPr txBox="1"/>
          <p:nvPr/>
        </p:nvSpPr>
        <p:spPr>
          <a:xfrm>
            <a:off x="315195" y="2132856"/>
            <a:ext cx="784887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Nếu</a:t>
            </a:r>
            <a:r>
              <a:rPr lang="en-US" sz="3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trước</a:t>
            </a:r>
            <a:r>
              <a:rPr lang="en-US" sz="3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khi</a:t>
            </a:r>
            <a:r>
              <a:rPr lang="en-US" sz="3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cắt</a:t>
            </a:r>
            <a:r>
              <a:rPr lang="en-US" sz="3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ta </a:t>
            </a:r>
            <a:r>
              <a:rPr lang="en-US" sz="3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gấp</a:t>
            </a:r>
            <a:r>
              <a:rPr lang="en-US" sz="3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đôi</a:t>
            </a:r>
            <a:r>
              <a:rPr lang="en-US" sz="3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tờ</a:t>
            </a:r>
            <a:r>
              <a:rPr lang="en-US" sz="3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giấy</a:t>
            </a:r>
            <a:r>
              <a:rPr lang="en-US" sz="3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theo</a:t>
            </a:r>
            <a:r>
              <a:rPr lang="en-US" sz="3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đường</a:t>
            </a:r>
            <a:r>
              <a:rPr lang="en-US" sz="3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chéo</a:t>
            </a:r>
            <a:r>
              <a:rPr lang="en-US" sz="3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lần</a:t>
            </a:r>
            <a:r>
              <a:rPr lang="en-US" sz="3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 </a:t>
            </a:r>
            <a:r>
              <a:rPr lang="en-US" sz="3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thì</a:t>
            </a:r>
            <a:r>
              <a:rPr lang="en-US" sz="3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en-US" sz="3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hoa</a:t>
            </a:r>
            <a:r>
              <a:rPr lang="en-US" sz="3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8 </a:t>
            </a:r>
            <a:r>
              <a:rPr lang="en-US" sz="3200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cánh</a:t>
            </a:r>
            <a:r>
              <a:rPr lang="en-US" sz="3200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73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912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out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40724" y="1346775"/>
            <a:ext cx="7620000" cy="990600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1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7413170-F361-4E3B-8690-44479C2DE080}"/>
              </a:ext>
            </a:extLst>
          </p:cNvPr>
          <p:cNvSpPr txBox="1"/>
          <p:nvPr/>
        </p:nvSpPr>
        <p:spPr>
          <a:xfrm>
            <a:off x="2483768" y="249649"/>
            <a:ext cx="4788024" cy="556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CÓ THỂ EM CHƯA BIẾT: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70222E6-5231-4054-AE77-EA52EB010CD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218" y="3343231"/>
            <a:ext cx="6850506" cy="33123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ABEF6FF-C30B-4504-B2D0-0FAE5DAF1C0B}"/>
              </a:ext>
            </a:extLst>
          </p:cNvPr>
          <p:cNvSpPr txBox="1"/>
          <p:nvPr/>
        </p:nvSpPr>
        <p:spPr>
          <a:xfrm>
            <a:off x="440724" y="764704"/>
            <a:ext cx="78756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ĐỐI XỨNG TRONG TOÁN HỌC</a:t>
            </a:r>
            <a:endParaRPr lang="en-US" sz="2400" dirty="0">
              <a:solidFill>
                <a:srgbClr val="0070C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Tính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chất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giao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hoán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phép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cộng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phép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nhân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</a:p>
          <a:p>
            <a:pPr algn="just"/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</a:t>
            </a:r>
            <a:r>
              <a:rPr lang="en-US" sz="24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+ b = b + a; </a:t>
            </a:r>
            <a:r>
              <a:rPr lang="en-US" sz="24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a.b</a:t>
            </a:r>
            <a:r>
              <a:rPr lang="en-US" sz="24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= </a:t>
            </a:r>
            <a:r>
              <a:rPr lang="en-US" sz="24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b.a.</a:t>
            </a:r>
            <a:endParaRPr lang="en-US" sz="2400" b="1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17" descr="Blue_rose">
            <a:extLst>
              <a:ext uri="{FF2B5EF4-FFF2-40B4-BE49-F238E27FC236}">
                <a16:creationId xmlns:a16="http://schemas.microsoft.com/office/drawing/2014/main" xmlns="" id="{85650033-F29A-41AF-8BE8-F549D3E1BB5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3789">
            <a:off x="-41532" y="4349325"/>
            <a:ext cx="1234396" cy="2444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">
            <a:extLst>
              <a:ext uri="{FF2B5EF4-FFF2-40B4-BE49-F238E27FC236}">
                <a16:creationId xmlns:a16="http://schemas.microsoft.com/office/drawing/2014/main" xmlns="" id="{07AEA06B-DF02-486A-8DB4-D9333DC39B7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385801" y="3203736"/>
            <a:ext cx="6816084" cy="4924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1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HOẠT</a:t>
            </a:r>
            <a:r>
              <a:rPr kumimoji="0" lang="en-US" sz="2600" b="1" i="0" u="none" strike="noStrike" cap="none" normalizeH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ĐỘNG VẬN DỤNG</a:t>
            </a:r>
            <a:endParaRPr kumimoji="0" lang="en-US" sz="2600" b="1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C1C3764-AD15-466A-A501-63E74F440D18}"/>
              </a:ext>
            </a:extLst>
          </p:cNvPr>
          <p:cNvSpPr txBox="1"/>
          <p:nvPr/>
        </p:nvSpPr>
        <p:spPr>
          <a:xfrm>
            <a:off x="435221" y="1950534"/>
            <a:ext cx="107478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nguyên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nguyên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âm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nguyên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dương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</a:p>
          <a:p>
            <a:pPr algn="just"/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…-3; -2; -1; 0; 1; 2; 3; …</a:t>
            </a:r>
            <a:endParaRPr lang="en-US" sz="2400" b="1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A81BD21-941B-4C08-B7C2-9A80BA9D6F63}"/>
              </a:ext>
            </a:extLst>
          </p:cNvPr>
          <p:cNvSpPr txBox="1"/>
          <p:nvPr/>
        </p:nvSpPr>
        <p:spPr>
          <a:xfrm>
            <a:off x="440724" y="2740152"/>
            <a:ext cx="65795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 Tam 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giác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Pascal (</a:t>
            </a:r>
            <a:r>
              <a:rPr lang="en-US" sz="24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Hình</a:t>
            </a:r>
            <a:r>
              <a:rPr lang="en-US" sz="24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95 SGK)</a:t>
            </a:r>
          </a:p>
        </p:txBody>
      </p:sp>
    </p:spTree>
    <p:extLst>
      <p:ext uri="{BB962C8B-B14F-4D97-AF65-F5344CB8AC3E}">
        <p14:creationId xmlns:p14="http://schemas.microsoft.com/office/powerpoint/2010/main" val="28634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905198" y="911723"/>
            <a:ext cx="7627242" cy="5034553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en-US" sz="2000" b="1" u="sng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Nhiệm</a:t>
            </a:r>
            <a:r>
              <a:rPr lang="en-US" sz="2000" b="1" u="sng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vụ</a:t>
            </a:r>
            <a:r>
              <a:rPr lang="en-US" sz="2000" b="1" u="sng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</a:t>
            </a:r>
            <a:r>
              <a:rPr lang="en-US" sz="20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Hoạt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động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nhóm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5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bạn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làm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ngoài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giờ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học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tiết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học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sau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mang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đến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lớp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bình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chọn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Sử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dụng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tính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chất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đối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xứng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tạo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tấm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thiệp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mừng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ngày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lễ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giáng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sinh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thiệp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hình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ảnh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tính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đối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xứng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như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cây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thông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bông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hoa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tuyết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ngôi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sao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…</a:t>
            </a:r>
          </a:p>
          <a:p>
            <a:pPr algn="just"/>
            <a:r>
              <a:rPr lang="en-US" sz="2000" b="1" u="sng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Nhiệm</a:t>
            </a:r>
            <a:r>
              <a:rPr lang="en-US" sz="2000" b="1" u="sng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vụ</a:t>
            </a:r>
            <a:r>
              <a:rPr lang="en-US" sz="2000" b="1" u="sng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</a:t>
            </a:r>
            <a:r>
              <a:rPr lang="en-US" sz="20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HS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thực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hiện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làm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ở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nhà</a:t>
            </a:r>
            <a:r>
              <a:rPr lang="en-US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Chuẩn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bị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giơ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̀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sau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: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giấy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A4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gấp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hình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hộp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có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nắp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kéo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thước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kẻ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keo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dán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giấy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.</a:t>
            </a:r>
            <a:endParaRPr lang="en-US" sz="2400" dirty="0">
              <a:solidFill>
                <a:srgbClr val="002060"/>
              </a:solidFill>
              <a:latin typeface="Arial" panose="020B060402020202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Ôn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lại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các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hình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: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hình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tam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giác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đều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hình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thang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cân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hình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thoi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hình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vuông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hình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chư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̃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nhật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cách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tính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diện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tích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chu vi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của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hình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chư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̃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nhật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hình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vuông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Ôn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lại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kiến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cả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chương</a:t>
            </a:r>
            <a:r>
              <a:rPr lang="en-US" sz="2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III.</a:t>
            </a:r>
          </a:p>
          <a:p>
            <a:pPr marL="342900" indent="-342900" algn="just">
              <a:buFontTx/>
              <a:buChar char="-"/>
            </a:pPr>
            <a:endParaRPr lang="en-US" sz="2400" b="1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7413170-F361-4E3B-8690-44479C2DE080}"/>
              </a:ext>
            </a:extLst>
          </p:cNvPr>
          <p:cNvSpPr txBox="1"/>
          <p:nvPr/>
        </p:nvSpPr>
        <p:spPr>
          <a:xfrm>
            <a:off x="2195736" y="388503"/>
            <a:ext cx="65527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HỌC Ở NHÀ:</a:t>
            </a:r>
          </a:p>
        </p:txBody>
      </p:sp>
      <p:pic>
        <p:nvPicPr>
          <p:cNvPr id="5" name="Picture 13" descr="Hong day">
            <a:extLst>
              <a:ext uri="{FF2B5EF4-FFF2-40B4-BE49-F238E27FC236}">
                <a16:creationId xmlns:a16="http://schemas.microsoft.com/office/drawing/2014/main" xmlns="" id="{2CE44B0E-E73F-4473-90B2-89DE96379E3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05235">
            <a:off x="-900471" y="447036"/>
            <a:ext cx="3301922" cy="152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2" descr="Hong day">
            <a:extLst>
              <a:ext uri="{FF2B5EF4-FFF2-40B4-BE49-F238E27FC236}">
                <a16:creationId xmlns:a16="http://schemas.microsoft.com/office/drawing/2014/main" xmlns="" id="{4A0F9D2A-217C-4A8B-86F1-282DEF4AE4C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92210">
            <a:off x="6934317" y="485167"/>
            <a:ext cx="3135350" cy="1493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flowerbar">
            <a:extLst>
              <a:ext uri="{FF2B5EF4-FFF2-40B4-BE49-F238E27FC236}">
                <a16:creationId xmlns:a16="http://schemas.microsoft.com/office/drawing/2014/main" xmlns="" id="{42BC54FE-E63E-42E9-9C77-E8818C5797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063" y="6188596"/>
            <a:ext cx="6719887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 descr="WhitecornerFlower">
            <a:extLst>
              <a:ext uri="{FF2B5EF4-FFF2-40B4-BE49-F238E27FC236}">
                <a16:creationId xmlns:a16="http://schemas.microsoft.com/office/drawing/2014/main" xmlns="" id="{8BE72233-57DF-422E-A141-26C5790D99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121796"/>
            <a:ext cx="1524000" cy="171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6" descr="WhitecornerFlower">
            <a:extLst>
              <a:ext uri="{FF2B5EF4-FFF2-40B4-BE49-F238E27FC236}">
                <a16:creationId xmlns:a16="http://schemas.microsoft.com/office/drawing/2014/main" xmlns="" id="{766090CE-8D5D-43FA-9DF3-DB1CAFE497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5" y="5167250"/>
            <a:ext cx="17526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9477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47A22D7-37B6-4598-875B-991A0BD45088}"/>
              </a:ext>
            </a:extLst>
          </p:cNvPr>
          <p:cNvSpPr txBox="1"/>
          <p:nvPr/>
        </p:nvSpPr>
        <p:spPr>
          <a:xfrm>
            <a:off x="690044" y="2403366"/>
            <a:ext cx="81304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en-US" sz="4000" b="1" i="1" baseline="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Chúc</a:t>
            </a:r>
            <a:r>
              <a:rPr lang="en-US" altLang="en-US" sz="4000" b="1" i="1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i="1" baseline="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4000" b="1" i="1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i="1" baseline="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altLang="en-US" sz="4000" b="1" i="1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i="1" baseline="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altLang="en-US" sz="4000" b="1" i="1" baseline="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i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tốt</a:t>
            </a:r>
            <a:r>
              <a:rPr lang="en-US" altLang="en-US" sz="4000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b="1" i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altLang="en-US" sz="4000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altLang="en-US" sz="4000" b="1" i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altLang="en-US" sz="4000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US" altLang="en-US" sz="4000" b="1" i="1" baseline="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kitty">
            <a:extLst>
              <a:ext uri="{FF2B5EF4-FFF2-40B4-BE49-F238E27FC236}">
                <a16:creationId xmlns:a16="http://schemas.microsoft.com/office/drawing/2014/main" xmlns="" id="{0E02EF47-40D5-4E63-A111-81C3D5777EB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353" y="3784848"/>
            <a:ext cx="2078038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kitty">
            <a:extLst>
              <a:ext uri="{FF2B5EF4-FFF2-40B4-BE49-F238E27FC236}">
                <a16:creationId xmlns:a16="http://schemas.microsoft.com/office/drawing/2014/main" xmlns="" id="{7D2F859D-4816-4E8A-BC49-E7C1C39E6CB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847" y="3861048"/>
            <a:ext cx="1966913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kitty">
            <a:extLst>
              <a:ext uri="{FF2B5EF4-FFF2-40B4-BE49-F238E27FC236}">
                <a16:creationId xmlns:a16="http://schemas.microsoft.com/office/drawing/2014/main" xmlns="" id="{6C9AA82E-8D11-45CD-9130-34099D97D58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807332"/>
            <a:ext cx="2078038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kitty">
            <a:extLst>
              <a:ext uri="{FF2B5EF4-FFF2-40B4-BE49-F238E27FC236}">
                <a16:creationId xmlns:a16="http://schemas.microsoft.com/office/drawing/2014/main" xmlns="" id="{04A15F1B-F258-4835-B5D6-D2AC66EBACA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393" y="3803076"/>
            <a:ext cx="2078038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kitty">
            <a:extLst>
              <a:ext uri="{FF2B5EF4-FFF2-40B4-BE49-F238E27FC236}">
                <a16:creationId xmlns:a16="http://schemas.microsoft.com/office/drawing/2014/main" xmlns="" id="{AB9B7C53-646B-4E22-8ADE-DB0A0F43791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687" y="3746748"/>
            <a:ext cx="2078038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 descr="flowerbar">
            <a:extLst>
              <a:ext uri="{FF2B5EF4-FFF2-40B4-BE49-F238E27FC236}">
                <a16:creationId xmlns:a16="http://schemas.microsoft.com/office/drawing/2014/main" xmlns="" id="{C751C5F3-F26D-4DBD-B44A-E850BBCDE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932218"/>
            <a:ext cx="7416824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4" descr="WhitecornerFlower">
            <a:extLst>
              <a:ext uri="{FF2B5EF4-FFF2-40B4-BE49-F238E27FC236}">
                <a16:creationId xmlns:a16="http://schemas.microsoft.com/office/drawing/2014/main" xmlns="" id="{DC8B3A68-69FA-4EDB-ADB1-72FE944D03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63016">
            <a:off x="7524027" y="-18254"/>
            <a:ext cx="1524000" cy="171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6" descr="WhitecornerFlower">
            <a:extLst>
              <a:ext uri="{FF2B5EF4-FFF2-40B4-BE49-F238E27FC236}">
                <a16:creationId xmlns:a16="http://schemas.microsoft.com/office/drawing/2014/main" xmlns="" id="{4F29BBFA-F6AB-45ED-ABB1-A1E6ABDEC0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089" y="-45314"/>
            <a:ext cx="17526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0" descr="AD24">
            <a:extLst>
              <a:ext uri="{FF2B5EF4-FFF2-40B4-BE49-F238E27FC236}">
                <a16:creationId xmlns:a16="http://schemas.microsoft.com/office/drawing/2014/main" xmlns="" id="{5A22C8E0-8855-4466-8F20-4B7B3A90F37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800600"/>
            <a:ext cx="21463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0" descr="AD24">
            <a:extLst>
              <a:ext uri="{FF2B5EF4-FFF2-40B4-BE49-F238E27FC236}">
                <a16:creationId xmlns:a16="http://schemas.microsoft.com/office/drawing/2014/main" xmlns="" id="{248DE396-29F5-4BA8-BFDF-9D437128195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850" y="-546751"/>
            <a:ext cx="21463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7" descr="Blue_rose">
            <a:extLst>
              <a:ext uri="{FF2B5EF4-FFF2-40B4-BE49-F238E27FC236}">
                <a16:creationId xmlns:a16="http://schemas.microsoft.com/office/drawing/2014/main" xmlns="" id="{02F343D4-68CF-42C8-8CD8-1B2D1E9336A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27451">
            <a:off x="-98620" y="5223493"/>
            <a:ext cx="1096963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0" descr="Blue_rose">
            <a:extLst>
              <a:ext uri="{FF2B5EF4-FFF2-40B4-BE49-F238E27FC236}">
                <a16:creationId xmlns:a16="http://schemas.microsoft.com/office/drawing/2014/main" xmlns="" id="{79A7C3AA-69B1-41FF-89EE-C97B5AFC90E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64923" flipH="1">
            <a:off x="7944999" y="5237411"/>
            <a:ext cx="115252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368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J0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4" t="5556" r="5833" b="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4"/>
          <p:cNvSpPr>
            <a:spLocks noChangeArrowheads="1"/>
          </p:cNvSpPr>
          <p:nvPr/>
        </p:nvSpPr>
        <p:spPr bwMode="auto">
          <a:xfrm rot="-5400000">
            <a:off x="5714207" y="4073525"/>
            <a:ext cx="719137" cy="539750"/>
          </a:xfrm>
          <a:prstGeom prst="irregularSeal1">
            <a:avLst/>
          </a:prstGeom>
          <a:gradFill rotWithShape="1">
            <a:gsLst>
              <a:gs pos="0">
                <a:srgbClr val="CCFF99"/>
              </a:gs>
              <a:gs pos="100000">
                <a:srgbClr val="5E7647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3076" name="Picture 5" descr="02"/>
          <p:cNvSpPr>
            <a:spLocks noChangeAspect="1" noChangeArrowheads="1"/>
          </p:cNvSpPr>
          <p:nvPr/>
        </p:nvSpPr>
        <p:spPr bwMode="auto">
          <a:xfrm flipV="1">
            <a:off x="6499225" y="5129213"/>
            <a:ext cx="1558925" cy="203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0" name="WordArt 6"/>
          <p:cNvSpPr>
            <a:spLocks noChangeArrowheads="1" noChangeShapeType="1" noTextEdit="1"/>
          </p:cNvSpPr>
          <p:nvPr/>
        </p:nvSpPr>
        <p:spPr bwMode="auto">
          <a:xfrm>
            <a:off x="1540607" y="2135982"/>
            <a:ext cx="6166140" cy="17271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§</a:t>
            </a:r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8</a:t>
            </a:r>
            <a:r>
              <a:rPr lang="vi-VN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. </a:t>
            </a:r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ĐỐI XỨNG TRONG THỰC TIỄN</a:t>
            </a:r>
          </a:p>
          <a:p>
            <a:pPr algn="ctr"/>
            <a:r>
              <a:rPr lang="en-US" sz="20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(</a:t>
            </a:r>
            <a:r>
              <a:rPr lang="en-US" sz="2000" b="1" dirty="0" err="1">
                <a:solidFill>
                  <a:srgbClr val="0070C0"/>
                </a:solidFill>
                <a:latin typeface="+mj-lt"/>
                <a:cs typeface="Times New Roman" pitchFamily="18" charset="0"/>
              </a:rPr>
              <a:t>Tiết</a:t>
            </a:r>
            <a:r>
              <a:rPr lang="en-US" sz="20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 2)</a:t>
            </a:r>
            <a:endParaRPr lang="vi-VN" sz="2000" b="1" dirty="0">
              <a:solidFill>
                <a:srgbClr val="0070C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6343650" y="1687297"/>
            <a:ext cx="539750" cy="719137"/>
          </a:xfrm>
          <a:prstGeom prst="irregularSeal1">
            <a:avLst/>
          </a:prstGeom>
          <a:gradFill rotWithShape="1">
            <a:gsLst>
              <a:gs pos="0">
                <a:srgbClr val="FF3300"/>
              </a:gs>
              <a:gs pos="100000">
                <a:srgbClr val="7618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7009605" y="578644"/>
            <a:ext cx="538163" cy="719137"/>
          </a:xfrm>
          <a:prstGeom prst="irregularSeal2">
            <a:avLst/>
          </a:prstGeom>
          <a:gradFill rotWithShape="1">
            <a:gsLst>
              <a:gs pos="0">
                <a:srgbClr val="CC00FF"/>
              </a:gs>
              <a:gs pos="100000">
                <a:srgbClr val="5E0076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2203450" y="3987460"/>
            <a:ext cx="539750" cy="719138"/>
          </a:xfrm>
          <a:prstGeom prst="irregularSeal1">
            <a:avLst/>
          </a:prstGeom>
          <a:gradFill rotWithShape="1">
            <a:gsLst>
              <a:gs pos="0">
                <a:srgbClr val="FF3300"/>
              </a:gs>
              <a:gs pos="100000">
                <a:srgbClr val="7618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 rot="-5400000">
            <a:off x="877627" y="6033294"/>
            <a:ext cx="719137" cy="539750"/>
          </a:xfrm>
          <a:prstGeom prst="irregularSeal1">
            <a:avLst/>
          </a:prstGeom>
          <a:gradFill rotWithShape="1">
            <a:gsLst>
              <a:gs pos="0">
                <a:srgbClr val="CCFF99"/>
              </a:gs>
              <a:gs pos="100000">
                <a:srgbClr val="5E7647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2435946" y="2057400"/>
            <a:ext cx="539750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3085" name="Picture 5" descr="02"/>
          <p:cNvSpPr>
            <a:spLocks noChangeAspect="1" noChangeArrowheads="1"/>
          </p:cNvSpPr>
          <p:nvPr/>
        </p:nvSpPr>
        <p:spPr bwMode="auto">
          <a:xfrm flipV="1">
            <a:off x="1184275" y="5129213"/>
            <a:ext cx="1558925" cy="203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86" name="Picture 5" descr="02"/>
          <p:cNvSpPr>
            <a:spLocks noChangeAspect="1" noChangeArrowheads="1"/>
          </p:cNvSpPr>
          <p:nvPr/>
        </p:nvSpPr>
        <p:spPr bwMode="auto">
          <a:xfrm flipV="1">
            <a:off x="6753225" y="-34925"/>
            <a:ext cx="1222375" cy="159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87" name="Picture 5" descr="02"/>
          <p:cNvSpPr>
            <a:spLocks noChangeAspect="1" noChangeArrowheads="1"/>
          </p:cNvSpPr>
          <p:nvPr/>
        </p:nvSpPr>
        <p:spPr bwMode="auto">
          <a:xfrm flipV="1">
            <a:off x="1098550" y="7938"/>
            <a:ext cx="1220788" cy="159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184401B-96C2-4C69-B8FA-672B9D24ECCF}"/>
              </a:ext>
            </a:extLst>
          </p:cNvPr>
          <p:cNvSpPr txBox="1"/>
          <p:nvPr/>
        </p:nvSpPr>
        <p:spPr>
          <a:xfrm>
            <a:off x="2743200" y="4871927"/>
            <a:ext cx="4670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GV DẠY: </a:t>
            </a:r>
            <a:endParaRPr lang="vi-VN" sz="1800" b="1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75574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67741" y="371372"/>
            <a:ext cx="5358532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30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HOẠT ĐỘNG NHÓM: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672884" y="951156"/>
            <a:ext cx="1548245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lang="en-US" sz="2100" b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Luật</a:t>
            </a:r>
            <a:r>
              <a:rPr lang="en-US" sz="21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chơi</a:t>
            </a:r>
            <a:r>
              <a:rPr lang="en-US" sz="21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49" y="1475861"/>
            <a:ext cx="7952927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+)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Hoạt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động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nhóm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mỗi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nhóm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một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từ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4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đến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6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học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sinh</a:t>
            </a:r>
            <a:endParaRPr lang="en-US" sz="21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79512" y="1923887"/>
            <a:ext cx="8136904" cy="1108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+)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Nhiệm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vụ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của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mỗi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chơi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là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Tìm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các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hình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động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vật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thực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vật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có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tính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đối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xứng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trong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tự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nhiên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.</a:t>
            </a:r>
            <a:endParaRPr lang="en-US" sz="21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-65304" y="3828673"/>
            <a:ext cx="5357383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+)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Thời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gian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hoạt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động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nhóm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: 5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phút</a:t>
            </a:r>
            <a:endParaRPr lang="en-US" sz="21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26302" y="4837186"/>
            <a:ext cx="6389914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+)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Mỗi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hình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đúng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được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1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điểm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65232" y="5320187"/>
            <a:ext cx="7822392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+)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Hoàn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thành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trước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hoặc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đúng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thời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gian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quy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định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: 10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điểm</a:t>
            </a:r>
            <a:endParaRPr lang="en-US" sz="21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3007898" y="4284757"/>
            <a:ext cx="3034646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lang="en-US" sz="2100" b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Cách</a:t>
            </a:r>
            <a:r>
              <a:rPr lang="en-US" sz="21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tính</a:t>
            </a:r>
            <a:r>
              <a:rPr lang="en-US" sz="21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điểm</a:t>
            </a:r>
            <a:r>
              <a:rPr lang="en-US" sz="21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773324" y="6060921"/>
            <a:ext cx="7347363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nào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có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số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điểm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cao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điểm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hơn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đó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chiến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thắng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xmlns="" id="{A74CC76C-46B1-46E9-B121-E8318E15C64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385801" y="3203736"/>
            <a:ext cx="6816084" cy="4924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1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HOẠT</a:t>
            </a:r>
            <a:r>
              <a:rPr kumimoji="0" lang="en-US" sz="2600" b="1" i="0" u="none" strike="noStrike" cap="none" normalizeH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ĐỘNG LUYỆN TẬP</a:t>
            </a:r>
            <a:endParaRPr kumimoji="0" lang="en-US" sz="2600" b="1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">
            <a:extLst>
              <a:ext uri="{FF2B5EF4-FFF2-40B4-BE49-F238E27FC236}">
                <a16:creationId xmlns:a16="http://schemas.microsoft.com/office/drawing/2014/main" xmlns="" id="{87C43131-B48C-44D1-BAFE-800729F9E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342" y="3276244"/>
            <a:ext cx="5357383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+) </a:t>
            </a:r>
            <a:r>
              <a:rPr lang="en-US" sz="2100" b="1" dirty="0" err="1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Kĩ</a:t>
            </a:r>
            <a:r>
              <a:rPr lang="en-US" sz="2100" b="1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thuật</a:t>
            </a:r>
            <a:r>
              <a:rPr lang="en-US" sz="2100" b="1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en-US" sz="2100" b="1" dirty="0" err="1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Khăn</a:t>
            </a:r>
            <a:r>
              <a:rPr lang="en-US" sz="2100" b="1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trải</a:t>
            </a:r>
            <a:r>
              <a:rPr lang="en-US" sz="2100" b="1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bàn</a:t>
            </a:r>
            <a:r>
              <a:rPr lang="en-US" sz="2100" b="1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</p:txBody>
      </p:sp>
      <p:pic>
        <p:nvPicPr>
          <p:cNvPr id="17" name="5 phút đếm ngược nhạc vui vẻ hào hứng cho hoạt động nhóm">
            <a:hlinkClick r:id="" action="ppaction://media"/>
            <a:extLst>
              <a:ext uri="{FF2B5EF4-FFF2-40B4-BE49-F238E27FC236}">
                <a16:creationId xmlns:a16="http://schemas.microsoft.com/office/drawing/2014/main" xmlns="" id="{98EA2173-8933-48D0-A8E3-55C27DDF911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4131" y="0"/>
            <a:ext cx="1134595" cy="638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179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26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xmlns="" id="{A39202B9-7874-46AA-BE86-A001B27813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4413750"/>
              </p:ext>
            </p:extLst>
          </p:nvPr>
        </p:nvGraphicFramePr>
        <p:xfrm>
          <a:off x="2051815" y="4890626"/>
          <a:ext cx="5616624" cy="1864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Bitmap Image" r:id="rId3" imgW="3400900" imgH="1133633" progId="Paint.Picture">
                  <p:embed/>
                </p:oleObj>
              </mc:Choice>
              <mc:Fallback>
                <p:oleObj name="Bitmap Image" r:id="rId3" imgW="3400900" imgH="1133633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815" y="4890626"/>
                        <a:ext cx="5616624" cy="18648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9904" y="861871"/>
            <a:ext cx="1728192" cy="34252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4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Thực</a:t>
            </a:r>
            <a:r>
              <a:rPr lang="en-US" sz="24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vật</a:t>
            </a:r>
            <a:r>
              <a:rPr lang="en-US" sz="24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B44BB28-74E1-40D9-A016-5D25158007B9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2" t="16884" r="17616" b="24735"/>
          <a:stretch/>
        </p:blipFill>
        <p:spPr bwMode="auto">
          <a:xfrm>
            <a:off x="1491662" y="911439"/>
            <a:ext cx="2079357" cy="175445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Sưu tầm : “Đã mắt” với những bức ảnh cho thấy vẻ đẹp của sự hoàn hảo">
            <a:extLst>
              <a:ext uri="{FF2B5EF4-FFF2-40B4-BE49-F238E27FC236}">
                <a16:creationId xmlns:a16="http://schemas.microsoft.com/office/drawing/2014/main" xmlns="" id="{BD2EF4D6-D0A0-4CF1-9A2D-CCE6F7AF3981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861871"/>
            <a:ext cx="1886254" cy="185359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xmlns="" id="{4A0A71BC-1B4E-4A6D-AB46-C2117B231A51}"/>
              </a:ext>
            </a:extLst>
          </p:cNvPr>
          <p:cNvSpPr txBox="1">
            <a:spLocks noChangeArrowheads="1"/>
          </p:cNvSpPr>
          <p:nvPr/>
        </p:nvSpPr>
        <p:spPr>
          <a:xfrm>
            <a:off x="395536" y="3023962"/>
            <a:ext cx="1728192" cy="34252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Động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vật</a:t>
            </a:r>
            <a:r>
              <a:rPr lang="en-US" sz="24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CBEA677E-405E-4492-AA0E-03BDFD11E083}"/>
              </a:ext>
            </a:extLst>
          </p:cNvPr>
          <p:cNvSpPr txBox="1">
            <a:spLocks noChangeArrowheads="1"/>
          </p:cNvSpPr>
          <p:nvPr/>
        </p:nvSpPr>
        <p:spPr>
          <a:xfrm>
            <a:off x="395536" y="4653136"/>
            <a:ext cx="3888432" cy="512452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4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Các</a:t>
            </a:r>
            <a:r>
              <a:rPr lang="en-US" sz="24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biển</a:t>
            </a:r>
            <a:r>
              <a:rPr lang="en-US" sz="24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báo</a:t>
            </a:r>
            <a:r>
              <a:rPr lang="en-US" sz="24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giao</a:t>
            </a:r>
            <a:r>
              <a:rPr lang="en-US" sz="24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thông</a:t>
            </a:r>
            <a:r>
              <a:rPr lang="en-US" sz="24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xmlns="" id="{D319E6B7-D1EA-4090-B547-20208DB7E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7744" y="4630276"/>
            <a:ext cx="2214246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BD43643C-2C07-4AA8-9099-67913470C0B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904667"/>
            <a:ext cx="2602000" cy="1748469"/>
          </a:xfrm>
          <a:prstGeom prst="rect">
            <a:avLst/>
          </a:prstGeom>
        </p:spPr>
      </p:pic>
      <p:sp>
        <p:nvSpPr>
          <p:cNvPr id="15" name="Rectangle 2">
            <a:extLst>
              <a:ext uri="{FF2B5EF4-FFF2-40B4-BE49-F238E27FC236}">
                <a16:creationId xmlns:a16="http://schemas.microsoft.com/office/drawing/2014/main" xmlns="" id="{BBAC1578-CF10-4CE6-8FD0-E6FF35381111}"/>
              </a:ext>
            </a:extLst>
          </p:cNvPr>
          <p:cNvSpPr txBox="1">
            <a:spLocks noChangeArrowheads="1"/>
          </p:cNvSpPr>
          <p:nvPr/>
        </p:nvSpPr>
        <p:spPr>
          <a:xfrm>
            <a:off x="395536" y="247693"/>
            <a:ext cx="8496944" cy="34252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CÁC HÌNH CÓ TRỤC ĐỐI XỨNG TRONG TỰ NHIÊN:</a:t>
            </a: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xmlns="" id="{F3E2FE7D-94A5-415F-B5CC-891B71780CD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385801" y="3203736"/>
            <a:ext cx="6816084" cy="4924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1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HOẠT</a:t>
            </a:r>
            <a:r>
              <a:rPr kumimoji="0" lang="en-US" sz="2600" b="1" i="0" u="none" strike="noStrike" cap="none" normalizeH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ĐỘNG LUYỆN TẬP</a:t>
            </a:r>
            <a:endParaRPr kumimoji="0" lang="en-US" sz="2600" b="1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29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67741" y="371372"/>
            <a:ext cx="5358532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30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HOẠT ĐỘNG NHÓM: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672884" y="951156"/>
            <a:ext cx="1548245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lang="en-US" sz="2100" b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Luật</a:t>
            </a:r>
            <a:r>
              <a:rPr lang="en-US" sz="21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chơi</a:t>
            </a:r>
            <a:r>
              <a:rPr lang="en-US" sz="21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49" y="1475861"/>
            <a:ext cx="7952927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+)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Hoạt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động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nhóm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mỗi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nhóm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một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từ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4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đến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6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học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sinh</a:t>
            </a:r>
            <a:endParaRPr lang="en-US" sz="21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79512" y="1923887"/>
            <a:ext cx="8136904" cy="1108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+)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Nhiệm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vụ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của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mỗi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chơi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là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Tìm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các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công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trình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kiến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trúc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trang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trí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có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tính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đối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xứng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trong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thực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tế</a:t>
            </a:r>
            <a:r>
              <a:rPr lang="en-US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.</a:t>
            </a:r>
            <a:endParaRPr lang="en-US" sz="21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-65304" y="3786721"/>
            <a:ext cx="5357383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+)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Thời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gian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hoạt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động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nhóm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: 5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phút</a:t>
            </a:r>
            <a:endParaRPr lang="en-US" sz="21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26302" y="4837186"/>
            <a:ext cx="6389914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+)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Mỗi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hình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đúng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được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1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điểm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65232" y="5320187"/>
            <a:ext cx="7822392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+)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Hoàn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thành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trước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hoặc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đúng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thời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gian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quy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định</a:t>
            </a:r>
            <a:r>
              <a:rPr lang="en-US" sz="2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: 10 </a:t>
            </a:r>
            <a:r>
              <a:rPr lang="en-US" sz="2100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điểm</a:t>
            </a:r>
            <a:endParaRPr lang="en-US" sz="21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3007898" y="4284757"/>
            <a:ext cx="3034646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lang="en-US" sz="2100" b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Cách</a:t>
            </a:r>
            <a:r>
              <a:rPr lang="en-US" sz="21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tính</a:t>
            </a:r>
            <a:r>
              <a:rPr lang="en-US" sz="21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điểm</a:t>
            </a:r>
            <a:r>
              <a:rPr lang="en-US" sz="21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773324" y="6060921"/>
            <a:ext cx="7347363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nào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có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số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điểm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cao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điểm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hơn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đó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chiến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i="1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thắng</a:t>
            </a:r>
            <a:r>
              <a:rPr lang="en-US" sz="2100" b="1" i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xmlns="" id="{A74CC76C-46B1-46E9-B121-E8318E15C64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385801" y="3203736"/>
            <a:ext cx="6816084" cy="4924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1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HOẠT</a:t>
            </a:r>
            <a:r>
              <a:rPr kumimoji="0" lang="en-US" sz="2600" b="1" i="0" u="none" strike="noStrike" cap="none" normalizeH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ĐỘNG LUYỆN TẬP</a:t>
            </a:r>
            <a:endParaRPr kumimoji="0" lang="en-US" sz="2600" b="1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">
            <a:extLst>
              <a:ext uri="{FF2B5EF4-FFF2-40B4-BE49-F238E27FC236}">
                <a16:creationId xmlns:a16="http://schemas.microsoft.com/office/drawing/2014/main" xmlns="" id="{D93C6E2B-278A-41C1-9C05-74ABB47E12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342" y="3276244"/>
            <a:ext cx="5357383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+) </a:t>
            </a:r>
            <a:r>
              <a:rPr lang="en-US" sz="2100" b="1" dirty="0" err="1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Kĩ</a:t>
            </a:r>
            <a:r>
              <a:rPr lang="en-US" sz="2100" b="1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thuật</a:t>
            </a:r>
            <a:r>
              <a:rPr lang="en-US" sz="2100" b="1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en-US" sz="2100" b="1" dirty="0" err="1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Khăn</a:t>
            </a:r>
            <a:r>
              <a:rPr lang="en-US" sz="2100" b="1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trải</a:t>
            </a:r>
            <a:r>
              <a:rPr lang="en-US" sz="2100" b="1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100" b="1" dirty="0" err="1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bàn</a:t>
            </a:r>
            <a:r>
              <a:rPr lang="en-US" sz="2100" b="1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</p:txBody>
      </p:sp>
      <p:pic>
        <p:nvPicPr>
          <p:cNvPr id="17" name="5 phút đếm ngược nhạc vui vẻ hào hứng cho hoạt động nhóm">
            <a:hlinkClick r:id="" action="ppaction://media"/>
            <a:extLst>
              <a:ext uri="{FF2B5EF4-FFF2-40B4-BE49-F238E27FC236}">
                <a16:creationId xmlns:a16="http://schemas.microsoft.com/office/drawing/2014/main" xmlns="" id="{22343324-4FB1-40D5-AAFA-48788E5C4B4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4131" y="0"/>
            <a:ext cx="1134595" cy="638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50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26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40724" y="1346775"/>
            <a:ext cx="7620000" cy="990600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1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99242A1-F59B-436E-BEC6-BE3BC749D8A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686" y="2441845"/>
            <a:ext cx="3528392" cy="201622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D67CF5A-B645-491A-A089-3446A4CC35B3}"/>
              </a:ext>
            </a:extLst>
          </p:cNvPr>
          <p:cNvSpPr txBox="1"/>
          <p:nvPr/>
        </p:nvSpPr>
        <p:spPr>
          <a:xfrm>
            <a:off x="1083276" y="621153"/>
            <a:ext cx="6977448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-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Trong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kiến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trúc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7030A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A1F134C-324B-418B-B7C9-3C7AB6F9D06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27" y="2379900"/>
            <a:ext cx="3344708" cy="205642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15952A3-12CF-4439-BAAB-26C7DA5A06E4}"/>
              </a:ext>
            </a:extLst>
          </p:cNvPr>
          <p:cNvSpPr txBox="1"/>
          <p:nvPr/>
        </p:nvSpPr>
        <p:spPr>
          <a:xfrm>
            <a:off x="323528" y="4699822"/>
            <a:ext cx="4572000" cy="38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+</a:t>
            </a:r>
            <a:r>
              <a:rPr lang="en-US" sz="1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Lăng</a:t>
            </a:r>
            <a:r>
              <a:rPr lang="en-US" sz="1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Chủ</a:t>
            </a:r>
            <a:r>
              <a:rPr lang="en-US" sz="1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tịch</a:t>
            </a:r>
            <a:r>
              <a:rPr lang="en-US" sz="1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Hồ</a:t>
            </a:r>
            <a:r>
              <a:rPr lang="en-US" sz="1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Chí</a:t>
            </a:r>
            <a:r>
              <a:rPr lang="en-US" sz="1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Minh (</a:t>
            </a:r>
            <a:r>
              <a:rPr lang="en-US" sz="1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Hà</a:t>
            </a:r>
            <a:r>
              <a:rPr lang="en-US" sz="1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Nội</a:t>
            </a:r>
            <a:r>
              <a:rPr lang="en-US" sz="1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6623640-3C71-4B5D-BAC4-B240539EDF44}"/>
              </a:ext>
            </a:extLst>
          </p:cNvPr>
          <p:cNvSpPr txBox="1"/>
          <p:nvPr/>
        </p:nvSpPr>
        <p:spPr>
          <a:xfrm>
            <a:off x="4644008" y="4739262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Chùa</a:t>
            </a:r>
            <a:r>
              <a:rPr lang="en-US" sz="1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Vàm</a:t>
            </a:r>
            <a:r>
              <a:rPr lang="en-US" sz="1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Ray – </a:t>
            </a:r>
            <a:r>
              <a:rPr lang="en-US" sz="1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Trà</a:t>
            </a:r>
            <a:r>
              <a:rPr lang="en-US" sz="1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Cú</a:t>
            </a:r>
            <a:r>
              <a:rPr lang="en-US" sz="1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</a:t>
            </a:r>
            <a:r>
              <a:rPr lang="en-US" sz="1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Trà</a:t>
            </a:r>
            <a:r>
              <a:rPr lang="en-US" sz="1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Vinh.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xmlns="" id="{32A90C5C-02E2-43B0-9A25-0980F61B59B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385801" y="3203736"/>
            <a:ext cx="6816084" cy="4924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1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HOẠT</a:t>
            </a:r>
            <a:r>
              <a:rPr kumimoji="0" lang="en-US" sz="2600" b="1" i="0" u="none" strike="noStrike" cap="none" normalizeH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ĐỘNG LUYỆN TẬP</a:t>
            </a:r>
            <a:endParaRPr kumimoji="0" lang="en-US" sz="2600" b="1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44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95536" y="404664"/>
            <a:ext cx="7620000" cy="9906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-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Công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trình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: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+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Cổng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chào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Vĩnh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Long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DD36512-1588-4E82-B2BC-01D6E7AC44C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254" y="1757000"/>
            <a:ext cx="6768751" cy="3599269"/>
          </a:xfrm>
          <a:prstGeom prst="rect">
            <a:avLst/>
          </a:prstGeom>
        </p:spPr>
      </p:pic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423E06DD-4EF6-4365-AE47-A50644212E9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385801" y="3203736"/>
            <a:ext cx="6816084" cy="4924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1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HOẠT</a:t>
            </a:r>
            <a:r>
              <a:rPr kumimoji="0" lang="en-US" sz="2600" b="1" i="0" u="none" strike="noStrike" cap="none" normalizeH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ĐỘNG LUYỆN TẬP</a:t>
            </a:r>
            <a:endParaRPr kumimoji="0" lang="en-US" sz="2600" b="1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242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67544" y="620688"/>
            <a:ext cx="7620000" cy="9906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+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Cống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ngăn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mặn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10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cửa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ở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Trà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Vinh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76B1B0B-DAF6-457E-8C65-DF97DDF5E34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88" y="1952354"/>
            <a:ext cx="7620000" cy="2953291"/>
          </a:xfrm>
          <a:prstGeom prst="rect">
            <a:avLst/>
          </a:prstGeom>
        </p:spPr>
      </p:pic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22FE7215-7F1B-44E7-82CE-CE934089C4DE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385801" y="3203736"/>
            <a:ext cx="6816084" cy="4924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1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HOẠT</a:t>
            </a:r>
            <a:r>
              <a:rPr kumimoji="0" lang="en-US" sz="2600" b="1" i="0" u="none" strike="noStrike" cap="none" normalizeH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ĐỘNG LUYỆN TẬP</a:t>
            </a:r>
            <a:endParaRPr kumimoji="0" lang="en-US" sz="2600" b="1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601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40724" y="1346775"/>
            <a:ext cx="7620000" cy="990600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1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7413170-F361-4E3B-8690-44479C2DE080}"/>
              </a:ext>
            </a:extLst>
          </p:cNvPr>
          <p:cNvSpPr txBox="1"/>
          <p:nvPr/>
        </p:nvSpPr>
        <p:spPr>
          <a:xfrm>
            <a:off x="611560" y="20320"/>
            <a:ext cx="4572000" cy="1154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- Trang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trí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: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7030A0"/>
                </a:solidFill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+ </a:t>
            </a:r>
            <a:r>
              <a:rPr lang="en-US" sz="2800" b="1" dirty="0" err="1">
                <a:solidFill>
                  <a:srgbClr val="7030A0"/>
                </a:solidFill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ác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hoa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văn</a:t>
            </a:r>
            <a:r>
              <a:rPr lang="en-US" sz="28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18F6086-0341-4F3F-8177-DCD44A26CC5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228492"/>
            <a:ext cx="5328591" cy="19844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F385657-68B0-4FD4-88C5-EFB9BB84F67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996" y="3645024"/>
            <a:ext cx="6552728" cy="2369731"/>
          </a:xfrm>
          <a:prstGeom prst="rect">
            <a:avLst/>
          </a:prstGeom>
        </p:spPr>
      </p:pic>
      <p:sp>
        <p:nvSpPr>
          <p:cNvPr id="7" name="Rectangle 1">
            <a:extLst>
              <a:ext uri="{FF2B5EF4-FFF2-40B4-BE49-F238E27FC236}">
                <a16:creationId xmlns:a16="http://schemas.microsoft.com/office/drawing/2014/main" xmlns="" id="{AD3ED3E8-EBD9-4E56-BA10-37F667A84FE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385801" y="3203736"/>
            <a:ext cx="6816084" cy="4924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1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HOẠT</a:t>
            </a:r>
            <a:r>
              <a:rPr kumimoji="0" lang="en-US" sz="2600" b="1" i="0" u="none" strike="noStrike" cap="none" normalizeH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ĐỘNG LUYỆN TẬP</a:t>
            </a:r>
            <a:endParaRPr kumimoji="0" lang="en-US" sz="2600" b="1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9707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2480</TotalTime>
  <Words>854</Words>
  <Application>Microsoft Office PowerPoint</Application>
  <PresentationFormat>On-screen Show (4:3)</PresentationFormat>
  <Paragraphs>89</Paragraphs>
  <Slides>17</Slides>
  <Notes>0</Notes>
  <HiddenSlides>0</HiddenSlides>
  <MMClips>5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Flow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Duyen</dc:creator>
  <cp:lastModifiedBy>Asus</cp:lastModifiedBy>
  <cp:revision>120</cp:revision>
  <dcterms:created xsi:type="dcterms:W3CDTF">2016-01-24T10:42:15Z</dcterms:created>
  <dcterms:modified xsi:type="dcterms:W3CDTF">2021-08-19T12:26:03Z</dcterms:modified>
</cp:coreProperties>
</file>