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29"/>
  </p:notesMasterIdLst>
  <p:sldIdLst>
    <p:sldId id="256" r:id="rId6"/>
    <p:sldId id="287" r:id="rId7"/>
    <p:sldId id="288" r:id="rId8"/>
    <p:sldId id="314" r:id="rId9"/>
    <p:sldId id="302" r:id="rId10"/>
    <p:sldId id="304" r:id="rId11"/>
    <p:sldId id="303" r:id="rId12"/>
    <p:sldId id="258" r:id="rId13"/>
    <p:sldId id="297" r:id="rId14"/>
    <p:sldId id="296" r:id="rId15"/>
    <p:sldId id="305" r:id="rId16"/>
    <p:sldId id="306" r:id="rId17"/>
    <p:sldId id="270" r:id="rId18"/>
    <p:sldId id="283" r:id="rId19"/>
    <p:sldId id="284" r:id="rId20"/>
    <p:sldId id="285" r:id="rId21"/>
    <p:sldId id="312" r:id="rId22"/>
    <p:sldId id="286" r:id="rId23"/>
    <p:sldId id="309" r:id="rId24"/>
    <p:sldId id="310" r:id="rId25"/>
    <p:sldId id="311" r:id="rId26"/>
    <p:sldId id="279" r:id="rId27"/>
    <p:sldId id="26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D0E"/>
    <a:srgbClr val="A7FDFF"/>
    <a:srgbClr val="B9B9B9"/>
    <a:srgbClr val="15142A"/>
    <a:srgbClr val="FAED3B"/>
    <a:srgbClr val="70AD47"/>
    <a:srgbClr val="3CDFE6"/>
    <a:srgbClr val="1F4E79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7" autoAdjust="0"/>
    <p:restoredTop sz="84954" autoAdjust="0"/>
  </p:normalViewPr>
  <p:slideViewPr>
    <p:cSldViewPr snapToGrid="0">
      <p:cViewPr varScale="1">
        <p:scale>
          <a:sx n="51" d="100"/>
          <a:sy n="51" d="100"/>
        </p:scale>
        <p:origin x="-3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16C426-5E33-4B67-9AC8-A8E664F34E8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21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xmlns="" id="{29DEF65F-051F-46CE-831C-3FE1F435D3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xmlns="" id="{D00CB408-44CA-441B-B345-38D63BB60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en-US" dirty="0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xmlns="" id="{1AF729CB-61D5-472A-B5CA-14AFAADB32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883" indent="-285724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2898" indent="-22858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057" indent="-22858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217" indent="-22858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376" indent="-22858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535" indent="-22858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8695" indent="-22858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5854" indent="-22858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5463AFB-5DE8-4A7F-B6B2-1103F5335B71}" type="slidenum">
              <a:rPr lang="en-US" altLang="en-US" sz="1200">
                <a:solidFill>
                  <a:prstClr val="black"/>
                </a:solidFill>
              </a:rPr>
              <a:pPr/>
              <a:t>17</a:t>
            </a:fld>
            <a:endParaRPr lang="en-US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8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191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62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16C426-5E33-4B67-9AC8-A8E664F34E83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16C426-5E33-4B67-9AC8-A8E664F34E8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88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16C426-5E33-4B67-9AC8-A8E664F34E8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79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78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498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05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382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D08087-EA8E-41B5-9C90-7FFD0DE95D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09BA11D-A020-47E7-9E08-2642C23F5A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9E9D102-2FEB-4D1E-A496-72AF12452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9CED3-4497-4145-AA9F-0E9E5B6832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93667C-1AAC-4CC2-A26E-7031576F7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E11C63-8C3D-48B9-B291-9E6813869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8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A08F12-7973-4E72-A6DC-F1741EE1D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76397C6-CE41-4CFB-AB04-7EC953206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D919DF-05E7-4007-80D9-860E744AC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DEA2-E905-4FB7-8454-8F389060698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5C86C42-CC04-444E-A7F9-0F0882F3F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DC8D3DA-9710-47AD-9738-112E9B60E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233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2AF16E-CA68-4C4F-9EB2-31653BF6A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835A072-8F9B-45BE-90F6-71869E6B7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F14310-312B-4CA2-A584-0A8EFE457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9F71-F4EC-4BC2-9A68-41D73F0B739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EE9C836-45CD-4F2B-8058-01136A3D3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55A751B-4EF7-4576-9B78-2A513266C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44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9CFE93-048D-46AE-8523-424BDB08C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A1B7BD1-ACCB-4F07-9355-793E7E13D8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1807C33-E829-43C7-8366-ABC2848890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8EF6125-9F3D-43BD-AB17-25BCF00F0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D4198-29DF-4E0D-AE5C-E7A6C769F72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482C208-8CC8-4DC0-921E-062560205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F625908-48CC-42A5-8F66-33C4F0931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193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D32F06-5FB0-4D2D-B93C-F090A5418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D7C51BC-BF67-4C0B-B425-63BCE6C67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131486B-74A9-4651-B5EA-D70135B154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617C649-5C34-4A03-88AE-9D8B03F9DD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EBA4600-E6CE-42C1-B012-116AB3824E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40CB1D4-6388-4D7F-83F1-65FC37C91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03A4-74E1-4351-A57D-00ED5C42074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C9C4207-BBF3-4CCF-92A6-9B1D60203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F14DB4B-0101-4AE2-B8A6-14F05048B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68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821B22-86F6-402E-B198-8EE4A4376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819BAF9-3C42-4EC7-B24C-9655A19E1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CF261-9DDA-4F85-A373-E1EED04D17F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934B16E-5335-4A7B-AE18-90D2346B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5712858-C89F-48D3-972E-5D7FF566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63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CFBB657-95D4-400C-A856-500224508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4D832-DBAA-47FD-82D0-809E981669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9CA7BE1-66CA-4355-B24F-D092BA0D1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1CA144B-863D-4908-B66B-4EB2FEAF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7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CDC5DA9-E72F-4AE4-8440-75314E715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7869952-9C8C-4802-9734-FE0AB33B3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B8B0786-8C47-473C-8400-57514DB70F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382A145-CC03-40C5-92EB-75828520E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11509-00A6-4EA5-8205-DBECF7ED25B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57994D5-CAA3-4454-BA30-DE5A1D6A8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3F5E872-B835-4150-834C-6EB71AE35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557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272A08-F791-4891-BC37-C01F518FD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F11B6B1-635B-4EC5-85A6-AF5FC2326E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AD94D40-6E16-49BA-83F9-0C54A3E22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04B894B-4AB0-472A-9E2C-73BC9F77D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B8AB1-E4D8-469B-9235-F42576CFA8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65732C0-C632-4D15-B4CB-88CBBB59E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EB1952F-C634-49E4-AD4F-F468CE3C1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3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3DC602-EEB7-491A-A487-870A97471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9E695DE-D8F9-478F-89C9-81997A216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4CD61C-C87B-4350-8C28-08150D221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3326-5213-4B29-A711-949AFFF947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27C205C-41A9-47C6-828E-C0DA7738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BAE9E44-E0CE-4D15-8CEF-1AE1B807A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8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8A6DE53-8849-43AF-B379-9D23C51F17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85C7DA2-B187-42BD-A8F7-FAC8A7EA2F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27A0A44-A066-4B9B-89E2-CDACF2DEA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6957-2BE0-405D-8F9A-01B1D36ACE5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D00EE30-D1FB-42BB-BE9E-0DDA2A593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CC0EE1-B7A1-4135-B729-C43D849EC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7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5EC4983-2A6C-4BA0-BCEA-E7816DA9B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DC51C2-4159-4E7A-ADF0-D081A42EB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EDD5B2-E45C-4A76-890F-E67EECA2C8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B5968-CAA5-49CD-8AAE-34BFDF1C9CB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CF5509-6DE8-4FB8-AA7A-E4D40F06C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31B699-FA60-4F1F-A613-982A3D96EA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7655C-75C4-43D0-BEC6-951BFF3347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1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sv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11" Type="http://schemas.openxmlformats.org/officeDocument/2006/relationships/image" Target="../media/image25.sv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3.png"/><Relationship Id="rId4" Type="http://schemas.openxmlformats.org/officeDocument/2006/relationships/image" Target="../media/image29.jpeg"/><Relationship Id="rId9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2.png"/><Relationship Id="rId5" Type="http://schemas.openxmlformats.org/officeDocument/2006/relationships/image" Target="../media/image26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png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35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7.bin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38.wmf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33.wmf"/><Relationship Id="rId9" Type="http://schemas.openxmlformats.org/officeDocument/2006/relationships/image" Target="../media/image3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2.bin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40.wmf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33.wmf"/><Relationship Id="rId9" Type="http://schemas.openxmlformats.org/officeDocument/2006/relationships/image" Target="../media/image3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1816655"/>
            <a:ext cx="11952372" cy="192430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991157" y="384875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473304" y="2046235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S6-C2-T1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=""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TRƯỜNG THCS ………….……</a:t>
            </a: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685" y="928800"/>
            <a:ext cx="4921419" cy="51950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6" y="9152"/>
            <a:ext cx="3226662" cy="3664208"/>
          </a:xfrm>
          <a:prstGeom prst="rect">
            <a:avLst/>
          </a:prstGeom>
        </p:spPr>
      </p:pic>
      <p:pic>
        <p:nvPicPr>
          <p:cNvPr id="13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78" y="4346216"/>
            <a:ext cx="2082346" cy="249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300" y="-76200"/>
            <a:ext cx="4315460" cy="682800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2108505" y="5144614"/>
            <a:ext cx="3136324" cy="3085443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Cloud Callout 11"/>
          <p:cNvSpPr/>
          <p:nvPr/>
        </p:nvSpPr>
        <p:spPr>
          <a:xfrm>
            <a:off x="7125893" y="473736"/>
            <a:ext cx="5066107" cy="2609336"/>
          </a:xfrm>
          <a:prstGeom prst="cloudCallout">
            <a:avLst/>
          </a:prstGeom>
          <a:solidFill>
            <a:srgbClr val="A7FDFF"/>
          </a:solidFill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smtClean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F0000"/>
                </a:solidFill>
              </a:rPr>
              <a:t>? Các phép tính trong tập hợp số nguyên</a:t>
            </a:r>
            <a:endParaRPr lang="vi-VN" sz="2800" b="1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41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634919" y="5607087"/>
            <a:ext cx="3136324" cy="6759193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685" y="928800"/>
            <a:ext cx="4921419" cy="51950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6" y="9152"/>
            <a:ext cx="3226662" cy="3664208"/>
          </a:xfrm>
          <a:prstGeom prst="rect">
            <a:avLst/>
          </a:prstGeom>
        </p:spPr>
      </p:pic>
      <p:pic>
        <p:nvPicPr>
          <p:cNvPr id="13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645" y="5786233"/>
            <a:ext cx="895521" cy="107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300" y="-76200"/>
            <a:ext cx="4315460" cy="68280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37" y="3959048"/>
            <a:ext cx="3330748" cy="2213550"/>
          </a:xfrm>
          <a:prstGeom prst="rect">
            <a:avLst/>
          </a:prstGeom>
        </p:spPr>
      </p:pic>
      <p:sp>
        <p:nvSpPr>
          <p:cNvPr id="16" name="Cloud Callout 15"/>
          <p:cNvSpPr/>
          <p:nvPr/>
        </p:nvSpPr>
        <p:spPr>
          <a:xfrm>
            <a:off x="0" y="291507"/>
            <a:ext cx="4146064" cy="3646802"/>
          </a:xfrm>
          <a:prstGeom prst="cloudCallout">
            <a:avLst/>
          </a:prstGeom>
          <a:solidFill>
            <a:srgbClr val="A7FDFF"/>
          </a:solidFill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F0000"/>
                </a:solidFill>
              </a:rPr>
              <a:t>? Những nội dung trong phần kiến thức quan hệ chia hết</a:t>
            </a:r>
            <a:endParaRPr lang="vi-VN" sz="2800" b="1" dirty="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202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03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8651241" y="3436033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102759" y="202353"/>
            <a:ext cx="6931369" cy="493723"/>
          </a:xfrm>
          <a:prstGeom prst="roundRect">
            <a:avLst>
              <a:gd name="adj" fmla="val 41361"/>
            </a:avLst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HOẠT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ĐỘNG LUYỆN TẬP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971441" y="2393242"/>
            <a:ext cx="121558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 2: Thực hiện phép tính.</a:t>
            </a:r>
            <a:endParaRPr lang="en-US" sz="2800" b="1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905577" y="3643261"/>
            <a:ext cx="1488402" cy="14884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965781" y="1757926"/>
            <a:ext cx="121558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965780" y="3026027"/>
            <a:ext cx="121558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x.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956200" y="3646941"/>
            <a:ext cx="121558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3340" y="1086258"/>
            <a:ext cx="2813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vi-VN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vi-VN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endParaRPr lang="vi-VN" sz="3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7524076">
            <a:off x="-287975" y="5066188"/>
            <a:ext cx="1969312" cy="3164910"/>
            <a:chOff x="9055676" y="0"/>
            <a:chExt cx="3136324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5792" y="5079330"/>
            <a:ext cx="5222767" cy="18536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3332F7B-3A9D-4D0C-BB69-4AE17CCB38F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077" y="-63091"/>
            <a:ext cx="2525874" cy="18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90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171962" y="224923"/>
            <a:ext cx="93647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u="sng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Dạng</a:t>
            </a:r>
            <a:r>
              <a:rPr lang="en-US" sz="3600" b="1" u="sng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1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: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Đọc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biểu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diễn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</a:p>
          <a:p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nguyên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âm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trên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trục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.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Arabia" panose="00000400000000000000" pitchFamily="2" charset="-93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171962" y="1664601"/>
            <a:ext cx="98999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1(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Sgk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/88).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Sử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dụng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nguyên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âm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để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thể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hiện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tình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huống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sau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:</a:t>
            </a:r>
            <a:endParaRPr lang="en-US" sz="2800" dirty="0">
              <a:latin typeface="Arial" panose="020B0604020202020204" pitchFamily="34" charset="0"/>
              <a:ea typeface="Arabia" panose="00000400000000000000" pitchFamily="2" charset="-93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159" y="2808171"/>
            <a:ext cx="8982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528320" algn="l"/>
              </a:tabLst>
            </a:pPr>
            <a:r>
              <a:rPr lang="vi-VN" sz="2800" b="1" kern="0" dirty="0"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PHIẾU HỌC TẬP SỐ </a:t>
            </a:r>
            <a:r>
              <a:rPr lang="vi-VN" sz="2800" b="1" kern="0" dirty="0" smtClean="0"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1</a:t>
            </a:r>
            <a:r>
              <a:rPr lang="en-US" sz="2800" b="1" kern="0" dirty="0"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.</a:t>
            </a:r>
            <a:r>
              <a:rPr lang="vi-VN" sz="2800" b="1" kern="0" dirty="0" smtClean="0"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 Hoàn thành cột bên phải</a:t>
            </a:r>
            <a:r>
              <a:rPr lang="en-US" sz="2800" b="1" kern="0" dirty="0" smtClean="0">
                <a:latin typeface="Arial" panose="020B0604020202020204" pitchFamily="34" charset="0"/>
                <a:ea typeface="Arabia" panose="00000400000000000000" pitchFamily="2" charset="-93"/>
                <a:cs typeface="Arial" panose="020B0604020202020204" pitchFamily="34" charset="0"/>
              </a:rPr>
              <a:t>:</a:t>
            </a:r>
            <a:endParaRPr lang="vi-VN" sz="2800" b="1" kern="0" dirty="0">
              <a:effectLst/>
              <a:latin typeface="Arial" panose="020B0604020202020204" pitchFamily="34" charset="0"/>
              <a:ea typeface="Arabia" panose="00000400000000000000" pitchFamily="2" charset="-93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610809"/>
              </p:ext>
            </p:extLst>
          </p:nvPr>
        </p:nvGraphicFramePr>
        <p:xfrm>
          <a:off x="91814" y="3573420"/>
          <a:ext cx="9165674" cy="32729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82675"/>
                <a:gridCol w="3782999"/>
              </a:tblGrid>
              <a:tr h="665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Câu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hỏi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Câu trả lời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66268">
                <a:tc>
                  <a:txBody>
                    <a:bodyPr/>
                    <a:lstStyle/>
                    <a:p>
                      <a:pPr marL="30480" marR="3048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 </a:t>
                      </a:r>
                      <a:r>
                        <a:rPr lang="en-US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Nợ</a:t>
                      </a:r>
                      <a:r>
                        <a:rPr lang="vi-VN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150</a:t>
                      </a:r>
                      <a:r>
                        <a:rPr lang="en-US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nghìn đồng</a:t>
                      </a: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70574">
                <a:tc>
                  <a:txBody>
                    <a:bodyPr/>
                    <a:lstStyle/>
                    <a:p>
                      <a:pPr marL="30480" marR="3048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 </a:t>
                      </a:r>
                      <a:r>
                        <a:rPr lang="vi-VN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</a:t>
                      </a:r>
                      <a:r>
                        <a:rPr lang="en-US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dưới </a:t>
                      </a:r>
                      <a:r>
                        <a:rPr lang="en-US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mực</a:t>
                      </a:r>
                      <a:r>
                        <a:rPr lang="en-US" sz="2800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nước 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biển;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8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70574">
                <a:tc>
                  <a:txBody>
                    <a:bodyPr/>
                    <a:lstStyle/>
                    <a:p>
                      <a:pPr marL="30480" marR="3048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  </a:t>
                      </a:r>
                      <a:r>
                        <a:rPr lang="vi-VN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en-US" sz="28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 dưới </a:t>
                      </a:r>
                      <a:r>
                        <a:rPr lang="en-US" sz="2800" b="1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2800" b="1" kern="1200" baseline="30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2800" b="1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9329189" y="3795015"/>
            <a:ext cx="2532753" cy="2532753"/>
          </a:xfrm>
          <a:prstGeom prst="rect">
            <a:avLst/>
          </a:prstGeom>
        </p:spPr>
      </p:pic>
      <p:pic>
        <p:nvPicPr>
          <p:cNvPr id="19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12253" y="4111008"/>
            <a:ext cx="1488402" cy="1488402"/>
          </a:xfrm>
          <a:prstGeom prst="rect">
            <a:avLst/>
          </a:prstGeom>
        </p:spPr>
      </p:pic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66" y="0"/>
            <a:ext cx="2119091" cy="193548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8575143">
            <a:off x="10617215" y="-1890117"/>
            <a:ext cx="2159931" cy="4099919"/>
            <a:chOff x="9055676" y="0"/>
            <a:chExt cx="3136324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00804" y="4378576"/>
            <a:ext cx="3047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 (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nghìn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08707" y="5303151"/>
            <a:ext cx="1744388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- 600 (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m) </a:t>
            </a:r>
            <a:endParaRPr lang="vi-VN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0661" y="6133186"/>
            <a:ext cx="1537601" cy="519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(</a:t>
            </a:r>
            <a:r>
              <a:rPr lang="en-US" sz="2800" baseline="30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 </a:t>
            </a:r>
            <a:endParaRPr lang="vi-VN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3771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2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148892" y="710269"/>
            <a:ext cx="60946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(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/88).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10,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618" y="1796194"/>
            <a:ext cx="4821382" cy="49687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752" y="2075011"/>
            <a:ext cx="91186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528320" algn="l"/>
              </a:tabLst>
            </a:pPr>
            <a:r>
              <a:rPr lang="vi-VN" sz="2800" b="1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PHIẾU HỌC TẬP SỐ </a:t>
            </a:r>
            <a:r>
              <a:rPr lang="vi-VN" sz="2800" b="1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2: </a:t>
            </a:r>
            <a:r>
              <a:rPr lang="vi-VN" sz="2800" b="1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Hoàn thành cột bên </a:t>
            </a:r>
            <a:r>
              <a:rPr lang="vi-VN" sz="2800" b="1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phải</a:t>
            </a:r>
            <a:endParaRPr lang="vi-VN" sz="28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029399"/>
              </p:ext>
            </p:extLst>
          </p:nvPr>
        </p:nvGraphicFramePr>
        <p:xfrm>
          <a:off x="80753" y="2941319"/>
          <a:ext cx="7965967" cy="3823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33407"/>
                <a:gridCol w="1432560"/>
              </a:tblGrid>
              <a:tr h="955902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800" b="0" dirty="0">
                          <a:solidFill>
                            <a:schemeClr val="tx1"/>
                          </a:solidFill>
                          <a:effectLst/>
                        </a:rPr>
                        <a:t>a) Khoảng cách giữa rặng san hô và người thợ lặn;</a:t>
                      </a:r>
                      <a:endParaRPr lang="vi-VN" sz="2800" b="0" dirty="0"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800" b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55902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800" b="0">
                          <a:solidFill>
                            <a:schemeClr val="tx1"/>
                          </a:solidFill>
                          <a:effectLst/>
                        </a:rPr>
                        <a:t>b) Khoảng cách giữa người thợ lặn và mặt nước; </a:t>
                      </a:r>
                      <a:endParaRPr lang="vi-VN" sz="2800" b="0"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800" b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55902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800" b="0">
                          <a:solidFill>
                            <a:schemeClr val="tx1"/>
                          </a:solidFill>
                          <a:effectLst/>
                        </a:rPr>
                        <a:t>c) Khoảng cách giữa mặt nước và con chim; </a:t>
                      </a:r>
                      <a:endParaRPr lang="vi-VN" sz="2800" b="0"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800" b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55902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</a:rPr>
                        <a:t>d) Khoảng cách giữa rặng san hô và con chim</a:t>
                      </a:r>
                      <a:r>
                        <a:rPr lang="vi-VN" sz="2800" b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vi-VN" sz="2800" b="0"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800" b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8951061">
            <a:off x="10420343" y="-1375043"/>
            <a:ext cx="2159931" cy="4409826"/>
            <a:chOff x="9055676" y="0"/>
            <a:chExt cx="3136324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777448" y="3164189"/>
            <a:ext cx="1083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fr-FR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1115" y="4117556"/>
            <a:ext cx="1087157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3175" algn="ctr">
              <a:lnSpc>
                <a:spcPct val="107000"/>
              </a:lnSpc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fr-FR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</a:t>
            </a:r>
            <a:endParaRPr lang="vi-VN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57652" y="5081548"/>
            <a:ext cx="1186543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3175" algn="ctr">
              <a:lnSpc>
                <a:spcPct val="107000"/>
              </a:lnSpc>
              <a:spcAft>
                <a:spcPts val="0"/>
              </a:spcAft>
            </a:pPr>
            <a:r>
              <a:rPr lang="fr-FR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mét</a:t>
            </a:r>
            <a:r>
              <a:rPr lang="vi-VN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vi-VN" sz="280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7346" y="6001640"/>
            <a:ext cx="1186543" cy="55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3175" algn="ctr">
              <a:lnSpc>
                <a:spcPct val="107000"/>
              </a:lnSpc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vi-VN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3332F7B-3A9D-4D0C-BB69-4AE17CCB38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2" y="-64357"/>
            <a:ext cx="2591889" cy="149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193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2" grpId="0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xmlns="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2" y="0"/>
            <a:ext cx="2112592" cy="174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666363" y="608778"/>
            <a:ext cx="88750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(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/88). </a:t>
            </a:r>
            <a:r>
              <a:rPr lang="vi-V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vi-VN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 trục số sau: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67650" y="1579342"/>
            <a:ext cx="91186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528320" algn="l"/>
              </a:tabLst>
            </a:pPr>
            <a:r>
              <a:rPr lang="vi-VN" sz="2800" b="1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PHIẾU HỌC TẬP SỐ </a:t>
            </a:r>
            <a:r>
              <a:rPr lang="en-US" sz="2800" b="1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vi-VN" sz="2800" b="1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vi-VN" sz="2800" b="1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Hoàn thành cột bên </a:t>
            </a:r>
            <a:r>
              <a:rPr lang="vi-VN" sz="2800" b="1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phải</a:t>
            </a:r>
            <a:endParaRPr lang="vi-VN" sz="28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468847"/>
              </p:ext>
            </p:extLst>
          </p:nvPr>
        </p:nvGraphicFramePr>
        <p:xfrm>
          <a:off x="293821" y="4290087"/>
          <a:ext cx="8727968" cy="2118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67648"/>
                <a:gridCol w="2560320"/>
              </a:tblGrid>
              <a:tr h="1423901">
                <a:tc>
                  <a:txBody>
                    <a:bodyPr/>
                    <a:lstStyle/>
                    <a:p>
                      <a:pPr marL="30480" marR="304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a) Các điểm 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N, B, </a:t>
                      </a:r>
                      <a:r>
                        <a:rPr lang="vi-V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  <a:r>
                        <a:rPr lang="vi-VN" sz="28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vi-V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biểu </a:t>
                      </a:r>
                      <a:r>
                        <a:rPr lang="vi-V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diễn những số nào?</a:t>
                      </a:r>
                      <a:endParaRPr lang="vi-V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39800" algn="ctr"/>
                          <a:tab pos="1879600" algn="r"/>
                        </a:tabLst>
                      </a:pPr>
                      <a:r>
                        <a:rPr lang="vi-VN" sz="2800" b="0" dirty="0">
                          <a:solidFill>
                            <a:srgbClr val="FF0000"/>
                          </a:solidFill>
                          <a:effectLst/>
                          <a:latin typeface="Arial (Body)"/>
                        </a:rPr>
                        <a:t>	</a:t>
                      </a: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94585">
                <a:tc>
                  <a:txBody>
                    <a:bodyPr/>
                    <a:lstStyle/>
                    <a:p>
                      <a:pPr marL="30480" marR="304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b)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Điểm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nào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biểu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diễn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số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vi-V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-7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?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	 </a:t>
                      </a:r>
                      <a:endParaRPr lang="vi-V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774610"/>
              </p:ext>
            </p:extLst>
          </p:nvPr>
        </p:nvGraphicFramePr>
        <p:xfrm>
          <a:off x="192141" y="5515697"/>
          <a:ext cx="235903" cy="337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Equation" r:id="rId5" imgW="126890" imgH="190335" progId="Equation.DSMT4">
                  <p:embed/>
                </p:oleObj>
              </mc:Choice>
              <mc:Fallback>
                <p:oleObj name="Equation" r:id="rId5" imgW="126890" imgH="190335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141" y="5515697"/>
                        <a:ext cx="235903" cy="3370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Quan sát trục số sau: a) Các điểm N, B, C biểu diễn những số nào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45" y="2340764"/>
            <a:ext cx="9033437" cy="1444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631394">
            <a:off x="9277783" y="3665835"/>
            <a:ext cx="2532753" cy="2532753"/>
          </a:xfrm>
          <a:prstGeom prst="rect">
            <a:avLst/>
          </a:prstGeom>
        </p:spPr>
      </p:pic>
      <p:pic>
        <p:nvPicPr>
          <p:cNvPr id="13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612253" y="4111008"/>
            <a:ext cx="1488402" cy="148840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8951061">
            <a:off x="10420343" y="-1375043"/>
            <a:ext cx="2159931" cy="4409826"/>
            <a:chOff x="9055676" y="0"/>
            <a:chExt cx="3136324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98107" y="4724536"/>
            <a:ext cx="1713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-3;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10070" y="4707572"/>
            <a:ext cx="141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-5;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0721" y="4724400"/>
            <a:ext cx="1187173" cy="519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75" algn="ctr">
              <a:lnSpc>
                <a:spcPct val="107000"/>
              </a:lnSpc>
              <a:spcAft>
                <a:spcPts val="0"/>
              </a:spcAft>
            </a:pP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3 </a:t>
            </a:r>
          </a:p>
        </p:txBody>
      </p:sp>
      <p:sp>
        <p:nvSpPr>
          <p:cNvPr id="8" name="Rectangle 7"/>
          <p:cNvSpPr/>
          <p:nvPr/>
        </p:nvSpPr>
        <p:spPr>
          <a:xfrm>
            <a:off x="7246938" y="5802019"/>
            <a:ext cx="1187173" cy="519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75" algn="ctr">
              <a:lnSpc>
                <a:spcPct val="107000"/>
              </a:lnSpc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vi-VN" sz="28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32068" y="39630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0591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8813149" y="3030994"/>
            <a:ext cx="7462175" cy="538010"/>
            <a:chOff x="3330760" y="1564787"/>
            <a:chExt cx="7462175" cy="777394"/>
          </a:xfrm>
        </p:grpSpPr>
        <p:pic>
          <p:nvPicPr>
            <p:cNvPr id="18" name="ĐỒNG HỒ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0760" y="1592764"/>
              <a:ext cx="556981" cy="749417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A83199A-4B6C-47F1-B1D5-73F450521DA3}"/>
                </a:ext>
              </a:extLst>
            </p:cNvPr>
            <p:cNvSpPr txBox="1"/>
            <p:nvPr/>
          </p:nvSpPr>
          <p:spPr>
            <a:xfrm>
              <a:off x="3826893" y="1564787"/>
              <a:ext cx="6966042" cy="7560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 3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phút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Picture 9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520" y="1016258"/>
            <a:ext cx="1721816" cy="17218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1408" y="371624"/>
            <a:ext cx="1895233" cy="12962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870FAF6-8F6F-4E0B-BEF0-F1AC4F4D1F6B}"/>
              </a:ext>
            </a:extLst>
          </p:cNvPr>
          <p:cNvSpPr txBox="1"/>
          <p:nvPr/>
        </p:nvSpPr>
        <p:spPr>
          <a:xfrm>
            <a:off x="1902791" y="3656463"/>
            <a:ext cx="78651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THANG ĐÁNH GIÁ HOẠT ĐỘNG NHÓM</a:t>
            </a:r>
            <a:endParaRPr lang="en-US" sz="2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876776"/>
              </p:ext>
            </p:extLst>
          </p:nvPr>
        </p:nvGraphicFramePr>
        <p:xfrm>
          <a:off x="0" y="4351531"/>
          <a:ext cx="12283440" cy="2315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4572000"/>
                <a:gridCol w="3459480"/>
                <a:gridCol w="89916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Thái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độ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thực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hiện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nhiệm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vụ</a:t>
                      </a:r>
                      <a:endParaRPr lang="en-US" sz="2200" b="1" kern="1200" baseline="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Khi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trao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đổi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trong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nhóm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,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khi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chia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đánh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giá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,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nhận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xét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nhóm</a:t>
                      </a:r>
                      <a:r>
                        <a:rPr lang="en-US" sz="220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Arial "/>
                          <a:cs typeface="Times New Roman" pitchFamily="18" charset="0"/>
                        </a:rPr>
                        <a:t>khác</a:t>
                      </a:r>
                      <a:endParaRPr lang="en-US" sz="220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Kết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quả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2200" b="1" kern="1200" baseline="0" dirty="0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động</a:t>
                      </a:r>
                      <a:endParaRPr lang="en-US" sz="2200" b="1" kern="1200" baseline="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sz="2200" b="1" kern="1200" baseline="0" dirty="0" err="1" smtClean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Times New Roman" pitchFamily="18" charset="0"/>
                        </a:rPr>
                        <a:t>Tổng</a:t>
                      </a:r>
                      <a:endParaRPr lang="en-US" sz="2200" b="1" kern="1200" baseline="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2150" dirty="0" err="1" smtClean="0">
                          <a:latin typeface="Arial "/>
                          <a:cs typeface="Times New Roman" pitchFamily="18" charset="0"/>
                        </a:rPr>
                        <a:t>Tập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trung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:                   10đ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150" dirty="0" err="1" smtClean="0">
                          <a:latin typeface="Arial "/>
                          <a:cs typeface="Times New Roman" pitchFamily="18" charset="0"/>
                        </a:rPr>
                        <a:t>Tự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tin,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chính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xác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:                      10đ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Trình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bày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đúng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lời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giải:10đ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2150" dirty="0" err="1" smtClean="0">
                          <a:latin typeface="Arial "/>
                          <a:cs typeface="Times New Roman" pitchFamily="18" charset="0"/>
                        </a:rPr>
                        <a:t>Đôi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khi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chưa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tập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trung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: 8đ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150" dirty="0" err="1" smtClean="0">
                          <a:latin typeface="Arial "/>
                          <a:cs typeface="Times New Roman" pitchFamily="18" charset="0"/>
                        </a:rPr>
                        <a:t>Có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trao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đổi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nhưng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chưa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tự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tin:   8đ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Trình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bày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thiếu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ý :          7đ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2150" dirty="0" err="1" smtClean="0">
                          <a:latin typeface="Arial "/>
                          <a:cs typeface="Times New Roman" pitchFamily="18" charset="0"/>
                        </a:rPr>
                        <a:t>Ít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tập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trung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:                   5đ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50" dirty="0" err="1" smtClean="0">
                          <a:latin typeface="Arial "/>
                          <a:cs typeface="Times New Roman" pitchFamily="18" charset="0"/>
                        </a:rPr>
                        <a:t>Không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xung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phong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trao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đổi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:       2đ</a:t>
                      </a:r>
                      <a:endParaRPr lang="en-US" sz="2150" dirty="0" smtClean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Tính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được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mỗi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kết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 </a:t>
                      </a:r>
                      <a:r>
                        <a:rPr lang="en-US" sz="2150" baseline="0" dirty="0" err="1" smtClean="0">
                          <a:latin typeface="Arial "/>
                          <a:cs typeface="Times New Roman" pitchFamily="18" charset="0"/>
                        </a:rPr>
                        <a:t>quả</a:t>
                      </a:r>
                      <a:r>
                        <a:rPr lang="en-US" sz="2150" baseline="0" dirty="0" smtClean="0">
                          <a:latin typeface="Arial "/>
                          <a:cs typeface="Times New Roman" pitchFamily="18" charset="0"/>
                        </a:rPr>
                        <a:t>: 3đ</a:t>
                      </a:r>
                      <a:endParaRPr lang="en-US" sz="215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Arial 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z="28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41808" y="0"/>
            <a:ext cx="115638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/88). </a:t>
            </a:r>
            <a:r>
              <a:rPr lang="vi-V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các phát biểu sau, phát biểu nào đúng, phát biểu nào sai? Giải thích.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528" y="844064"/>
            <a:ext cx="9083040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" marR="27305">
              <a:lnSpc>
                <a:spcPct val="105000"/>
              </a:lnSpc>
              <a:spcAft>
                <a:spcPts val="0"/>
              </a:spcAft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a) Kết quả của phép trừ số nguyên dương cho số nguyên dương là một số nguyên dương.</a:t>
            </a:r>
            <a:endParaRPr lang="vi-VN" sz="280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740" y="1804194"/>
            <a:ext cx="8243923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" marR="27305">
              <a:lnSpc>
                <a:spcPct val="105000"/>
              </a:lnSpc>
              <a:spcAft>
                <a:spcPts val="0"/>
              </a:spcAft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b) Kết quả của phép trừ số nguyên dương cho số nguyên âm là một số nguyên dương.</a:t>
            </a:r>
            <a:endParaRPr lang="vi-VN" sz="2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60" y="2674640"/>
            <a:ext cx="9610192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" marR="27305">
              <a:lnSpc>
                <a:spcPct val="105000"/>
              </a:lnSpc>
              <a:spcAft>
                <a:spcPts val="0"/>
              </a:spcAft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Kết quả của phép nhân số nguyên dương cho số nguyên âm là một số nguyên âm.</a:t>
            </a:r>
            <a:endParaRPr lang="vi-VN" sz="2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9157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41808" y="0"/>
            <a:ext cx="115638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/88): </a:t>
            </a:r>
            <a:r>
              <a:rPr lang="vi-VN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các phát biểu sau, phát biểu nào đúng, phát biểu nào sai? Giải thích.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812404"/>
              </p:ext>
            </p:extLst>
          </p:nvPr>
        </p:nvGraphicFramePr>
        <p:xfrm>
          <a:off x="192141" y="5515697"/>
          <a:ext cx="235903" cy="337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4" imgW="126890" imgH="190335" progId="Equation.DSMT4">
                  <p:embed/>
                </p:oleObj>
              </mc:Choice>
              <mc:Fallback>
                <p:oleObj name="Equation" r:id="rId4" imgW="126890" imgH="19033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141" y="5515697"/>
                        <a:ext cx="235903" cy="3370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999188"/>
              </p:ext>
            </p:extLst>
          </p:nvPr>
        </p:nvGraphicFramePr>
        <p:xfrm>
          <a:off x="170368" y="1066800"/>
          <a:ext cx="9791189" cy="5572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1712"/>
                <a:gridCol w="1078568"/>
                <a:gridCol w="756239"/>
                <a:gridCol w="2914670"/>
              </a:tblGrid>
              <a:tr h="60307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Câu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hỏi</a:t>
                      </a:r>
                      <a:endParaRPr lang="vi-VN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Đúng</a:t>
                      </a:r>
                      <a:endParaRPr lang="vi-VN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Sai</a:t>
                      </a:r>
                      <a:endParaRPr lang="vi-VN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3" marR="7083" marT="708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vi-VN" sz="28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</a:t>
                      </a:r>
                      <a:r>
                        <a:rPr lang="en-US" sz="2800" b="1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ải</a:t>
                      </a:r>
                      <a:r>
                        <a:rPr lang="en-US" sz="2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thích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680330">
                <a:tc>
                  <a:txBody>
                    <a:bodyPr/>
                    <a:lstStyle/>
                    <a:p>
                      <a:pPr marL="27305" marR="27305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 Kết quả của phép trừ số nguyên dương cho số nguyên dương là một số nguyên dương.</a:t>
                      </a:r>
                      <a:endParaRPr lang="vi-VN" sz="28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3" marR="7083" marT="708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vi-VN" alt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586260">
                <a:tc>
                  <a:txBody>
                    <a:bodyPr/>
                    <a:lstStyle/>
                    <a:p>
                      <a:pPr marL="27305" marR="27305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 Kết quả của phép trừ số nguyên dương cho số nguyên âm là một số nguyên dương.</a:t>
                      </a:r>
                      <a:endParaRPr lang="vi-VN" sz="28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3" marR="7083" marT="708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586260">
                <a:tc>
                  <a:txBody>
                    <a:bodyPr/>
                    <a:lstStyle/>
                    <a:p>
                      <a:pPr marL="27305" marR="27305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 Kết quả của phép nhân số nguyên dương </a:t>
                      </a:r>
                      <a:r>
                        <a:rPr lang="en-US" sz="28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vi-VN" sz="28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2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 nguyên âm là một số nguyên âm.</a:t>
                      </a:r>
                      <a:endParaRPr lang="vi-VN" sz="2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694" marR="30694" marT="42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3" marR="7083" marT="708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2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vi-VN" sz="2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400" y="1939502"/>
            <a:ext cx="2514600" cy="2590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45715" y="781202"/>
            <a:ext cx="1946285" cy="13312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68440" y="2198582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1640" y="4027382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32120" y="5612342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40879" y="1665182"/>
            <a:ext cx="3002281" cy="1658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vi-VN" altLang="vi-VN" sz="2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 thể là số nguyên </a:t>
            </a:r>
            <a:r>
              <a:rPr lang="vi-VN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dương</a:t>
            </a:r>
            <a:r>
              <a:rPr lang="en-US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altLang="vi-VN" sz="24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</a:t>
            </a:r>
            <a:r>
              <a:rPr lang="vi-VN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hoặc</a:t>
            </a:r>
            <a:r>
              <a:rPr lang="en-US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4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vi-VN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altLang="vi-VN" sz="2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nguyên âm. </a:t>
            </a:r>
            <a:r>
              <a:rPr lang="en-US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vi-VN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Ví dụ: </a:t>
            </a:r>
            <a:r>
              <a:rPr lang="vi-VN" altLang="vi-VN" sz="2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4 -7 = </a:t>
            </a:r>
            <a:r>
              <a:rPr lang="en-US" altLang="vi-VN" sz="2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vi-VN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n-US" altLang="vi-VN" sz="2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vi-VN" altLang="vi-VN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5777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8" grpId="0"/>
      <p:bldP spid="10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LUYỆN TẬP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55946" y="919489"/>
            <a:ext cx="9533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1.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):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447365"/>
              </p:ext>
            </p:extLst>
          </p:nvPr>
        </p:nvGraphicFramePr>
        <p:xfrm>
          <a:off x="1531938" y="1333500"/>
          <a:ext cx="127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" name="Equation" r:id="rId4" imgW="126720" imgH="190440" progId="Equation.DSMT4">
                  <p:embed/>
                </p:oleObj>
              </mc:Choice>
              <mc:Fallback>
                <p:oleObj name="Equation" r:id="rId4" imgW="1267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333500"/>
                        <a:ext cx="1270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571132"/>
              </p:ext>
            </p:extLst>
          </p:nvPr>
        </p:nvGraphicFramePr>
        <p:xfrm>
          <a:off x="1531938" y="1333500"/>
          <a:ext cx="127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8" name="Equation" r:id="rId6" imgW="126720" imgH="190440" progId="Equation.DSMT4">
                  <p:embed/>
                </p:oleObj>
              </mc:Choice>
              <mc:Fallback>
                <p:oleObj name="Equation" r:id="rId6" imgW="1267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333500"/>
                        <a:ext cx="1270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454224"/>
              </p:ext>
            </p:extLst>
          </p:nvPr>
        </p:nvGraphicFramePr>
        <p:xfrm>
          <a:off x="4694238" y="2579688"/>
          <a:ext cx="1714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9" name="Equation" r:id="rId7" imgW="190440" imgH="330120" progId="Equation.DSMT4">
                  <p:embed/>
                </p:oleObj>
              </mc:Choice>
              <mc:Fallback>
                <p:oleObj name="Equation" r:id="rId7" imgW="1904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4238" y="2579688"/>
                        <a:ext cx="171450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388742" y="5471644"/>
            <a:ext cx="4404360" cy="107404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Hoạt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nhân</a:t>
            </a: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6484298" y="4769209"/>
            <a:ext cx="2265564" cy="2020390"/>
          </a:xfrm>
          <a:prstGeom prst="rect">
            <a:avLst/>
          </a:prstGeom>
        </p:spPr>
      </p:pic>
      <p:sp>
        <p:nvSpPr>
          <p:cNvPr id="19" name="Rectangle 6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75147" y="134651"/>
            <a:ext cx="10148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b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Dạng 2</a:t>
            </a:r>
            <a:r>
              <a:rPr lang="vi-VN" sz="3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Thực hiện phép tính.</a:t>
            </a:r>
            <a:endParaRPr lang="en-US" sz="36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721979"/>
              </p:ext>
            </p:extLst>
          </p:nvPr>
        </p:nvGraphicFramePr>
        <p:xfrm>
          <a:off x="1907180" y="1583562"/>
          <a:ext cx="8115318" cy="3057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" name="Equation" r:id="rId10" imgW="5257800" imgH="1981080" progId="Equation.DSMT4">
                  <p:embed/>
                </p:oleObj>
              </mc:Choice>
              <mc:Fallback>
                <p:oleObj name="Equation" r:id="rId10" imgW="5257800" imgH="1981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7180" y="1583562"/>
                        <a:ext cx="8115318" cy="3057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7634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1-原创素材\1_mm1102\PPT\PPT_014\materaials\pageimg_g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290" y="214085"/>
            <a:ext cx="7818937" cy="658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791144">
            <a:off x="5152572" y="2077964"/>
            <a:ext cx="37737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845797">
            <a:off x="4872013" y="2957382"/>
            <a:ext cx="3556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FF"/>
                </a:solidFill>
                <a:latin typeface="Aral"/>
                <a:cs typeface="Times New Roman" pitchFamily="18" charset="0"/>
              </a:rPr>
              <a:t>LẬT </a:t>
            </a:r>
          </a:p>
          <a:p>
            <a:pPr algn="ctr"/>
            <a:r>
              <a:rPr lang="en-US" sz="4000" b="1" dirty="0" smtClean="0">
                <a:solidFill>
                  <a:srgbClr val="0000FF"/>
                </a:solidFill>
                <a:latin typeface="Aral"/>
                <a:cs typeface="Times New Roman" pitchFamily="18" charset="0"/>
              </a:rPr>
              <a:t>MẢNH GHÉP </a:t>
            </a:r>
          </a:p>
          <a:p>
            <a:pPr algn="ctr"/>
            <a:r>
              <a:rPr lang="en-US" sz="4000" b="1" dirty="0" smtClean="0">
                <a:solidFill>
                  <a:srgbClr val="0000FF"/>
                </a:solidFill>
                <a:latin typeface="Aral"/>
                <a:cs typeface="Times New Roman" pitchFamily="18" charset="0"/>
              </a:rPr>
              <a:t>TÌM CHỦ ĐỀ</a:t>
            </a:r>
            <a:endParaRPr lang="en-US" sz="4000" b="1" dirty="0">
              <a:solidFill>
                <a:srgbClr val="0000FF"/>
              </a:solidFill>
              <a:latin typeface="Aral"/>
              <a:cs typeface="Times New Roman" pitchFamily="18" charset="0"/>
            </a:endParaRPr>
          </a:p>
        </p:txBody>
      </p:sp>
      <p:sp>
        <p:nvSpPr>
          <p:cNvPr id="9" name="Rectangle: Rounded Corners 5">
            <a:extLst>
              <a:ext uri="{FF2B5EF4-FFF2-40B4-BE49-F238E27FC236}">
                <a16:creationId xmlns="" xmlns:a16="http://schemas.microsoft.com/office/drawing/2014/main" id="{E251AD20-8C98-40FE-AE1B-648D64085EB3}"/>
              </a:ext>
            </a:extLst>
          </p:cNvPr>
          <p:cNvSpPr/>
          <p:nvPr/>
        </p:nvSpPr>
        <p:spPr>
          <a:xfrm>
            <a:off x="0" y="0"/>
            <a:ext cx="5114559" cy="838200"/>
          </a:xfrm>
          <a:prstGeom prst="roundRect">
            <a:avLst/>
          </a:prstGeom>
          <a:solidFill>
            <a:srgbClr val="FF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0813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58570" y="162580"/>
            <a:ext cx="10148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 </a:t>
            </a:r>
            <a:r>
              <a:rPr lang="vi-VN" sz="36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Thực hiện phép tính.</a:t>
            </a:r>
            <a:endParaRPr lang="en-US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453577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LUYỆN TẬP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0101" y="778289"/>
            <a:ext cx="1062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1.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Tính giá trị của biểu thức (tính nhanh nếu có thể).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39940"/>
              </p:ext>
            </p:extLst>
          </p:nvPr>
        </p:nvGraphicFramePr>
        <p:xfrm>
          <a:off x="1531938" y="1333500"/>
          <a:ext cx="127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" name="Equation" r:id="rId3" imgW="126720" imgH="190440" progId="Equation.DSMT4">
                  <p:embed/>
                </p:oleObj>
              </mc:Choice>
              <mc:Fallback>
                <p:oleObj name="Equation" r:id="rId3" imgW="1267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333500"/>
                        <a:ext cx="1270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034299"/>
              </p:ext>
            </p:extLst>
          </p:nvPr>
        </p:nvGraphicFramePr>
        <p:xfrm>
          <a:off x="1531938" y="1333500"/>
          <a:ext cx="127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" name="Equation" r:id="rId5" imgW="126720" imgH="190440" progId="Equation.DSMT4">
                  <p:embed/>
                </p:oleObj>
              </mc:Choice>
              <mc:Fallback>
                <p:oleObj name="Equation" r:id="rId5" imgW="1267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333500"/>
                        <a:ext cx="1270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613418"/>
              </p:ext>
            </p:extLst>
          </p:nvPr>
        </p:nvGraphicFramePr>
        <p:xfrm>
          <a:off x="4694238" y="2579688"/>
          <a:ext cx="1714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" name="Equation" r:id="rId6" imgW="190440" imgH="330120" progId="Equation.DSMT4">
                  <p:embed/>
                </p:oleObj>
              </mc:Choice>
              <mc:Fallback>
                <p:oleObj name="Equation" r:id="rId6" imgW="1904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4238" y="2579688"/>
                        <a:ext cx="171450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181985" y="1798320"/>
            <a:ext cx="0" cy="4944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907427"/>
              </p:ext>
            </p:extLst>
          </p:nvPr>
        </p:nvGraphicFramePr>
        <p:xfrm>
          <a:off x="323851" y="1777323"/>
          <a:ext cx="4626522" cy="3396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9" name="Equation" r:id="rId8" imgW="3530520" imgH="2450880" progId="Equation.DSMT4">
                  <p:embed/>
                </p:oleObj>
              </mc:Choice>
              <mc:Fallback>
                <p:oleObj name="Equation" r:id="rId8" imgW="3530520" imgH="245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1" y="1777323"/>
                        <a:ext cx="4626522" cy="33963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064043"/>
              </p:ext>
            </p:extLst>
          </p:nvPr>
        </p:nvGraphicFramePr>
        <p:xfrm>
          <a:off x="5432874" y="1853039"/>
          <a:ext cx="5334968" cy="2923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0" name="Equation" r:id="rId10" imgW="4051080" imgH="1904760" progId="Equation.DSMT4">
                  <p:embed/>
                </p:oleObj>
              </mc:Choice>
              <mc:Fallback>
                <p:oleObj name="Equation" r:id="rId10" imgW="4051080" imgH="1904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2874" y="1853039"/>
                        <a:ext cx="5334968" cy="29239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081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23453" y="99749"/>
            <a:ext cx="10148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 </a:t>
            </a:r>
            <a:r>
              <a:rPr lang="vi-VN" sz="36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Thực hiện phép tính.</a:t>
            </a:r>
            <a:endParaRPr lang="en-US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LUYỆN TẬP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0101" y="778289"/>
            <a:ext cx="1062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810738"/>
              </p:ext>
            </p:extLst>
          </p:nvPr>
        </p:nvGraphicFramePr>
        <p:xfrm>
          <a:off x="1531938" y="1333500"/>
          <a:ext cx="127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Equation" r:id="rId3" imgW="126720" imgH="190440" progId="Equation.DSMT4">
                  <p:embed/>
                </p:oleObj>
              </mc:Choice>
              <mc:Fallback>
                <p:oleObj name="Equation" r:id="rId3" imgW="1267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333500"/>
                        <a:ext cx="1270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366262"/>
              </p:ext>
            </p:extLst>
          </p:nvPr>
        </p:nvGraphicFramePr>
        <p:xfrm>
          <a:off x="1531938" y="1333500"/>
          <a:ext cx="127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Equation" r:id="rId5" imgW="126720" imgH="190440" progId="Equation.DSMT4">
                  <p:embed/>
                </p:oleObj>
              </mc:Choice>
              <mc:Fallback>
                <p:oleObj name="Equation" r:id="rId5" imgW="1267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333500"/>
                        <a:ext cx="1270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868500"/>
              </p:ext>
            </p:extLst>
          </p:nvPr>
        </p:nvGraphicFramePr>
        <p:xfrm>
          <a:off x="4694238" y="2579688"/>
          <a:ext cx="1714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" name="Equation" r:id="rId6" imgW="190440" imgH="330120" progId="Equation.DSMT4">
                  <p:embed/>
                </p:oleObj>
              </mc:Choice>
              <mc:Fallback>
                <p:oleObj name="Equation" r:id="rId6" imgW="1904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4238" y="2579688"/>
                        <a:ext cx="171450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803496" y="1524000"/>
            <a:ext cx="0" cy="4944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706570"/>
              </p:ext>
            </p:extLst>
          </p:nvPr>
        </p:nvGraphicFramePr>
        <p:xfrm>
          <a:off x="322526" y="1809849"/>
          <a:ext cx="4522788" cy="274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" name="Equation" r:id="rId8" imgW="3314520" imgH="1904760" progId="Equation.DSMT4">
                  <p:embed/>
                </p:oleObj>
              </mc:Choice>
              <mc:Fallback>
                <p:oleObj name="Equation" r:id="rId8" imgW="3314520" imgH="1904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26" y="1809849"/>
                        <a:ext cx="4522788" cy="274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009278"/>
              </p:ext>
            </p:extLst>
          </p:nvPr>
        </p:nvGraphicFramePr>
        <p:xfrm>
          <a:off x="4850794" y="1793019"/>
          <a:ext cx="6563441" cy="3465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" name="Equation" r:id="rId10" imgW="5257800" imgH="2450880" progId="Equation.DSMT4">
                  <p:embed/>
                </p:oleObj>
              </mc:Choice>
              <mc:Fallback>
                <p:oleObj name="Equation" r:id="rId10" imgW="5257800" imgH="245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0794" y="1793019"/>
                        <a:ext cx="6563441" cy="34655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5935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1930104" y="1257847"/>
            <a:ext cx="8021616" cy="956117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999740" y="2428726"/>
            <a:ext cx="960120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lại toàn bộ nội dung bài đã học.</a:t>
            </a:r>
          </a:p>
          <a:p>
            <a:pPr>
              <a:lnSpc>
                <a:spcPct val="150000"/>
              </a:lnSpc>
            </a:pPr>
            <a:r>
              <a:rPr lang="fr-FR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Làm bài tập </a:t>
            </a:r>
            <a:r>
              <a:rPr lang="vi-VN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5; 6; 7; 8</a:t>
            </a:r>
            <a:r>
              <a:rPr lang="fr-FR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 trang </a:t>
            </a:r>
            <a:r>
              <a:rPr lang="vi-VN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r>
              <a:rPr lang="fr-FR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28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00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758425" y="4416709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794217B-78A9-4C33-9C54-D02BCAD604BA}"/>
              </a:ext>
            </a:extLst>
          </p:cNvPr>
          <p:cNvSpPr/>
          <p:nvPr/>
        </p:nvSpPr>
        <p:spPr>
          <a:xfrm>
            <a:off x="225083" y="200463"/>
            <a:ext cx="1759634" cy="657665"/>
          </a:xfrm>
          <a:prstGeom prst="rect">
            <a:avLst/>
          </a:prstGeom>
          <a:noFill/>
          <a:scene3d>
            <a:camera prst="perspectiveRight"/>
            <a:lightRig rig="harsh" dir="t"/>
          </a:scene3d>
          <a:sp3d>
            <a:bevelT w="139700" prst="cross"/>
            <a:bevelB w="139700" prst="cross"/>
          </a:sp3d>
        </p:spPr>
        <p:txBody>
          <a:bodyPr wrap="none" lIns="91440" tIns="45720" rIns="91440" bIns="45720">
            <a:prstTxWarp prst="textChevron">
              <a:avLst/>
            </a:prstTxWarp>
            <a:spAutoFit/>
            <a:sp3d extrusionH="57150" prstMaterial="matte">
              <a:bevelT w="63500" h="12700" prst="cross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3810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rgbClr val="E48312">
                      <a:satMod val="175000"/>
                      <a:alpha val="4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Giới</a:t>
            </a:r>
            <a:r>
              <a:rPr kumimoji="0" lang="en-US" sz="5400" b="1" i="0" u="none" strike="noStrike" kern="1200" cap="none" spc="0" normalizeH="0" baseline="0" noProof="0" dirty="0">
                <a:ln w="3810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rgbClr val="E48312">
                      <a:satMod val="175000"/>
                      <a:alpha val="4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3810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rgbClr val="E48312">
                      <a:satMod val="175000"/>
                      <a:alpha val="4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Thiệu</a:t>
            </a:r>
            <a:endParaRPr kumimoji="0" lang="en-US" sz="5400" b="1" i="0" u="none" strike="noStrike" kern="1200" cap="none" spc="0" normalizeH="0" baseline="0" noProof="0" dirty="0">
              <a:ln w="38100"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rgbClr val="E48312">
                    <a:satMod val="175000"/>
                    <a:alpha val="4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A83199A-4B6C-47F1-B1D5-73F450521DA3}"/>
              </a:ext>
            </a:extLst>
          </p:cNvPr>
          <p:cNvSpPr txBox="1"/>
          <p:nvPr/>
        </p:nvSpPr>
        <p:spPr>
          <a:xfrm>
            <a:off x="1554480" y="1178168"/>
            <a:ext cx="947928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LẬT MẢNH GHÉP TÌM CHỦ ĐỀ</a:t>
            </a:r>
          </a:p>
          <a:p>
            <a:pPr algn="just">
              <a:lnSpc>
                <a:spcPct val="1200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BGK: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BGK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algn="just">
              <a:lnSpc>
                <a:spcPct val="12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MC: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slide.</a:t>
            </a:r>
          </a:p>
          <a:p>
            <a:pPr algn="just">
              <a:lnSpc>
                <a:spcPct val="1200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Giám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677289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794217B-78A9-4C33-9C54-D02BCAD604BA}"/>
              </a:ext>
            </a:extLst>
          </p:cNvPr>
          <p:cNvSpPr/>
          <p:nvPr/>
        </p:nvSpPr>
        <p:spPr>
          <a:xfrm>
            <a:off x="174283" y="200463"/>
            <a:ext cx="1759634" cy="657665"/>
          </a:xfrm>
          <a:prstGeom prst="rect">
            <a:avLst/>
          </a:prstGeom>
          <a:noFill/>
          <a:scene3d>
            <a:camera prst="perspectiveRight"/>
            <a:lightRig rig="harsh" dir="t"/>
          </a:scene3d>
          <a:sp3d>
            <a:bevelT w="139700" prst="cross"/>
            <a:bevelB w="139700" prst="cross"/>
          </a:sp3d>
        </p:spPr>
        <p:txBody>
          <a:bodyPr wrap="none" lIns="91440" tIns="45720" rIns="91440" bIns="45720">
            <a:prstTxWarp prst="textChevron">
              <a:avLst/>
            </a:prstTxWarp>
            <a:spAutoFit/>
            <a:sp3d extrusionH="57150" prstMaterial="matte">
              <a:bevelT w="63500" h="12700" prst="cross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err="1">
                <a:ln w="3810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rgbClr val="E48312">
                      <a:satMod val="175000"/>
                      <a:alpha val="4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5400" b="1" dirty="0">
                <a:ln w="3810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rgbClr val="E48312">
                      <a:satMod val="175000"/>
                      <a:alpha val="4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n w="3810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rgbClr val="E48312">
                      <a:satMod val="175000"/>
                      <a:alpha val="4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Thiệu</a:t>
            </a:r>
            <a:endParaRPr lang="en-US" sz="5400" b="1" dirty="0">
              <a:ln w="38100"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rgbClr val="E48312">
                    <a:satMod val="175000"/>
                    <a:alpha val="4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A83199A-4B6C-47F1-B1D5-73F450521DA3}"/>
              </a:ext>
            </a:extLst>
          </p:cNvPr>
          <p:cNvSpPr txBox="1"/>
          <p:nvPr/>
        </p:nvSpPr>
        <p:spPr>
          <a:xfrm>
            <a:off x="624115" y="1001749"/>
            <a:ext cx="955040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endParaRPr lang="en-US" sz="3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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bức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28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đỉnh</a:t>
            </a: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núi</a:t>
            </a: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Nam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ẩn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miếng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bất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giây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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miếng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A83199A-4B6C-47F1-B1D5-73F450521DA3}"/>
              </a:ext>
            </a:extLst>
          </p:cNvPr>
          <p:cNvSpPr txBox="1"/>
          <p:nvPr/>
        </p:nvSpPr>
        <p:spPr>
          <a:xfrm>
            <a:off x="638629" y="4526697"/>
            <a:ext cx="1049382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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miếng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bức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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thắng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thắng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83417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0059851" y="32326"/>
            <a:ext cx="1423678" cy="86398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Vertical Scroll 41"/>
          <p:cNvSpPr/>
          <p:nvPr/>
        </p:nvSpPr>
        <p:spPr>
          <a:xfrm flipH="1">
            <a:off x="8893666" y="2214452"/>
            <a:ext cx="3236685" cy="3682505"/>
          </a:xfrm>
          <a:prstGeom prst="verticalScroll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C2:</a:t>
            </a:r>
            <a:r>
              <a:rPr lang="vi-VN" sz="2800" b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quy tắc trừ 2 số nguyên?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685" y="847723"/>
            <a:ext cx="4949372" cy="51466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8870" y="97602"/>
            <a:ext cx="935579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CHỦ ĐỀ: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đỉnh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núi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Nam</a:t>
            </a:r>
            <a:endParaRPr lang="en-US" sz="36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42" y="972457"/>
            <a:ext cx="2714171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TRÒ CHƠI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030574" y="1550894"/>
            <a:ext cx="2714171" cy="584775"/>
          </a:xfrm>
          <a:prstGeom prst="rect">
            <a:avLst/>
          </a:prstGeom>
          <a:noFill/>
          <a:ln w="28575">
            <a:solidFill>
              <a:srgbClr val="FF6600"/>
            </a:solidFill>
          </a:ln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ĐÁP ÁN</a:t>
            </a:r>
          </a:p>
        </p:txBody>
      </p:sp>
      <p:sp>
        <p:nvSpPr>
          <p:cNvPr id="18" name="Vertical Scroll 17"/>
          <p:cNvSpPr/>
          <p:nvPr/>
        </p:nvSpPr>
        <p:spPr>
          <a:xfrm flipH="1">
            <a:off x="8727620" y="2201971"/>
            <a:ext cx="3421782" cy="3682504"/>
          </a:xfrm>
          <a:prstGeom prst="verticalScroll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Vertical Scroll 18"/>
          <p:cNvSpPr/>
          <p:nvPr/>
        </p:nvSpPr>
        <p:spPr>
          <a:xfrm>
            <a:off x="1" y="1781626"/>
            <a:ext cx="3294742" cy="4249057"/>
          </a:xfrm>
          <a:prstGeom prst="verticalScroll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LẬT </a:t>
            </a:r>
          </a:p>
          <a:p>
            <a:pPr algn="ctr"/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MẢNH GHÉP </a:t>
            </a:r>
          </a:p>
          <a:p>
            <a:pPr algn="ctr"/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TÌM </a:t>
            </a:r>
          </a:p>
          <a:p>
            <a:pPr algn="ctr"/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CHỦ ĐỀ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59200" y="905411"/>
            <a:ext cx="2467429" cy="1727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600" b="1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226628" y="841829"/>
            <a:ext cx="2467429" cy="1727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759200" y="2569029"/>
            <a:ext cx="2467429" cy="1727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226628" y="2554515"/>
            <a:ext cx="2467429" cy="1727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600" b="1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744687" y="4281715"/>
            <a:ext cx="2467429" cy="1727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294148" y="4267201"/>
            <a:ext cx="2467429" cy="1727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ounded Rectangle 35">
            <a:hlinkClick r:id="" action="ppaction://noaction"/>
          </p:cNvPr>
          <p:cNvSpPr/>
          <p:nvPr/>
        </p:nvSpPr>
        <p:spPr>
          <a:xfrm>
            <a:off x="3906138" y="1011053"/>
            <a:ext cx="2220685" cy="15240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C1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ounded Rectangle 36">
            <a:hlinkClick r:id="" action="ppaction://noaction"/>
          </p:cNvPr>
          <p:cNvSpPr/>
          <p:nvPr/>
        </p:nvSpPr>
        <p:spPr>
          <a:xfrm>
            <a:off x="6294148" y="961199"/>
            <a:ext cx="2220685" cy="15240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ounded Rectangle 37">
            <a:hlinkClick r:id="" action="ppaction://noaction"/>
          </p:cNvPr>
          <p:cNvSpPr/>
          <p:nvPr/>
        </p:nvSpPr>
        <p:spPr>
          <a:xfrm>
            <a:off x="3906138" y="2660816"/>
            <a:ext cx="2220685" cy="15240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C3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ounded Rectangle 38">
            <a:hlinkClick r:id="" action="ppaction://noaction"/>
          </p:cNvPr>
          <p:cNvSpPr/>
          <p:nvPr/>
        </p:nvSpPr>
        <p:spPr>
          <a:xfrm>
            <a:off x="6350000" y="2594249"/>
            <a:ext cx="2220685" cy="15240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C4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ounded Rectangle 39">
            <a:hlinkClick r:id="" action="ppaction://noaction"/>
          </p:cNvPr>
          <p:cNvSpPr/>
          <p:nvPr/>
        </p:nvSpPr>
        <p:spPr>
          <a:xfrm>
            <a:off x="3889383" y="4398929"/>
            <a:ext cx="2220685" cy="15240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ounded Rectangle 40">
            <a:hlinkClick r:id="" action="ppaction://noaction"/>
          </p:cNvPr>
          <p:cNvSpPr/>
          <p:nvPr/>
        </p:nvSpPr>
        <p:spPr>
          <a:xfrm>
            <a:off x="6333677" y="4386934"/>
            <a:ext cx="2220685" cy="15240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C6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A picture containing toy, doll&#10;&#10;Description automatically generated">
            <a:hlinkClick r:id="rId7" action="ppaction://hlinksldjump"/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450" y="5888182"/>
            <a:ext cx="969817" cy="9698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951720" y="26098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3751" y="3146395"/>
            <a:ext cx="24914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C1: </a:t>
            </a:r>
            <a:r>
              <a:rPr lang="vi-VN" sz="28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 hợp số nguyên là gì?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79673" y="3048603"/>
            <a:ext cx="23854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C2:</a:t>
            </a:r>
            <a:r>
              <a:rPr lang="vi-VN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 tắc trừ 2 số nguyên?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64249" y="2804062"/>
            <a:ext cx="24009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C3:</a:t>
            </a:r>
            <a:r>
              <a:rPr lang="vi-VN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 </a:t>
            </a:r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tắc nhân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số nguyên khác dấu</a:t>
            </a:r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55736" y="2656649"/>
            <a:ext cx="2377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C4:</a:t>
            </a:r>
            <a:r>
              <a:rPr lang="vi-VN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vi-VN" sz="28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 tắc cộng 2 số nguyên cùng dấu</a:t>
            </a:r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218204" y="3015837"/>
            <a:ext cx="244014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C5:</a:t>
            </a:r>
            <a:endParaRPr lang="vi-VN" sz="2800" b="1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</a:t>
            </a:r>
            <a:r>
              <a:rPr lang="vi-V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 </a:t>
            </a:r>
            <a:r>
              <a:rPr lang="vi-VN" sz="28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tắc quy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tắc dấu ngoặc?</a:t>
            </a:r>
          </a:p>
          <a:p>
            <a:pPr algn="ctr"/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74054" y="2861949"/>
            <a:ext cx="25408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C6:</a:t>
            </a:r>
            <a:r>
              <a:rPr lang="vi-VN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vi-VN" sz="28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 chất của phép cộng số nguyên</a:t>
            </a:r>
            <a:r>
              <a:rPr lang="vi-V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30574" y="3367241"/>
            <a:ext cx="2777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đỉnh núi Phan-xi-păng</a:t>
            </a:r>
            <a:endParaRPr lang="vi-V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244700" y="-14972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249864" y="7649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 smtClean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5000" b="1" spc="50" dirty="0">
              <a:ln w="11430">
                <a:solidFill>
                  <a:srgbClr val="FF0000"/>
                </a:solidFill>
              </a:ln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254825" y="9438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 smtClean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5000" b="1" spc="50" dirty="0">
              <a:ln w="11430">
                <a:solidFill>
                  <a:srgbClr val="FF0000"/>
                </a:solidFill>
              </a:ln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23293" y="29701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181636" y="-8117"/>
            <a:ext cx="112443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 smtClean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5000" b="1" spc="50" dirty="0">
              <a:ln w="11430">
                <a:solidFill>
                  <a:srgbClr val="FF0000"/>
                </a:solidFill>
              </a:ln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226833" y="41412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0254825" y="33785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263324" y="155386"/>
            <a:ext cx="2921583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0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HẾT GIỜ</a:t>
            </a:r>
            <a:endParaRPr lang="en-US" sz="3000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215281" y="63857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 smtClean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5000" b="1" spc="50" dirty="0">
              <a:ln w="11430">
                <a:solidFill>
                  <a:srgbClr val="FF0000"/>
                </a:solidFill>
              </a:ln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247321" y="32326"/>
            <a:ext cx="104112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0" name="Oval 117"/>
          <p:cNvSpPr>
            <a:spLocks noChangeArrowheads="1"/>
          </p:cNvSpPr>
          <p:nvPr/>
        </p:nvSpPr>
        <p:spPr bwMode="auto">
          <a:xfrm>
            <a:off x="10401646" y="900404"/>
            <a:ext cx="762000" cy="4000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986446" y="27449"/>
            <a:ext cx="1544381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 smtClean="0">
                <a:ln w="11430">
                  <a:solidFill>
                    <a:srgbClr val="FF0000"/>
                  </a:solidFill>
                </a:ln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5000" b="1" spc="50" dirty="0">
              <a:ln w="11430">
                <a:solidFill>
                  <a:srgbClr val="FF0000"/>
                </a:solidFill>
              </a:ln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4045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4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8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2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6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0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4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2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6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16" presetClass="exit" presetSubtype="21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0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" grpId="0"/>
      <p:bldP spid="5" grpId="1"/>
      <p:bldP spid="35" grpId="0"/>
      <p:bldP spid="35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30" grpId="0"/>
      <p:bldP spid="49" grpId="0" build="allAtOnce"/>
      <p:bldP spid="50" grpId="0" build="allAtOnce"/>
      <p:bldP spid="51" grpId="0" build="allAtOnce"/>
      <p:bldP spid="52" grpId="0" build="allAtOnce"/>
      <p:bldP spid="53" grpId="0" build="allAtOnce"/>
      <p:bldP spid="54" grpId="0" build="allAtOnce"/>
      <p:bldP spid="55" grpId="0" build="allAtOnce"/>
      <p:bldP spid="56" grpId="0" build="allAtOnce"/>
      <p:bldP spid="57" grpId="0" build="allAtOnce"/>
      <p:bldP spid="58" grpId="0" build="allAtOnce"/>
      <p:bldP spid="6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DU LỊCH SAPA TỰ TÚC _ Đi Cáp treo lên Đỉnh Fansipan gặp cảnh đẹp chưa từng thấy!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2573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497" y="4657674"/>
            <a:ext cx="2162629" cy="1881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0EC043A-E96E-4E7C-AFEE-18F4530E53FB}"/>
              </a:ext>
            </a:extLst>
          </p:cNvPr>
          <p:cNvSpPr txBox="1"/>
          <p:nvPr/>
        </p:nvSpPr>
        <p:spPr>
          <a:xfrm>
            <a:off x="2887798" y="60613"/>
            <a:ext cx="5936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 HIỆU CHIẾN THẮNG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655C-75C4-43D0-BEC6-951BFF334753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10">
            <a:extLst>
              <a:ext uri="{FF2B5EF4-FFF2-40B4-BE49-F238E27FC236}">
                <a16:creationId xmlns="" xmlns:a16="http://schemas.microsoft.com/office/drawing/2014/main" id="{04FADE9C-6EAE-4E8D-87CD-5A5D442F1E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811" y="2860676"/>
            <a:ext cx="2128308" cy="386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99" y="1075640"/>
            <a:ext cx="1847850" cy="2476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5" y="1136600"/>
            <a:ext cx="1847850" cy="2476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273" y="1075640"/>
            <a:ext cx="18478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16" y="1127760"/>
            <a:ext cx="7823791" cy="5730240"/>
          </a:xfrm>
          <a:prstGeom prst="rect">
            <a:avLst/>
          </a:prstGeom>
        </p:spPr>
      </p:pic>
      <p:pic>
        <p:nvPicPr>
          <p:cNvPr id="2052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78" y="99749"/>
            <a:ext cx="1772437" cy="212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363716" y="435618"/>
            <a:ext cx="820327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Chương II: Số nguyên, các em được học những kiến thức nào?</a:t>
            </a:r>
            <a:endParaRPr lang="en-US" sz="3200" b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04" y="-266878"/>
            <a:ext cx="6792677" cy="5954170"/>
          </a:xfrm>
          <a:prstGeom prst="rect">
            <a:avLst/>
          </a:prstGeom>
        </p:spPr>
      </p:pic>
      <p:pic>
        <p:nvPicPr>
          <p:cNvPr id="17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97" y="2922603"/>
            <a:ext cx="2310053" cy="276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80256" y="4829848"/>
            <a:ext cx="3136324" cy="6759193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40" y="-849674"/>
            <a:ext cx="4542765" cy="3419752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255598" y="-116720"/>
            <a:ext cx="5066107" cy="2609336"/>
          </a:xfrm>
          <a:prstGeom prst="cloudCallout">
            <a:avLst/>
          </a:prstGeom>
          <a:solidFill>
            <a:srgbClr val="A7FDFF"/>
          </a:solidFill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Những nội dung trong phần kiến thức Tập hợp số nguyên</a:t>
            </a:r>
            <a:r>
              <a:rPr lang="en-US" sz="2800" b="1" dirty="0" smtClean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2800" b="1" dirty="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8366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ẤU TRÚC BÀI HỌC"/>
  <p:tag name="ISPRING_SLIDE_INDENT_LEVEL" val="0"/>
  <p:tag name="ISPRING_CUSTOM_TIMING_USED" val="1"/>
  <p:tag name="ISPRING_PRESENTER_ID" val="{7257E5D0-9D30-4FF0-97B0-8B144157FD3C}"/>
  <p:tag name="TIMING" val="|0.812|1.705|3.123|2.079|2.655|4.942|5.061|5.042|3.648"/>
  <p:tag name="GENSWF_ADVANCE_TIME" val="34.93"/>
  <p:tag name="ISPRING_SLIDE_ID_2" val="{4CB09DEB-4BB4-49E2-A360-8AEB62F89126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16c05727-aa75-4e4a-9b5f-8a80a1165891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16916</TotalTime>
  <Words>1059</Words>
  <Application>Microsoft Office PowerPoint</Application>
  <PresentationFormat>Custom</PresentationFormat>
  <Paragraphs>181</Paragraphs>
  <Slides>23</Slides>
  <Notes>13</Notes>
  <HiddenSlides>0</HiddenSlides>
  <MMClips>1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1_Office Theme</vt:lpstr>
      <vt:lpstr>Equation</vt:lpstr>
      <vt:lpstr> Bài tập cuối chương 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Asus</cp:lastModifiedBy>
  <cp:revision>101</cp:revision>
  <dcterms:created xsi:type="dcterms:W3CDTF">2021-06-07T13:44:30Z</dcterms:created>
  <dcterms:modified xsi:type="dcterms:W3CDTF">2021-08-19T12:06:35Z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