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7"/>
  </p:notesMasterIdLst>
  <p:sldIdLst>
    <p:sldId id="256" r:id="rId5"/>
    <p:sldId id="257" r:id="rId6"/>
    <p:sldId id="258" r:id="rId7"/>
    <p:sldId id="288" r:id="rId8"/>
    <p:sldId id="283" r:id="rId9"/>
    <p:sldId id="284" r:id="rId10"/>
    <p:sldId id="285" r:id="rId11"/>
    <p:sldId id="286" r:id="rId12"/>
    <p:sldId id="287" r:id="rId13"/>
    <p:sldId id="289" r:id="rId14"/>
    <p:sldId id="290" r:id="rId15"/>
    <p:sldId id="263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4E79"/>
    <a:srgbClr val="A6EEAD"/>
    <a:srgbClr val="A7FDFF"/>
    <a:srgbClr val="C3DBB9"/>
    <a:srgbClr val="A4F0D1"/>
    <a:srgbClr val="B1E3D0"/>
    <a:srgbClr val="000000"/>
    <a:srgbClr val="70AD47"/>
    <a:srgbClr val="FFD347"/>
    <a:srgbClr val="1514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47" autoAdjust="0"/>
    <p:restoredTop sz="84946" autoAdjust="0"/>
  </p:normalViewPr>
  <p:slideViewPr>
    <p:cSldViewPr snapToGrid="0">
      <p:cViewPr varScale="1">
        <p:scale>
          <a:sx n="71" d="100"/>
          <a:sy n="71" d="100"/>
        </p:scale>
        <p:origin x="1286" y="-1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4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F9B0E6-B9BF-4E2D-AE08-8C7EBB196A2E}" type="datetimeFigureOut">
              <a:rPr lang="en-US" smtClean="0"/>
              <a:pPr/>
              <a:t>8/29/2021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53816F-A1CF-4485-B308-1B9F14B36EA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839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024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0C5E7-B1A1-4648-89D2-17B0F1E7F5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140298-3E00-4E73-B947-697E69282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BB99EB-0E86-4FEA-A9C4-501D4E75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8/29/2021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31F536-58DF-4935-AE3B-7A08C031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995127-BE30-42B7-9BE5-B83CC6A2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9751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AAE108-9C7F-4CDC-AD71-B576580A1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103746-779A-435F-995A-5BF82C86C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84E866-B322-455F-AC32-8C164B8C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8/29/2021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0D61E0-F80F-48E7-A817-F1CECBEE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F34AFC-4299-43F1-A312-79EF0102C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746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E1D3E-E4B6-4EAA-BFB4-25A0557A6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7E0856-45A8-4EAD-A9D6-8A993968A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EEBE1-2BAF-4C94-8403-6E8454F9B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8/29/2021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358F46-E931-4D79-94A5-037AFD073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130D95-EF5F-4A0A-93BD-73AEE2C2F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256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ABEC0-6253-4360-B586-B9D20933D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46E20B-8661-4C60-84FB-4892E8B486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32BE45-79E4-479B-BD2F-46CCB0BEE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89105E-DF25-4F38-BDE2-9B00C2C4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8/29/2021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D9C4A8-7467-4BAD-98A2-0B63CAC19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C5C5C0-08E4-4F7B-9E80-8925539D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407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FF641-A5CC-4263-A394-2112D623A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4D6865-C632-473C-AEC8-8D3F71562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FDBD19-4D33-4F6A-9938-6A04B3888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697E46-CE4D-480E-A997-2B53B2DF5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8B7E36-823F-4FD4-B826-E450A12480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DBB3B14-C886-4F84-9FD5-11C8320E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8/29/2021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F9AF591-4BBF-4BF2-9EF7-F8B114DFA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52B1A04-B244-4AE3-8997-9B075B105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44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408F1-BB29-4C6F-91C9-653A730BE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54FEF9-8D09-4091-BE99-B6264EBD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8/29/2021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5F49AA-83D5-4063-9CDE-AA776304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A2B27C-3C99-4208-B425-775413C5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0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42A62B2-A6D1-4A6F-8B20-80606F4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8/29/2021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2E4958-7A46-4331-B2D8-2C31D8FC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C8548B-339B-46B2-BF01-1EE3DDC72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4661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F408F-8083-4F07-9628-074C7AFE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0477E0-A333-439D-A531-30B39A81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D59501-D187-414C-AACE-F83872003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F890-BB8A-49E1-880A-924FD6FE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8/29/2021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CA38FE-429A-41E7-942D-ECCE639D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01D9BC-0038-4041-AE2C-657BF99D4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561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956CFD-7F35-482C-A50F-B3D43ACB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FD7F3EF-0FE9-46C4-A116-5DA6E26B0D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0B4041-0F17-42D8-AF16-AB099A39F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AF67FF-F8F1-4B22-A471-9317ED3A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8/29/2021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3D6993-98F8-4234-B24A-02D4DB41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34037-0E7D-4379-ACA0-98611B2F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9197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45B175-C851-453B-B2A0-9A5CFCADC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65F4A2-0E4F-4E49-A0BF-BEEC72203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28AA27-3F13-4BFD-B949-21CF31910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33F5E9-5DAC-4C4A-9DF5-C2B87276BCC8}" type="datetimeFigureOut">
              <a:rPr lang="en-US" smtClean="0"/>
              <a:pPr/>
              <a:t>8/29/2021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EE99A2-0FED-42D4-9FBD-08CC1C3F8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2468D4-5440-4CE2-BAB3-61D83F628C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411307" y="5438588"/>
            <a:ext cx="2086303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039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23.w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oleObject" Target="../embeddings/oleObject6.bin"/><Relationship Id="rId3" Type="http://schemas.openxmlformats.org/officeDocument/2006/relationships/image" Target="../media/image10.jpeg"/><Relationship Id="rId7" Type="http://schemas.openxmlformats.org/officeDocument/2006/relationships/image" Target="../media/image6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8.wmf"/><Relationship Id="rId5" Type="http://schemas.openxmlformats.org/officeDocument/2006/relationships/image" Target="../media/image5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7.wmf"/><Relationship Id="rId14" Type="http://schemas.openxmlformats.org/officeDocument/2006/relationships/image" Target="../media/image9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13" Type="http://schemas.openxmlformats.org/officeDocument/2006/relationships/image" Target="../media/image14.wmf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12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wmf"/><Relationship Id="rId11" Type="http://schemas.openxmlformats.org/officeDocument/2006/relationships/image" Target="../media/image13.wmf"/><Relationship Id="rId5" Type="http://schemas.openxmlformats.org/officeDocument/2006/relationships/oleObject" Target="../embeddings/oleObject8.bin"/><Relationship Id="rId10" Type="http://schemas.openxmlformats.org/officeDocument/2006/relationships/oleObject" Target="../embeddings/oleObject11.bin"/><Relationship Id="rId4" Type="http://schemas.openxmlformats.org/officeDocument/2006/relationships/image" Target="../media/image11.wmf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7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13" Type="http://schemas.openxmlformats.org/officeDocument/2006/relationships/image" Target="../media/image22.wmf"/><Relationship Id="rId3" Type="http://schemas.openxmlformats.org/officeDocument/2006/relationships/image" Target="../media/image15.png"/><Relationship Id="rId7" Type="http://schemas.openxmlformats.org/officeDocument/2006/relationships/image" Target="../media/image19.wmf"/><Relationship Id="rId12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5.bin"/><Relationship Id="rId11" Type="http://schemas.openxmlformats.org/officeDocument/2006/relationships/image" Target="../media/image21.wmf"/><Relationship Id="rId5" Type="http://schemas.openxmlformats.org/officeDocument/2006/relationships/image" Target="../media/image18.wmf"/><Relationship Id="rId10" Type="http://schemas.openxmlformats.org/officeDocument/2006/relationships/oleObject" Target="../embeddings/oleObject17.bin"/><Relationship Id="rId4" Type="http://schemas.openxmlformats.org/officeDocument/2006/relationships/oleObject" Target="../embeddings/oleObject14.bin"/><Relationship Id="rId9" Type="http://schemas.openxmlformats.org/officeDocument/2006/relationships/image" Target="../media/image20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2">
            <a:extLst>
              <a:ext uri="{FF2B5EF4-FFF2-40B4-BE49-F238E27FC236}">
                <a16:creationId xmlns:a16="http://schemas.microsoft.com/office/drawing/2014/main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9628" y="2323835"/>
            <a:ext cx="11952372" cy="1417123"/>
          </a:xfrm>
        </p:spPr>
        <p:txBody>
          <a:bodyPr>
            <a:noAutofit/>
          </a:bodyPr>
          <a:lstStyle/>
          <a:p>
            <a:r>
              <a:rPr lang="en-US" sz="50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50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nl-NL" sz="54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TẬP HỢP CÁC SỐ TỰ NHIÊN</a:t>
            </a:r>
            <a:endParaRPr lang="en-US" sz="5000" b="1" dirty="0">
              <a:solidFill>
                <a:schemeClr val="accent4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A65E432-C1E6-4C36-BF8E-2DA25E65DC3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/>
        </p:nvCxnSpPr>
        <p:spPr>
          <a:xfrm>
            <a:off x="3579677" y="4747910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5177912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Giáo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viên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:……………………………</a:t>
            </a:r>
          </a:p>
        </p:txBody>
      </p:sp>
      <p:pic>
        <p:nvPicPr>
          <p:cNvPr id="15" name="1" descr="Clipboard">
            <a:extLst>
              <a:ext uri="{FF2B5EF4-FFF2-40B4-BE49-F238E27FC236}">
                <a16:creationId xmlns:a16="http://schemas.microsoft.com/office/drawing/2014/main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31394">
            <a:off x="-634327" y="3883012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F2EB805-B981-47B9-9661-CF05DB551677}"/>
              </a:ext>
            </a:extLst>
          </p:cNvPr>
          <p:cNvSpPr txBox="1">
            <a:spLocks/>
          </p:cNvSpPr>
          <p:nvPr/>
        </p:nvSpPr>
        <p:spPr>
          <a:xfrm>
            <a:off x="262360" y="160893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PHÒNG GD&amp;ĐT………..</a:t>
            </a:r>
          </a:p>
          <a:p>
            <a:pPr algn="l"/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TRƯỜNG THCS ………….……</a:t>
            </a:r>
          </a:p>
        </p:txBody>
      </p:sp>
      <p:sp>
        <p:nvSpPr>
          <p:cNvPr id="14" name="!!1">
            <a:extLst>
              <a:ext uri="{FF2B5EF4-FFF2-40B4-BE49-F238E27FC236}">
                <a16:creationId xmlns:a16="http://schemas.microsoft.com/office/drawing/2014/main" id="{0E246211-C9C9-4B3E-9DDF-914AB989AE93}"/>
              </a:ext>
            </a:extLst>
          </p:cNvPr>
          <p:cNvSpPr txBox="1"/>
          <p:nvPr/>
        </p:nvSpPr>
        <p:spPr>
          <a:xfrm>
            <a:off x="4397104" y="2138683"/>
            <a:ext cx="676275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48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§ 2 </a:t>
            </a:r>
            <a:r>
              <a:rPr lang="en-US" sz="48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C1 - T3</a:t>
            </a:r>
            <a:endParaRPr lang="en-US" sz="48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406360" y="5709621"/>
            <a:ext cx="1775012" cy="1032734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39705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4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7045" name="Rectangle 5"/>
          <p:cNvSpPr>
            <a:spLocks noChangeArrowheads="1"/>
          </p:cNvSpPr>
          <p:nvPr/>
        </p:nvSpPr>
        <p:spPr bwMode="auto">
          <a:xfrm>
            <a:off x="1844297" y="594102"/>
            <a:ext cx="7868195" cy="52322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Cách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viết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số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tự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nhiên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theo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hệ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thập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phân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: 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84881" y="1999280"/>
            <a:ext cx="9856922" cy="954107"/>
          </a:xfrm>
          <a:prstGeom prst="rect">
            <a:avLst/>
          </a:prstGeom>
          <a:solidFill>
            <a:srgbClr val="A6EEAD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+)                                           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Với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                 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là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tự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nhiên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ba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chữ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    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/>
        </p:nvGraphicFramePr>
        <p:xfrm>
          <a:off x="6467529" y="2034385"/>
          <a:ext cx="5588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54" name="Equation" r:id="rId3" imgW="558720" imgH="368280" progId="Equation.DSMT4">
                  <p:embed/>
                </p:oleObj>
              </mc:Choice>
              <mc:Fallback>
                <p:oleObj name="Equation" r:id="rId3" imgW="558720" imgH="36828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67529" y="2034385"/>
                        <a:ext cx="558800" cy="36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/>
        </p:nvGraphicFramePr>
        <p:xfrm>
          <a:off x="7175178" y="2083676"/>
          <a:ext cx="1003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55" name="Equation" r:id="rId5" imgW="1002960" imgH="393480" progId="Equation.DSMT4">
                  <p:embed/>
                </p:oleObj>
              </mc:Choice>
              <mc:Fallback>
                <p:oleObj name="Equation" r:id="rId5" imgW="1002960" imgH="39348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75178" y="2083676"/>
                        <a:ext cx="1003300" cy="39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053884" y="2975682"/>
            <a:ext cx="9903418" cy="738664"/>
          </a:xfrm>
          <a:prstGeom prst="rect">
            <a:avLst/>
          </a:prstGeom>
          <a:solidFill>
            <a:srgbClr val="A6EEAD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+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Làm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tương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tự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với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tự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nhiên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chữ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khác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7050" name="Object 10"/>
          <p:cNvGraphicFramePr>
            <a:graphicFrameLocks noChangeAspect="1"/>
          </p:cNvGraphicFramePr>
          <p:nvPr/>
        </p:nvGraphicFramePr>
        <p:xfrm>
          <a:off x="1751760" y="1952787"/>
          <a:ext cx="4013200" cy="6182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56" name="Equation" r:id="rId7" imgW="1511300" imgH="241300" progId="Equation.DSMT4">
                  <p:embed/>
                </p:oleObj>
              </mc:Choice>
              <mc:Fallback>
                <p:oleObj name="Equation" r:id="rId7" imgW="1511300" imgH="24130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1760" y="1952787"/>
                        <a:ext cx="4013200" cy="61820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9543825" y="5698864"/>
            <a:ext cx="1775012" cy="103273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5D60562-028E-4B92-BB2B-E55173015A53}"/>
              </a:ext>
            </a:extLst>
          </p:cNvPr>
          <p:cNvSpPr/>
          <p:nvPr/>
        </p:nvSpPr>
        <p:spPr>
          <a:xfrm>
            <a:off x="112542" y="99607"/>
            <a:ext cx="11943219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3225504" y="328207"/>
            <a:ext cx="5717294" cy="956117"/>
          </a:xfrm>
          <a:prstGeom prst="roundRect">
            <a:avLst>
              <a:gd name="adj" fmla="val 50000"/>
            </a:avLst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TỰ HỌC Ở NHÀ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36189" y="1751308"/>
            <a:ext cx="790413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3200" b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Học</a:t>
            </a:r>
            <a:r>
              <a:rPr lang="en-US" sz="32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32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theo</a:t>
            </a:r>
            <a:r>
              <a:rPr lang="en-US" sz="32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SGK </a:t>
            </a:r>
            <a:r>
              <a:rPr lang="en-US" sz="3200" b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32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vở</a:t>
            </a:r>
            <a:r>
              <a:rPr lang="en-US" sz="32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ghi</a:t>
            </a:r>
            <a:r>
              <a:rPr lang="en-US" sz="32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en-US" sz="32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3200" b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32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32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1, 2, 3 /SGK/ </a:t>
            </a:r>
            <a:r>
              <a:rPr lang="en-US" sz="3200" b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trang</a:t>
            </a:r>
            <a:r>
              <a:rPr lang="en-US" sz="32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12; 13.</a:t>
            </a:r>
            <a:endParaRPr lang="en-US" sz="3200" b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543825" y="5698864"/>
            <a:ext cx="1775012" cy="103273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27595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9543825" y="5698864"/>
            <a:ext cx="1775012" cy="1032734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A65E432-C1E6-4C36-BF8E-2DA25E65DC3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/>
        </p:nvCxnSpPr>
        <p:spPr>
          <a:xfrm>
            <a:off x="3579677" y="3278339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3620366"/>
            <a:ext cx="9144000" cy="1655762"/>
          </a:xfrm>
        </p:spPr>
        <p:txBody>
          <a:bodyPr>
            <a:normAutofit/>
          </a:bodyPr>
          <a:lstStyle/>
          <a:p>
            <a:r>
              <a:rPr lang="en-US" sz="20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Thank you!</a:t>
            </a:r>
            <a:endParaRPr lang="en-US" sz="2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5" name="Graphic 14" descr="Clipboard">
            <a:extLst>
              <a:ext uri="{FF2B5EF4-FFF2-40B4-BE49-F238E27FC236}">
                <a16:creationId xmlns:a16="http://schemas.microsoft.com/office/drawing/2014/main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31394">
            <a:off x="-514584" y="4127150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31359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F0B9D66F-5601-40B8-86B8-4B94AB7C2B0B}"/>
              </a:ext>
            </a:extLst>
          </p:cNvPr>
          <p:cNvSpPr/>
          <p:nvPr/>
        </p:nvSpPr>
        <p:spPr>
          <a:xfrm>
            <a:off x="83518" y="49875"/>
            <a:ext cx="4189224" cy="653685"/>
          </a:xfrm>
          <a:prstGeom prst="roundRect">
            <a:avLst/>
          </a:prstGeom>
          <a:solidFill>
            <a:srgbClr val="FFD3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DF9BD0EA-8A82-4EEC-BF24-49675928EA0D}"/>
              </a:ext>
            </a:extLst>
          </p:cNvPr>
          <p:cNvSpPr txBox="1">
            <a:spLocks/>
          </p:cNvSpPr>
          <p:nvPr/>
        </p:nvSpPr>
        <p:spPr>
          <a:xfrm>
            <a:off x="978568" y="1246864"/>
            <a:ext cx="10056226" cy="134211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dirty="0" smtClean="0">
                <a:solidFill>
                  <a:schemeClr val="accent3">
                    <a:lumMod val="50000"/>
                  </a:schemeClr>
                </a:solidFill>
              </a:rPr>
              <a:t>- </a:t>
            </a:r>
            <a:r>
              <a:rPr lang="vi-VN" sz="3200" dirty="0" smtClean="0">
                <a:solidFill>
                  <a:schemeClr val="accent3">
                    <a:lumMod val="50000"/>
                  </a:schemeClr>
                </a:solidFill>
              </a:rPr>
              <a:t>Trình bày phần sưu tầm về dân số và diện tích của một số tỉnh thành của nước ta</a:t>
            </a:r>
            <a:endParaRPr lang="en-US" sz="32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ahoma"/>
              <a:cs typeface="Times New Roman" panose="02020603050405020304" pitchFamily="18" charset="0"/>
            </a:endParaRPr>
          </a:p>
        </p:txBody>
      </p:sp>
      <p:sp>
        <p:nvSpPr>
          <p:cNvPr id="35" name="!!1">
            <a:extLst>
              <a:ext uri="{FF2B5EF4-FFF2-40B4-BE49-F238E27FC236}">
                <a16:creationId xmlns:a16="http://schemas.microsoft.com/office/drawing/2014/main" id="{4D3CFCA8-27ED-41FB-92A9-BA8CC0500364}"/>
              </a:ext>
            </a:extLst>
          </p:cNvPr>
          <p:cNvSpPr txBox="1"/>
          <p:nvPr/>
        </p:nvSpPr>
        <p:spPr>
          <a:xfrm>
            <a:off x="244204" y="107270"/>
            <a:ext cx="40285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MỞ ĐẦU</a:t>
            </a:r>
            <a:endParaRPr lang="en-US" sz="2800">
              <a:solidFill>
                <a:srgbClr val="C55A11"/>
              </a:solidFill>
            </a:endParaRPr>
          </a:p>
        </p:txBody>
      </p:sp>
      <p:sp>
        <p:nvSpPr>
          <p:cNvPr id="34817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978025" y="2561059"/>
            <a:ext cx="10058399" cy="15696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-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Từ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bảng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số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liệu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của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nhóm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cho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biết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: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+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Tỉnh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thành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phố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nào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có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dân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số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lớn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nhất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?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+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Tỉnh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thành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phố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nào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có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diện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tích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nhỏ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nhất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?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21411" y="4572000"/>
            <a:ext cx="10321870" cy="954107"/>
          </a:xfrm>
          <a:prstGeom prst="rect">
            <a:avLst/>
          </a:prstGeom>
          <a:solidFill>
            <a:srgbClr val="FFD347"/>
          </a:solidFill>
        </p:spPr>
        <p:txBody>
          <a:bodyPr wrap="square" rtlCol="0">
            <a:spAutoFit/>
          </a:bodyPr>
          <a:lstStyle/>
          <a:p>
            <a:r>
              <a:rPr lang="vi-VN" sz="2800" dirty="0" smtClean="0">
                <a:latin typeface="Arial" pitchFamily="34" charset="0"/>
                <a:cs typeface="Arial" pitchFamily="34" charset="0"/>
              </a:rPr>
              <a:t>Các con s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ố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mà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bạn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vừa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nêu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chính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là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tự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nhiên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Bài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học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hôm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nay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sẽ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tìm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hiểu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về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“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Tập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hợp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tự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nhiên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”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543825" y="5698864"/>
            <a:ext cx="1775012" cy="103273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49914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!!3" descr="Wondering | Grappige gezichten, Smiley, Grappige plaatjes">
            <a:extLst>
              <a:ext uri="{FF2B5EF4-FFF2-40B4-BE49-F238E27FC236}">
                <a16:creationId xmlns:a16="http://schemas.microsoft.com/office/drawing/2014/main" id="{679F008B-6D84-4B69-B54D-201981BB38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4871" y="4471173"/>
            <a:ext cx="1987621" cy="2378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761959" y="1332468"/>
            <a:ext cx="10148422" cy="3046988"/>
          </a:xfrm>
          <a:prstGeom prst="rect">
            <a:avLst/>
          </a:prstGeom>
          <a:solidFill>
            <a:srgbClr val="A6EEAD"/>
          </a:solidFill>
        </p:spPr>
        <p:txBody>
          <a:bodyPr wrap="square">
            <a:spAutoFit/>
          </a:bodyPr>
          <a:lstStyle/>
          <a:p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0, 1, 2, 3, 4, ... 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là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tự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nhiên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Tập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hợp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tự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nhiên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được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kí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hiệu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là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   ,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tức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là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  </a:t>
            </a:r>
          </a:p>
          <a:p>
            <a:endParaRPr lang="en-US" sz="32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Tập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hợp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tự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nhiên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khác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0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được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kí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hiệu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là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tức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là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                             .</a:t>
            </a:r>
          </a:p>
          <a:p>
            <a:pPr algn="just"/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1ED5D934-1005-42E7-B9E8-65E9CE12B957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512712A-CFC7-4140-8BF0-0E597115E51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737937" y="417097"/>
            <a:ext cx="95771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I. TẬP HỢP CÁC SỐ TỰ NHIÊN</a:t>
            </a:r>
            <a:endParaRPr lang="en-US" sz="28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8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1. </a:t>
            </a:r>
            <a:r>
              <a:rPr lang="en-US" sz="2800" b="1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28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hợp</a:t>
            </a:r>
            <a:r>
              <a:rPr lang="en-US" sz="28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en-US" sz="2800" b="1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8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28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hợp</a:t>
            </a:r>
            <a:r>
              <a:rPr lang="en-US" sz="28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8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/>
        </p:nvGraphicFramePr>
        <p:xfrm>
          <a:off x="2686302" y="967708"/>
          <a:ext cx="409824" cy="2776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5" name="Equation" r:id="rId4" imgW="304560" imgH="317160" progId="Equation.DSMT4">
                  <p:embed/>
                </p:oleObj>
              </mc:Choice>
              <mc:Fallback>
                <p:oleObj name="Equation" r:id="rId4" imgW="304560" imgH="317160" progId="Equation.DSMT4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6302" y="967708"/>
                        <a:ext cx="409824" cy="27760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/>
        </p:nvGraphicFramePr>
        <p:xfrm>
          <a:off x="5055269" y="929857"/>
          <a:ext cx="381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6" name="Equation" r:id="rId6" imgW="380880" imgH="342720" progId="Equation.DSMT4">
                  <p:embed/>
                </p:oleObj>
              </mc:Choice>
              <mc:Fallback>
                <p:oleObj name="Equation" r:id="rId6" imgW="380880" imgH="34272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55269" y="929857"/>
                        <a:ext cx="3810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5" name="Object 3"/>
          <p:cNvGraphicFramePr>
            <a:graphicFrameLocks noChangeAspect="1"/>
          </p:cNvGraphicFramePr>
          <p:nvPr/>
        </p:nvGraphicFramePr>
        <p:xfrm>
          <a:off x="8196512" y="2035175"/>
          <a:ext cx="409575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7" name="Equation" r:id="rId8" imgW="304560" imgH="317160" progId="Equation.DSMT4">
                  <p:embed/>
                </p:oleObj>
              </mc:Choice>
              <mc:Fallback>
                <p:oleObj name="Equation" r:id="rId8" imgW="304560" imgH="31716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96512" y="2035175"/>
                        <a:ext cx="409575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6" name="Object 4"/>
          <p:cNvGraphicFramePr>
            <a:graphicFrameLocks noChangeAspect="1"/>
          </p:cNvGraphicFramePr>
          <p:nvPr/>
        </p:nvGraphicFramePr>
        <p:xfrm>
          <a:off x="1191552" y="2464886"/>
          <a:ext cx="3430587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8" name="Equation" r:id="rId10" imgW="2552400" imgH="457200" progId="Equation.DSMT4">
                  <p:embed/>
                </p:oleObj>
              </mc:Choice>
              <mc:Fallback>
                <p:oleObj name="Equation" r:id="rId10" imgW="2552400" imgH="45720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1552" y="2464886"/>
                        <a:ext cx="3430587" cy="398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7" name="Object 5"/>
          <p:cNvGraphicFramePr>
            <a:graphicFrameLocks noChangeAspect="1"/>
          </p:cNvGraphicFramePr>
          <p:nvPr/>
        </p:nvGraphicFramePr>
        <p:xfrm>
          <a:off x="9393990" y="2943560"/>
          <a:ext cx="381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9" name="Equation" r:id="rId12" imgW="380880" imgH="342720" progId="Equation.DSMT4">
                  <p:embed/>
                </p:oleObj>
              </mc:Choice>
              <mc:Fallback>
                <p:oleObj name="Equation" r:id="rId12" imgW="380880" imgH="34272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93990" y="2943560"/>
                        <a:ext cx="3810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8" name="Object 6"/>
          <p:cNvGraphicFramePr>
            <a:graphicFrameLocks noChangeAspect="1"/>
          </p:cNvGraphicFramePr>
          <p:nvPr/>
        </p:nvGraphicFramePr>
        <p:xfrm>
          <a:off x="1366838" y="3387725"/>
          <a:ext cx="3192462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0" name="Equation" r:id="rId13" imgW="2374560" imgH="457200" progId="Equation.DSMT4">
                  <p:embed/>
                </p:oleObj>
              </mc:Choice>
              <mc:Fallback>
                <p:oleObj name="Equation" r:id="rId13" imgW="2374560" imgH="45720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6838" y="3387725"/>
                        <a:ext cx="3192462" cy="398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/>
          <p:nvPr/>
        </p:nvSpPr>
        <p:spPr>
          <a:xfrm>
            <a:off x="9543825" y="5698864"/>
            <a:ext cx="1775012" cy="103273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99121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Rectangle 3"/>
          <p:cNvSpPr>
            <a:spLocks noChangeArrowheads="1"/>
          </p:cNvSpPr>
          <p:nvPr/>
        </p:nvSpPr>
        <p:spPr bwMode="auto">
          <a:xfrm>
            <a:off x="681924" y="821409"/>
            <a:ext cx="9949913" cy="1384995"/>
          </a:xfrm>
          <a:prstGeom prst="rect">
            <a:avLst/>
          </a:prstGeom>
          <a:solidFill>
            <a:srgbClr val="A7FD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1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Luyện</a:t>
            </a:r>
            <a:r>
              <a:rPr kumimoji="0" lang="en-US" sz="2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1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tập</a:t>
            </a:r>
            <a:r>
              <a:rPr kumimoji="0" lang="en-US" sz="2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1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: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Phát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biểu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nào</a:t>
            </a:r>
            <a:r>
              <a:rPr kumimoji="0" 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sau</a:t>
            </a:r>
            <a:r>
              <a:rPr kumimoji="0" 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đây</a:t>
            </a:r>
            <a:r>
              <a:rPr kumimoji="0" 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là</a:t>
            </a:r>
            <a:r>
              <a:rPr kumimoji="0" 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đúng</a:t>
            </a:r>
            <a:r>
              <a:rPr lang="en-US" sz="28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?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a)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Nếu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   </a:t>
            </a:r>
            <a:r>
              <a:rPr kumimoji="0" 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thì</a:t>
            </a:r>
            <a:r>
              <a:rPr kumimoji="0" 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    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 b)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Nếu</a:t>
            </a:r>
            <a:r>
              <a:rPr kumimoji="0" 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        </a:t>
            </a:r>
            <a:r>
              <a:rPr kumimoji="0" 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thì</a:t>
            </a:r>
            <a:r>
              <a:rPr kumimoji="0" 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        .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/>
        </p:nvGraphicFramePr>
        <p:xfrm>
          <a:off x="2196123" y="1377869"/>
          <a:ext cx="8255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88" name="Equation" r:id="rId3" imgW="825480" imgH="317160" progId="Equation.DSMT4">
                  <p:embed/>
                </p:oleObj>
              </mc:Choice>
              <mc:Fallback>
                <p:oleObj name="Equation" r:id="rId3" imgW="825480" imgH="31716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6123" y="1377869"/>
                        <a:ext cx="825500" cy="317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/>
        </p:nvGraphicFramePr>
        <p:xfrm>
          <a:off x="3552871" y="1349671"/>
          <a:ext cx="9017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89" name="Equation" r:id="rId5" imgW="901440" imgH="342720" progId="Equation.DSMT4">
                  <p:embed/>
                </p:oleObj>
              </mc:Choice>
              <mc:Fallback>
                <p:oleObj name="Equation" r:id="rId5" imgW="901440" imgH="34272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2871" y="1349671"/>
                        <a:ext cx="9017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975" name="Object 7"/>
          <p:cNvGraphicFramePr>
            <a:graphicFrameLocks noChangeAspect="1"/>
          </p:cNvGraphicFramePr>
          <p:nvPr/>
        </p:nvGraphicFramePr>
        <p:xfrm>
          <a:off x="2170893" y="1749748"/>
          <a:ext cx="9017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90" name="Equation" r:id="rId7" imgW="901440" imgH="342720" progId="Equation.DSMT4">
                  <p:embed/>
                </p:oleObj>
              </mc:Choice>
              <mc:Fallback>
                <p:oleObj name="Equation" r:id="rId7" imgW="901440" imgH="34272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70893" y="1749748"/>
                        <a:ext cx="9017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976" name="Object 8"/>
          <p:cNvGraphicFramePr>
            <a:graphicFrameLocks noChangeAspect="1"/>
          </p:cNvGraphicFramePr>
          <p:nvPr/>
        </p:nvGraphicFramePr>
        <p:xfrm>
          <a:off x="3572279" y="1778322"/>
          <a:ext cx="8255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91" name="Equation" r:id="rId8" imgW="825480" imgH="317160" progId="Equation.DSMT4">
                  <p:embed/>
                </p:oleObj>
              </mc:Choice>
              <mc:Fallback>
                <p:oleObj name="Equation" r:id="rId8" imgW="825480" imgH="31716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2279" y="1778322"/>
                        <a:ext cx="825500" cy="317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!!3">
            <a:extLst>
              <a:ext uri="{FF2B5EF4-FFF2-40B4-BE49-F238E27FC236}">
                <a16:creationId xmlns:a16="http://schemas.microsoft.com/office/drawing/2014/main" id="{83F1A94D-48D5-4D73-BDAA-9118478F5E6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4286250"/>
            <a:ext cx="2857500" cy="257175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262752" y="3022169"/>
            <a:ext cx="7981627" cy="52322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Phát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biểu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đúng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là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:  b)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Nếu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        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thì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         .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/>
        </p:nvGraphicFramePr>
        <p:xfrm>
          <a:off x="6637041" y="3100981"/>
          <a:ext cx="9017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92" name="Equation" r:id="rId10" imgW="901440" imgH="342720" progId="Equation.DSMT4">
                  <p:embed/>
                </p:oleObj>
              </mc:Choice>
              <mc:Fallback>
                <p:oleObj name="Equation" r:id="rId10" imgW="901440" imgH="34272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37041" y="3100981"/>
                        <a:ext cx="9017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/>
        </p:nvGraphicFramePr>
        <p:xfrm>
          <a:off x="8023494" y="3129178"/>
          <a:ext cx="8255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93" name="Equation" r:id="rId12" imgW="825480" imgH="317160" progId="Equation.DSMT4">
                  <p:embed/>
                </p:oleObj>
              </mc:Choice>
              <mc:Fallback>
                <p:oleObj name="Equation" r:id="rId12" imgW="825480" imgH="317160" progId="Equation.DSMT4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23494" y="3129178"/>
                        <a:ext cx="825500" cy="317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9" name="Group 18">
            <a:extLst>
              <a:ext uri="{FF2B5EF4-FFF2-40B4-BE49-F238E27FC236}">
                <a16:creationId xmlns:a16="http://schemas.microsoft.com/office/drawing/2014/main" id="{1ED5D934-1005-42E7-B9E8-65E9CE12B957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0" name="Rectangle: Rounded Corners 39">
              <a:extLst>
                <a:ext uri="{FF2B5EF4-FFF2-40B4-BE49-F238E27FC236}">
                  <a16:creationId xmlns:a16="http://schemas.microsoft.com/office/drawing/2014/main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512712A-CFC7-4140-8BF0-0E597115E51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14" name="Rectangle 13"/>
          <p:cNvSpPr/>
          <p:nvPr/>
        </p:nvSpPr>
        <p:spPr>
          <a:xfrm>
            <a:off x="9543825" y="5709622"/>
            <a:ext cx="1775012" cy="103273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57938" y="418454"/>
            <a:ext cx="86480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rial" pitchFamily="34" charset="0"/>
                <a:cs typeface="Arial" pitchFamily="34" charset="0"/>
              </a:rPr>
              <a:t>2. </a:t>
            </a:r>
            <a:r>
              <a:rPr lang="vi-VN" sz="2800" b="1" dirty="0" smtClean="0">
                <a:latin typeface="Arial" pitchFamily="34" charset="0"/>
                <a:cs typeface="Arial" pitchFamily="34" charset="0"/>
              </a:rPr>
              <a:t>Cách đọc và viết số tự nhiên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ED5D934-1005-42E7-B9E8-65E9CE12B957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6" name="Rectangle: Rounded Corners 39">
              <a:extLst>
                <a:ext uri="{FF2B5EF4-FFF2-40B4-BE49-F238E27FC236}">
                  <a16:creationId xmlns:a16="http://schemas.microsoft.com/office/drawing/2014/main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512712A-CFC7-4140-8BF0-0E597115E51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371960" y="1193369"/>
            <a:ext cx="10910806" cy="95410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Đọc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sau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: 12 123 452.</a:t>
            </a:r>
          </a:p>
          <a:p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Viết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sau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Ba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mươi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nghìn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sáu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trăm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năm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mươi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chín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0965" y="2169769"/>
            <a:ext cx="10926303" cy="738664"/>
          </a:xfrm>
          <a:prstGeom prst="rect">
            <a:avLst/>
          </a:prstGeom>
          <a:solidFill>
            <a:srgbClr val="A7FDFF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u="sng" dirty="0" err="1" smtClean="0">
                <a:latin typeface="Arial" pitchFamily="34" charset="0"/>
                <a:cs typeface="Arial" pitchFamily="34" charset="0"/>
              </a:rPr>
              <a:t>Luyện</a:t>
            </a:r>
            <a:r>
              <a:rPr lang="en-US" sz="2800" b="1" u="sng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u="sng" dirty="0" err="1" smtClean="0">
                <a:latin typeface="Arial" pitchFamily="34" charset="0"/>
                <a:cs typeface="Arial" pitchFamily="34" charset="0"/>
              </a:rPr>
              <a:t>tập</a:t>
            </a:r>
            <a:r>
              <a:rPr lang="en-US" sz="2800" b="1" u="sng" dirty="0" smtClean="0">
                <a:latin typeface="Arial" pitchFamily="34" charset="0"/>
                <a:cs typeface="Arial" pitchFamily="34" charset="0"/>
              </a:rPr>
              <a:t> 2.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Đọc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sau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: 71 219 367; 1 153 692 305. 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6460" y="2836198"/>
            <a:ext cx="10864312" cy="1384995"/>
          </a:xfrm>
          <a:prstGeom prst="rect">
            <a:avLst/>
          </a:prstGeom>
          <a:solidFill>
            <a:srgbClr val="A7FDFF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u="sng" dirty="0" err="1" smtClean="0">
                <a:latin typeface="Arial" pitchFamily="34" charset="0"/>
                <a:cs typeface="Arial" pitchFamily="34" charset="0"/>
              </a:rPr>
              <a:t>Luyện</a:t>
            </a:r>
            <a:r>
              <a:rPr lang="en-US" sz="2800" b="1" u="sng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u="sng" dirty="0" err="1" smtClean="0">
                <a:latin typeface="Arial" pitchFamily="34" charset="0"/>
                <a:cs typeface="Arial" pitchFamily="34" charset="0"/>
              </a:rPr>
              <a:t>tập</a:t>
            </a:r>
            <a:r>
              <a:rPr lang="en-US" sz="2800" b="1" u="sng" dirty="0" smtClean="0">
                <a:latin typeface="Arial" pitchFamily="34" charset="0"/>
                <a:cs typeface="Arial" pitchFamily="34" charset="0"/>
              </a:rPr>
              <a:t> 3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Viết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sau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Ba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tỉ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hai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trăm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năm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mươi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chín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triệu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sáu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trăm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ba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mươi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ba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nghìn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hai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trăm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mười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bảy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9451" y="4804475"/>
            <a:ext cx="93299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u="sng" dirty="0" err="1" smtClean="0">
                <a:latin typeface="Arial" pitchFamily="34" charset="0"/>
                <a:cs typeface="Arial" pitchFamily="34" charset="0"/>
              </a:rPr>
              <a:t>Chú</a:t>
            </a:r>
            <a:r>
              <a:rPr lang="en-US" sz="2800" i="1" u="sng" dirty="0" smtClean="0">
                <a:latin typeface="Arial" pitchFamily="34" charset="0"/>
                <a:cs typeface="Arial" pitchFamily="34" charset="0"/>
              </a:rPr>
              <a:t> ý: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Khi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viết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tự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nhiên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từ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bốn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chữ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trở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lên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người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ta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thường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viết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tách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riêng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từng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nhóm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ba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chữ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kể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từ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phải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sang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trái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cho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dễ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đọc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.</a:t>
            </a:r>
            <a:endParaRPr lang="en-US" sz="28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543825" y="5698864"/>
            <a:ext cx="1775012" cy="103273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10" grpId="0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88936" y="340963"/>
            <a:ext cx="9391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II. </a:t>
            </a:r>
            <a:r>
              <a:rPr lang="en-US" sz="28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Biểu</a:t>
            </a:r>
            <a:r>
              <a:rPr lang="en-US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diễn</a:t>
            </a:r>
            <a:r>
              <a:rPr lang="en-US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tự</a:t>
            </a:r>
            <a:r>
              <a:rPr lang="en-US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nhiên</a:t>
            </a:r>
            <a:r>
              <a:rPr lang="en-US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trên</a:t>
            </a:r>
            <a:r>
              <a:rPr lang="en-US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tia</a:t>
            </a:r>
            <a:r>
              <a:rPr lang="en-US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số</a:t>
            </a:r>
            <a:endParaRPr lang="en-US" sz="28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9417" y="929898"/>
            <a:ext cx="5920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1.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Biểu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diễn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tự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nhiên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trên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tia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782800" y="1618077"/>
            <a:ext cx="10093747" cy="2246769"/>
          </a:xfrm>
          <a:prstGeom prst="rect">
            <a:avLst/>
          </a:prstGeom>
          <a:solidFill>
            <a:srgbClr val="A6EEAD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Các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số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tự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nhiên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được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biểu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diễn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trên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tia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số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Mỗi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số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tự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nhiên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ứng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với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một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điểm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trên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tia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số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ED5D934-1005-42E7-B9E8-65E9CE12B957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9" name="Rectangle: Rounded Corners 39">
              <a:extLst>
                <a:ext uri="{FF2B5EF4-FFF2-40B4-BE49-F238E27FC236}">
                  <a16:creationId xmlns:a16="http://schemas.microsoft.com/office/drawing/2014/main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512712A-CFC7-4140-8BF0-0E597115E51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pic>
        <p:nvPicPr>
          <p:cNvPr id="11" name="Picture 10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4291" y="2503816"/>
            <a:ext cx="5941017" cy="1308768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9543825" y="5698864"/>
            <a:ext cx="1775012" cy="103273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29898" y="495946"/>
            <a:ext cx="101513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rial" pitchFamily="34" charset="0"/>
                <a:cs typeface="Arial" pitchFamily="34" charset="0"/>
              </a:rPr>
              <a:t>2.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Cấu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tạo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thập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phân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của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tự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nhiên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177906" y="3729972"/>
          <a:ext cx="9949876" cy="2019883"/>
        </p:xfrm>
        <a:graphic>
          <a:graphicData uri="http://schemas.openxmlformats.org/drawingml/2006/table">
            <a:tbl>
              <a:tblPr/>
              <a:tblGrid>
                <a:gridCol w="24874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74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87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874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0994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Số</a:t>
                      </a:r>
                      <a:endParaRPr lang="en-US" sz="2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Chữ</a:t>
                      </a:r>
                      <a:r>
                        <a:rPr lang="en-US" sz="28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en-US" sz="28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số</a:t>
                      </a:r>
                      <a:r>
                        <a:rPr lang="en-US" sz="28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en-US" sz="28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hàng</a:t>
                      </a:r>
                      <a:r>
                        <a:rPr lang="en-US" sz="28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en-US" sz="28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trăm</a:t>
                      </a:r>
                      <a:endParaRPr lang="en-US" sz="2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Chữ</a:t>
                      </a:r>
                      <a:r>
                        <a:rPr lang="en-US" sz="28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en-US" sz="28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số</a:t>
                      </a:r>
                      <a:r>
                        <a:rPr lang="en-US" sz="28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en-US" sz="28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hàng</a:t>
                      </a:r>
                      <a:r>
                        <a:rPr lang="en-US" sz="28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en-US" sz="28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chục</a:t>
                      </a:r>
                      <a:endParaRPr lang="en-US" sz="2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Chữ số hàng đơn vị</a:t>
                      </a:r>
                      <a:endParaRPr lang="en-US" sz="28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966</a:t>
                      </a:r>
                      <a:endParaRPr lang="en-US" sz="2800" dirty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9</a:t>
                      </a:r>
                      <a:endParaRPr lang="en-US" sz="2800" dirty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6</a:t>
                      </a:r>
                      <a:endParaRPr lang="en-US" sz="2800" dirty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6</a:t>
                      </a:r>
                      <a:endParaRPr lang="en-US" sz="2800" dirty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49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953</a:t>
                      </a:r>
                      <a:endParaRPr lang="en-US" sz="2800" dirty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9</a:t>
                      </a:r>
                      <a:endParaRPr lang="en-US" sz="2800" dirty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</a:t>
                      </a:r>
                      <a:endParaRPr lang="en-US" sz="2800" dirty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</a:t>
                      </a:r>
                      <a:endParaRPr lang="en-US" sz="2800" dirty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1177871" y="1332854"/>
            <a:ext cx="587385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Cho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: 966; 953.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177872" y="1828804"/>
            <a:ext cx="9934414" cy="95410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Xác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định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chữ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hàng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đơn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vị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hàng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chục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hàng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trăm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của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những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trên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1175322" y="3727388"/>
          <a:ext cx="9952460" cy="2019883"/>
        </p:xfrm>
        <a:graphic>
          <a:graphicData uri="http://schemas.openxmlformats.org/drawingml/2006/table">
            <a:tbl>
              <a:tblPr/>
              <a:tblGrid>
                <a:gridCol w="2488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81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881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881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0994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Số</a:t>
                      </a:r>
                      <a:endParaRPr lang="en-US" sz="2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Chữ</a:t>
                      </a:r>
                      <a:r>
                        <a:rPr lang="en-US" sz="28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en-US" sz="28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số</a:t>
                      </a:r>
                      <a:r>
                        <a:rPr lang="en-US" sz="28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en-US" sz="28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hàng</a:t>
                      </a:r>
                      <a:r>
                        <a:rPr lang="en-US" sz="28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en-US" sz="28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trăm</a:t>
                      </a:r>
                      <a:endParaRPr lang="en-US" sz="2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Chữ</a:t>
                      </a:r>
                      <a:r>
                        <a:rPr lang="en-US" sz="28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en-US" sz="28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số</a:t>
                      </a:r>
                      <a:r>
                        <a:rPr lang="en-US" sz="28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en-US" sz="28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hàng</a:t>
                      </a:r>
                      <a:r>
                        <a:rPr lang="en-US" sz="28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en-US" sz="28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chục</a:t>
                      </a:r>
                      <a:endParaRPr lang="en-US" sz="2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Chữ số hàng đơn vị</a:t>
                      </a:r>
                      <a:endParaRPr lang="en-US" sz="28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966</a:t>
                      </a:r>
                      <a:endParaRPr lang="en-US" sz="2800" dirty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dirty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dirty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dirty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49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953</a:t>
                      </a:r>
                      <a:endParaRPr lang="en-US" sz="2800" dirty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dirty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dirty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dirty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1177885" y="2805199"/>
            <a:ext cx="9965396" cy="95410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Viết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953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thành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tổng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theo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mẫu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966 = 900 + 60 + 6 = 9 x 100 + 6 x 10 +6</a:t>
            </a:r>
          </a:p>
        </p:txBody>
      </p:sp>
      <p:sp>
        <p:nvSpPr>
          <p:cNvPr id="82954" name="Rectangle 10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2953" name="Object 9"/>
          <p:cNvGraphicFramePr>
            <a:graphicFrameLocks noChangeAspect="1"/>
          </p:cNvGraphicFramePr>
          <p:nvPr/>
        </p:nvGraphicFramePr>
        <p:xfrm>
          <a:off x="3533614" y="4215533"/>
          <a:ext cx="5362413" cy="16863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55" name="Equation" r:id="rId3" imgW="1713756" imgH="495085" progId="Equation.DSMT4">
                  <p:embed/>
                </p:oleObj>
              </mc:Choice>
              <mc:Fallback>
                <p:oleObj name="Equation" r:id="rId3" imgW="1713756" imgH="495085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33614" y="4215533"/>
                        <a:ext cx="5362413" cy="168637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1" name="Group 20">
            <a:extLst>
              <a:ext uri="{FF2B5EF4-FFF2-40B4-BE49-F238E27FC236}">
                <a16:creationId xmlns:a16="http://schemas.microsoft.com/office/drawing/2014/main" id="{1ED5D934-1005-42E7-B9E8-65E9CE12B957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2" name="Rectangle: Rounded Corners 39">
              <a:extLst>
                <a:ext uri="{FF2B5EF4-FFF2-40B4-BE49-F238E27FC236}">
                  <a16:creationId xmlns:a16="http://schemas.microsoft.com/office/drawing/2014/main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9512712A-CFC7-4140-8BF0-0E597115E51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13" name="Rectangle 12"/>
          <p:cNvSpPr/>
          <p:nvPr/>
        </p:nvSpPr>
        <p:spPr>
          <a:xfrm>
            <a:off x="9543825" y="5763412"/>
            <a:ext cx="1775012" cy="103273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82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6" grpId="1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3437" y="604434"/>
            <a:ext cx="10445858" cy="3108543"/>
          </a:xfrm>
          <a:prstGeom prst="rect">
            <a:avLst/>
          </a:prstGeom>
          <a:solidFill>
            <a:srgbClr val="A6EEAD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tự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nhiên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được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viết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trong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hệ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thập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phân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bởi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một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 hay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nhiều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chữ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chữ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được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dùng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là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0, 1, 2, 3, 4, 5, 6, 7 8, 9. </a:t>
            </a:r>
          </a:p>
          <a:p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Khi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một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gồm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hai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chữ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trở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lên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thì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chữ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đầu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tiên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tính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từ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trái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sang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phải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) 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khác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0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Trong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cách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viết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tự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nhiên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nhiều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chữ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mỗi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chữ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ở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những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vị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trí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khác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nhau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giá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trị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khác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nhau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ED5D934-1005-42E7-B9E8-65E9CE12B957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6" name="Rectangle: Rounded Corners 39">
              <a:extLst>
                <a:ext uri="{FF2B5EF4-FFF2-40B4-BE49-F238E27FC236}">
                  <a16:creationId xmlns:a16="http://schemas.microsoft.com/office/drawing/2014/main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512712A-CFC7-4140-8BF0-0E597115E51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8" name="Rectangle 7"/>
          <p:cNvSpPr/>
          <p:nvPr/>
        </p:nvSpPr>
        <p:spPr>
          <a:xfrm>
            <a:off x="9543825" y="5698864"/>
            <a:ext cx="1775012" cy="103273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1ED5D934-1005-42E7-B9E8-65E9CE12B957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5" name="Rectangle: Rounded Corners 39">
              <a:extLst>
                <a:ext uri="{FF2B5EF4-FFF2-40B4-BE49-F238E27FC236}">
                  <a16:creationId xmlns:a16="http://schemas.microsoft.com/office/drawing/2014/main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512712A-CFC7-4140-8BF0-0E597115E51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681924" y="821409"/>
            <a:ext cx="9949913" cy="1384995"/>
          </a:xfrm>
          <a:prstGeom prst="rect">
            <a:avLst/>
          </a:prstGeom>
          <a:solidFill>
            <a:srgbClr val="A7FD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1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Luyện</a:t>
            </a:r>
            <a:r>
              <a:rPr kumimoji="0" lang="en-US" sz="2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1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tập</a:t>
            </a:r>
            <a:r>
              <a:rPr kumimoji="0" lang="en-US" sz="2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4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: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Viết</a:t>
            </a:r>
            <a:r>
              <a:rPr kumimoji="0" 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mỗi</a:t>
            </a:r>
            <a:r>
              <a:rPr kumimoji="0" 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số</a:t>
            </a:r>
            <a:r>
              <a:rPr kumimoji="0" 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sau</a:t>
            </a:r>
            <a:r>
              <a:rPr kumimoji="0" 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thành</a:t>
            </a:r>
            <a:r>
              <a:rPr kumimoji="0" 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tổng</a:t>
            </a:r>
            <a:r>
              <a:rPr kumimoji="0" 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theo</a:t>
            </a:r>
            <a:r>
              <a:rPr kumimoji="0" 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mẫu</a:t>
            </a:r>
            <a:r>
              <a:rPr kumimoji="0" 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ở </a:t>
            </a:r>
            <a:r>
              <a:rPr lang="en-US" sz="2800" dirty="0" err="1" smtClean="0">
                <a:latin typeface="Arial" pitchFamily="34" charset="0"/>
                <a:ea typeface="Calibri" pitchFamily="34" charset="0"/>
                <a:cs typeface="Arial" pitchFamily="34" charset="0"/>
              </a:rPr>
              <a:t>V</a:t>
            </a:r>
            <a:r>
              <a:rPr kumimoji="0" 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í</a:t>
            </a:r>
            <a:r>
              <a:rPr kumimoji="0" 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dụ</a:t>
            </a:r>
            <a:r>
              <a:rPr kumimoji="0" 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3: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!!3">
            <a:extLst>
              <a:ext uri="{FF2B5EF4-FFF2-40B4-BE49-F238E27FC236}">
                <a16:creationId xmlns:a16="http://schemas.microsoft.com/office/drawing/2014/main" id="{83F1A94D-48D5-4D73-BDAA-9118478F5E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863368"/>
            <a:ext cx="2216258" cy="1994632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/>
        </p:nvGraphicFramePr>
        <p:xfrm>
          <a:off x="3683000" y="1905000"/>
          <a:ext cx="91440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05" name="Equation" r:id="rId4" imgW="914400" imgH="336960" progId="Equation.DSMT4">
                  <p:embed/>
                </p:oleObj>
              </mc:Choice>
              <mc:Fallback>
                <p:oleObj name="Equation" r:id="rId4" imgW="914400" imgH="336960" progId="Equation.DSMT4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83000" y="1905000"/>
                        <a:ext cx="914400" cy="336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2781300" y="1558925"/>
          <a:ext cx="3684588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06" name="Equation" r:id="rId6" imgW="3327120" imgH="469800" progId="Equation.DSMT4">
                  <p:embed/>
                </p:oleObj>
              </mc:Choice>
              <mc:Fallback>
                <p:oleObj name="Equation" r:id="rId6" imgW="3327120" imgH="46980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1300" y="1558925"/>
                        <a:ext cx="3684588" cy="520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4996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4995" name="Object 3"/>
          <p:cNvGraphicFramePr>
            <a:graphicFrameLocks noChangeAspect="1"/>
          </p:cNvGraphicFramePr>
          <p:nvPr/>
        </p:nvGraphicFramePr>
        <p:xfrm>
          <a:off x="628651" y="2410768"/>
          <a:ext cx="10034184" cy="704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07" name="Equation" r:id="rId8" imgW="5854680" imgH="482400" progId="Equation.DSMT4">
                  <p:embed/>
                </p:oleObj>
              </mc:Choice>
              <mc:Fallback>
                <p:oleObj name="Equation" r:id="rId8" imgW="5854680" imgH="48240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1" y="2410768"/>
                        <a:ext cx="10034184" cy="70439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4998" name="Rectangle 6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4997" name="Object 5"/>
          <p:cNvGraphicFramePr>
            <a:graphicFrameLocks noChangeAspect="1"/>
          </p:cNvGraphicFramePr>
          <p:nvPr/>
        </p:nvGraphicFramePr>
        <p:xfrm>
          <a:off x="542440" y="3208148"/>
          <a:ext cx="8307091" cy="805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08" name="Equation" r:id="rId10" imgW="2298600" imgH="241200" progId="Equation.DSMT4">
                  <p:embed/>
                </p:oleObj>
              </mc:Choice>
              <mc:Fallback>
                <p:oleObj name="Equation" r:id="rId10" imgW="2298600" imgH="24120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440" y="3208148"/>
                        <a:ext cx="8307091" cy="80591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5000" name="Rectangle 8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4999" name="Object 7"/>
          <p:cNvGraphicFramePr>
            <a:graphicFrameLocks noChangeAspect="1"/>
          </p:cNvGraphicFramePr>
          <p:nvPr/>
        </p:nvGraphicFramePr>
        <p:xfrm>
          <a:off x="696939" y="4076053"/>
          <a:ext cx="8974003" cy="7105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09" name="Equation" r:id="rId12" imgW="3022560" imgH="241200" progId="Equation.DSMT4">
                  <p:embed/>
                </p:oleObj>
              </mc:Choice>
              <mc:Fallback>
                <p:oleObj name="Equation" r:id="rId12" imgW="3022560" imgH="24120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6939" y="4076053"/>
                        <a:ext cx="8974003" cy="71052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573438" y="2371239"/>
            <a:ext cx="106008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9543825" y="5698864"/>
            <a:ext cx="1775012" cy="103273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4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4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4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33787325_Lab safety_AAS_v3" id="{898BC5E2-691B-4B41-A97D-F35AD4FFF20D}" vid="{295F60D3-032D-43CA-A300-E4752067AD5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0096A91-93C8-4C7A-BF68-944591874A6D}">
  <ds:schemaRefs>
    <ds:schemaRef ds:uri="http://purl.org/dc/dcmitype/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purl.org/dc/elements/1.1/"/>
    <ds:schemaRef ds:uri="http://schemas.microsoft.com/office/2006/metadata/properties"/>
    <ds:schemaRef ds:uri="16c05727-aa75-4e4a-9b5f-8a80a1165891"/>
    <ds:schemaRef ds:uri="71af3243-3dd4-4a8d-8c0d-dd76da1f02a5"/>
  </ds:schemaRefs>
</ds:datastoreItem>
</file>

<file path=customXml/itemProps2.xml><?xml version="1.0" encoding="utf-8"?>
<ds:datastoreItem xmlns:ds="http://schemas.openxmlformats.org/officeDocument/2006/customXml" ds:itemID="{19E59094-1E6F-42D5-A62B-D0344AFFFAC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04BA817-A03C-4EA3-86C4-6E42BD37F52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Lab safety</Template>
  <TotalTime>1543</TotalTime>
  <Words>686</Words>
  <Application>Microsoft Office PowerPoint</Application>
  <PresentationFormat>Widescreen</PresentationFormat>
  <Paragraphs>81</Paragraphs>
  <Slides>12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Calibri Light</vt:lpstr>
      <vt:lpstr>Tahoma</vt:lpstr>
      <vt:lpstr>Times New Roman</vt:lpstr>
      <vt:lpstr>Office Theme</vt:lpstr>
      <vt:lpstr>Equation</vt:lpstr>
      <vt:lpstr> TẬP HỢP CÁC SỐ TỰ NHIÊN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 Safety</dc:title>
  <dc:creator>Lê Hải</dc:creator>
  <cp:lastModifiedBy>Bui Diu</cp:lastModifiedBy>
  <cp:revision>56</cp:revision>
  <dcterms:created xsi:type="dcterms:W3CDTF">2021-06-07T13:44:30Z</dcterms:created>
  <dcterms:modified xsi:type="dcterms:W3CDTF">2021-08-29T09:37:11Z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