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26"/>
  </p:notesMasterIdLst>
  <p:sldIdLst>
    <p:sldId id="256" r:id="rId6"/>
    <p:sldId id="257" r:id="rId7"/>
    <p:sldId id="264" r:id="rId8"/>
    <p:sldId id="312" r:id="rId9"/>
    <p:sldId id="265" r:id="rId10"/>
    <p:sldId id="266" r:id="rId11"/>
    <p:sldId id="304" r:id="rId12"/>
    <p:sldId id="294" r:id="rId13"/>
    <p:sldId id="283" r:id="rId14"/>
    <p:sldId id="311" r:id="rId15"/>
    <p:sldId id="284" r:id="rId16"/>
    <p:sldId id="267" r:id="rId17"/>
    <p:sldId id="305" r:id="rId18"/>
    <p:sldId id="306" r:id="rId19"/>
    <p:sldId id="307" r:id="rId20"/>
    <p:sldId id="308" r:id="rId21"/>
    <p:sldId id="309" r:id="rId22"/>
    <p:sldId id="310" r:id="rId23"/>
    <p:sldId id="295" r:id="rId24"/>
    <p:sldId id="26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ED7D31"/>
    <a:srgbClr val="FF33CC"/>
    <a:srgbClr val="1F4E79"/>
    <a:srgbClr val="15142A"/>
    <a:srgbClr val="FAED3B"/>
    <a:srgbClr val="A7FDFF"/>
    <a:srgbClr val="3CDFE6"/>
    <a:srgbClr val="0C0D0E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62" autoAdjust="0"/>
    <p:restoredTop sz="84954" autoAdjust="0"/>
  </p:normalViewPr>
  <p:slideViewPr>
    <p:cSldViewPr snapToGrid="0">
      <p:cViewPr varScale="1">
        <p:scale>
          <a:sx n="51" d="100"/>
          <a:sy n="51" d="100"/>
        </p:scale>
        <p:origin x="-51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91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63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9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1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33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30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88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45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160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73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98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154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896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91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470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50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9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xmlns="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7699B-48B7-4073-9405-3FCDD29337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2258D-D283-47C4-A79F-AC09609C2C1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68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microsoft.com/office/2007/relationships/media" Target="../media/media3.mp3"/><Relationship Id="rId7" Type="http://schemas.openxmlformats.org/officeDocument/2006/relationships/image" Target="../media/image24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3.mp3"/><Relationship Id="rId9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2.mp3"/><Relationship Id="rId7" Type="http://schemas.openxmlformats.org/officeDocument/2006/relationships/image" Target="../media/image29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8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2.mp3"/><Relationship Id="rId7" Type="http://schemas.openxmlformats.org/officeDocument/2006/relationships/image" Target="../media/image33.jp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2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2.mp3"/><Relationship Id="rId7" Type="http://schemas.openxmlformats.org/officeDocument/2006/relationships/image" Target="../media/image36.jpg"/><Relationship Id="rId12" Type="http://schemas.openxmlformats.org/officeDocument/2006/relationships/image" Target="../media/image36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5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media" Target="../media/media2.mp3"/><Relationship Id="rId7" Type="http://schemas.openxmlformats.org/officeDocument/2006/relationships/image" Target="../media/image39.jpg"/><Relationship Id="rId12" Type="http://schemas.openxmlformats.org/officeDocument/2006/relationships/image" Target="../media/image400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8.jpg"/><Relationship Id="rId11" Type="http://schemas.openxmlformats.org/officeDocument/2006/relationships/image" Target="../media/image31.png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27.png"/><Relationship Id="rId4" Type="http://schemas.openxmlformats.org/officeDocument/2006/relationships/audio" Target="../media/media2.mp3"/><Relationship Id="rId9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image" Target="../media/image45.gif"/><Relationship Id="rId3" Type="http://schemas.microsoft.com/office/2007/relationships/media" Target="../media/media5.mp3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44.gif"/><Relationship Id="rId2" Type="http://schemas.openxmlformats.org/officeDocument/2006/relationships/audio" Target="../media/media4.mp3"/><Relationship Id="rId16" Type="http://schemas.openxmlformats.org/officeDocument/2006/relationships/image" Target="../media/image31.png"/><Relationship Id="rId1" Type="http://schemas.microsoft.com/office/2007/relationships/media" Target="../media/media4.mp3"/><Relationship Id="rId6" Type="http://schemas.openxmlformats.org/officeDocument/2006/relationships/audio" Target="../media/media2.mp3"/><Relationship Id="rId11" Type="http://schemas.openxmlformats.org/officeDocument/2006/relationships/image" Target="../media/image26.gif"/><Relationship Id="rId5" Type="http://schemas.microsoft.com/office/2007/relationships/media" Target="../media/media2.mp3"/><Relationship Id="rId15" Type="http://schemas.openxmlformats.org/officeDocument/2006/relationships/image" Target="../media/image27.png"/><Relationship Id="rId10" Type="http://schemas.openxmlformats.org/officeDocument/2006/relationships/image" Target="../media/image43.png"/><Relationship Id="rId4" Type="http://schemas.openxmlformats.org/officeDocument/2006/relationships/audio" Target="../media/media5.mp3"/><Relationship Id="rId9" Type="http://schemas.openxmlformats.org/officeDocument/2006/relationships/image" Target="../media/image42.jpg"/><Relationship Id="rId14" Type="http://schemas.openxmlformats.org/officeDocument/2006/relationships/image" Target="../media/image4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2323835"/>
            <a:ext cx="11952372" cy="1994074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5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 CHUNG VÀ BỘI CHUNG </a:t>
            </a:r>
            <a:b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 NHẤT (</a:t>
            </a:r>
            <a:r>
              <a:rPr lang="en-US" sz="5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5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5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xmlns="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  <p:sp>
        <p:nvSpPr>
          <p:cNvPr id="14" name="!!1">
            <a:extLst>
              <a:ext uri="{FF2B5EF4-FFF2-40B4-BE49-F238E27FC236}">
                <a16:creationId xmlns:a16="http://schemas.microsoft.com/office/drawing/2014/main" xmlns="" id="{0E246211-C9C9-4B3E-9DDF-914AB989AE93}"/>
              </a:ext>
            </a:extLst>
          </p:cNvPr>
          <p:cNvSpPr txBox="1"/>
          <p:nvPr/>
        </p:nvSpPr>
        <p:spPr>
          <a:xfrm>
            <a:off x="4834360" y="1955260"/>
            <a:ext cx="6762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13</a:t>
            </a:r>
            <a:endParaRPr lang="en-US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647469" y="24373"/>
            <a:ext cx="90393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942388" y="1138135"/>
            <a:ext cx="37300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548507" y="2521037"/>
            <a:ext cx="1169913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BCNN(12,18) = 36.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36 : 12 = 3; 36 : 18 = 2.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5237835" y="1787395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215116" y="1168913"/>
            <a:ext cx="4956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195" y="1037033"/>
            <a:ext cx="1053991" cy="90421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2198" y="5603826"/>
            <a:ext cx="5709842" cy="113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409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266737" y="2039183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189387" y="1405409"/>
            <a:ext cx="865691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946448" y="3083186"/>
            <a:ext cx="8869149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46448" y="147519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045" y="1274979"/>
            <a:ext cx="1997155" cy="944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8402" y="2633770"/>
            <a:ext cx="3840672" cy="5112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856" y="3300438"/>
            <a:ext cx="5701125" cy="5011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7235" y="3960494"/>
            <a:ext cx="7557133" cy="9754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2806" y="5074047"/>
            <a:ext cx="7050077" cy="89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1667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087186" y="646543"/>
            <a:ext cx="103744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23575" y="87500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691798" y="89843"/>
            <a:ext cx="958623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64" y="1281522"/>
            <a:ext cx="6350725" cy="549307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1" y="5103855"/>
            <a:ext cx="2646384" cy="17471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4620" y="27644"/>
            <a:ext cx="1864609" cy="89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01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4550737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340834" y="986135"/>
            <a:ext cx="48025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VƯỢT CHƯỚNG</a:t>
            </a:r>
          </a:p>
          <a:p>
            <a:pPr algn="ctr"/>
            <a:r>
              <a:rPr lang="en-US" sz="54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</a:rPr>
              <a:t>NGẠI VẬT</a:t>
            </a:r>
          </a:p>
        </p:txBody>
      </p:sp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9"/>
            <a:ext cx="609600" cy="609600"/>
          </a:xfrm>
          <a:prstGeom prst="rect">
            <a:avLst/>
          </a:prstGeom>
        </p:spPr>
      </p:pic>
      <p:pic>
        <p:nvPicPr>
          <p:cNvPr id="6" name="Bike Rid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848600" y="7271656"/>
            <a:ext cx="609600" cy="609600"/>
          </a:xfrm>
          <a:prstGeom prst="rect">
            <a:avLst/>
          </a:prstGeom>
        </p:spPr>
      </p:pic>
      <p:sp>
        <p:nvSpPr>
          <p:cNvPr id="9" name="Horizontal Scroll 8"/>
          <p:cNvSpPr/>
          <p:nvPr/>
        </p:nvSpPr>
        <p:spPr>
          <a:xfrm>
            <a:off x="1500583" y="393501"/>
            <a:ext cx="8046720" cy="4693919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CHƠI: VƯỢT CHƯỚNG NGẠI VẬT</a:t>
            </a:r>
          </a:p>
          <a:p>
            <a:pPr algn="ctr"/>
            <a:endParaRPr lang="en-US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Luật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trắc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12868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29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1 0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uild="allAtOnce"/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02592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804" y="5695392"/>
            <a:ext cx="1232838" cy="7044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010397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6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34195" y="7010398"/>
            <a:ext cx="609600" cy="609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17828" y="121932"/>
            <a:ext cx="8050172" cy="32267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1. BCNN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4; 6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  <a:p>
            <a:pPr marL="742950" indent="-7429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378721" y="3343783"/>
            <a:ext cx="4289279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 </a:t>
            </a:r>
          </a:p>
        </p:txBody>
      </p:sp>
    </p:spTree>
    <p:extLst>
      <p:ext uri="{BB962C8B-B14F-4D97-AF65-F5344CB8AC3E}">
        <p14:creationId xmlns:p14="http://schemas.microsoft.com/office/powerpoint/2010/main" val="267835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0 L -1 0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154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75328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246" y="5638460"/>
            <a:ext cx="745340" cy="7453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8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010399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36224" y="6977740"/>
            <a:ext cx="609600" cy="6096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194997" y="128991"/>
            <a:ext cx="8521178" cy="318312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2. BCNN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38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76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2888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76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94793" y="3301320"/>
            <a:ext cx="4821382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</a:p>
        </p:txBody>
      </p:sp>
    </p:spTree>
    <p:extLst>
      <p:ext uri="{BB962C8B-B14F-4D97-AF65-F5344CB8AC3E}">
        <p14:creationId xmlns:p14="http://schemas.microsoft.com/office/powerpoint/2010/main" val="23075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3823374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248" y="5506523"/>
            <a:ext cx="1438648" cy="11338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6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729096" y="7271656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91966" y="280733"/>
                <a:ext cx="10360269" cy="2407346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 3.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nhỏ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khác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0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thỏa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mãn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40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18 </a:t>
                </a:r>
                <a:r>
                  <a:rPr lang="en-US" sz="40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40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40?</a:t>
                </a:r>
              </a:p>
              <a:p>
                <a:pPr marL="514350" indent="-514350">
                  <a:buFontTx/>
                  <a:buAutoNum type="alphaUcPeriod"/>
                </a:pPr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360			B. 400</a:t>
                </a:r>
              </a:p>
              <a:p>
                <a:r>
                  <a:rPr lang="en-US" sz="40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C. 458			D. 500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966" y="280733"/>
                <a:ext cx="10360269" cy="2407346"/>
              </a:xfrm>
              <a:prstGeom prst="rect">
                <a:avLst/>
              </a:prstGeom>
              <a:blipFill rotWithShape="0">
                <a:blip r:embed="rId12"/>
                <a:stretch>
                  <a:fillRect l="-2059" t="-7089" r="-1647" b="-1341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684982" y="2677168"/>
            <a:ext cx="4867253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19245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6130156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50" y="5558909"/>
            <a:ext cx="1329851" cy="11285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7271656"/>
            <a:ext cx="609600" cy="6096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3" name="Ca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75800" y="7245140"/>
            <a:ext cx="609600" cy="6096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169376" y="173531"/>
                <a:ext cx="9243647" cy="2598696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Câu 4.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Tìm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tự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nhiên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x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biết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rằng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12,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28; x</a:t>
                </a:r>
                <a14:m>
                  <m:oMath xmlns:m="http://schemas.openxmlformats.org/officeDocument/2006/math">
                    <m:r>
                      <a:rPr lang="en-US" sz="3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3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⋮</m:t>
                    </m:r>
                  </m:oMath>
                </a14:m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36 </a:t>
                </a:r>
                <a:r>
                  <a:rPr lang="en-US" sz="3600" b="1" dirty="0" err="1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150 &lt; x &lt; 300. </a:t>
                </a:r>
              </a:p>
              <a:p>
                <a:pPr marL="514350" indent="-514350">
                  <a:buFontTx/>
                  <a:buAutoNum type="alphaUcPeriod"/>
                </a:pP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x = 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224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		B. x = 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  <a:endParaRPr lang="en-US" sz="36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C. x = 252		</a:t>
                </a:r>
                <a:r>
                  <a:rPr lang="en-US" sz="36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D</a:t>
                </a:r>
                <a:r>
                  <a:rPr lang="en-US" sz="36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x = 288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376" y="173531"/>
                <a:ext cx="9243647" cy="2598696"/>
              </a:xfrm>
              <a:prstGeom prst="rect">
                <a:avLst/>
              </a:prstGeom>
              <a:blipFill rotWithShape="0">
                <a:blip r:embed="rId12"/>
                <a:stretch>
                  <a:fillRect l="-2045" r="-1715" b="-281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5385154" y="2778535"/>
            <a:ext cx="5037993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</a:t>
            </a:r>
          </a:p>
        </p:txBody>
      </p:sp>
    </p:spTree>
    <p:extLst>
      <p:ext uri="{BB962C8B-B14F-4D97-AF65-F5344CB8AC3E}">
        <p14:creationId xmlns:p14="http://schemas.microsoft.com/office/powerpoint/2010/main" val="386836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68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9" y="0"/>
            <a:ext cx="17304328" cy="6858000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771" y="5579500"/>
            <a:ext cx="923420" cy="8505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506" y="4866969"/>
            <a:ext cx="1979255" cy="14250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99827" y="4875052"/>
            <a:ext cx="627475" cy="77752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201" y="5155761"/>
            <a:ext cx="645769" cy="1103841"/>
          </a:xfrm>
          <a:prstGeom prst="rect">
            <a:avLst/>
          </a:prstGeom>
        </p:spPr>
      </p:pic>
      <p:sp>
        <p:nvSpPr>
          <p:cNvPr id="14" name="Wave 13"/>
          <p:cNvSpPr/>
          <p:nvPr/>
        </p:nvSpPr>
        <p:spPr>
          <a:xfrm>
            <a:off x="2572872" y="2767012"/>
            <a:ext cx="3832411" cy="812169"/>
          </a:xfrm>
          <a:prstGeom prst="wave">
            <a:avLst>
              <a:gd name="adj1" fmla="val 6529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r>
              <a:rPr lang="en-US" sz="600" b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C000"/>
                </a:solidFill>
              </a:rPr>
              <a:t>CHÀO MỪNG TÍ XÌ TRUM VỀ NHÀ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5927" y="4714569"/>
            <a:ext cx="826878" cy="826878"/>
          </a:xfrm>
          <a:prstGeom prst="rect">
            <a:avLst/>
          </a:prstGeom>
        </p:spPr>
      </p:pic>
      <p:pic>
        <p:nvPicPr>
          <p:cNvPr id="2" name="yeah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791200" y="7173685"/>
            <a:ext cx="609600" cy="609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318" y="4326391"/>
            <a:ext cx="1274174" cy="621846"/>
          </a:xfrm>
          <a:prstGeom prst="rect">
            <a:avLst/>
          </a:prstGeom>
        </p:spPr>
      </p:pic>
      <p:pic>
        <p:nvPicPr>
          <p:cNvPr id="8" name="Skip To My Lo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537095" y="7212951"/>
            <a:ext cx="609600" cy="609600"/>
          </a:xfrm>
          <a:prstGeom prst="rect">
            <a:avLst/>
          </a:prstGeom>
        </p:spPr>
      </p:pic>
      <p:pic>
        <p:nvPicPr>
          <p:cNvPr id="9" name="Car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80644" y="7212951"/>
            <a:ext cx="609600" cy="6096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09968" y="16813"/>
            <a:ext cx="10151918" cy="322962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5. </a:t>
            </a:r>
            <a:r>
              <a:rPr lang="nl-NL" sz="4000" b="1" dirty="0">
                <a:solidFill>
                  <a:srgbClr val="0070C0"/>
                </a:solidFill>
              </a:rPr>
              <a:t>Tìm số học sinh của 1 trường biết số học sinh đó từ 700 đến 800 học sinh và số học sinh chia hết cho 8; 18; 30.</a:t>
            </a:r>
          </a:p>
          <a:p>
            <a:pPr marL="514350" indent="-514350">
              <a:buFontTx/>
              <a:buAutoNum type="alphaUcPeriod"/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360			B. 720</a:t>
            </a:r>
          </a:p>
          <a:p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750			D. 600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748374" y="3239864"/>
            <a:ext cx="4803531" cy="1300930"/>
          </a:xfrm>
          <a:prstGeom prst="rect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án</a:t>
            </a:r>
            <a:r>
              <a:rPr lang="en-US" sz="4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</a:p>
        </p:txBody>
      </p:sp>
    </p:spTree>
    <p:extLst>
      <p:ext uri="{BB962C8B-B14F-4D97-AF65-F5344CB8AC3E}">
        <p14:creationId xmlns:p14="http://schemas.microsoft.com/office/powerpoint/2010/main" val="116621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6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6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6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L -1 0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88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28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" grpId="0" animBg="1"/>
      <p:bldP spid="17" grpId="0" animBg="1"/>
      <p:bldP spid="17" grpId="1" animBg="1"/>
      <p:bldP spid="18" grpId="0" animBg="1"/>
      <p:bldP spid="1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xmlns="" id="{58E6D429-DC53-47C4-8036-1E9D12B8E28B}"/>
              </a:ext>
            </a:extLst>
          </p:cNvPr>
          <p:cNvSpPr/>
          <p:nvPr/>
        </p:nvSpPr>
        <p:spPr>
          <a:xfrm>
            <a:off x="2119063" y="480607"/>
            <a:ext cx="7930176" cy="956117"/>
          </a:xfrm>
          <a:prstGeom prst="roundRect">
            <a:avLst>
              <a:gd name="adj" fmla="val 50000"/>
            </a:avLst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HƯỚNG DẪN TỰ HỌC Ở NHÀ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CE530CE9-79B6-4A34-9DE8-7F769B44A120}"/>
              </a:ext>
            </a:extLst>
          </p:cNvPr>
          <p:cNvSpPr txBox="1"/>
          <p:nvPr/>
        </p:nvSpPr>
        <p:spPr>
          <a:xfrm>
            <a:off x="2274674" y="1912344"/>
            <a:ext cx="883064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Học bài theo SGK và vở ghi.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 bài tập 3; 4; 5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SGK trang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Đọc nội dung phần còn lại của bài, tiết sau học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165" y="3675670"/>
            <a:ext cx="3512185" cy="263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226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xmlns="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189224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xmlns="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xmlns="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0285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MỞ ĐẦU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830" y="1339944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BCNN(6,12) = ?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1866" y="4213693"/>
            <a:ext cx="87493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1" name="!!3" descr="Wondering | Grappige gezichten, Smiley, Grappige plaatjes">
            <a:extLst>
              <a:ext uri="{FF2B5EF4-FFF2-40B4-BE49-F238E27FC236}">
                <a16:creationId xmlns:a16="http://schemas.microsoft.com/office/drawing/2014/main" xmlns="" id="{679F008B-6D84-4B69-B54D-201981BB3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830" y="3994034"/>
            <a:ext cx="1896036" cy="228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80648" y="2140995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BCNN(6,12) = 12.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5830" y="3073172"/>
            <a:ext cx="90013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BCNN(120,150) = ? </a:t>
            </a:r>
          </a:p>
        </p:txBody>
      </p:sp>
      <p:sp>
        <p:nvSpPr>
          <p:cNvPr id="2" name="Notched Right Arrow 1"/>
          <p:cNvSpPr/>
          <p:nvPr/>
        </p:nvSpPr>
        <p:spPr>
          <a:xfrm>
            <a:off x="1579285" y="2251624"/>
            <a:ext cx="1001361" cy="397894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4" grpId="0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52207"/>
            <a:ext cx="9144000" cy="2387600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Remember…</a:t>
            </a:r>
            <a:b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</a:b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Safety First!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A65E432-C1E6-4C36-BF8E-2DA25E65D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3620366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you!</a:t>
            </a:r>
          </a:p>
        </p:txBody>
      </p: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xmlns="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xmlns="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xmlns="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xmlns="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53" y="403644"/>
            <a:ext cx="2857500" cy="25717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8747" y="2094235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0238" y="3025605"/>
            <a:ext cx="82327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SGK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55.</a:t>
            </a:r>
          </a:p>
          <a:p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Rút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 các bước tìm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 phân tích ra thừa số nguyên tố.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160473" y="99749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2693" y="1119220"/>
            <a:ext cx="3337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3: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8843" y="1703996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(6,8)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0523" y="2315418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1253" y="2893323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3580" y="2874698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73916" y="2874751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.3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035026" y="3318642"/>
                <a:ext cx="519558" cy="627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anose="020B0604020202020204" pitchFamily="34" charset="0"/>
                            </a:rPr>
                          </m:ctrlPr>
                        </m:sSupPr>
                        <m:e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</m:e>
                        <m:sup>
                          <m:r>
                            <a:rPr lang="en-US" sz="3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026" y="3318642"/>
                <a:ext cx="519558" cy="62735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341253" y="3368088"/>
            <a:ext cx="8389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2693" y="3814924"/>
            <a:ext cx="9812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22693" y="4370073"/>
            <a:ext cx="98128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lũy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mũ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86194" y="6030652"/>
            <a:ext cx="287165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BCNN (6,8) =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65936" y="6030652"/>
            <a:ext cx="147838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24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321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-0.00495 0.3875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1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L -3.125E-6 0.45301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build="allAtOnce"/>
      <p:bldP spid="18" grpId="1" build="allAtOnce"/>
      <p:bldP spid="20" grpId="0" build="allAtOnce"/>
      <p:bldP spid="20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8757556">
            <a:off x="-1052601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17832" y="2401226"/>
            <a:ext cx="11140817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1. Phân tích mỗi số ra thừa số nguyên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2. Chọn ra các thừa số nguyên tố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3. Với mỗi thừa số nguyên tố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	  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riêng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chọn lũy thừa với số mũ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nhất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Bước 4. Lấy tích của các lũy thừa đã chọn, ta nhận 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chung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vi-VN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nhất cần tìm.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80" y="373312"/>
            <a:ext cx="2485769" cy="18677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6962" y="1620171"/>
            <a:ext cx="555743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446678" y="131230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190775" y="1525617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041044" y="1551414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BCNN(40,48).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1" y="2591802"/>
            <a:ext cx="2646384" cy="174712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5961704" y="2275977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2536083" y="2936307"/>
                <a:ext cx="8835560" cy="32538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40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.5; 48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riêng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40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48,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2,3,5.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BCNN(40,48)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.3.5 = 240.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6083" y="2936307"/>
                <a:ext cx="8835560" cy="3253839"/>
              </a:xfrm>
              <a:prstGeom prst="rect">
                <a:avLst/>
              </a:prstGeom>
              <a:blipFill rotWithShape="0">
                <a:blip r:embed="rId4"/>
                <a:stretch>
                  <a:fillRect l="-1932" t="-2439" r="-1242" b="-5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019787" y="9974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1386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3182853" y="1569454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833609" y="1571518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(32,24,48).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6228039" y="2187071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2861099"/>
                <a:ext cx="8462984" cy="32707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32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24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3; 48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các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thừa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nguyên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chung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riêng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32, 24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48,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2,3.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5;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Số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mũ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lớn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nhất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1.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Vậy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BCNN (32,24,48)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 = 96.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2861099"/>
                <a:ext cx="8462984" cy="3270767"/>
              </a:xfrm>
              <a:prstGeom prst="rect">
                <a:avLst/>
              </a:prstGeom>
              <a:blipFill rotWithShape="0">
                <a:blip r:embed="rId4"/>
                <a:stretch>
                  <a:fillRect l="-2017" t="-2048" b="-5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952240" y="132988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56" y="3084686"/>
            <a:ext cx="2646384" cy="174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0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5251705"/>
                <a:ext cx="9457402" cy="1138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Nếu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⋮</m:t>
                    </m:r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thì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BCNN(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a,b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 = a. </a:t>
                </a:r>
              </a:p>
              <a:p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Chẳng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hạn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BCNN(48,16) = 48.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5251705"/>
                <a:ext cx="9457402" cy="1138773"/>
              </a:xfrm>
              <a:prstGeom prst="rect">
                <a:avLst/>
              </a:prstGeom>
              <a:blipFill rotWithShape="0">
                <a:blip r:embed="rId3"/>
                <a:stretch>
                  <a:fillRect l="-1805" t="-8065" b="-18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216058" y="4470948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Graphic 27" descr="Clipboard">
            <a:extLst>
              <a:ext uri="{FF2B5EF4-FFF2-40B4-BE49-F238E27FC236}">
                <a16:creationId xmlns:a16="http://schemas.microsoft.com/office/drawing/2014/main" xmlns="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rot="631394">
            <a:off x="390482" y="1674061"/>
            <a:ext cx="1808193" cy="1808193"/>
          </a:xfrm>
          <a:prstGeom prst="rect">
            <a:avLst/>
          </a:prstGeom>
        </p:spPr>
      </p:pic>
      <p:pic>
        <p:nvPicPr>
          <p:cNvPr id="17" name="Graphic 31" descr="Pencil">
            <a:extLst>
              <a:ext uri="{FF2B5EF4-FFF2-40B4-BE49-F238E27FC236}">
                <a16:creationId xmlns:a16="http://schemas.microsoft.com/office/drawing/2014/main" xmlns="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196456" y="2404644"/>
            <a:ext cx="1062606" cy="10626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2221433" y="182329"/>
            <a:ext cx="9039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II.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sz="40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endParaRPr lang="en-US" sz="40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2388915" y="1713094"/>
            <a:ext cx="32890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3:</a:t>
            </a:r>
            <a:endParaRPr lang="en-US" sz="3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4968691" y="1713041"/>
            <a:ext cx="815095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(12,18,36). 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6216390" y="2373630"/>
            <a:ext cx="1155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xmlns="" id="{A3A062DA-93BF-4842-B601-4404401BCCE3}"/>
                  </a:ext>
                </a:extLst>
              </p:cNvPr>
              <p:cNvSpPr txBox="1"/>
              <p:nvPr/>
            </p:nvSpPr>
            <p:spPr>
              <a:xfrm>
                <a:off x="3100680" y="3131358"/>
                <a:ext cx="8462984" cy="11953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Ta </a:t>
                </a:r>
                <a:r>
                  <a:rPr lang="en-US" sz="3400" b="1" dirty="0" err="1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có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sz="3400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.3; 18 =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 36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  <m:r>
                      <a:rPr lang="en-US" sz="3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.</m:t>
                    </m:r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BCNN (12,18,36)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r>
                  <a:rPr lang="en-US" sz="34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400" b="1" i="1">
                            <a:solidFill>
                              <a:srgbClr val="0070C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3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𝟑</m:t>
                        </m:r>
                      </m:e>
                      <m:sup>
                        <m:r>
                          <a:rPr lang="en-US" sz="3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3400" b="1" dirty="0" smtClean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36. </a:t>
                </a:r>
                <a:endParaRPr lang="en-US" sz="34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A3A062DA-93BF-4842-B601-4404401BC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0680" y="3131358"/>
                <a:ext cx="8462984" cy="1195327"/>
              </a:xfrm>
              <a:prstGeom prst="rect">
                <a:avLst/>
              </a:prstGeom>
              <a:blipFill rotWithShape="0">
                <a:blip r:embed="rId8"/>
                <a:stretch>
                  <a:fillRect l="-2017" t="-6633" b="-132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triped Right Arrow 1"/>
          <p:cNvSpPr/>
          <p:nvPr/>
        </p:nvSpPr>
        <p:spPr>
          <a:xfrm>
            <a:off x="730858" y="4337482"/>
            <a:ext cx="1355218" cy="960401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215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xmlns="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A3A062DA-93BF-4842-B601-4404401BCCE3}"/>
              </a:ext>
            </a:extLst>
          </p:cNvPr>
          <p:cNvSpPr txBox="1"/>
          <p:nvPr/>
        </p:nvSpPr>
        <p:spPr>
          <a:xfrm>
            <a:off x="1718004" y="-57180"/>
            <a:ext cx="90393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BCNN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cộng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trừ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 smtClean="0">
                <a:solidFill>
                  <a:srgbClr val="FF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600" b="1" dirty="0">
              <a:solidFill>
                <a:srgbClr val="FF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302547" y="1015767"/>
            <a:ext cx="50174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NHÓM: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5439" y="4944840"/>
            <a:ext cx="1053991" cy="904213"/>
          </a:xfrm>
          <a:prstGeom prst="rect">
            <a:avLst/>
          </a:prstGeom>
        </p:spPr>
      </p:pic>
      <p:pic>
        <p:nvPicPr>
          <p:cNvPr id="25" name="5 phút đếm ngược có nh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84919" y="736032"/>
            <a:ext cx="2032000" cy="11430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mc="http://schemas.openxmlformats.org/markup-compatibility/2006" xmlns:a14="http://schemas.microsoft.com/office/drawing/2010/main" xmlns:a16="http://schemas.microsoft.com/office/drawing/2014/main" xmlns="" id="{A3A062DA-93BF-4842-B601-4404401BCCE3}"/>
              </a:ext>
            </a:extLst>
          </p:cNvPr>
          <p:cNvSpPr txBox="1"/>
          <p:nvPr/>
        </p:nvSpPr>
        <p:spPr>
          <a:xfrm>
            <a:off x="1103668" y="1631320"/>
            <a:ext cx="10267975" cy="5306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tối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10000"/>
              </a:lnSpc>
              <a:buFontTx/>
              <a:buAutoNum type="arabicPeriod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0000"/>
              </a:lnSpc>
              <a:defRPr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lnSpc>
                <a:spcPct val="110000"/>
              </a:lnSpc>
              <a:defRPr/>
            </a:pP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1;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2; …</a:t>
            </a:r>
          </a:p>
          <a:p>
            <a:pPr marL="457200" indent="-457200">
              <a:lnSpc>
                <a:spcPct val="110000"/>
              </a:lnSpc>
              <a:buFontTx/>
              <a:buAutoNum type="arabicPeriod" startAt="3"/>
              <a:defRPr/>
            </a:pP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</a:t>
            </a:r>
            <a:r>
              <a:rPr lang="en-US" sz="3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vụ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14350" indent="-514350">
              <a:lnSpc>
                <a:spcPct val="110000"/>
              </a:lnSpc>
              <a:buAutoNum type="alphaLcParenR"/>
              <a:defRPr/>
            </a:pP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10000"/>
              </a:lnSpc>
              <a:defRPr/>
            </a:pP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36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3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3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3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endParaRPr lang="en-US" sz="3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8075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8" grpId="0"/>
      <p:bldP spid="2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16c05727-aa75-4e4a-9b5f-8a80a1165891"/>
    <ds:schemaRef ds:uri="http://www.w3.org/XML/1998/namespace"/>
    <ds:schemaRef ds:uri="http://purl.org/dc/elements/1.1/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1637</TotalTime>
  <Words>1071</Words>
  <Application>Microsoft Office PowerPoint</Application>
  <PresentationFormat>Custom</PresentationFormat>
  <Paragraphs>144</Paragraphs>
  <Slides>20</Slides>
  <Notes>7</Notes>
  <HiddenSlides>0</HiddenSlides>
  <MMClips>14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1_Office Theme</vt:lpstr>
      <vt:lpstr> BỘI CHUNG VÀ BỘI CHUNG  NHỎ NHẤT (Tiếp)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Remember… Safety First!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Asus</cp:lastModifiedBy>
  <cp:revision>95</cp:revision>
  <dcterms:created xsi:type="dcterms:W3CDTF">2021-06-07T13:44:30Z</dcterms:created>
  <dcterms:modified xsi:type="dcterms:W3CDTF">2021-08-19T11:49:09Z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