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263" r:id="rId11"/>
    <p:sldId id="264" r:id="rId12"/>
    <p:sldId id="313" r:id="rId13"/>
    <p:sldId id="312" r:id="rId14"/>
    <p:sldId id="311" r:id="rId15"/>
    <p:sldId id="314" r:id="rId16"/>
    <p:sldId id="315" r:id="rId17"/>
    <p:sldId id="316" r:id="rId18"/>
    <p:sldId id="317" r:id="rId19"/>
    <p:sldId id="267" r:id="rId20"/>
    <p:sldId id="318" r:id="rId21"/>
    <p:sldId id="268" r:id="rId22"/>
    <p:sldId id="319" r:id="rId23"/>
    <p:sldId id="320" r:id="rId24"/>
    <p:sldId id="272" r:id="rId25"/>
    <p:sldId id="284" r:id="rId26"/>
  </p:sldIdLst>
  <p:sldSz cx="9144000" cy="5143500" type="screen16x9"/>
  <p:notesSz cx="6858000" cy="9144000"/>
  <p:embeddedFontLst>
    <p:embeddedFont>
      <p:font typeface="Patrick Hand" panose="020B0604020202020204" charset="0"/>
      <p:regular r:id="rId28"/>
    </p:embeddedFont>
    <p:embeddedFont>
      <p:font typeface="Lato" panose="020B0604020202020204" charset="0"/>
      <p:regular r:id="rId29"/>
      <p:bold r:id="rId30"/>
      <p:italic r:id="rId31"/>
      <p:boldItalic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Open Sans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A-4B20-B225-9E2EC8DE7DD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A-4B20-B225-9E2EC8DE7DD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A-4B20-B225-9E2EC8DE7DD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FA-4B20-B225-9E2EC8DE7D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420</c:v>
                </c:pt>
                <c:pt idx="1">
                  <c:v>400</c:v>
                </c:pt>
                <c:pt idx="2">
                  <c:v>450</c:v>
                </c:pt>
                <c:pt idx="3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FA-4B20-B225-9E2EC8DE7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Tổ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</c:v>
                </c:pt>
                <c:pt idx="1">
                  <c:v>490</c:v>
                </c:pt>
                <c:pt idx="2">
                  <c:v>540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FA-4B20-B225-9E2EC8DE7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00565584"/>
        <c:axId val="700563088"/>
      </c:barChart>
      <c:catAx>
        <c:axId val="70056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3088"/>
        <c:crosses val="autoZero"/>
        <c:auto val="1"/>
        <c:lblAlgn val="ctr"/>
        <c:lblOffset val="100"/>
        <c:noMultiLvlLbl val="0"/>
      </c:catAx>
      <c:valAx>
        <c:axId val="7005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Điều hòa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</c:v>
                </c:pt>
                <c:pt idx="1">
                  <c:v>320</c:v>
                </c:pt>
                <c:pt idx="2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0-42BE-A077-1E4443E35D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Quạt hơi nước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285</c:v>
                </c:pt>
                <c:pt idx="2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0-42BE-A077-1E4443E35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6852336"/>
        <c:axId val="966829456"/>
      </c:barChart>
      <c:catAx>
        <c:axId val="9668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29456"/>
        <c:crosses val="autoZero"/>
        <c:auto val="1"/>
        <c:lblAlgn val="ctr"/>
        <c:lblOffset val="100"/>
        <c:noMultiLvlLbl val="0"/>
      </c:catAx>
      <c:valAx>
        <c:axId val="96682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5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</cdr:x>
      <cdr:y>0</cdr:y>
    </cdr:from>
    <cdr:to>
      <cdr:x>0.0756</cdr:x>
      <cdr:y>0.76053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H="1" flipV="1">
          <a:off x="376944" y="0"/>
          <a:ext cx="0" cy="2286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0.0647</cdr:x>
      <cdr:y>0.76995</cdr:y>
    </cdr:from>
    <cdr:to>
      <cdr:x>1</cdr:x>
      <cdr:y>0.76995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337101" y="2314317"/>
          <a:ext cx="466344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60" r:id="rId7"/>
    <p:sldLayoutId id="2147483663" r:id="rId8"/>
    <p:sldLayoutId id="2147483665" r:id="rId9"/>
    <p:sldLayoutId id="2147483667" r:id="rId10"/>
    <p:sldLayoutId id="2147483668" r:id="rId11"/>
    <p:sldLayoutId id="2147483677" r:id="rId12"/>
    <p:sldLayoutId id="2147483678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2" y="2382591"/>
            <a:ext cx="5396248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latin typeface="+mn-lt"/>
              </a:rPr>
              <a:t>LUYỆN TẬP</a:t>
            </a:r>
            <a:br>
              <a:rPr lang="en-US" sz="6600" dirty="0" smtClean="0">
                <a:latin typeface="+mn-lt"/>
              </a:rPr>
            </a:br>
            <a:endParaRPr sz="66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kĩ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(KTCN)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kĩ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nông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(KTNN)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10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(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).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14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dung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14" y="1572626"/>
            <a:ext cx="5544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,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ở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9243"/>
              </p:ext>
            </p:extLst>
          </p:nvPr>
        </p:nvGraphicFramePr>
        <p:xfrm>
          <a:off x="353492" y="2603663"/>
          <a:ext cx="4938392" cy="1520190"/>
        </p:xfrm>
        <a:graphic>
          <a:graphicData uri="http://schemas.openxmlformats.org/drawingml/2006/table">
            <a:tbl>
              <a:tblPr firstRow="1" firstCol="1" bandRow="1">
                <a:tableStyleId>{46CD94F4-0129-4BD8-8C77-4AD992DE1FCD}</a:tableStyleId>
              </a:tblPr>
              <a:tblGrid>
                <a:gridCol w="1456476">
                  <a:extLst>
                    <a:ext uri="{9D8B030D-6E8A-4147-A177-3AD203B41FA5}">
                      <a16:colId xmlns:a16="http://schemas.microsoft.com/office/drawing/2014/main" val="2442695916"/>
                    </a:ext>
                  </a:extLst>
                </a:gridCol>
                <a:gridCol w="1235391">
                  <a:extLst>
                    <a:ext uri="{9D8B030D-6E8A-4147-A177-3AD203B41FA5}">
                      <a16:colId xmlns:a16="http://schemas.microsoft.com/office/drawing/2014/main" val="484661617"/>
                    </a:ext>
                  </a:extLst>
                </a:gridCol>
                <a:gridCol w="1123658">
                  <a:extLst>
                    <a:ext uri="{9D8B030D-6E8A-4147-A177-3AD203B41FA5}">
                      <a16:colId xmlns:a16="http://schemas.microsoft.com/office/drawing/2014/main" val="2637083209"/>
                    </a:ext>
                  </a:extLst>
                </a:gridCol>
                <a:gridCol w="1122867">
                  <a:extLst>
                    <a:ext uri="{9D8B030D-6E8A-4147-A177-3AD203B41FA5}">
                      <a16:colId xmlns:a16="http://schemas.microsoft.com/office/drawing/2014/main" val="1485662315"/>
                    </a:ext>
                  </a:extLst>
                </a:gridCol>
              </a:tblGrid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 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94698482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Nhiều nhất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72207366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Ít nhất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8659" y="3142286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88658" y="3606175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49802" y="3111650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37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249802" y="364153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23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06990" y="3111649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06990" y="363785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22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4" grpId="0"/>
      <p:bldP spid="135" grpId="0"/>
      <p:bldP spid="136" grpId="0"/>
      <p:bldP spid="137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73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Dựa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14, so </a:t>
            </a:r>
            <a:r>
              <a:rPr lang="en-US" sz="2000" dirty="0" err="1" smtClean="0"/>
              <a:t>sánh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dung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KTCN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 </a:t>
            </a:r>
            <a:r>
              <a:rPr lang="en-US" sz="2000" dirty="0" err="1" smtClean="0"/>
              <a:t>về</a:t>
            </a:r>
            <a:r>
              <a:rPr lang="en-US" sz="2000" dirty="0" smtClean="0"/>
              <a:t> KTNN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750828"/>
            <a:ext cx="467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 Vì số học viên của khóa KTNN nhiều hơn.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6" y="121690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FF0000"/>
                </a:solidFill>
              </a:rPr>
              <a:t>Trả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lời</a:t>
            </a:r>
            <a:r>
              <a:rPr lang="en-US" sz="2000" b="1" u="sng" dirty="0" smtClean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tránh</a:t>
            </a:r>
            <a:r>
              <a:rPr lang="en-US" sz="2000" dirty="0" smtClean="0"/>
              <a:t> </a:t>
            </a:r>
            <a:r>
              <a:rPr lang="en-US" sz="2000" dirty="0" err="1" smtClean="0"/>
              <a:t>lãng</a:t>
            </a:r>
            <a:r>
              <a:rPr lang="en-US" sz="2000" dirty="0" smtClean="0"/>
              <a:t> </a:t>
            </a:r>
            <a:r>
              <a:rPr lang="en-US" sz="2000" dirty="0" err="1" smtClean="0"/>
              <a:t>phí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phương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án</a:t>
            </a:r>
            <a:r>
              <a:rPr lang="en-US" sz="2000" dirty="0" smtClean="0"/>
              <a:t> </a:t>
            </a:r>
            <a:r>
              <a:rPr lang="en-US" sz="2000" dirty="0" err="1" smtClean="0"/>
              <a:t>phù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(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1 </a:t>
            </a:r>
            <a:r>
              <a:rPr lang="en-US" sz="2000" dirty="0" err="1" smtClean="0"/>
              <a:t>cốc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" y="1734820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45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6" y="2212040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60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72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74239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80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3226893"/>
            <a:ext cx="5605117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 bình số nước uống ở cả 2 khóa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(25 + 23 + 22) : 3 + ( 35 + 37 + 38 ) : 3 = 60 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</a:t>
            </a: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cốc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96" y="4083841"/>
            <a:ext cx="570411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ể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tránh lãng phí trong những buổi học tiếp theo, ban tổ chức cần chuẩn bị </a:t>
            </a:r>
            <a:r>
              <a:rPr lang="vi-VN" sz="1800" b="1" dirty="0">
                <a:solidFill>
                  <a:srgbClr val="002060"/>
                </a:solidFill>
                <a:latin typeface="+mn-lt"/>
              </a:rPr>
              <a:t>(3) 60 cốc nước giải khát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cho học viên của cả hai khoá bồi dưỡng. 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2. </a:t>
            </a:r>
            <a:r>
              <a:rPr lang="en-US" sz="2000" dirty="0" smtClean="0"/>
              <a:t>a)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15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củ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kinh</a:t>
            </a:r>
            <a:r>
              <a:rPr lang="en-US" sz="2000" dirty="0" smtClean="0"/>
              <a:t> </a:t>
            </a:r>
            <a:r>
              <a:rPr lang="en-US" sz="2000" dirty="0" err="1" smtClean="0"/>
              <a:t>doanh</a:t>
            </a:r>
            <a:r>
              <a:rPr lang="en-US" sz="2000" dirty="0" smtClean="0"/>
              <a:t>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?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1282199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48" y="3200639"/>
            <a:ext cx="5805714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nói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,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1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700 000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2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4000 000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.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“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”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087877"/>
            <a:ext cx="6270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a) Mỗi cửa hàng bán được số áo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1: </a:t>
            </a:r>
            <a:r>
              <a:rPr lang="vi-VN" sz="2000" b="1" dirty="0">
                <a:solidFill>
                  <a:srgbClr val="002060"/>
                </a:solidFill>
              </a:rPr>
              <a:t>6 + 8 =14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2: </a:t>
            </a:r>
            <a:r>
              <a:rPr lang="vi-VN" sz="2000" b="1" dirty="0">
                <a:solidFill>
                  <a:srgbClr val="002060"/>
                </a:solidFill>
              </a:rPr>
              <a:t>3 + 4 = 7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Trong hai ngày mỗi cửa hàng đó đã bán được: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1: </a:t>
            </a:r>
            <a:r>
              <a:rPr lang="vi-VN" sz="2000" b="1" dirty="0">
                <a:solidFill>
                  <a:srgbClr val="002060"/>
                </a:solidFill>
              </a:rPr>
              <a:t>6 + 3 = 9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2: </a:t>
            </a:r>
            <a:r>
              <a:rPr lang="vi-VN" sz="2000" b="1" dirty="0">
                <a:solidFill>
                  <a:srgbClr val="002060"/>
                </a:solidFill>
              </a:rPr>
              <a:t>8 + 4 = 12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765" y="4635669"/>
            <a:ext cx="8926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Nhận định trên là đúng " bán được càng nhiều áo thì lãi càng nhiều"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3.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16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smtClean="0"/>
              <a:t>a. So </a:t>
            </a:r>
            <a:r>
              <a:rPr lang="en-US" sz="1800" dirty="0" err="1" smtClean="0"/>
              <a:t>sánh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</a:t>
            </a:r>
            <a:r>
              <a:rPr lang="en-US" sz="1800" dirty="0" smtClean="0"/>
              <a:t> vi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</a:t>
            </a:r>
            <a:r>
              <a:rPr lang="vi-VN" sz="18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Ở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0"/>
            <a:ext cx="817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b.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3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ti</a:t>
            </a:r>
            <a:r>
              <a:rPr lang="en-US" sz="2000" dirty="0" smtClean="0"/>
              <a:t> vi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5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đưa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do </a:t>
            </a:r>
            <a:r>
              <a:rPr lang="en-US" sz="2000" dirty="0" err="1" smtClean="0"/>
              <a:t>phù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ý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đây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 err="1" smtClean="0"/>
              <a:t>rẻ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7" name="Oval 6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6" y="1722523"/>
            <a:ext cx="5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chăm</a:t>
            </a:r>
            <a:r>
              <a:rPr lang="en-US" sz="1800" dirty="0" smtClean="0"/>
              <a:t> </a:t>
            </a:r>
            <a:r>
              <a:rPr lang="en-US" sz="1800" dirty="0" err="1" smtClean="0"/>
              <a:t>sóc</a:t>
            </a:r>
            <a:r>
              <a:rPr lang="en-US" sz="1800" dirty="0" smtClean="0"/>
              <a:t> </a:t>
            </a:r>
            <a:r>
              <a:rPr lang="en-US" sz="1800" dirty="0" err="1" smtClean="0"/>
              <a:t>khách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tốt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2194288"/>
            <a:ext cx="46007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loại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lựa</a:t>
            </a:r>
            <a:r>
              <a:rPr lang="en-US" sz="1800" dirty="0" smtClean="0"/>
              <a:t> </a:t>
            </a:r>
            <a:r>
              <a:rPr lang="en-US" sz="1800" dirty="0" err="1" smtClean="0"/>
              <a:t>chọn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9039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8" y="2920897"/>
            <a:ext cx="47869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vị</a:t>
            </a:r>
            <a:r>
              <a:rPr lang="en-US" sz="1800" dirty="0" smtClean="0"/>
              <a:t> </a:t>
            </a:r>
            <a:r>
              <a:rPr lang="en-US" sz="1800" dirty="0" err="1" smtClean="0"/>
              <a:t>trí</a:t>
            </a:r>
            <a:r>
              <a:rPr lang="en-US" sz="1800" dirty="0" smtClean="0"/>
              <a:t> </a:t>
            </a:r>
            <a:r>
              <a:rPr lang="en-US" sz="1800" dirty="0" err="1" smtClean="0"/>
              <a:t>thuận</a:t>
            </a:r>
            <a:r>
              <a:rPr lang="en-US" sz="1800" dirty="0" smtClean="0"/>
              <a:t> </a:t>
            </a:r>
            <a:r>
              <a:rPr lang="en-US" sz="1800" dirty="0" err="1" smtClean="0"/>
              <a:t>lợi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việc</a:t>
            </a:r>
            <a:r>
              <a:rPr lang="en-US" sz="1800" dirty="0" smtClean="0"/>
              <a:t> </a:t>
            </a:r>
            <a:r>
              <a:rPr lang="en-US" sz="1800" dirty="0" err="1" smtClean="0"/>
              <a:t>đi</a:t>
            </a:r>
            <a:r>
              <a:rPr lang="en-US" sz="1800" dirty="0" smtClean="0"/>
              <a:t> </a:t>
            </a:r>
            <a:r>
              <a:rPr lang="en-US" sz="1800" dirty="0" err="1" smtClean="0"/>
              <a:t>lại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760405" y="4014177"/>
            <a:ext cx="40094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Em </a:t>
            </a:r>
            <a:r>
              <a:rPr lang="vi-VN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đồng ý với nhận xét: (2), (4)</a:t>
            </a:r>
            <a:endParaRPr lang="en-US" sz="2000" b="1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0"/>
            <a:ext cx="85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5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?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đá</a:t>
            </a:r>
            <a:r>
              <a:rPr lang="en-US" sz="2000" dirty="0" smtClean="0"/>
              <a:t> World Cup 2018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 smtClean="0"/>
              <a:t>kiện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mua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 hay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291"/>
            <a:ext cx="52541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lượng ti vi mà cả ba cửa hàng bán được trong tháng 6 nhiều hơn số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trong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tháng 5 là: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(47 + 71 + 88) - (30 + 42 + 53) = 81 (ti vi)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591" y="1398589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886"/>
            <a:ext cx="573314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d. </a:t>
            </a:r>
            <a:r>
              <a:rPr lang="en-US" sz="2000" dirty="0" err="1" smtClean="0"/>
              <a:t>Nếu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mươi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(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2018),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715"/>
            <a:ext cx="573314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Nếu 20 năm sau (tính từ năm 2018) em có một cửa hàng bán ti vi thì em chọn tháng 6 để có thể bán được nhiều ti vi nhất trong </a:t>
            </a:r>
            <a:r>
              <a:rPr lang="vi-VN" sz="1800" b="1" dirty="0" smtClean="0">
                <a:solidFill>
                  <a:srgbClr val="002060"/>
                </a:solidFill>
              </a:rPr>
              <a:t>năm</a:t>
            </a:r>
            <a:r>
              <a:rPr lang="en-US" sz="1800" b="1" dirty="0" smtClean="0">
                <a:solidFill>
                  <a:srgbClr val="002060"/>
                </a:solidFill>
              </a:rPr>
              <a:t>.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+mn-lt"/>
              </a:rPr>
              <a:t>VẬN DỤNG</a:t>
            </a:r>
            <a:endParaRPr sz="4000" dirty="0">
              <a:latin typeface="+mn-lt"/>
            </a:endParaRPr>
          </a:p>
        </p:txBody>
      </p:sp>
      <p:grpSp>
        <p:nvGrpSpPr>
          <p:cNvPr id="3887" name="Google Shape;3887;p48"/>
          <p:cNvGrpSpPr/>
          <p:nvPr/>
        </p:nvGrpSpPr>
        <p:grpSpPr>
          <a:xfrm>
            <a:off x="6043909" y="655425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93" name="Google Shape;3893;p48"/>
          <p:cNvGrpSpPr/>
          <p:nvPr/>
        </p:nvGrpSpPr>
        <p:grpSpPr>
          <a:xfrm>
            <a:off x="3042283" y="957944"/>
            <a:ext cx="2449763" cy="3667786"/>
            <a:chOff x="3042283" y="1182710"/>
            <a:chExt cx="2449763" cy="3443019"/>
          </a:xfrm>
        </p:grpSpPr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 smtClean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 smtClean="0">
                <a:solidFill>
                  <a:srgbClr val="002060"/>
                </a:solidFill>
              </a:rPr>
              <a:t>Làm</a:t>
            </a:r>
            <a:r>
              <a:rPr lang="en-US" sz="1800" b="1" i="1" dirty="0" smtClean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7595" y="361572"/>
            <a:ext cx="4013203" cy="95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HOẠT ĐỘNG NHÓM 4</a:t>
            </a:r>
            <a:endParaRPr lang="vi-V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083" y="1625600"/>
            <a:ext cx="846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 smtClean="0"/>
              <a:t>-  </a:t>
            </a:r>
            <a:r>
              <a:rPr lang="en-US" sz="2800" b="1" u="sng" dirty="0" err="1" smtClean="0"/>
              <a:t>Yêu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cầu</a:t>
            </a:r>
            <a:r>
              <a:rPr lang="en-US" sz="2800" b="1" u="sng" dirty="0" smtClean="0"/>
              <a:t>: </a:t>
            </a:r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1, 2, 3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phiếu</a:t>
            </a:r>
            <a:r>
              <a:rPr lang="en-US" sz="2800" dirty="0" smtClean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 smtClean="0"/>
              <a:t>- </a:t>
            </a:r>
            <a:r>
              <a:rPr lang="en-US" sz="2800" b="1" u="sng" dirty="0" err="1" smtClean="0"/>
              <a:t>Thời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gian</a:t>
            </a:r>
            <a:r>
              <a:rPr lang="en-US" sz="2800" b="1" u="sng" dirty="0" smtClean="0"/>
              <a:t>: </a:t>
            </a:r>
            <a:r>
              <a:rPr lang="en-US" sz="2800" dirty="0" smtClean="0"/>
              <a:t>10 </a:t>
            </a:r>
            <a:r>
              <a:rPr lang="en-US" sz="2800" dirty="0" err="1" smtClean="0"/>
              <a:t>phút</a:t>
            </a:r>
            <a:r>
              <a:rPr lang="en-US" sz="2800" dirty="0" smtClean="0"/>
              <a:t>.</a:t>
            </a:r>
            <a:r>
              <a:rPr lang="en-US" sz="2800" b="1" u="sng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92628" y="118789"/>
            <a:ext cx="759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 </a:t>
            </a:r>
            <a:r>
              <a:rPr lang="en-GB" sz="2000" dirty="0" err="1"/>
              <a:t>Biểu</a:t>
            </a:r>
            <a:r>
              <a:rPr lang="en-GB" sz="2000" dirty="0"/>
              <a:t> </a:t>
            </a:r>
            <a:r>
              <a:rPr lang="en-GB" sz="2000" dirty="0" err="1"/>
              <a:t>đồ</a:t>
            </a:r>
            <a:r>
              <a:rPr lang="en-GB" sz="2000" dirty="0"/>
              <a:t> </a:t>
            </a:r>
            <a:r>
              <a:rPr lang="en-GB" sz="2000" dirty="0" err="1"/>
              <a:t>cột</a:t>
            </a:r>
            <a:r>
              <a:rPr lang="en-GB" sz="2000" dirty="0"/>
              <a:t> </a:t>
            </a:r>
            <a:r>
              <a:rPr lang="en-GB" sz="2000" dirty="0" err="1"/>
              <a:t>kép</a:t>
            </a:r>
            <a:r>
              <a:rPr lang="en-GB" sz="2000" dirty="0"/>
              <a:t> ở </a:t>
            </a:r>
            <a:r>
              <a:rPr lang="en-GB" sz="2000" dirty="0" err="1"/>
              <a:t>hình</a:t>
            </a:r>
            <a:r>
              <a:rPr lang="en-GB" sz="2000" dirty="0"/>
              <a:t> </a:t>
            </a:r>
            <a:r>
              <a:rPr lang="en-GB" sz="2000" dirty="0" err="1"/>
              <a:t>dưới</a:t>
            </a:r>
            <a:r>
              <a:rPr lang="en-GB" sz="2000" dirty="0"/>
              <a:t> </a:t>
            </a:r>
            <a:r>
              <a:rPr lang="en-GB" sz="2000" dirty="0" err="1"/>
              <a:t>đây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biết</a:t>
            </a:r>
            <a:r>
              <a:rPr lang="en-GB" sz="2000" dirty="0"/>
              <a:t> </a:t>
            </a:r>
            <a:r>
              <a:rPr lang="en-GB" sz="2000" dirty="0" err="1"/>
              <a:t>dân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A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B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năm</a:t>
            </a:r>
            <a:r>
              <a:rPr lang="en-GB" sz="2000" dirty="0"/>
              <a:t> 2016, 2017, 2018.</a:t>
            </a:r>
            <a:endParaRPr lang="en-US" sz="2000" dirty="0"/>
          </a:p>
          <a:p>
            <a:pPr algn="just">
              <a:lnSpc>
                <a:spcPct val="120000"/>
              </a:lnSpc>
            </a:pPr>
            <a:endParaRPr lang="vi-VN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-1" y="1319118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2016; 2017; </a:t>
            </a:r>
            <a:r>
              <a:rPr lang="en-US" sz="2000" dirty="0" smtClean="0"/>
              <a:t>2018.</a:t>
            </a:r>
            <a:endParaRPr lang="en-US" sz="2000" dirty="0"/>
          </a:p>
        </p:txBody>
      </p:sp>
      <p:pic>
        <p:nvPicPr>
          <p:cNvPr id="42" name="Picture 4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1362" y="1104916"/>
            <a:ext cx="4711954" cy="322777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97972" y="2579682"/>
            <a:ext cx="488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xã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ít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" y="3309753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xã</a:t>
            </a:r>
            <a:r>
              <a:rPr lang="en-US" sz="2000" dirty="0" smtClean="0"/>
              <a:t> A </a:t>
            </a:r>
            <a:r>
              <a:rPr lang="en-US" sz="2000" dirty="0" err="1" smtClean="0"/>
              <a:t>và</a:t>
            </a:r>
            <a:r>
              <a:rPr lang="en-US" sz="2000" dirty="0" smtClean="0"/>
              <a:t> B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2017.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uild="allAtOnce"/>
      <p:bldP spid="43" grpId="0" build="allAtOnce"/>
      <p:bldP spid="4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16003"/>
            <a:ext cx="6375400" cy="3350182"/>
            <a:chOff x="3207656" y="378900"/>
            <a:chExt cx="10520370" cy="452964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707674841"/>
                </p:ext>
              </p:extLst>
            </p:nvPr>
          </p:nvGraphicFramePr>
          <p:xfrm>
            <a:off x="3207656" y="844549"/>
            <a:ext cx="716816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31993" y="378900"/>
              <a:ext cx="1955550" cy="31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Số</a:t>
              </a:r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sản</a:t>
              </a:r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phẩm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3625" y="3572160"/>
              <a:ext cx="6704401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Quý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0386" y="34239"/>
            <a:ext cx="8793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2. </a:t>
            </a:r>
            <a:r>
              <a:rPr lang="en-GB" sz="2000" dirty="0" err="1" smtClean="0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kép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phẩm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bốn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quý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 smtClean="0">
                <a:latin typeface="+mn-lt"/>
                <a:ea typeface="Calibri" panose="020F0502020204030204" pitchFamily="34" charset="0"/>
              </a:rPr>
              <a:t>năm</a:t>
            </a:r>
            <a:r>
              <a:rPr lang="en-GB" sz="20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86" y="873374"/>
            <a:ext cx="71032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sát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hoàn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bảng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đây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06257"/>
              </p:ext>
            </p:extLst>
          </p:nvPr>
        </p:nvGraphicFramePr>
        <p:xfrm>
          <a:off x="4711905" y="1796704"/>
          <a:ext cx="3889080" cy="2216150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296360">
                  <a:extLst>
                    <a:ext uri="{9D8B030D-6E8A-4147-A177-3AD203B41FA5}">
                      <a16:colId xmlns:a16="http://schemas.microsoft.com/office/drawing/2014/main" val="3971093532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2964453154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875653110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Tổ</a:t>
                      </a:r>
                      <a:r>
                        <a:rPr lang="en-US" sz="1800" baseline="0" dirty="0" smtClean="0"/>
                        <a:t> 1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Tổ</a:t>
                      </a:r>
                      <a:r>
                        <a:rPr lang="en-US" sz="1800" baseline="0" dirty="0" smtClean="0"/>
                        <a:t> 2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80912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654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6029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92292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IV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1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5100" y="-6516"/>
            <a:ext cx="8509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3. </a:t>
            </a:r>
            <a:r>
              <a:rPr lang="en-GB" sz="1800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GB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điện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lạnh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thống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kê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kẹp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đây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94900" y="893115"/>
            <a:ext cx="5675399" cy="4311919"/>
            <a:chOff x="3694900" y="893115"/>
            <a:chExt cx="5675399" cy="4311919"/>
          </a:xfrm>
        </p:grpSpPr>
        <p:grpSp>
          <p:nvGrpSpPr>
            <p:cNvPr id="11" name="Group 10"/>
            <p:cNvGrpSpPr/>
            <p:nvPr/>
          </p:nvGrpSpPr>
          <p:grpSpPr>
            <a:xfrm>
              <a:off x="3848804" y="1356934"/>
              <a:ext cx="5295196" cy="3848100"/>
              <a:chOff x="1524000" y="-121642"/>
              <a:chExt cx="6502400" cy="4725392"/>
            </a:xfrm>
          </p:grpSpPr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365399109"/>
                  </p:ext>
                </p:extLst>
              </p:nvPr>
            </p:nvGraphicFramePr>
            <p:xfrm>
              <a:off x="1524000" y="539750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7" name="Straight Arrow Connector 6"/>
              <p:cNvCxnSpPr/>
              <p:nvPr/>
            </p:nvCxnSpPr>
            <p:spPr>
              <a:xfrm flipV="1">
                <a:off x="2019300" y="-121642"/>
                <a:ext cx="0" cy="393700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019300" y="3794254"/>
                <a:ext cx="600710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94900" y="893115"/>
              <a:ext cx="1114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Số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lượng</a:t>
              </a:r>
              <a:r>
                <a:rPr lang="en-US" b="1" dirty="0" smtClean="0"/>
                <a:t> (</a:t>
              </a:r>
              <a:r>
                <a:rPr lang="en-US" b="1" dirty="0" err="1" smtClean="0"/>
                <a:t>chiếc</a:t>
              </a:r>
              <a:r>
                <a:rPr lang="en-US" b="1" dirty="0" smtClean="0"/>
                <a:t>)</a:t>
              </a:r>
              <a:endParaRPr lang="vi-VN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5801" y="4563012"/>
              <a:ext cx="1114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Tháng</a:t>
              </a:r>
              <a:endParaRPr lang="vi-VN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356934"/>
            <a:ext cx="3848804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mãy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7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nhiêu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c)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lượng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nhất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nào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Hoàn thành </a:t>
            </a:r>
            <a:r>
              <a:rPr lang="vi-VN" sz="2400" dirty="0" smtClean="0"/>
              <a:t>các</a:t>
            </a:r>
            <a:r>
              <a:rPr lang="en-US" sz="2400" dirty="0" smtClean="0"/>
              <a:t> </a:t>
            </a:r>
            <a:r>
              <a:rPr lang="en-GB" sz="2400" dirty="0" err="1" smtClean="0"/>
              <a:t>bài</a:t>
            </a:r>
            <a:r>
              <a:rPr lang="en-GB" sz="2400" dirty="0" smtClean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SBT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Chuẩn bị bài mới </a:t>
            </a:r>
            <a:r>
              <a:rPr lang="en-GB" sz="2400" dirty="0"/>
              <a:t>“</a:t>
            </a:r>
            <a:r>
              <a:rPr lang="en-GB" sz="2400" b="1" dirty="0" err="1"/>
              <a:t>Mô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suất</a:t>
            </a:r>
            <a:r>
              <a:rPr lang="en-GB" sz="2400" b="1" dirty="0"/>
              <a:t> </a:t>
            </a:r>
            <a:r>
              <a:rPr lang="en-GB" sz="2400" b="1" dirty="0" err="1"/>
              <a:t>trong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trò</a:t>
            </a:r>
            <a:r>
              <a:rPr lang="en-GB" sz="2400" b="1" dirty="0"/>
              <a:t> </a:t>
            </a:r>
            <a:r>
              <a:rPr lang="en-GB" sz="2400" b="1" dirty="0" err="1"/>
              <a:t>chơi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thí</a:t>
            </a:r>
            <a:r>
              <a:rPr lang="en-GB" sz="2400" b="1" dirty="0"/>
              <a:t> </a:t>
            </a:r>
            <a:r>
              <a:rPr lang="en-GB" sz="2400" b="1" dirty="0" err="1"/>
              <a:t>nghiệm</a:t>
            </a:r>
            <a:r>
              <a:rPr lang="en-GB" sz="2400" b="1" dirty="0"/>
              <a:t> </a:t>
            </a:r>
            <a:r>
              <a:rPr lang="en-GB" sz="2400" b="1" dirty="0" err="1"/>
              <a:t>đơn</a:t>
            </a:r>
            <a:r>
              <a:rPr lang="en-GB" sz="2400" b="1" dirty="0"/>
              <a:t> </a:t>
            </a:r>
            <a:r>
              <a:rPr lang="en-GB" sz="2400" b="1" dirty="0" err="1"/>
              <a:t>giản</a:t>
            </a:r>
            <a:r>
              <a:rPr lang="vi-VN" sz="2400" dirty="0"/>
              <a:t>”.</a:t>
            </a:r>
            <a:endParaRPr lang="en-US" sz="2400" dirty="0"/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2128859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971" y="3006005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(2 </a:t>
            </a:r>
            <a:r>
              <a:rPr lang="en-US" sz="3200" b="1" dirty="0" err="1" smtClean="0"/>
              <a:t>tiết</a:t>
            </a:r>
            <a:r>
              <a:rPr lang="en-US" sz="3200" b="1" dirty="0" smtClean="0"/>
              <a:t>)</a:t>
            </a:r>
            <a:endParaRPr lang="vi-VN" sz="3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068" y="39754"/>
            <a:ext cx="6619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kép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38" y="836298"/>
            <a:ext cx="4906091" cy="2558931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i="1" dirty="0" err="1" smtClean="0">
                  <a:solidFill>
                    <a:srgbClr val="002060"/>
                  </a:solidFill>
                </a:rPr>
                <a:t>Quan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sát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hình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10,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đọc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mô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tả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phân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tích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và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xử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và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nhận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biết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được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tính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của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.</a:t>
              </a:r>
              <a:endParaRPr lang="vi-VN" sz="18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507" y="3689708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47308" y="3343383"/>
            <a:ext cx="2558687" cy="1807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3" y="81264"/>
            <a:ext cx="41341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tượng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loại</a:t>
            </a:r>
            <a:r>
              <a:rPr lang="en-US" sz="1800" dirty="0" smtClean="0"/>
              <a:t> </a:t>
            </a:r>
            <a:r>
              <a:rPr lang="en-US" sz="1800" dirty="0" err="1" smtClean="0"/>
              <a:t>huy</a:t>
            </a:r>
            <a:r>
              <a:rPr lang="en-US" sz="1800" dirty="0" smtClean="0"/>
              <a:t> </a:t>
            </a:r>
            <a:r>
              <a:rPr lang="en-US" sz="1800" dirty="0" err="1" smtClean="0"/>
              <a:t>chương</a:t>
            </a:r>
            <a:r>
              <a:rPr lang="en-US" sz="1800" dirty="0" smtClean="0"/>
              <a:t>: </a:t>
            </a:r>
            <a:r>
              <a:rPr lang="en-US" sz="1800" b="1" dirty="0" err="1" smtClean="0"/>
              <a:t>Vàng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Bạc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Đồng</a:t>
            </a:r>
            <a:r>
              <a:rPr lang="en-US" sz="1800" b="1" dirty="0" smtClean="0"/>
              <a:t>.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573" y="894459"/>
            <a:ext cx="4134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Tiêu</a:t>
            </a:r>
            <a:r>
              <a:rPr lang="en-US" sz="1800" dirty="0" smtClean="0"/>
              <a:t> </a:t>
            </a:r>
            <a:r>
              <a:rPr lang="en-US" sz="1800" dirty="0" err="1" smtClean="0"/>
              <a:t>chí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: </a:t>
            </a:r>
            <a:r>
              <a:rPr lang="en-US" sz="1800" b="1" dirty="0" err="1" smtClean="0"/>
              <a:t>số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huy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chương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mỗi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loại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của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mỗi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nước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73" y="1621068"/>
            <a:ext cx="41341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Ứng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tượng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tiêu</a:t>
            </a:r>
            <a:r>
              <a:rPr lang="en-US" sz="1800" dirty="0" smtClean="0"/>
              <a:t> </a:t>
            </a:r>
            <a:r>
              <a:rPr lang="en-US" sz="1800" dirty="0" err="1" smtClean="0"/>
              <a:t>chí</a:t>
            </a:r>
            <a:r>
              <a:rPr lang="en-US" sz="1800" dirty="0" smtClean="0"/>
              <a:t>, </a:t>
            </a:r>
            <a:r>
              <a:rPr lang="en-US" sz="1800" dirty="0" err="1" smtClean="0"/>
              <a:t>lần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lượt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ở </a:t>
            </a:r>
            <a:r>
              <a:rPr lang="en-US" sz="1800" dirty="0" err="1" smtClean="0"/>
              <a:t>trục</a:t>
            </a:r>
            <a:r>
              <a:rPr lang="en-US" sz="1800" dirty="0" smtClean="0"/>
              <a:t> </a:t>
            </a:r>
            <a:r>
              <a:rPr lang="en-US" sz="1800" dirty="0" err="1" smtClean="0"/>
              <a:t>thẳng</a:t>
            </a:r>
            <a:r>
              <a:rPr lang="en-US" sz="1800" dirty="0" smtClean="0"/>
              <a:t> </a:t>
            </a:r>
            <a:r>
              <a:rPr lang="en-US" sz="1800" dirty="0" err="1" smtClean="0"/>
              <a:t>đứng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573" y="3033699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Đoàn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Thao </a:t>
            </a:r>
            <a:r>
              <a:rPr lang="en-US" sz="1800" dirty="0" err="1" smtClean="0"/>
              <a:t>Việt</a:t>
            </a:r>
            <a:r>
              <a:rPr lang="en-US" sz="1800" dirty="0" smtClean="0"/>
              <a:t> Nam,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tô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đỏ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đỏ</a:t>
            </a:r>
            <a:r>
              <a:rPr lang="en-US" sz="1800" dirty="0" smtClean="0"/>
              <a:t> ở </a:t>
            </a:r>
            <a:r>
              <a:rPr lang="en-US" sz="1800" dirty="0" err="1" smtClean="0"/>
              <a:t>phía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756" y="3954725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Đoàn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Thao </a:t>
            </a:r>
            <a:r>
              <a:rPr lang="en-US" sz="1800" dirty="0" err="1" smtClean="0"/>
              <a:t>Thái</a:t>
            </a:r>
            <a:r>
              <a:rPr lang="en-US" sz="1800" dirty="0" smtClean="0"/>
              <a:t> Lan,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tô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xanh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xanh</a:t>
            </a:r>
            <a:r>
              <a:rPr lang="en-US" sz="1800" dirty="0" smtClean="0"/>
              <a:t> ở </a:t>
            </a:r>
            <a:r>
              <a:rPr lang="en-US" sz="1800" dirty="0" err="1" smtClean="0"/>
              <a:t>phía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126" y="207035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328" y="0"/>
            <a:ext cx="629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thi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Huy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Khôi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i="1" dirty="0" err="1" smtClean="0"/>
              <a:t>Hình</a:t>
            </a:r>
            <a:r>
              <a:rPr lang="en-US" sz="2000" i="1" dirty="0" smtClean="0"/>
              <a:t> 11.</a:t>
            </a:r>
            <a:endParaRPr lang="vi-VN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070" y="820854"/>
            <a:ext cx="4330459" cy="41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465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8" y="3802416"/>
            <a:ext cx="433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ở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74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Huy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10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ở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Toán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26" y="99313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28" y="43532"/>
            <a:ext cx="76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12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bốn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2015, 2016, 2017, 2018.</a:t>
            </a:r>
            <a:endParaRPr lang="vi-VN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112389"/>
            <a:ext cx="509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3,26 + 2,55 4,02 + 17,8 + 5,27 + 18,7 + 6,0 + 20,3 = 77,9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4" y="1103282"/>
            <a:ext cx="52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 </a:t>
            </a:r>
            <a:r>
              <a:rPr lang="en-US" sz="2000" dirty="0" err="1" smtClean="0"/>
              <a:t>bốn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4" y="2959373"/>
            <a:ext cx="545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tăng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26" y="3910663"/>
            <a:ext cx="50927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6,0 – 5,27 = 0,73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7" y="638069"/>
            <a:ext cx="4119563" cy="370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236"/>
            <a:ext cx="502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Một</a:t>
            </a:r>
            <a:r>
              <a:rPr lang="en-US" sz="2000" dirty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là</a:t>
            </a:r>
            <a:r>
              <a:rPr lang="en-US" sz="2000" dirty="0" smtClean="0"/>
              <a:t> 28 </a:t>
            </a:r>
            <a:r>
              <a:rPr lang="en-US" sz="2000" dirty="0" err="1" smtClean="0"/>
              <a:t>triệu</a:t>
            </a:r>
            <a:r>
              <a:rPr lang="en-US" sz="2000" dirty="0" smtClean="0"/>
              <a:t>.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tin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chính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7295" y="2062769"/>
            <a:ext cx="591661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i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 du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lịch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đến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Hà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Nội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năm</a:t>
            </a:r>
            <a:r>
              <a:rPr lang="en-US" sz="2000" b="1" i="1" dirty="0" smtClean="0">
                <a:solidFill>
                  <a:srgbClr val="002060"/>
                </a:solidFill>
              </a:rPr>
              <a:t> 2018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là</a:t>
            </a:r>
            <a:r>
              <a:rPr lang="en-US" sz="2000" b="1" i="1" dirty="0" smtClean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6,0 + 20,3 =  26,3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8066" y="2920170"/>
            <a:ext cx="59166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err="1" smtClean="0">
                <a:solidFill>
                  <a:srgbClr val="002060"/>
                </a:solidFill>
              </a:rPr>
              <a:t>Vậy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thông</a:t>
            </a:r>
            <a:r>
              <a:rPr lang="en-US" sz="2000" b="1" i="1" dirty="0" smtClean="0">
                <a:solidFill>
                  <a:srgbClr val="002060"/>
                </a:solidFill>
              </a:rPr>
              <a:t> tin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báo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là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không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chính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xác</a:t>
            </a:r>
            <a:r>
              <a:rPr lang="en-US" sz="2000" b="1" i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LUYỆN TẬP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13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nam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nữ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6C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sở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: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đá</a:t>
            </a:r>
            <a:r>
              <a:rPr lang="en-US" sz="2000" dirty="0" smtClean="0"/>
              <a:t>,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rổ</a:t>
            </a:r>
            <a:r>
              <a:rPr lang="en-US" sz="2000" dirty="0" smtClean="0"/>
              <a:t>, </a:t>
            </a:r>
            <a:r>
              <a:rPr lang="en-US" sz="2000" dirty="0" err="1" smtClean="0"/>
              <a:t>bơi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540252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757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6C.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00" y="2542079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Giải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42189"/>
            <a:ext cx="5467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bóng 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đá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Tổng số học sinh lớp 6C là: 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r>
              <a:rPr lang="vi-VN" sz="2000" dirty="0">
                <a:latin typeface="+mn-lt"/>
                <a:ea typeface="Calibri" panose="020F0502020204030204" pitchFamily="34" charset="0"/>
              </a:rPr>
              <a:t>12 + 10 + 4 + 5 + 5 + 6 =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42 học 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sinh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1833</Words>
  <Application>Microsoft Office PowerPoint</Application>
  <PresentationFormat>On-screen Show (16:9)</PresentationFormat>
  <Paragraphs>146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Patrick Hand</vt:lpstr>
      <vt:lpstr>Roboto Condensed Light</vt:lpstr>
      <vt:lpstr>Arial</vt:lpstr>
      <vt:lpstr>Times New Roman</vt:lpstr>
      <vt:lpstr>Livvic</vt:lpstr>
      <vt:lpstr>Lato</vt:lpstr>
      <vt:lpstr>Roboto</vt:lpstr>
      <vt:lpstr>Calibri</vt:lpstr>
      <vt:lpstr>Open Sans</vt:lpstr>
      <vt:lpstr>Wingdings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ntd</cp:lastModifiedBy>
  <cp:revision>44</cp:revision>
  <dcterms:modified xsi:type="dcterms:W3CDTF">2021-11-17T08:16:11Z</dcterms:modified>
</cp:coreProperties>
</file>