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9" r:id="rId2"/>
    <p:sldId id="289" r:id="rId3"/>
    <p:sldId id="294" r:id="rId4"/>
    <p:sldId id="292" r:id="rId5"/>
    <p:sldId id="293" r:id="rId6"/>
    <p:sldId id="296" r:id="rId7"/>
    <p:sldId id="301" r:id="rId8"/>
    <p:sldId id="298" r:id="rId9"/>
  </p:sldIdLst>
  <p:sldSz cx="12161838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564" y="-30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61BD5A4-B660-4596-A409-7928EF629C0A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A9BE1C5-9EFD-46EF-9080-E31B7AD658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746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139" y="2130428"/>
            <a:ext cx="1033756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4277" y="3886200"/>
            <a:ext cx="851328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348E9-284E-4BB2-BB3E-3509F931E748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BBCCC-83B5-48D4-A6FD-DEE737C50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A6594-10EA-4C86-A00D-597CDA1F3D13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186E1-A5A9-490E-AB3C-C6606423E0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28996" y="274639"/>
            <a:ext cx="3637994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8677" y="274639"/>
            <a:ext cx="1071762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2182-58DB-497C-BCBD-845E2A3D603D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29E2-7142-4246-B1FE-B41D54D56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B9D02-0EA0-4818-9BF1-8B7296F48A38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AB1AF-0750-4F62-A34A-51AD19111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703" y="4406903"/>
            <a:ext cx="1033756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703" y="2906713"/>
            <a:ext cx="1033756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6821F-199D-4F6F-BD61-C4D55523771B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2AEE-A05A-4335-9374-0528C34498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8679" y="1600203"/>
            <a:ext cx="717675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8126" y="1600203"/>
            <a:ext cx="717886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B2EEB-4A04-4B6F-9878-E679F2735152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27629-ECB9-4857-96DC-BFA362AFF1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93" y="274638"/>
            <a:ext cx="1094565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092" y="1535113"/>
            <a:ext cx="5373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092" y="2174875"/>
            <a:ext cx="5373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8048" y="1535113"/>
            <a:ext cx="53757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8048" y="2174875"/>
            <a:ext cx="53757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1344A-76A6-43CE-8181-7A6EB3C23304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52713-CB0C-4F89-8BBB-C83C5F8FC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0CFA4-2C45-48EA-A205-093A39E98EBA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A9467-2349-4B97-A31C-D7F5CA95D3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3BED3-7AAF-4543-BA6B-ED41F14C2E1B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2A930-5EA4-44E9-A673-C158A16E58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093" y="273050"/>
            <a:ext cx="40011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4942" y="273052"/>
            <a:ext cx="679880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093" y="1435102"/>
            <a:ext cx="40011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CAA86-3622-4870-895A-28ABC2B9AB57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5CF2-5E2D-4D59-8EAB-31AEBC13F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3806" y="4800600"/>
            <a:ext cx="729710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3806" y="612775"/>
            <a:ext cx="7297103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3806" y="5367338"/>
            <a:ext cx="729710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A6BCA-F0B5-4DED-AE2D-91CB01BA0A96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C31F7-747C-4DFC-992D-F55B87076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8013" y="274638"/>
            <a:ext cx="109458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8013" y="1600200"/>
            <a:ext cx="109458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8013" y="6356350"/>
            <a:ext cx="2838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DDD6D4-2679-4F37-8B21-F627D8B66B03}" type="datetimeFigureOut">
              <a:rPr lang="en-US"/>
              <a:pPr>
                <a:defRPr/>
              </a:pPr>
              <a:t>11/16/2021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56075" y="6356350"/>
            <a:ext cx="3849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15375" y="6356350"/>
            <a:ext cx="2838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FA161E-41A0-4D8D-BE52-CDEAD49847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6" name="Group 30"/>
          <p:cNvGraphicFramePr>
            <a:graphicFrameLocks noGrp="1"/>
          </p:cNvGraphicFramePr>
          <p:nvPr/>
        </p:nvGraphicFramePr>
        <p:xfrm>
          <a:off x="900113" y="974725"/>
          <a:ext cx="10668000" cy="3688080"/>
        </p:xfrm>
        <a:graphic>
          <a:graphicData uri="http://schemas.openxmlformats.org/drawingml/2006/table">
            <a:tbl>
              <a:tblPr/>
              <a:tblGrid>
                <a:gridCol w="4419600"/>
                <a:gridCol w="1447800"/>
                <a:gridCol w="48006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Active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Passive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People think he is a great teacher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a. It is said that she works 16 hours a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People say she works 16 hours a day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b. It was reported that two people had been injured in the accident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They reported that two people had been injured in the accident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c. It is thought that he is a great teacher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4710113" y="1981200"/>
            <a:ext cx="2133600" cy="2057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938713" y="1981200"/>
            <a:ext cx="1981200" cy="10287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5014913" y="2819400"/>
            <a:ext cx="1828800" cy="1066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33375" y="4800600"/>
            <a:ext cx="57800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*What kind of passive is it?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33375" y="5562600"/>
            <a:ext cx="8262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-It is impersonal passive (bị động không ngôi)</a:t>
            </a:r>
          </a:p>
        </p:txBody>
      </p:sp>
      <p:sp>
        <p:nvSpPr>
          <p:cNvPr id="18" name="Horizontal Scroll 17"/>
          <p:cNvSpPr/>
          <p:nvPr/>
        </p:nvSpPr>
        <p:spPr>
          <a:xfrm>
            <a:off x="2913063" y="-76200"/>
            <a:ext cx="6400800" cy="1066800"/>
          </a:xfrm>
          <a:prstGeom prst="horizont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*Match the active to the passive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D7849A-0A18-46E9-9A93-20EC33E74434}" type="slidenum">
              <a:rPr lang="en-US" sz="1400">
                <a:solidFill>
                  <a:schemeClr val="tx1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4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15362" name="Picture 2" descr="Image result for áº£nh nen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50800"/>
            <a:ext cx="12163426" cy="6858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 rot="-125821">
            <a:off x="331788" y="131763"/>
            <a:ext cx="8229600" cy="1143000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Welcome all of teachers and students</a:t>
            </a:r>
          </a:p>
        </p:txBody>
      </p:sp>
      <p:sp>
        <p:nvSpPr>
          <p:cNvPr id="15365" name="WordArt 9"/>
          <p:cNvSpPr>
            <a:spLocks noChangeArrowheads="1" noChangeShapeType="1" noTextEdit="1"/>
          </p:cNvSpPr>
          <p:nvPr/>
        </p:nvSpPr>
        <p:spPr bwMode="auto">
          <a:xfrm>
            <a:off x="7575550" y="2489200"/>
            <a:ext cx="4419600" cy="3756025"/>
          </a:xfrm>
          <a:prstGeom prst="rect">
            <a:avLst/>
          </a:prstGeom>
        </p:spPr>
        <p:txBody>
          <a:bodyPr wrap="none" fromWordArt="1">
            <a:prstTxWarp prst="textArchDownPour">
              <a:avLst>
                <a:gd name="adj1" fmla="val 337148"/>
                <a:gd name="adj2" fmla="val 52065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Lesson plan for English 9</a:t>
            </a:r>
          </a:p>
        </p:txBody>
      </p:sp>
      <p:sp>
        <p:nvSpPr>
          <p:cNvPr id="8" name="Horizontal Scroll 7"/>
          <p:cNvSpPr/>
          <p:nvPr/>
        </p:nvSpPr>
        <p:spPr>
          <a:xfrm>
            <a:off x="1585913" y="1676400"/>
            <a:ext cx="9220200" cy="2286000"/>
          </a:xfrm>
          <a:prstGeom prst="horizontalScroll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5: WONDERS OF VIET NAM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3: A closer look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60325" y="922338"/>
            <a:ext cx="121015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(know) ........................... that Ha Long Bay was recognized as a World Heritage Site by UNESCO in 1994.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77950" y="896938"/>
            <a:ext cx="1897063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known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61913" y="90488"/>
            <a:ext cx="12099925" cy="83185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0238" indent="-630238" algn="ctr"/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Complete the sentences using the correct passive form of the verbs in brackets. The first one has been completed for you. 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58738" y="1781175"/>
            <a:ext cx="11964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(believe) .............................. the best time to visit the complex of Hue Monuments is in April.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63700" y="1744663"/>
            <a:ext cx="1917700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believed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38100" y="2576513"/>
            <a:ext cx="11453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(report) ......................... thousands of visitors come to enjoy breathtaking views of Ha Long Bay every year.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77963" y="2468563"/>
            <a:ext cx="1797050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reported</a:t>
            </a:r>
          </a:p>
        </p:txBody>
      </p:sp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9525" y="3495675"/>
            <a:ext cx="120983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(claim) ............................. Phong Nha – Ke Bang can be compared to a huge geological museum.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8125" y="3452813"/>
            <a:ext cx="1924050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claimed</a:t>
            </a:r>
          </a:p>
        </p:txBody>
      </p:sp>
      <p:sp>
        <p:nvSpPr>
          <p:cNvPr id="17418" name="TextBox 11"/>
          <p:cNvSpPr txBox="1">
            <a:spLocks noChangeArrowheads="1"/>
          </p:cNvSpPr>
          <p:nvPr/>
        </p:nvSpPr>
        <p:spPr bwMode="auto">
          <a:xfrm>
            <a:off x="9525" y="4351338"/>
            <a:ext cx="11734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(understand) ............................... Binh Dai Fortress was designed to control movement on the perfumed River.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43113" y="4352925"/>
            <a:ext cx="22098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understood</a:t>
            </a: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9525" y="5292725"/>
            <a:ext cx="1181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(expect) ............................ The government will have measures to protect and preserve our man-made wonders.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535113" y="5235575"/>
            <a:ext cx="1897062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expected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313" y="628650"/>
            <a:ext cx="9753600" cy="4603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35050" indent="-1035050"/>
            <a:r>
              <a:rPr lang="en-US" sz="2400" b="1">
                <a:latin typeface="Times New Roman" pitchFamily="18" charset="0"/>
                <a:cs typeface="Times New Roman" pitchFamily="18" charset="0"/>
              </a:rPr>
              <a:t>4 a. Read part of the conversation. Pay attention to the underlined part.</a:t>
            </a:r>
          </a:p>
        </p:txBody>
      </p:sp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332038" y="87313"/>
            <a:ext cx="4938712" cy="46196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+ V-</a:t>
            </a:r>
            <a:r>
              <a:rPr lang="en-US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/clause with </a:t>
            </a:r>
            <a:r>
              <a:rPr lang="en-US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8750" y="1127125"/>
            <a:ext cx="8197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Veronica:             My father suggests we should go by air.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1614488"/>
            <a:ext cx="8685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173288" indent="-2173288"/>
            <a:r>
              <a:rPr lang="en-US" sz="2400">
                <a:latin typeface="Times New Roman" pitchFamily="18" charset="0"/>
                <a:cs typeface="Times New Roman" pitchFamily="18" charset="0"/>
              </a:rPr>
              <a:t>Mi: 	That’s too expensive! I suggest going by train.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3" y="2065338"/>
            <a:ext cx="94154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=&gt;After the verb </a:t>
            </a:r>
            <a:r>
              <a:rPr lang="en-US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suggest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we can use V-ing , a clause with </a:t>
            </a:r>
            <a:r>
              <a:rPr lang="en-US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sz="2400" i="1">
                <a:latin typeface="Times New Roman" pitchFamily="18" charset="0"/>
                <a:cs typeface="Times New Roman" pitchFamily="18" charset="0"/>
              </a:rPr>
              <a:t> or V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1800" y="2568575"/>
            <a:ext cx="3276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S + suggest + V-ing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225" y="3027363"/>
            <a:ext cx="510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S + suggest + that + S + should + V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3225" y="3448050"/>
            <a:ext cx="396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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S + suggest + that + S + V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4313" y="4097338"/>
            <a:ext cx="11010900" cy="4603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 b="1">
                <a:latin typeface="Times New Roman" pitchFamily="18" charset="0"/>
                <a:cs typeface="Times New Roman" pitchFamily="18" charset="0"/>
              </a:rPr>
              <a:t>b. When do we use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suggest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V-ing/clause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 with </a:t>
            </a:r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? Can you think of any rules?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9113" y="4876800"/>
            <a:ext cx="6348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Eg:          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I suggest that she should go out to eat.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73238" y="5791200"/>
            <a:ext cx="3870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 suggested going in my car.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73238" y="5334000"/>
            <a:ext cx="5165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I suggest that she go out to eat.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2"/>
          <p:cNvSpPr txBox="1">
            <a:spLocks noChangeArrowheads="1"/>
          </p:cNvSpPr>
          <p:nvPr/>
        </p:nvSpPr>
        <p:spPr bwMode="auto">
          <a:xfrm>
            <a:off x="-14288" y="152400"/>
            <a:ext cx="12176126" cy="7080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Write answers to the following questions using </a:t>
            </a:r>
            <a:r>
              <a:rPr lang="en-US" sz="2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 + V-ing/clause </a:t>
            </a: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20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and the prompts in brackets. Then practice them with your partner. The first one has been completed for you.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500" y="776288"/>
            <a:ext cx="121777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thought of recycling?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suggest 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……………………………………………………………</a:t>
            </a:r>
            <a:r>
              <a:rPr lang="en-US" sz="20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(recycle things such as bags, cans, and bottles)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213" y="1733550"/>
            <a:ext cx="968216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19213" indent="-1319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protect and preserve our man-made wonders?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suggest ...........................................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(the government/ limit the number of visitors/ every day.)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60538" y="2041525"/>
            <a:ext cx="7685087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government should limit/ limiting the number of visitors every day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500" y="2687638"/>
            <a:ext cx="8305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19213" indent="-1319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conserve forests? (control/ deforestation)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.....................................................................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08038" y="2998788"/>
            <a:ext cx="739775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I suggest </a:t>
            </a:r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government should control/ controlling</a:t>
            </a: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the deforestation.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" y="3468688"/>
            <a:ext cx="99822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19213" indent="-1319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protect valuable things in pagodas and temples?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(put/ these valuable things/ in high-security places).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1775" y="4500563"/>
            <a:ext cx="8686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19213" indent="-1319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restore our aging man-made wonders? (raise/ money)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....................................................................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0263" y="4854575"/>
            <a:ext cx="5167312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I suggest </a:t>
            </a:r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should raise/ raising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some money.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4850" y="3776663"/>
            <a:ext cx="821372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I suggest </a:t>
            </a:r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should put/ putting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these valuable things in high-security places.</a:t>
            </a:r>
          </a:p>
        </p:txBody>
      </p:sp>
      <p:sp>
        <p:nvSpPr>
          <p:cNvPr id="21515" name="Date Placeholder 3"/>
          <p:cNvSpPr txBox="1">
            <a:spLocks/>
          </p:cNvSpPr>
          <p:nvPr/>
        </p:nvSpPr>
        <p:spPr bwMode="auto">
          <a:xfrm>
            <a:off x="-31750" y="13090525"/>
            <a:ext cx="3444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1210E40C-4034-431E-B736-ACB59311D0AD}" type="datetime8">
              <a:rPr lang="en-US" sz="2000">
                <a:solidFill>
                  <a:srgbClr val="898989"/>
                </a:solidFill>
                <a:latin typeface="Times New Roman" pitchFamily="18" charset="0"/>
                <a:cs typeface="Times New Roman" pitchFamily="18" charset="0"/>
              </a:rPr>
              <a:pPr/>
              <a:t>11/16/2021 6:31 PM</a:t>
            </a:fld>
            <a:endParaRPr lang="en-US" sz="2000">
              <a:solidFill>
                <a:srgbClr val="89898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5900" y="5208588"/>
            <a:ext cx="901382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319213" indent="-13192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to prevent global warming? (reduce/ smoke/ exhaust fumes).</a:t>
            </a:r>
          </a:p>
          <a:p>
            <a:pPr marL="1258888" indent="-1258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...................................................................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41375" y="5562600"/>
            <a:ext cx="80772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Times New Roman" pitchFamily="18" charset="0"/>
                <a:cs typeface="Times New Roman" pitchFamily="18" charset="0"/>
              </a:rPr>
              <a:t>I suggest </a:t>
            </a:r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should reduce/ reducing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smoke and exhaust fumes.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60538" y="1084263"/>
            <a:ext cx="697547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 should recycle/ recycling things such as bags cans, and bottles</a:t>
            </a:r>
            <a:r>
              <a:rPr lang="en-US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15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185738" y="1582738"/>
            <a:ext cx="44116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Your bicycle has been stolen.</a:t>
            </a: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85738" y="3432175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lost your way in the city center.</a:t>
            </a: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155575" y="2495550"/>
            <a:ext cx="5257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left your workbook at home.</a:t>
            </a:r>
          </a:p>
        </p:txBody>
      </p:sp>
      <p:sp>
        <p:nvSpPr>
          <p:cNvPr id="22532" name="TextBox 6"/>
          <p:cNvSpPr txBox="1">
            <a:spLocks noChangeArrowheads="1"/>
          </p:cNvSpPr>
          <p:nvPr/>
        </p:nvSpPr>
        <p:spPr bwMode="auto">
          <a:xfrm>
            <a:off x="185738" y="4343400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4.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Your laptop isn’t working.</a:t>
            </a:r>
          </a:p>
        </p:txBody>
      </p:sp>
      <p:sp>
        <p:nvSpPr>
          <p:cNvPr id="22533" name="TextBox 7"/>
          <p:cNvSpPr txBox="1">
            <a:spLocks noChangeArrowheads="1"/>
          </p:cNvSpPr>
          <p:nvPr/>
        </p:nvSpPr>
        <p:spPr bwMode="auto">
          <a:xfrm>
            <a:off x="228600" y="5329238"/>
            <a:ext cx="815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4813" indent="-4048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5.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forgotten to bring your wallet when going shopping.</a:t>
            </a:r>
          </a:p>
        </p:txBody>
      </p:sp>
      <p:sp>
        <p:nvSpPr>
          <p:cNvPr id="22534" name="TextBox 8"/>
          <p:cNvSpPr txBox="1">
            <a:spLocks noChangeArrowheads="1"/>
          </p:cNvSpPr>
          <p:nvPr/>
        </p:nvSpPr>
        <p:spPr bwMode="auto">
          <a:xfrm>
            <a:off x="6310313" y="1447800"/>
            <a:ext cx="1435100" cy="4619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Example:</a:t>
            </a:r>
          </a:p>
        </p:txBody>
      </p:sp>
      <p:sp>
        <p:nvSpPr>
          <p:cNvPr id="22535" name="Rectangle 13"/>
          <p:cNvSpPr>
            <a:spLocks noChangeArrowheads="1"/>
          </p:cNvSpPr>
          <p:nvPr/>
        </p:nvSpPr>
        <p:spPr bwMode="auto">
          <a:xfrm>
            <a:off x="374650" y="2066925"/>
            <a:ext cx="24526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call the police.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6" name="Rectangle 14"/>
          <p:cNvSpPr>
            <a:spLocks noChangeArrowheads="1"/>
          </p:cNvSpPr>
          <p:nvPr/>
        </p:nvSpPr>
        <p:spPr bwMode="auto">
          <a:xfrm>
            <a:off x="488950" y="3881438"/>
            <a:ext cx="1927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buy a map.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Rectangle 15"/>
          <p:cNvSpPr>
            <a:spLocks noChangeArrowheads="1"/>
          </p:cNvSpPr>
          <p:nvPr/>
        </p:nvSpPr>
        <p:spPr bwMode="auto">
          <a:xfrm>
            <a:off x="471488" y="2971800"/>
            <a:ext cx="2435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tell the teacher.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Rectangle 16"/>
          <p:cNvSpPr>
            <a:spLocks noChangeArrowheads="1"/>
          </p:cNvSpPr>
          <p:nvPr/>
        </p:nvSpPr>
        <p:spPr bwMode="auto">
          <a:xfrm>
            <a:off x="390525" y="4856163"/>
            <a:ext cx="3481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thank someone to fix it.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9" name="Rectangle 17"/>
          <p:cNvSpPr>
            <a:spLocks noChangeArrowheads="1"/>
          </p:cNvSpPr>
          <p:nvPr/>
        </p:nvSpPr>
        <p:spPr bwMode="auto">
          <a:xfrm>
            <a:off x="398463" y="5791200"/>
            <a:ext cx="4151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come back to take the wallet.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ular Callout 19"/>
          <p:cNvSpPr/>
          <p:nvPr/>
        </p:nvSpPr>
        <p:spPr>
          <a:xfrm>
            <a:off x="5700713" y="2079625"/>
            <a:ext cx="6167437" cy="1924050"/>
          </a:xfrm>
          <a:prstGeom prst="wedgeRectCallout">
            <a:avLst>
              <a:gd name="adj1" fmla="val 33058"/>
              <a:gd name="adj2" fmla="val 69057"/>
            </a:avLst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6125" indent="-7461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Oh no!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…………………………... </a:t>
            </a:r>
          </a:p>
          <a:p>
            <a:pPr marL="746125" indent="-7461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should I do now?</a:t>
            </a:r>
          </a:p>
          <a:p>
            <a:pPr marL="746125" indent="-7461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I suggest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 </a:t>
            </a:r>
          </a:p>
          <a:p>
            <a:pPr marL="746125" indent="-7461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 suggest that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…………………………... </a:t>
            </a:r>
          </a:p>
        </p:txBody>
      </p:sp>
      <p:sp>
        <p:nvSpPr>
          <p:cNvPr id="27" name="Horizontal Scroll 26"/>
          <p:cNvSpPr/>
          <p:nvPr/>
        </p:nvSpPr>
        <p:spPr>
          <a:xfrm>
            <a:off x="471488" y="76200"/>
            <a:ext cx="10868025" cy="1266825"/>
          </a:xfrm>
          <a:prstGeom prst="horizontalScroll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69913" indent="-569913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a. Work in pairs. Tell your partners what they should do in the following situations using </a:t>
            </a:r>
            <a:r>
              <a:rPr lang="en-US" sz="2400" b="1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 + V-</a:t>
            </a:r>
            <a:r>
              <a:rPr lang="en-US" sz="2400" b="1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2400" b="1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clause </a:t>
            </a:r>
            <a:r>
              <a:rPr lang="en-US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2400" b="1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000875" y="2265363"/>
            <a:ext cx="3567113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bicycle has been stolen</a:t>
            </a:r>
            <a:endParaRPr lang="en-US">
              <a:latin typeface="Calibri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300913" y="2962275"/>
            <a:ext cx="2351087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calling the police</a:t>
            </a:r>
            <a:endParaRPr lang="en-US">
              <a:latin typeface="Calibri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910513" y="3352800"/>
            <a:ext cx="3694112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746125" indent="-746125"/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 (should) call the police.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>
            <a:off x="5962650" y="2024063"/>
            <a:ext cx="5908675" cy="2382837"/>
          </a:xfrm>
          <a:prstGeom prst="wedgeRectCallout">
            <a:avLst>
              <a:gd name="adj1" fmla="val 33058"/>
              <a:gd name="adj2" fmla="val 6905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asked B what I should do when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suggested </a:t>
            </a: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………………………….</a:t>
            </a:r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6691313" y="1120775"/>
            <a:ext cx="1447800" cy="46196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69913" indent="-569913"/>
            <a:r>
              <a:rPr lang="en-US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Example:</a:t>
            </a: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138113" y="952500"/>
            <a:ext cx="4411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Your bicycle has been stolen.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176213" y="2482850"/>
            <a:ext cx="563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3.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lost your way in the city center.</a:t>
            </a:r>
          </a:p>
        </p:txBody>
      </p:sp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144463" y="1763713"/>
            <a:ext cx="5257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2.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left your workbook at home.</a:t>
            </a:r>
          </a:p>
        </p:txBody>
      </p:sp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138113" y="3406775"/>
            <a:ext cx="373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4.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Your laptop isn’t working.</a:t>
            </a:r>
          </a:p>
        </p:txBody>
      </p:sp>
      <p:sp>
        <p:nvSpPr>
          <p:cNvPr id="23559" name="TextBox 8"/>
          <p:cNvSpPr txBox="1">
            <a:spLocks noChangeArrowheads="1"/>
          </p:cNvSpPr>
          <p:nvPr/>
        </p:nvSpPr>
        <p:spPr bwMode="auto">
          <a:xfrm>
            <a:off x="147638" y="4406900"/>
            <a:ext cx="815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4813" indent="-404813"/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5.</a:t>
            </a:r>
            <a:r>
              <a:rPr lang="en-US" sz="24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You have forgotten to bring your wallet when going shopping.</a:t>
            </a:r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461963" y="1350963"/>
            <a:ext cx="2452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call the police.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601663" y="2925763"/>
            <a:ext cx="19272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buy a map.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2" name="Rectangle 11"/>
          <p:cNvSpPr>
            <a:spLocks noChangeArrowheads="1"/>
          </p:cNvSpPr>
          <p:nvPr/>
        </p:nvSpPr>
        <p:spPr bwMode="auto">
          <a:xfrm>
            <a:off x="471488" y="2117725"/>
            <a:ext cx="2435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tell the teacher.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3" name="Rectangle 12"/>
          <p:cNvSpPr>
            <a:spLocks noChangeArrowheads="1"/>
          </p:cNvSpPr>
          <p:nvPr/>
        </p:nvSpPr>
        <p:spPr bwMode="auto">
          <a:xfrm>
            <a:off x="390525" y="3944938"/>
            <a:ext cx="3481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thank someone to fix it.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4" name="Rectangle 13"/>
          <p:cNvSpPr>
            <a:spLocks noChangeArrowheads="1"/>
          </p:cNvSpPr>
          <p:nvPr/>
        </p:nvSpPr>
        <p:spPr bwMode="auto">
          <a:xfrm>
            <a:off x="398463" y="4841875"/>
            <a:ext cx="41513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 come back to take the wallet.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2195513" y="15875"/>
            <a:ext cx="8156575" cy="1014413"/>
          </a:xfrm>
          <a:prstGeom prst="horizontalScrol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6125" indent="-7461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6b. Now report your partner’s idea to another partner. 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002338" y="2925763"/>
            <a:ext cx="3719512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 bicycle had been stolen. 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745413" y="3452813"/>
            <a:ext cx="4002087" cy="831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calling the police/ </a:t>
            </a:r>
          </a:p>
          <a:p>
            <a:r>
              <a:rPr lang="en-US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that I (should) call the police.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Number Placeholder 1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356350"/>
            <a:ext cx="20574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801F1D-780F-4ACA-83F9-C6E39048424E}" type="slidenum">
              <a:rPr lang="en-GB" sz="1400">
                <a:solidFill>
                  <a:schemeClr val="tx1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sz="14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24578" name="Picture 2" descr="Image result for áº£nh nen powerpo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160338"/>
            <a:ext cx="12161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Animation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8" y="5499100"/>
            <a:ext cx="244792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Animation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59963" y="5414963"/>
            <a:ext cx="244792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Animation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488" y="76200"/>
            <a:ext cx="2500312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Animation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20275" y="76200"/>
            <a:ext cx="235743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WordArt 7"/>
          <p:cNvSpPr>
            <a:spLocks noChangeArrowheads="1" noChangeShapeType="1" noTextEdit="1"/>
          </p:cNvSpPr>
          <p:nvPr/>
        </p:nvSpPr>
        <p:spPr bwMode="auto">
          <a:xfrm>
            <a:off x="4684713" y="190500"/>
            <a:ext cx="340042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HOMEWORK  </a:t>
            </a:r>
          </a:p>
        </p:txBody>
      </p:sp>
      <p:grpSp>
        <p:nvGrpSpPr>
          <p:cNvPr id="24584" name="Group 9"/>
          <p:cNvGrpSpPr>
            <a:grpSpLocks/>
          </p:cNvGrpSpPr>
          <p:nvPr/>
        </p:nvGrpSpPr>
        <p:grpSpPr bwMode="auto">
          <a:xfrm>
            <a:off x="4351338" y="6157913"/>
            <a:ext cx="3733800" cy="304800"/>
            <a:chOff x="0" y="0"/>
            <a:chExt cx="5760" cy="240"/>
          </a:xfrm>
        </p:grpSpPr>
        <p:pic>
          <p:nvPicPr>
            <p:cNvPr id="24592" name="Picture 10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3" name="Picture 11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85" name="Group 12"/>
          <p:cNvGrpSpPr>
            <a:grpSpLocks/>
          </p:cNvGrpSpPr>
          <p:nvPr/>
        </p:nvGrpSpPr>
        <p:grpSpPr bwMode="auto">
          <a:xfrm rot="5400000">
            <a:off x="9186863" y="3386138"/>
            <a:ext cx="4419600" cy="381000"/>
            <a:chOff x="0" y="0"/>
            <a:chExt cx="5760" cy="240"/>
          </a:xfrm>
        </p:grpSpPr>
        <p:pic>
          <p:nvPicPr>
            <p:cNvPr id="24590" name="Picture 13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Picture 14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86" name="Group 15"/>
          <p:cNvGrpSpPr>
            <a:grpSpLocks/>
          </p:cNvGrpSpPr>
          <p:nvPr/>
        </p:nvGrpSpPr>
        <p:grpSpPr bwMode="auto">
          <a:xfrm rot="5400000">
            <a:off x="-1989137" y="3314700"/>
            <a:ext cx="4572000" cy="381000"/>
            <a:chOff x="0" y="0"/>
            <a:chExt cx="5760" cy="240"/>
          </a:xfrm>
        </p:grpSpPr>
        <p:pic>
          <p:nvPicPr>
            <p:cNvPr id="24588" name="Picture 16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302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9" name="Picture 17" descr="J009917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4" y="0"/>
              <a:ext cx="273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468563" y="1825625"/>
            <a:ext cx="84883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Learn by heart stuctures</a:t>
            </a:r>
          </a:p>
          <a:p>
            <a:pPr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Do all the exercises again</a:t>
            </a:r>
          </a:p>
          <a:p>
            <a:pPr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  <a:cs typeface="Times New Roman" pitchFamily="18" charset="0"/>
              </a:rPr>
              <a:t>- Prepare Unit 5 : communication</a:t>
            </a:r>
          </a:p>
          <a:p>
            <a:pPr>
              <a:spcBef>
                <a:spcPct val="5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947</Words>
  <Application>Microsoft Office PowerPoint</Application>
  <PresentationFormat>Custom</PresentationFormat>
  <Paragraphs>106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bich</dc:creator>
  <cp:lastModifiedBy>Admin</cp:lastModifiedBy>
  <cp:revision>142</cp:revision>
  <dcterms:created xsi:type="dcterms:W3CDTF">2016-10-13T04:13:36Z</dcterms:created>
  <dcterms:modified xsi:type="dcterms:W3CDTF">2021-11-16T11:37:52Z</dcterms:modified>
</cp:coreProperties>
</file>