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m4a" ContentType="audio/mp4"/>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47"/>
  </p:notesMasterIdLst>
  <p:sldIdLst>
    <p:sldId id="256" r:id="rId3"/>
    <p:sldId id="259" r:id="rId4"/>
    <p:sldId id="577" r:id="rId5"/>
    <p:sldId id="578" r:id="rId6"/>
    <p:sldId id="586" r:id="rId7"/>
    <p:sldId id="587" r:id="rId8"/>
    <p:sldId id="596" r:id="rId9"/>
    <p:sldId id="597" r:id="rId10"/>
    <p:sldId id="588" r:id="rId11"/>
    <p:sldId id="589" r:id="rId12"/>
    <p:sldId id="590" r:id="rId13"/>
    <p:sldId id="591" r:id="rId14"/>
    <p:sldId id="623" r:id="rId15"/>
    <p:sldId id="625" r:id="rId16"/>
    <p:sldId id="592" r:id="rId17"/>
    <p:sldId id="593" r:id="rId18"/>
    <p:sldId id="594" r:id="rId19"/>
    <p:sldId id="598" r:id="rId20"/>
    <p:sldId id="599" r:id="rId21"/>
    <p:sldId id="600" r:id="rId22"/>
    <p:sldId id="601" r:id="rId23"/>
    <p:sldId id="602" r:id="rId24"/>
    <p:sldId id="606" r:id="rId25"/>
    <p:sldId id="607" r:id="rId26"/>
    <p:sldId id="605" r:id="rId27"/>
    <p:sldId id="608" r:id="rId28"/>
    <p:sldId id="595" r:id="rId29"/>
    <p:sldId id="609" r:id="rId30"/>
    <p:sldId id="610" r:id="rId31"/>
    <p:sldId id="611" r:id="rId32"/>
    <p:sldId id="614" r:id="rId33"/>
    <p:sldId id="615" r:id="rId34"/>
    <p:sldId id="612" r:id="rId35"/>
    <p:sldId id="613" r:id="rId36"/>
    <p:sldId id="624" r:id="rId37"/>
    <p:sldId id="616" r:id="rId38"/>
    <p:sldId id="617" r:id="rId39"/>
    <p:sldId id="580" r:id="rId40"/>
    <p:sldId id="416" r:id="rId41"/>
    <p:sldId id="619" r:id="rId42"/>
    <p:sldId id="618" r:id="rId43"/>
    <p:sldId id="620" r:id="rId44"/>
    <p:sldId id="622" r:id="rId45"/>
    <p:sldId id="626" r:id="rId46"/>
  </p:sldIdLst>
  <p:sldSz cx="12192000" cy="6858000"/>
  <p:notesSz cx="6858000" cy="9144000"/>
  <p:custDataLst>
    <p:tags r:id="rId4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642"/>
    <a:srgbClr val="B5853D"/>
    <a:srgbClr val="F8C7A5"/>
    <a:srgbClr val="F0886C"/>
    <a:srgbClr val="8B5F31"/>
    <a:srgbClr val="7A573E"/>
    <a:srgbClr val="E2BE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3" autoAdjust="0"/>
    <p:restoredTop sz="94660"/>
  </p:normalViewPr>
  <p:slideViewPr>
    <p:cSldViewPr snapToGrid="0" showGuides="1">
      <p:cViewPr varScale="1">
        <p:scale>
          <a:sx n="68" d="100"/>
          <a:sy n="68" d="100"/>
        </p:scale>
        <p:origin x="954" y="96"/>
      </p:cViewPr>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16.wmf"/><Relationship Id="rId1" Type="http://schemas.openxmlformats.org/officeDocument/2006/relationships/image" Target="../media/image9.wmf"/><Relationship Id="rId4"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100A08-5FAB-46A1-8917-CC04C822CF8A}" type="datetimeFigureOut">
              <a:rPr lang="zh-CN" altLang="en-US" smtClean="0"/>
              <a:t>2023/12/14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88EBE8-AD40-4DC1-B8C5-4450813FBA07}" type="slidenum">
              <a:rPr lang="zh-CN" altLang="en-US" smtClean="0"/>
              <a:t>‹#›</a:t>
            </a:fld>
            <a:endParaRPr lang="zh-CN" altLang="en-US"/>
          </a:p>
        </p:txBody>
      </p:sp>
    </p:spTree>
    <p:extLst>
      <p:ext uri="{BB962C8B-B14F-4D97-AF65-F5344CB8AC3E}">
        <p14:creationId xmlns:p14="http://schemas.microsoft.com/office/powerpoint/2010/main" val="1437442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1</a:t>
            </a:fld>
            <a:endParaRPr lang="zh-CN" altLang="en-US"/>
          </a:p>
        </p:txBody>
      </p:sp>
    </p:spTree>
    <p:extLst>
      <p:ext uri="{BB962C8B-B14F-4D97-AF65-F5344CB8AC3E}">
        <p14:creationId xmlns:p14="http://schemas.microsoft.com/office/powerpoint/2010/main" val="3567536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37</a:t>
            </a:fld>
            <a:endParaRPr lang="zh-CN" altLang="en-US"/>
          </a:p>
        </p:txBody>
      </p:sp>
    </p:spTree>
    <p:extLst>
      <p:ext uri="{BB962C8B-B14F-4D97-AF65-F5344CB8AC3E}">
        <p14:creationId xmlns:p14="http://schemas.microsoft.com/office/powerpoint/2010/main" val="3839462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44</a:t>
            </a:fld>
            <a:endParaRPr lang="zh-CN" altLang="en-US"/>
          </a:p>
        </p:txBody>
      </p:sp>
    </p:spTree>
    <p:extLst>
      <p:ext uri="{BB962C8B-B14F-4D97-AF65-F5344CB8AC3E}">
        <p14:creationId xmlns:p14="http://schemas.microsoft.com/office/powerpoint/2010/main" val="2710907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2</a:t>
            </a:fld>
            <a:endParaRPr lang="zh-CN" altLang="en-US"/>
          </a:p>
        </p:txBody>
      </p:sp>
    </p:spTree>
    <p:extLst>
      <p:ext uri="{BB962C8B-B14F-4D97-AF65-F5344CB8AC3E}">
        <p14:creationId xmlns:p14="http://schemas.microsoft.com/office/powerpoint/2010/main" val="2963277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6</a:t>
            </a:fld>
            <a:endParaRPr lang="zh-CN" altLang="en-US"/>
          </a:p>
        </p:txBody>
      </p:sp>
    </p:spTree>
    <p:extLst>
      <p:ext uri="{BB962C8B-B14F-4D97-AF65-F5344CB8AC3E}">
        <p14:creationId xmlns:p14="http://schemas.microsoft.com/office/powerpoint/2010/main" val="153344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7</a:t>
            </a:fld>
            <a:endParaRPr lang="zh-CN" altLang="en-US"/>
          </a:p>
        </p:txBody>
      </p:sp>
    </p:spTree>
    <p:extLst>
      <p:ext uri="{BB962C8B-B14F-4D97-AF65-F5344CB8AC3E}">
        <p14:creationId xmlns:p14="http://schemas.microsoft.com/office/powerpoint/2010/main" val="2923042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8</a:t>
            </a:fld>
            <a:endParaRPr lang="zh-CN" altLang="en-US"/>
          </a:p>
        </p:txBody>
      </p:sp>
    </p:spTree>
    <p:extLst>
      <p:ext uri="{BB962C8B-B14F-4D97-AF65-F5344CB8AC3E}">
        <p14:creationId xmlns:p14="http://schemas.microsoft.com/office/powerpoint/2010/main" val="1830411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18</a:t>
            </a:fld>
            <a:endParaRPr lang="zh-CN" altLang="en-US"/>
          </a:p>
        </p:txBody>
      </p:sp>
    </p:spTree>
    <p:extLst>
      <p:ext uri="{BB962C8B-B14F-4D97-AF65-F5344CB8AC3E}">
        <p14:creationId xmlns:p14="http://schemas.microsoft.com/office/powerpoint/2010/main" val="2168599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ECBDF1A9-F2C3-ABA2-D205-9FDC5636D0E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CE130D4C-ADF4-74E0-EB9D-B0E5DAD882A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7108" name="Slide Number Placeholder 3">
            <a:extLst>
              <a:ext uri="{FF2B5EF4-FFF2-40B4-BE49-F238E27FC236}">
                <a16:creationId xmlns:a16="http://schemas.microsoft.com/office/drawing/2014/main" id="{EE06FBFA-6EAE-3235-BA7B-FB9CF15BCD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660BFF4-E647-4073-AF4C-368440CAE0B6}" type="slidenum">
              <a:rPr lang="en-US" altLang="en-US"/>
              <a:pPr/>
              <a:t>26</a:t>
            </a:fld>
            <a:endParaRPr lang="en-US" altLang="en-US"/>
          </a:p>
        </p:txBody>
      </p:sp>
    </p:spTree>
    <p:extLst>
      <p:ext uri="{BB962C8B-B14F-4D97-AF65-F5344CB8AC3E}">
        <p14:creationId xmlns:p14="http://schemas.microsoft.com/office/powerpoint/2010/main" val="3184224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27</a:t>
            </a:fld>
            <a:endParaRPr lang="zh-CN" altLang="en-US"/>
          </a:p>
        </p:txBody>
      </p:sp>
    </p:spTree>
    <p:extLst>
      <p:ext uri="{BB962C8B-B14F-4D97-AF65-F5344CB8AC3E}">
        <p14:creationId xmlns:p14="http://schemas.microsoft.com/office/powerpoint/2010/main" val="1783264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88EBE8-AD40-4DC1-B8C5-4450813FBA07}" type="slidenum">
              <a:rPr lang="zh-CN" altLang="en-US" smtClean="0"/>
              <a:t>28</a:t>
            </a:fld>
            <a:endParaRPr lang="zh-CN" altLang="en-US"/>
          </a:p>
        </p:txBody>
      </p:sp>
    </p:spTree>
    <p:extLst>
      <p:ext uri="{BB962C8B-B14F-4D97-AF65-F5344CB8AC3E}">
        <p14:creationId xmlns:p14="http://schemas.microsoft.com/office/powerpoint/2010/main" val="4757028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317500" y="349250"/>
            <a:ext cx="11160369" cy="6344894"/>
          </a:xfrm>
          <a:prstGeom prst="rect">
            <a:avLst/>
          </a:prstGeom>
        </p:spPr>
      </p:pic>
      <p:sp>
        <p:nvSpPr>
          <p:cNvPr id="8" name="图文框 7"/>
          <p:cNvSpPr/>
          <p:nvPr userDrawn="1"/>
        </p:nvSpPr>
        <p:spPr>
          <a:xfrm>
            <a:off x="317500" y="349250"/>
            <a:ext cx="11557000"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868875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4837305" y="2840525"/>
            <a:ext cx="2527630" cy="2526790"/>
          </a:xfrm>
          <a:custGeom>
            <a:avLst/>
            <a:gdLst>
              <a:gd name="connsiteX0" fmla="*/ 1263815 w 2527630"/>
              <a:gd name="connsiteY0" fmla="*/ 0 h 2526790"/>
              <a:gd name="connsiteX1" fmla="*/ 2527630 w 2527630"/>
              <a:gd name="connsiteY1" fmla="*/ 1263395 h 2526790"/>
              <a:gd name="connsiteX2" fmla="*/ 1263815 w 2527630"/>
              <a:gd name="connsiteY2" fmla="*/ 2526790 h 2526790"/>
              <a:gd name="connsiteX3" fmla="*/ 0 w 2527630"/>
              <a:gd name="connsiteY3" fmla="*/ 1263395 h 2526790"/>
              <a:gd name="connsiteX4" fmla="*/ 1263815 w 2527630"/>
              <a:gd name="connsiteY4" fmla="*/ 0 h 2526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7630" h="2526790">
                <a:moveTo>
                  <a:pt x="1263815" y="0"/>
                </a:moveTo>
                <a:cubicBezTo>
                  <a:pt x="1961801" y="0"/>
                  <a:pt x="2527630" y="565641"/>
                  <a:pt x="2527630" y="1263395"/>
                </a:cubicBezTo>
                <a:cubicBezTo>
                  <a:pt x="2527630" y="1961149"/>
                  <a:pt x="1961801" y="2526790"/>
                  <a:pt x="1263815" y="2526790"/>
                </a:cubicBezTo>
                <a:cubicBezTo>
                  <a:pt x="565829" y="2526790"/>
                  <a:pt x="0" y="1961149"/>
                  <a:pt x="0" y="1263395"/>
                </a:cubicBezTo>
                <a:cubicBezTo>
                  <a:pt x="0" y="565641"/>
                  <a:pt x="565829" y="0"/>
                  <a:pt x="1263815"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10013497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500027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4912726" y="2638278"/>
            <a:ext cx="2353652" cy="2353650"/>
          </a:xfrm>
          <a:custGeom>
            <a:avLst/>
            <a:gdLst>
              <a:gd name="connsiteX0" fmla="*/ 1176826 w 2353652"/>
              <a:gd name="connsiteY0" fmla="*/ 0 h 2353650"/>
              <a:gd name="connsiteX1" fmla="*/ 2353652 w 2353652"/>
              <a:gd name="connsiteY1" fmla="*/ 1176825 h 2353650"/>
              <a:gd name="connsiteX2" fmla="*/ 1176826 w 2353652"/>
              <a:gd name="connsiteY2" fmla="*/ 2353650 h 2353650"/>
              <a:gd name="connsiteX3" fmla="*/ 0 w 2353652"/>
              <a:gd name="connsiteY3" fmla="*/ 1176825 h 2353650"/>
              <a:gd name="connsiteX4" fmla="*/ 1176826 w 2353652"/>
              <a:gd name="connsiteY4" fmla="*/ 0 h 2353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652" h="2353650">
                <a:moveTo>
                  <a:pt x="1176826" y="0"/>
                </a:moveTo>
                <a:cubicBezTo>
                  <a:pt x="1826769" y="0"/>
                  <a:pt x="2353652" y="526882"/>
                  <a:pt x="2353652" y="1176825"/>
                </a:cubicBezTo>
                <a:cubicBezTo>
                  <a:pt x="2353652" y="1826768"/>
                  <a:pt x="1826769" y="2353650"/>
                  <a:pt x="1176826" y="2353650"/>
                </a:cubicBezTo>
                <a:cubicBezTo>
                  <a:pt x="526883" y="2353650"/>
                  <a:pt x="0" y="1826768"/>
                  <a:pt x="0" y="1176825"/>
                </a:cubicBezTo>
                <a:cubicBezTo>
                  <a:pt x="0" y="526882"/>
                  <a:pt x="526883" y="0"/>
                  <a:pt x="1176826"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737766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26156A51-2ED4-F67E-674F-036E1DEF5E8F}"/>
              </a:ext>
            </a:extLst>
          </p:cNvPr>
          <p:cNvSpPr>
            <a:spLocks noGrp="1"/>
          </p:cNvSpPr>
          <p:nvPr>
            <p:ph type="dt" sz="half" idx="10"/>
          </p:nvPr>
        </p:nvSpPr>
        <p:spPr/>
        <p:txBody>
          <a:bodyPr/>
          <a:lstStyle>
            <a:lvl1pPr>
              <a:defRPr/>
            </a:lvl1pPr>
          </a:lstStyle>
          <a:p>
            <a:pPr>
              <a:defRPr/>
            </a:pPr>
            <a:fld id="{58981062-1FA7-4484-80AB-D44A334D8A54}" type="datetimeFigureOut">
              <a:rPr lang="en-US" altLang="vi-VN"/>
              <a:pPr>
                <a:defRPr/>
              </a:pPr>
              <a:t>14/12/2023</a:t>
            </a:fld>
            <a:endParaRPr lang="en-US" altLang="vi-VN"/>
          </a:p>
        </p:txBody>
      </p:sp>
      <p:sp>
        <p:nvSpPr>
          <p:cNvPr id="5" name="Footer Placeholder 4">
            <a:extLst>
              <a:ext uri="{FF2B5EF4-FFF2-40B4-BE49-F238E27FC236}">
                <a16:creationId xmlns:a16="http://schemas.microsoft.com/office/drawing/2014/main" id="{52D44E8B-3AC7-0DB0-1D37-3F9AF592E98B}"/>
              </a:ext>
            </a:extLst>
          </p:cNvPr>
          <p:cNvSpPr>
            <a:spLocks noGrp="1"/>
          </p:cNvSpPr>
          <p:nvPr>
            <p:ph type="ftr" sz="quarter" idx="11"/>
          </p:nvPr>
        </p:nvSpPr>
        <p:spPr/>
        <p:txBody>
          <a:bodyPr/>
          <a:lstStyle>
            <a:lvl1pPr>
              <a:defRPr/>
            </a:lvl1pPr>
          </a:lstStyle>
          <a:p>
            <a:pPr>
              <a:defRPr/>
            </a:pPr>
            <a:endParaRPr lang="en-US" altLang="vi-VN"/>
          </a:p>
        </p:txBody>
      </p:sp>
      <p:sp>
        <p:nvSpPr>
          <p:cNvPr id="6" name="Slide Number Placeholder 5">
            <a:extLst>
              <a:ext uri="{FF2B5EF4-FFF2-40B4-BE49-F238E27FC236}">
                <a16:creationId xmlns:a16="http://schemas.microsoft.com/office/drawing/2014/main" id="{C92DBA59-138A-7DCA-B22A-AC2A8F1D86A3}"/>
              </a:ext>
            </a:extLst>
          </p:cNvPr>
          <p:cNvSpPr>
            <a:spLocks noGrp="1"/>
          </p:cNvSpPr>
          <p:nvPr>
            <p:ph type="sldNum" sz="quarter" idx="12"/>
          </p:nvPr>
        </p:nvSpPr>
        <p:spPr/>
        <p:txBody>
          <a:bodyPr/>
          <a:lstStyle>
            <a:lvl1pPr>
              <a:defRPr/>
            </a:lvl1pPr>
          </a:lstStyle>
          <a:p>
            <a:fld id="{9774F448-5B35-4684-BB46-58B97403CA2B}" type="slidenum">
              <a:rPr lang="en-US" altLang="vi-VN"/>
              <a:pPr/>
              <a:t>‹#›</a:t>
            </a:fld>
            <a:endParaRPr lang="en-US" altLang="vi-VN"/>
          </a:p>
        </p:txBody>
      </p:sp>
    </p:spTree>
    <p:extLst>
      <p:ext uri="{BB962C8B-B14F-4D97-AF65-F5344CB8AC3E}">
        <p14:creationId xmlns:p14="http://schemas.microsoft.com/office/powerpoint/2010/main" val="12009164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ECA8A-5201-D9E1-5690-3A4A8472B1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63D34C5-657E-B804-F328-F8FF705B6D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AC70035-C901-4DB0-5C84-A1EE81223143}"/>
              </a:ext>
            </a:extLst>
          </p:cNvPr>
          <p:cNvSpPr>
            <a:spLocks noGrp="1"/>
          </p:cNvSpPr>
          <p:nvPr>
            <p:ph type="dt" sz="half" idx="10"/>
          </p:nvPr>
        </p:nvSpPr>
        <p:spPr/>
        <p:txBody>
          <a:bodyPr/>
          <a:lstStyle/>
          <a:p>
            <a:fld id="{02497F0D-B3D3-4870-AC43-519F2EA7D77E}" type="datetimeFigureOut">
              <a:rPr lang="en-US" smtClean="0"/>
              <a:t>14/12/2023</a:t>
            </a:fld>
            <a:endParaRPr lang="en-US"/>
          </a:p>
        </p:txBody>
      </p:sp>
      <p:sp>
        <p:nvSpPr>
          <p:cNvPr id="5" name="Footer Placeholder 4">
            <a:extLst>
              <a:ext uri="{FF2B5EF4-FFF2-40B4-BE49-F238E27FC236}">
                <a16:creationId xmlns:a16="http://schemas.microsoft.com/office/drawing/2014/main" id="{C83892C1-20A2-C274-F1B3-8BBB3EEC55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88AA49-20D8-EB84-630D-C907CC8EDED0}"/>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13792662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7DD9C-E949-4483-59CB-91690D405A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399F22-912D-4D3D-1A22-F8DBF3932B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072376-DDBE-F090-8215-925A1AE124DF}"/>
              </a:ext>
            </a:extLst>
          </p:cNvPr>
          <p:cNvSpPr>
            <a:spLocks noGrp="1"/>
          </p:cNvSpPr>
          <p:nvPr>
            <p:ph type="dt" sz="half" idx="10"/>
          </p:nvPr>
        </p:nvSpPr>
        <p:spPr/>
        <p:txBody>
          <a:bodyPr/>
          <a:lstStyle/>
          <a:p>
            <a:pPr>
              <a:defRPr/>
            </a:pPr>
            <a:fld id="{58981062-1FA7-4484-80AB-D44A334D8A54}" type="datetimeFigureOut">
              <a:rPr lang="en-US" altLang="vi-VN" smtClean="0"/>
              <a:pPr>
                <a:defRPr/>
              </a:pPr>
              <a:t>14/12/2023</a:t>
            </a:fld>
            <a:endParaRPr lang="en-US" altLang="vi-VN"/>
          </a:p>
        </p:txBody>
      </p:sp>
      <p:sp>
        <p:nvSpPr>
          <p:cNvPr id="5" name="Footer Placeholder 4">
            <a:extLst>
              <a:ext uri="{FF2B5EF4-FFF2-40B4-BE49-F238E27FC236}">
                <a16:creationId xmlns:a16="http://schemas.microsoft.com/office/drawing/2014/main" id="{3996AB6F-8B45-5C81-845A-F47D91D1CD7F}"/>
              </a:ext>
            </a:extLst>
          </p:cNvPr>
          <p:cNvSpPr>
            <a:spLocks noGrp="1"/>
          </p:cNvSpPr>
          <p:nvPr>
            <p:ph type="ftr" sz="quarter" idx="11"/>
          </p:nvPr>
        </p:nvSpPr>
        <p:spPr/>
        <p:txBody>
          <a:bodyPr/>
          <a:lstStyle/>
          <a:p>
            <a:pPr>
              <a:defRPr/>
            </a:pPr>
            <a:endParaRPr lang="en-US" altLang="vi-VN"/>
          </a:p>
        </p:txBody>
      </p:sp>
      <p:sp>
        <p:nvSpPr>
          <p:cNvPr id="6" name="Slide Number Placeholder 5">
            <a:extLst>
              <a:ext uri="{FF2B5EF4-FFF2-40B4-BE49-F238E27FC236}">
                <a16:creationId xmlns:a16="http://schemas.microsoft.com/office/drawing/2014/main" id="{8D4DF344-155F-D733-3B79-92027C5526E9}"/>
              </a:ext>
            </a:extLst>
          </p:cNvPr>
          <p:cNvSpPr>
            <a:spLocks noGrp="1"/>
          </p:cNvSpPr>
          <p:nvPr>
            <p:ph type="sldNum" sz="quarter" idx="12"/>
          </p:nvPr>
        </p:nvSpPr>
        <p:spPr/>
        <p:txBody>
          <a:bodyPr/>
          <a:lstStyle/>
          <a:p>
            <a:fld id="{9774F448-5B35-4684-BB46-58B97403CA2B}" type="slidenum">
              <a:rPr lang="en-US" altLang="vi-VN" smtClean="0"/>
              <a:pPr/>
              <a:t>‹#›</a:t>
            </a:fld>
            <a:endParaRPr lang="en-US" altLang="vi-VN"/>
          </a:p>
        </p:txBody>
      </p:sp>
    </p:spTree>
    <p:extLst>
      <p:ext uri="{BB962C8B-B14F-4D97-AF65-F5344CB8AC3E}">
        <p14:creationId xmlns:p14="http://schemas.microsoft.com/office/powerpoint/2010/main" val="2208937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E0A82-BB48-BB2D-CB05-EEE329EACC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8E2856-38FF-B231-C633-C6E5529B0A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5EC796-ACE0-38C8-7B9E-B1EFAD4359AB}"/>
              </a:ext>
            </a:extLst>
          </p:cNvPr>
          <p:cNvSpPr>
            <a:spLocks noGrp="1"/>
          </p:cNvSpPr>
          <p:nvPr>
            <p:ph type="dt" sz="half" idx="10"/>
          </p:nvPr>
        </p:nvSpPr>
        <p:spPr/>
        <p:txBody>
          <a:bodyPr/>
          <a:lstStyle/>
          <a:p>
            <a:fld id="{02497F0D-B3D3-4870-AC43-519F2EA7D77E}" type="datetimeFigureOut">
              <a:rPr lang="en-US" smtClean="0"/>
              <a:t>14/12/2023</a:t>
            </a:fld>
            <a:endParaRPr lang="en-US"/>
          </a:p>
        </p:txBody>
      </p:sp>
      <p:sp>
        <p:nvSpPr>
          <p:cNvPr id="5" name="Footer Placeholder 4">
            <a:extLst>
              <a:ext uri="{FF2B5EF4-FFF2-40B4-BE49-F238E27FC236}">
                <a16:creationId xmlns:a16="http://schemas.microsoft.com/office/drawing/2014/main" id="{39F6B3F6-EF29-CAF0-E620-EBC4848A35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922F22-3F64-A4AF-9DDA-C43CC55287BD}"/>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39835043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C8CAD-907C-7D84-EC7E-720C870D91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897A4F-FF0D-7906-8E27-E619D6CF01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3CA740-3F06-D55F-44C7-02E796A495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A7A1D2-8430-501D-E054-1A1015B10F5F}"/>
              </a:ext>
            </a:extLst>
          </p:cNvPr>
          <p:cNvSpPr>
            <a:spLocks noGrp="1"/>
          </p:cNvSpPr>
          <p:nvPr>
            <p:ph type="dt" sz="half" idx="10"/>
          </p:nvPr>
        </p:nvSpPr>
        <p:spPr/>
        <p:txBody>
          <a:bodyPr/>
          <a:lstStyle/>
          <a:p>
            <a:fld id="{02497F0D-B3D3-4870-AC43-519F2EA7D77E}" type="datetimeFigureOut">
              <a:rPr lang="en-US" smtClean="0"/>
              <a:t>14/12/2023</a:t>
            </a:fld>
            <a:endParaRPr lang="en-US"/>
          </a:p>
        </p:txBody>
      </p:sp>
      <p:sp>
        <p:nvSpPr>
          <p:cNvPr id="6" name="Footer Placeholder 5">
            <a:extLst>
              <a:ext uri="{FF2B5EF4-FFF2-40B4-BE49-F238E27FC236}">
                <a16:creationId xmlns:a16="http://schemas.microsoft.com/office/drawing/2014/main" id="{D93E4EC5-57FC-A33A-B737-F0A6294821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DAF1FD-78E8-ACE5-1F4C-06C68BDEE772}"/>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5090826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6486C-A3DC-DAEC-1AAF-AA9111410E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91BE9B-D8AC-5820-0A00-AAF7810E26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8406D9-CDD2-B64F-FB33-5B136E42C9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A6A0FF-0F78-160B-7818-24622A6DDF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DE19F2-DE62-E7CA-6685-BDBBC0876F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A8CC7C-5C77-A686-5DB5-BCE105AE0ACD}"/>
              </a:ext>
            </a:extLst>
          </p:cNvPr>
          <p:cNvSpPr>
            <a:spLocks noGrp="1"/>
          </p:cNvSpPr>
          <p:nvPr>
            <p:ph type="dt" sz="half" idx="10"/>
          </p:nvPr>
        </p:nvSpPr>
        <p:spPr/>
        <p:txBody>
          <a:bodyPr/>
          <a:lstStyle/>
          <a:p>
            <a:fld id="{02497F0D-B3D3-4870-AC43-519F2EA7D77E}" type="datetimeFigureOut">
              <a:rPr lang="en-US" smtClean="0"/>
              <a:t>14/12/2023</a:t>
            </a:fld>
            <a:endParaRPr lang="en-US"/>
          </a:p>
        </p:txBody>
      </p:sp>
      <p:sp>
        <p:nvSpPr>
          <p:cNvPr id="8" name="Footer Placeholder 7">
            <a:extLst>
              <a:ext uri="{FF2B5EF4-FFF2-40B4-BE49-F238E27FC236}">
                <a16:creationId xmlns:a16="http://schemas.microsoft.com/office/drawing/2014/main" id="{684738AA-AC8F-5523-D1C0-BC95E4C29F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1AFC297-C495-5246-9746-455086373472}"/>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32647958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A3E5E-93A6-26F8-AF10-BBD32D353F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88121B-32D7-0498-5D05-D041AFE45C64}"/>
              </a:ext>
            </a:extLst>
          </p:cNvPr>
          <p:cNvSpPr>
            <a:spLocks noGrp="1"/>
          </p:cNvSpPr>
          <p:nvPr>
            <p:ph type="dt" sz="half" idx="10"/>
          </p:nvPr>
        </p:nvSpPr>
        <p:spPr/>
        <p:txBody>
          <a:bodyPr/>
          <a:lstStyle/>
          <a:p>
            <a:fld id="{02497F0D-B3D3-4870-AC43-519F2EA7D77E}" type="datetimeFigureOut">
              <a:rPr lang="en-US" smtClean="0"/>
              <a:t>14/12/2023</a:t>
            </a:fld>
            <a:endParaRPr lang="en-US"/>
          </a:p>
        </p:txBody>
      </p:sp>
      <p:sp>
        <p:nvSpPr>
          <p:cNvPr id="4" name="Footer Placeholder 3">
            <a:extLst>
              <a:ext uri="{FF2B5EF4-FFF2-40B4-BE49-F238E27FC236}">
                <a16:creationId xmlns:a16="http://schemas.microsoft.com/office/drawing/2014/main" id="{96C07BB4-6664-7AFD-41FB-3A0D6E60DA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1ABF48-6BB3-633A-7B74-1E7BDDB25451}"/>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3372948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
        <p:nvSpPr>
          <p:cNvPr id="3" name="图文框 2"/>
          <p:cNvSpPr/>
          <p:nvPr userDrawn="1"/>
        </p:nvSpPr>
        <p:spPr>
          <a:xfrm>
            <a:off x="317500" y="349250"/>
            <a:ext cx="11557000"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4" name="图片 3"/>
          <p:cNvPicPr>
            <a:picLocks noChangeAspect="1"/>
          </p:cNvPicPr>
          <p:nvPr userDrawn="1"/>
        </p:nvPicPr>
        <p:blipFill rotWithShape="1">
          <a:blip r:embed="rId2"/>
          <a:srcRect l="40850" t="7222" r="7067" b="14722"/>
          <a:stretch/>
        </p:blipFill>
        <p:spPr>
          <a:xfrm>
            <a:off x="6096000" y="1070919"/>
            <a:ext cx="6096000" cy="5787081"/>
          </a:xfrm>
          <a:prstGeom prst="rect">
            <a:avLst/>
          </a:prstGeom>
        </p:spPr>
      </p:pic>
    </p:spTree>
    <p:extLst>
      <p:ext uri="{BB962C8B-B14F-4D97-AF65-F5344CB8AC3E}">
        <p14:creationId xmlns:p14="http://schemas.microsoft.com/office/powerpoint/2010/main" val="39634710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22832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9A159-17B8-322D-BA77-0EA551F500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227DB7-882F-3794-D341-D1AAE5C1B8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69C2CC-8458-4149-B5C5-8B2EE50C99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91FE03-A932-F551-CC87-D27048D3871B}"/>
              </a:ext>
            </a:extLst>
          </p:cNvPr>
          <p:cNvSpPr>
            <a:spLocks noGrp="1"/>
          </p:cNvSpPr>
          <p:nvPr>
            <p:ph type="dt" sz="half" idx="10"/>
          </p:nvPr>
        </p:nvSpPr>
        <p:spPr/>
        <p:txBody>
          <a:bodyPr/>
          <a:lstStyle/>
          <a:p>
            <a:fld id="{02497F0D-B3D3-4870-AC43-519F2EA7D77E}" type="datetimeFigureOut">
              <a:rPr lang="en-US" smtClean="0"/>
              <a:t>14/12/2023</a:t>
            </a:fld>
            <a:endParaRPr lang="en-US"/>
          </a:p>
        </p:txBody>
      </p:sp>
      <p:sp>
        <p:nvSpPr>
          <p:cNvPr id="6" name="Footer Placeholder 5">
            <a:extLst>
              <a:ext uri="{FF2B5EF4-FFF2-40B4-BE49-F238E27FC236}">
                <a16:creationId xmlns:a16="http://schemas.microsoft.com/office/drawing/2014/main" id="{97E29CED-D179-D7F4-1F4E-6226ED6687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1B4F76-5BFA-F64A-A773-C0C0AD19E553}"/>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13093659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9667A-34FE-D3FF-2C5D-6EFF58A1F5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B4E9F9-0AFC-2831-3FB3-6A9E39BCDF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0B35A7-709C-78BB-320D-198CF14736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07176C-A7BB-E46C-A910-2A9015742F05}"/>
              </a:ext>
            </a:extLst>
          </p:cNvPr>
          <p:cNvSpPr>
            <a:spLocks noGrp="1"/>
          </p:cNvSpPr>
          <p:nvPr>
            <p:ph type="dt" sz="half" idx="10"/>
          </p:nvPr>
        </p:nvSpPr>
        <p:spPr/>
        <p:txBody>
          <a:bodyPr/>
          <a:lstStyle/>
          <a:p>
            <a:fld id="{02497F0D-B3D3-4870-AC43-519F2EA7D77E}" type="datetimeFigureOut">
              <a:rPr lang="en-US" smtClean="0"/>
              <a:t>14/12/2023</a:t>
            </a:fld>
            <a:endParaRPr lang="en-US"/>
          </a:p>
        </p:txBody>
      </p:sp>
      <p:sp>
        <p:nvSpPr>
          <p:cNvPr id="6" name="Footer Placeholder 5">
            <a:extLst>
              <a:ext uri="{FF2B5EF4-FFF2-40B4-BE49-F238E27FC236}">
                <a16:creationId xmlns:a16="http://schemas.microsoft.com/office/drawing/2014/main" id="{755E9A59-0072-8521-659B-C54FEF314F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3CEE6A-50FB-700C-E364-5DB0BFCEF217}"/>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36123664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0E144-0A1A-E240-A92B-F2FA40A400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B15834-380A-AA24-3662-0F2DEC04A5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944848-C257-F17E-890A-CEF91BBAADD1}"/>
              </a:ext>
            </a:extLst>
          </p:cNvPr>
          <p:cNvSpPr>
            <a:spLocks noGrp="1"/>
          </p:cNvSpPr>
          <p:nvPr>
            <p:ph type="dt" sz="half" idx="10"/>
          </p:nvPr>
        </p:nvSpPr>
        <p:spPr/>
        <p:txBody>
          <a:bodyPr/>
          <a:lstStyle/>
          <a:p>
            <a:fld id="{02497F0D-B3D3-4870-AC43-519F2EA7D77E}" type="datetimeFigureOut">
              <a:rPr lang="en-US" smtClean="0"/>
              <a:t>14/12/2023</a:t>
            </a:fld>
            <a:endParaRPr lang="en-US"/>
          </a:p>
        </p:txBody>
      </p:sp>
      <p:sp>
        <p:nvSpPr>
          <p:cNvPr id="5" name="Footer Placeholder 4">
            <a:extLst>
              <a:ext uri="{FF2B5EF4-FFF2-40B4-BE49-F238E27FC236}">
                <a16:creationId xmlns:a16="http://schemas.microsoft.com/office/drawing/2014/main" id="{BAA733EA-E728-499C-391C-FBBB55CD0D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0A6617-88D2-3645-6E7B-EF5F791793E5}"/>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27870395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62E0B9-9066-7E31-4B4B-A5DF700F9B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B98F12-F617-7C17-2A04-A3619C37AB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AF5D9E-B44B-5394-E78D-9ECABA7FE055}"/>
              </a:ext>
            </a:extLst>
          </p:cNvPr>
          <p:cNvSpPr>
            <a:spLocks noGrp="1"/>
          </p:cNvSpPr>
          <p:nvPr>
            <p:ph type="dt" sz="half" idx="10"/>
          </p:nvPr>
        </p:nvSpPr>
        <p:spPr/>
        <p:txBody>
          <a:bodyPr/>
          <a:lstStyle/>
          <a:p>
            <a:fld id="{02497F0D-B3D3-4870-AC43-519F2EA7D77E}" type="datetimeFigureOut">
              <a:rPr lang="en-US" smtClean="0"/>
              <a:t>14/12/2023</a:t>
            </a:fld>
            <a:endParaRPr lang="en-US"/>
          </a:p>
        </p:txBody>
      </p:sp>
      <p:sp>
        <p:nvSpPr>
          <p:cNvPr id="5" name="Footer Placeholder 4">
            <a:extLst>
              <a:ext uri="{FF2B5EF4-FFF2-40B4-BE49-F238E27FC236}">
                <a16:creationId xmlns:a16="http://schemas.microsoft.com/office/drawing/2014/main" id="{397BFCB0-D6EC-A8A9-B81C-9467121199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E88379-6897-F8A9-2A88-03CBA5C42887}"/>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9117770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317500" y="349250"/>
            <a:ext cx="11160369" cy="6344894"/>
          </a:xfrm>
          <a:prstGeom prst="rect">
            <a:avLst/>
          </a:prstGeom>
        </p:spPr>
      </p:pic>
      <p:sp>
        <p:nvSpPr>
          <p:cNvPr id="8" name="图文框 7"/>
          <p:cNvSpPr/>
          <p:nvPr userDrawn="1"/>
        </p:nvSpPr>
        <p:spPr>
          <a:xfrm>
            <a:off x="317500" y="349250"/>
            <a:ext cx="11557000"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1513128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26316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9" name="任意多边形: 形状 8"/>
          <p:cNvSpPr>
            <a:spLocks noGrp="1"/>
          </p:cNvSpPr>
          <p:nvPr>
            <p:ph type="pic" sz="quarter" idx="10"/>
          </p:nvPr>
        </p:nvSpPr>
        <p:spPr>
          <a:xfrm>
            <a:off x="3729567" y="2036763"/>
            <a:ext cx="2273300" cy="3505200"/>
          </a:xfrm>
          <a:custGeom>
            <a:avLst/>
            <a:gdLst>
              <a:gd name="connsiteX0" fmla="*/ 0 w 2273300"/>
              <a:gd name="connsiteY0" fmla="*/ 0 h 3505200"/>
              <a:gd name="connsiteX1" fmla="*/ 2273300 w 2273300"/>
              <a:gd name="connsiteY1" fmla="*/ 0 h 3505200"/>
              <a:gd name="connsiteX2" fmla="*/ 2273300 w 2273300"/>
              <a:gd name="connsiteY2" fmla="*/ 3505200 h 3505200"/>
              <a:gd name="connsiteX3" fmla="*/ 0 w 2273300"/>
              <a:gd name="connsiteY3" fmla="*/ 3505200 h 3505200"/>
            </a:gdLst>
            <a:ahLst/>
            <a:cxnLst>
              <a:cxn ang="0">
                <a:pos x="connsiteX0" y="connsiteY0"/>
              </a:cxn>
              <a:cxn ang="0">
                <a:pos x="connsiteX1" y="connsiteY1"/>
              </a:cxn>
              <a:cxn ang="0">
                <a:pos x="connsiteX2" y="connsiteY2"/>
              </a:cxn>
              <a:cxn ang="0">
                <a:pos x="connsiteX3" y="connsiteY3"/>
              </a:cxn>
            </a:cxnLst>
            <a:rect l="l" t="t" r="r" b="b"/>
            <a:pathLst>
              <a:path w="2273300" h="3505200">
                <a:moveTo>
                  <a:pt x="0" y="0"/>
                </a:moveTo>
                <a:lnTo>
                  <a:pt x="2273300" y="0"/>
                </a:lnTo>
                <a:lnTo>
                  <a:pt x="2273300" y="3505200"/>
                </a:lnTo>
                <a:lnTo>
                  <a:pt x="0" y="3505200"/>
                </a:lnTo>
                <a:close/>
              </a:path>
            </a:pathLst>
          </a:custGeom>
        </p:spPr>
        <p:txBody>
          <a:bodyPr wrap="square">
            <a:noAutofit/>
          </a:bodyPr>
          <a:lstStyle/>
          <a:p>
            <a:endParaRPr lang="zh-CN" altLang="en-US"/>
          </a:p>
        </p:txBody>
      </p:sp>
      <p:sp>
        <p:nvSpPr>
          <p:cNvPr id="8" name="任意多边形: 形状 7"/>
          <p:cNvSpPr>
            <a:spLocks noGrp="1"/>
          </p:cNvSpPr>
          <p:nvPr>
            <p:ph type="pic" sz="quarter" idx="11"/>
          </p:nvPr>
        </p:nvSpPr>
        <p:spPr>
          <a:xfrm>
            <a:off x="8648700" y="2036763"/>
            <a:ext cx="2273300" cy="3505200"/>
          </a:xfrm>
          <a:custGeom>
            <a:avLst/>
            <a:gdLst>
              <a:gd name="connsiteX0" fmla="*/ 0 w 2273300"/>
              <a:gd name="connsiteY0" fmla="*/ 0 h 3505200"/>
              <a:gd name="connsiteX1" fmla="*/ 2273300 w 2273300"/>
              <a:gd name="connsiteY1" fmla="*/ 0 h 3505200"/>
              <a:gd name="connsiteX2" fmla="*/ 2273300 w 2273300"/>
              <a:gd name="connsiteY2" fmla="*/ 3505200 h 3505200"/>
              <a:gd name="connsiteX3" fmla="*/ 0 w 2273300"/>
              <a:gd name="connsiteY3" fmla="*/ 3505200 h 3505200"/>
            </a:gdLst>
            <a:ahLst/>
            <a:cxnLst>
              <a:cxn ang="0">
                <a:pos x="connsiteX0" y="connsiteY0"/>
              </a:cxn>
              <a:cxn ang="0">
                <a:pos x="connsiteX1" y="connsiteY1"/>
              </a:cxn>
              <a:cxn ang="0">
                <a:pos x="connsiteX2" y="connsiteY2"/>
              </a:cxn>
              <a:cxn ang="0">
                <a:pos x="connsiteX3" y="connsiteY3"/>
              </a:cxn>
            </a:cxnLst>
            <a:rect l="l" t="t" r="r" b="b"/>
            <a:pathLst>
              <a:path w="2273300" h="3505200">
                <a:moveTo>
                  <a:pt x="0" y="0"/>
                </a:moveTo>
                <a:lnTo>
                  <a:pt x="2273300" y="0"/>
                </a:lnTo>
                <a:lnTo>
                  <a:pt x="2273300" y="3505200"/>
                </a:lnTo>
                <a:lnTo>
                  <a:pt x="0" y="350520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9573220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0" name="任意多边形: 形状 9"/>
          <p:cNvSpPr>
            <a:spLocks noGrp="1"/>
          </p:cNvSpPr>
          <p:nvPr>
            <p:ph type="pic" sz="quarter" idx="10"/>
          </p:nvPr>
        </p:nvSpPr>
        <p:spPr>
          <a:xfrm>
            <a:off x="2184400" y="2019300"/>
            <a:ext cx="2108200" cy="2108200"/>
          </a:xfrm>
          <a:custGeom>
            <a:avLst/>
            <a:gdLst>
              <a:gd name="connsiteX0" fmla="*/ 1054100 w 2108200"/>
              <a:gd name="connsiteY0" fmla="*/ 0 h 2108200"/>
              <a:gd name="connsiteX1" fmla="*/ 2108200 w 2108200"/>
              <a:gd name="connsiteY1" fmla="*/ 1054100 h 2108200"/>
              <a:gd name="connsiteX2" fmla="*/ 1054100 w 2108200"/>
              <a:gd name="connsiteY2" fmla="*/ 2108200 h 2108200"/>
              <a:gd name="connsiteX3" fmla="*/ 0 w 2108200"/>
              <a:gd name="connsiteY3" fmla="*/ 1054100 h 2108200"/>
              <a:gd name="connsiteX4" fmla="*/ 1054100 w 2108200"/>
              <a:gd name="connsiteY4" fmla="*/ 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200" h="2108200">
                <a:moveTo>
                  <a:pt x="1054100" y="0"/>
                </a:moveTo>
                <a:cubicBezTo>
                  <a:pt x="1636263" y="0"/>
                  <a:pt x="2108200" y="471937"/>
                  <a:pt x="2108200" y="1054100"/>
                </a:cubicBezTo>
                <a:cubicBezTo>
                  <a:pt x="2108200" y="1636263"/>
                  <a:pt x="1636263" y="2108200"/>
                  <a:pt x="1054100" y="2108200"/>
                </a:cubicBezTo>
                <a:cubicBezTo>
                  <a:pt x="471937" y="2108200"/>
                  <a:pt x="0" y="1636263"/>
                  <a:pt x="0" y="1054100"/>
                </a:cubicBezTo>
                <a:cubicBezTo>
                  <a:pt x="0" y="471937"/>
                  <a:pt x="471937" y="0"/>
                  <a:pt x="1054100" y="0"/>
                </a:cubicBezTo>
                <a:close/>
              </a:path>
            </a:pathLst>
          </a:custGeom>
        </p:spPr>
        <p:txBody>
          <a:bodyPr wrap="square">
            <a:noAutofit/>
          </a:bodyPr>
          <a:lstStyle/>
          <a:p>
            <a:endParaRPr lang="zh-CN" altLang="en-US"/>
          </a:p>
        </p:txBody>
      </p:sp>
      <p:sp>
        <p:nvSpPr>
          <p:cNvPr id="11" name="任意多边形: 形状 10"/>
          <p:cNvSpPr>
            <a:spLocks noGrp="1"/>
          </p:cNvSpPr>
          <p:nvPr>
            <p:ph type="pic" sz="quarter" idx="11"/>
          </p:nvPr>
        </p:nvSpPr>
        <p:spPr>
          <a:xfrm>
            <a:off x="5041900" y="2019300"/>
            <a:ext cx="2108200" cy="2108200"/>
          </a:xfrm>
          <a:custGeom>
            <a:avLst/>
            <a:gdLst>
              <a:gd name="connsiteX0" fmla="*/ 1054100 w 2108200"/>
              <a:gd name="connsiteY0" fmla="*/ 0 h 2108200"/>
              <a:gd name="connsiteX1" fmla="*/ 2108200 w 2108200"/>
              <a:gd name="connsiteY1" fmla="*/ 1054100 h 2108200"/>
              <a:gd name="connsiteX2" fmla="*/ 1054100 w 2108200"/>
              <a:gd name="connsiteY2" fmla="*/ 2108200 h 2108200"/>
              <a:gd name="connsiteX3" fmla="*/ 0 w 2108200"/>
              <a:gd name="connsiteY3" fmla="*/ 1054100 h 2108200"/>
              <a:gd name="connsiteX4" fmla="*/ 1054100 w 2108200"/>
              <a:gd name="connsiteY4" fmla="*/ 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200" h="2108200">
                <a:moveTo>
                  <a:pt x="1054100" y="0"/>
                </a:moveTo>
                <a:cubicBezTo>
                  <a:pt x="1636263" y="0"/>
                  <a:pt x="2108200" y="471937"/>
                  <a:pt x="2108200" y="1054100"/>
                </a:cubicBezTo>
                <a:cubicBezTo>
                  <a:pt x="2108200" y="1636263"/>
                  <a:pt x="1636263" y="2108200"/>
                  <a:pt x="1054100" y="2108200"/>
                </a:cubicBezTo>
                <a:cubicBezTo>
                  <a:pt x="471937" y="2108200"/>
                  <a:pt x="0" y="1636263"/>
                  <a:pt x="0" y="1054100"/>
                </a:cubicBezTo>
                <a:cubicBezTo>
                  <a:pt x="0" y="471937"/>
                  <a:pt x="471937" y="0"/>
                  <a:pt x="1054100" y="0"/>
                </a:cubicBezTo>
                <a:close/>
              </a:path>
            </a:pathLst>
          </a:custGeom>
        </p:spPr>
        <p:txBody>
          <a:bodyPr wrap="square">
            <a:noAutofit/>
          </a:bodyPr>
          <a:lstStyle/>
          <a:p>
            <a:endParaRPr lang="zh-CN" altLang="en-US"/>
          </a:p>
        </p:txBody>
      </p:sp>
      <p:sp>
        <p:nvSpPr>
          <p:cNvPr id="12" name="任意多边形: 形状 11"/>
          <p:cNvSpPr>
            <a:spLocks noGrp="1"/>
          </p:cNvSpPr>
          <p:nvPr>
            <p:ph type="pic" sz="quarter" idx="12"/>
          </p:nvPr>
        </p:nvSpPr>
        <p:spPr>
          <a:xfrm>
            <a:off x="7899400" y="2019300"/>
            <a:ext cx="2108200" cy="2108200"/>
          </a:xfrm>
          <a:custGeom>
            <a:avLst/>
            <a:gdLst>
              <a:gd name="connsiteX0" fmla="*/ 1054100 w 2108200"/>
              <a:gd name="connsiteY0" fmla="*/ 0 h 2108200"/>
              <a:gd name="connsiteX1" fmla="*/ 2108200 w 2108200"/>
              <a:gd name="connsiteY1" fmla="*/ 1054100 h 2108200"/>
              <a:gd name="connsiteX2" fmla="*/ 1054100 w 2108200"/>
              <a:gd name="connsiteY2" fmla="*/ 2108200 h 2108200"/>
              <a:gd name="connsiteX3" fmla="*/ 0 w 2108200"/>
              <a:gd name="connsiteY3" fmla="*/ 1054100 h 2108200"/>
              <a:gd name="connsiteX4" fmla="*/ 1054100 w 2108200"/>
              <a:gd name="connsiteY4" fmla="*/ 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200" h="2108200">
                <a:moveTo>
                  <a:pt x="1054100" y="0"/>
                </a:moveTo>
                <a:cubicBezTo>
                  <a:pt x="1636263" y="0"/>
                  <a:pt x="2108200" y="471937"/>
                  <a:pt x="2108200" y="1054100"/>
                </a:cubicBezTo>
                <a:cubicBezTo>
                  <a:pt x="2108200" y="1636263"/>
                  <a:pt x="1636263" y="2108200"/>
                  <a:pt x="1054100" y="2108200"/>
                </a:cubicBezTo>
                <a:cubicBezTo>
                  <a:pt x="471937" y="2108200"/>
                  <a:pt x="0" y="1636263"/>
                  <a:pt x="0" y="1054100"/>
                </a:cubicBezTo>
                <a:cubicBezTo>
                  <a:pt x="0" y="471937"/>
                  <a:pt x="471937" y="0"/>
                  <a:pt x="1054100"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8556386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3" name="任意多边形: 形状 12"/>
          <p:cNvSpPr>
            <a:spLocks noGrp="1"/>
          </p:cNvSpPr>
          <p:nvPr>
            <p:ph type="pic" sz="quarter" idx="10"/>
          </p:nvPr>
        </p:nvSpPr>
        <p:spPr>
          <a:xfrm>
            <a:off x="1479550"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endParaRPr lang="zh-CN" altLang="en-US"/>
          </a:p>
        </p:txBody>
      </p:sp>
      <p:sp>
        <p:nvSpPr>
          <p:cNvPr id="14" name="任意多边形: 形状 13"/>
          <p:cNvSpPr>
            <a:spLocks noGrp="1"/>
          </p:cNvSpPr>
          <p:nvPr>
            <p:ph type="pic" sz="quarter" idx="11"/>
          </p:nvPr>
        </p:nvSpPr>
        <p:spPr>
          <a:xfrm>
            <a:off x="3985683"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endParaRPr lang="zh-CN" altLang="en-US"/>
          </a:p>
        </p:txBody>
      </p:sp>
      <p:sp>
        <p:nvSpPr>
          <p:cNvPr id="15" name="任意多边形: 形状 14"/>
          <p:cNvSpPr>
            <a:spLocks noGrp="1"/>
          </p:cNvSpPr>
          <p:nvPr>
            <p:ph type="pic" sz="quarter" idx="12"/>
          </p:nvPr>
        </p:nvSpPr>
        <p:spPr>
          <a:xfrm>
            <a:off x="6491816"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endParaRPr lang="zh-CN" altLang="en-US"/>
          </a:p>
        </p:txBody>
      </p:sp>
      <p:sp>
        <p:nvSpPr>
          <p:cNvPr id="16" name="任意多边形: 形状 15"/>
          <p:cNvSpPr>
            <a:spLocks noGrp="1"/>
          </p:cNvSpPr>
          <p:nvPr>
            <p:ph type="pic" sz="quarter" idx="13"/>
          </p:nvPr>
        </p:nvSpPr>
        <p:spPr>
          <a:xfrm>
            <a:off x="8997950"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632320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1550564" y="1970736"/>
            <a:ext cx="3442038" cy="3439796"/>
          </a:xfrm>
          <a:custGeom>
            <a:avLst/>
            <a:gdLst>
              <a:gd name="connsiteX0" fmla="*/ 1721019 w 3442038"/>
              <a:gd name="connsiteY0" fmla="*/ 0 h 3439796"/>
              <a:gd name="connsiteX1" fmla="*/ 3442038 w 3442038"/>
              <a:gd name="connsiteY1" fmla="*/ 1719898 h 3439796"/>
              <a:gd name="connsiteX2" fmla="*/ 1721019 w 3442038"/>
              <a:gd name="connsiteY2" fmla="*/ 3439796 h 3439796"/>
              <a:gd name="connsiteX3" fmla="*/ 0 w 3442038"/>
              <a:gd name="connsiteY3" fmla="*/ 1719898 h 3439796"/>
              <a:gd name="connsiteX4" fmla="*/ 1721019 w 3442038"/>
              <a:gd name="connsiteY4" fmla="*/ 0 h 3439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2038" h="3439796">
                <a:moveTo>
                  <a:pt x="1721019" y="0"/>
                </a:moveTo>
                <a:cubicBezTo>
                  <a:pt x="2671512" y="0"/>
                  <a:pt x="3442038" y="770025"/>
                  <a:pt x="3442038" y="1719898"/>
                </a:cubicBezTo>
                <a:cubicBezTo>
                  <a:pt x="3442038" y="2669771"/>
                  <a:pt x="2671512" y="3439796"/>
                  <a:pt x="1721019" y="3439796"/>
                </a:cubicBezTo>
                <a:cubicBezTo>
                  <a:pt x="770526" y="3439796"/>
                  <a:pt x="0" y="2669771"/>
                  <a:pt x="0" y="1719898"/>
                </a:cubicBezTo>
                <a:cubicBezTo>
                  <a:pt x="0" y="770025"/>
                  <a:pt x="770526" y="0"/>
                  <a:pt x="1721019"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0645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9" name="任意多边形: 形状 8"/>
          <p:cNvSpPr>
            <a:spLocks noGrp="1"/>
          </p:cNvSpPr>
          <p:nvPr>
            <p:ph type="pic" sz="quarter" idx="10"/>
          </p:nvPr>
        </p:nvSpPr>
        <p:spPr>
          <a:xfrm>
            <a:off x="1796387" y="2516067"/>
            <a:ext cx="1784837" cy="1784838"/>
          </a:xfrm>
          <a:custGeom>
            <a:avLst/>
            <a:gdLst>
              <a:gd name="connsiteX0" fmla="*/ 0 w 1784837"/>
              <a:gd name="connsiteY0" fmla="*/ 0 h 1784838"/>
              <a:gd name="connsiteX1" fmla="*/ 1784837 w 1784837"/>
              <a:gd name="connsiteY1" fmla="*/ 0 h 1784838"/>
              <a:gd name="connsiteX2" fmla="*/ 1784837 w 1784837"/>
              <a:gd name="connsiteY2" fmla="*/ 1784838 h 1784838"/>
              <a:gd name="connsiteX3" fmla="*/ 0 w 1784837"/>
              <a:gd name="connsiteY3" fmla="*/ 1784838 h 1784838"/>
            </a:gdLst>
            <a:ahLst/>
            <a:cxnLst>
              <a:cxn ang="0">
                <a:pos x="connsiteX0" y="connsiteY0"/>
              </a:cxn>
              <a:cxn ang="0">
                <a:pos x="connsiteX1" y="connsiteY1"/>
              </a:cxn>
              <a:cxn ang="0">
                <a:pos x="connsiteX2" y="connsiteY2"/>
              </a:cxn>
              <a:cxn ang="0">
                <a:pos x="connsiteX3" y="connsiteY3"/>
              </a:cxn>
            </a:cxnLst>
            <a:rect l="l" t="t" r="r" b="b"/>
            <a:pathLst>
              <a:path w="1784837" h="1784838">
                <a:moveTo>
                  <a:pt x="0" y="0"/>
                </a:moveTo>
                <a:lnTo>
                  <a:pt x="1784837" y="0"/>
                </a:lnTo>
                <a:lnTo>
                  <a:pt x="1784837" y="1784838"/>
                </a:lnTo>
                <a:lnTo>
                  <a:pt x="0" y="1784838"/>
                </a:lnTo>
                <a:close/>
              </a:path>
            </a:pathLst>
          </a:custGeom>
        </p:spPr>
        <p:txBody>
          <a:bodyPr wrap="square">
            <a:noAutofit/>
          </a:bodyPr>
          <a:lstStyle/>
          <a:p>
            <a:endParaRPr lang="zh-CN" altLang="en-US"/>
          </a:p>
        </p:txBody>
      </p:sp>
      <p:sp>
        <p:nvSpPr>
          <p:cNvPr id="10" name="任意多边形: 形状 9"/>
          <p:cNvSpPr>
            <a:spLocks noGrp="1"/>
          </p:cNvSpPr>
          <p:nvPr>
            <p:ph type="pic" sz="quarter" idx="11"/>
          </p:nvPr>
        </p:nvSpPr>
        <p:spPr>
          <a:xfrm>
            <a:off x="8579652" y="2516067"/>
            <a:ext cx="1784837" cy="1784838"/>
          </a:xfrm>
          <a:custGeom>
            <a:avLst/>
            <a:gdLst>
              <a:gd name="connsiteX0" fmla="*/ 0 w 1784837"/>
              <a:gd name="connsiteY0" fmla="*/ 0 h 1784838"/>
              <a:gd name="connsiteX1" fmla="*/ 1784837 w 1784837"/>
              <a:gd name="connsiteY1" fmla="*/ 0 h 1784838"/>
              <a:gd name="connsiteX2" fmla="*/ 1784837 w 1784837"/>
              <a:gd name="connsiteY2" fmla="*/ 1784838 h 1784838"/>
              <a:gd name="connsiteX3" fmla="*/ 0 w 1784837"/>
              <a:gd name="connsiteY3" fmla="*/ 1784838 h 1784838"/>
            </a:gdLst>
            <a:ahLst/>
            <a:cxnLst>
              <a:cxn ang="0">
                <a:pos x="connsiteX0" y="connsiteY0"/>
              </a:cxn>
              <a:cxn ang="0">
                <a:pos x="connsiteX1" y="connsiteY1"/>
              </a:cxn>
              <a:cxn ang="0">
                <a:pos x="connsiteX2" y="connsiteY2"/>
              </a:cxn>
              <a:cxn ang="0">
                <a:pos x="connsiteX3" y="connsiteY3"/>
              </a:cxn>
            </a:cxnLst>
            <a:rect l="l" t="t" r="r" b="b"/>
            <a:pathLst>
              <a:path w="1784837" h="1784838">
                <a:moveTo>
                  <a:pt x="0" y="0"/>
                </a:moveTo>
                <a:lnTo>
                  <a:pt x="1784837" y="0"/>
                </a:lnTo>
                <a:lnTo>
                  <a:pt x="1784837" y="1784838"/>
                </a:lnTo>
                <a:lnTo>
                  <a:pt x="0" y="1784838"/>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8840911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7809712" y="2115445"/>
            <a:ext cx="2508205" cy="3368459"/>
          </a:xfrm>
          <a:custGeom>
            <a:avLst/>
            <a:gdLst>
              <a:gd name="connsiteX0" fmla="*/ 0 w 2508205"/>
              <a:gd name="connsiteY0" fmla="*/ 0 h 3368459"/>
              <a:gd name="connsiteX1" fmla="*/ 2508205 w 2508205"/>
              <a:gd name="connsiteY1" fmla="*/ 0 h 3368459"/>
              <a:gd name="connsiteX2" fmla="*/ 2508205 w 2508205"/>
              <a:gd name="connsiteY2" fmla="*/ 3368459 h 3368459"/>
              <a:gd name="connsiteX3" fmla="*/ 0 w 2508205"/>
              <a:gd name="connsiteY3" fmla="*/ 3368459 h 3368459"/>
            </a:gdLst>
            <a:ahLst/>
            <a:cxnLst>
              <a:cxn ang="0">
                <a:pos x="connsiteX0" y="connsiteY0"/>
              </a:cxn>
              <a:cxn ang="0">
                <a:pos x="connsiteX1" y="connsiteY1"/>
              </a:cxn>
              <a:cxn ang="0">
                <a:pos x="connsiteX2" y="connsiteY2"/>
              </a:cxn>
              <a:cxn ang="0">
                <a:pos x="connsiteX3" y="connsiteY3"/>
              </a:cxn>
            </a:cxnLst>
            <a:rect l="l" t="t" r="r" b="b"/>
            <a:pathLst>
              <a:path w="2508205" h="3368459">
                <a:moveTo>
                  <a:pt x="0" y="0"/>
                </a:moveTo>
                <a:lnTo>
                  <a:pt x="2508205" y="0"/>
                </a:lnTo>
                <a:lnTo>
                  <a:pt x="2508205" y="3368459"/>
                </a:lnTo>
                <a:lnTo>
                  <a:pt x="0" y="3368459"/>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6079388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图文框 6"/>
          <p:cNvSpPr/>
          <p:nvPr userDrawn="1"/>
        </p:nvSpPr>
        <p:spPr>
          <a:xfrm>
            <a:off x="317500" y="349250"/>
            <a:ext cx="11557000"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8" name="图片 7"/>
          <p:cNvPicPr>
            <a:picLocks noChangeAspect="1"/>
          </p:cNvPicPr>
          <p:nvPr userDrawn="1"/>
        </p:nvPicPr>
        <p:blipFill>
          <a:blip r:embed="rId15"/>
          <a:srcRect l="21709" t="28104"/>
          <a:stretch>
            <a:fillRect/>
          </a:stretch>
        </p:blipFill>
        <p:spPr>
          <a:xfrm rot="21135172">
            <a:off x="-148158" y="-201943"/>
            <a:ext cx="3398402" cy="1968048"/>
          </a:xfrm>
          <a:custGeom>
            <a:avLst/>
            <a:gdLst>
              <a:gd name="connsiteX0" fmla="*/ 267739 w 3398402"/>
              <a:gd name="connsiteY0" fmla="*/ 0 h 1968048"/>
              <a:gd name="connsiteX1" fmla="*/ 3398402 w 3398402"/>
              <a:gd name="connsiteY1" fmla="*/ 425905 h 1968048"/>
              <a:gd name="connsiteX2" fmla="*/ 3398402 w 3398402"/>
              <a:gd name="connsiteY2" fmla="*/ 1968048 h 1968048"/>
              <a:gd name="connsiteX3" fmla="*/ 0 w 3398402"/>
              <a:gd name="connsiteY3" fmla="*/ 1968048 h 1968048"/>
            </a:gdLst>
            <a:ahLst/>
            <a:cxnLst>
              <a:cxn ang="0">
                <a:pos x="connsiteX0" y="connsiteY0"/>
              </a:cxn>
              <a:cxn ang="0">
                <a:pos x="connsiteX1" y="connsiteY1"/>
              </a:cxn>
              <a:cxn ang="0">
                <a:pos x="connsiteX2" y="connsiteY2"/>
              </a:cxn>
              <a:cxn ang="0">
                <a:pos x="connsiteX3" y="connsiteY3"/>
              </a:cxn>
            </a:cxnLst>
            <a:rect l="l" t="t" r="r" b="b"/>
            <a:pathLst>
              <a:path w="3398402" h="1968048">
                <a:moveTo>
                  <a:pt x="267739" y="0"/>
                </a:moveTo>
                <a:lnTo>
                  <a:pt x="3398402" y="425905"/>
                </a:lnTo>
                <a:lnTo>
                  <a:pt x="3398402" y="1968048"/>
                </a:lnTo>
                <a:lnTo>
                  <a:pt x="0" y="1968048"/>
                </a:lnTo>
                <a:close/>
              </a:path>
            </a:pathLst>
          </a:custGeom>
        </p:spPr>
      </p:pic>
      <p:pic>
        <p:nvPicPr>
          <p:cNvPr id="9" name="图片 8"/>
          <p:cNvPicPr>
            <a:picLocks noChangeAspect="1"/>
          </p:cNvPicPr>
          <p:nvPr userDrawn="1"/>
        </p:nvPicPr>
        <p:blipFill>
          <a:blip r:embed="rId16"/>
          <a:srcRect r="24130" b="22282"/>
          <a:stretch>
            <a:fillRect/>
          </a:stretch>
        </p:blipFill>
        <p:spPr>
          <a:xfrm>
            <a:off x="9258300" y="4688351"/>
            <a:ext cx="2933700" cy="2169649"/>
          </a:xfrm>
          <a:custGeom>
            <a:avLst/>
            <a:gdLst>
              <a:gd name="connsiteX0" fmla="*/ 0 w 2933700"/>
              <a:gd name="connsiteY0" fmla="*/ 0 h 2169649"/>
              <a:gd name="connsiteX1" fmla="*/ 2933700 w 2933700"/>
              <a:gd name="connsiteY1" fmla="*/ 0 h 2169649"/>
              <a:gd name="connsiteX2" fmla="*/ 2933700 w 2933700"/>
              <a:gd name="connsiteY2" fmla="*/ 2169649 h 2169649"/>
              <a:gd name="connsiteX3" fmla="*/ 0 w 2933700"/>
              <a:gd name="connsiteY3" fmla="*/ 2169649 h 2169649"/>
            </a:gdLst>
            <a:ahLst/>
            <a:cxnLst>
              <a:cxn ang="0">
                <a:pos x="connsiteX0" y="connsiteY0"/>
              </a:cxn>
              <a:cxn ang="0">
                <a:pos x="connsiteX1" y="connsiteY1"/>
              </a:cxn>
              <a:cxn ang="0">
                <a:pos x="connsiteX2" y="connsiteY2"/>
              </a:cxn>
              <a:cxn ang="0">
                <a:pos x="connsiteX3" y="connsiteY3"/>
              </a:cxn>
            </a:cxnLst>
            <a:rect l="l" t="t" r="r" b="b"/>
            <a:pathLst>
              <a:path w="2933700" h="2169649">
                <a:moveTo>
                  <a:pt x="0" y="0"/>
                </a:moveTo>
                <a:lnTo>
                  <a:pt x="2933700" y="0"/>
                </a:lnTo>
                <a:lnTo>
                  <a:pt x="2933700" y="2169649"/>
                </a:lnTo>
                <a:lnTo>
                  <a:pt x="0" y="2169649"/>
                </a:lnTo>
                <a:close/>
              </a:path>
            </a:pathLst>
          </a:custGeom>
        </p:spPr>
      </p:pic>
    </p:spTree>
    <p:extLst>
      <p:ext uri="{BB962C8B-B14F-4D97-AF65-F5344CB8AC3E}">
        <p14:creationId xmlns:p14="http://schemas.microsoft.com/office/powerpoint/2010/main" val="19300415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5" r:id="rId3"/>
    <p:sldLayoutId id="2147483668" r:id="rId4"/>
    <p:sldLayoutId id="2147483667" r:id="rId5"/>
    <p:sldLayoutId id="2147483666" r:id="rId6"/>
    <p:sldLayoutId id="2147483665" r:id="rId7"/>
    <p:sldLayoutId id="2147483664" r:id="rId8"/>
    <p:sldLayoutId id="2147483663" r:id="rId9"/>
    <p:sldLayoutId id="2147483662" r:id="rId10"/>
    <p:sldLayoutId id="2147483659" r:id="rId11"/>
    <p:sldLayoutId id="2147483661" r:id="rId12"/>
    <p:sldLayoutId id="2147483669" r:id="rId13"/>
  </p:sldLayoutIdLst>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2A79C8-6991-D6F5-E202-692F89C704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D77F34B-B07B-7E0B-B507-34EDEE6491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C75C15-5C18-B095-73D9-27E70C74EF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497F0D-B3D3-4870-AC43-519F2EA7D77E}" type="datetimeFigureOut">
              <a:rPr lang="en-US" smtClean="0"/>
              <a:t>14/12/2023</a:t>
            </a:fld>
            <a:endParaRPr lang="en-US"/>
          </a:p>
        </p:txBody>
      </p:sp>
      <p:sp>
        <p:nvSpPr>
          <p:cNvPr id="5" name="Footer Placeholder 4">
            <a:extLst>
              <a:ext uri="{FF2B5EF4-FFF2-40B4-BE49-F238E27FC236}">
                <a16:creationId xmlns:a16="http://schemas.microsoft.com/office/drawing/2014/main" id="{6ED3281C-34A0-4E1A-0F6B-16E1FC501F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54AE713-5353-BA15-10D6-836CC76161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C91A14-BCC2-472D-8ACB-7BC0ECAF33F3}" type="slidenum">
              <a:rPr lang="en-US" smtClean="0"/>
              <a:t>‹#›</a:t>
            </a:fld>
            <a:endParaRPr lang="en-US"/>
          </a:p>
        </p:txBody>
      </p:sp>
      <p:sp>
        <p:nvSpPr>
          <p:cNvPr id="7" name="图文框 6">
            <a:extLst>
              <a:ext uri="{FF2B5EF4-FFF2-40B4-BE49-F238E27FC236}">
                <a16:creationId xmlns:a16="http://schemas.microsoft.com/office/drawing/2014/main" id="{FCABDD03-E7EF-AEC9-4D00-9767D5941EF9}"/>
              </a:ext>
            </a:extLst>
          </p:cNvPr>
          <p:cNvSpPr/>
          <p:nvPr userDrawn="1"/>
        </p:nvSpPr>
        <p:spPr>
          <a:xfrm>
            <a:off x="317500" y="349250"/>
            <a:ext cx="11557000"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8" name="图片 7">
            <a:extLst>
              <a:ext uri="{FF2B5EF4-FFF2-40B4-BE49-F238E27FC236}">
                <a16:creationId xmlns:a16="http://schemas.microsoft.com/office/drawing/2014/main" id="{21FD5014-0DCD-E59A-A4DE-136ADC7BEA36}"/>
              </a:ext>
            </a:extLst>
          </p:cNvPr>
          <p:cNvPicPr>
            <a:picLocks noChangeAspect="1"/>
          </p:cNvPicPr>
          <p:nvPr userDrawn="1"/>
        </p:nvPicPr>
        <p:blipFill>
          <a:blip r:embed="rId14"/>
          <a:srcRect l="21709" t="28104"/>
          <a:stretch>
            <a:fillRect/>
          </a:stretch>
        </p:blipFill>
        <p:spPr>
          <a:xfrm rot="21135172">
            <a:off x="-148158" y="-201943"/>
            <a:ext cx="3398402" cy="1968048"/>
          </a:xfrm>
          <a:custGeom>
            <a:avLst/>
            <a:gdLst>
              <a:gd name="connsiteX0" fmla="*/ 267739 w 3398402"/>
              <a:gd name="connsiteY0" fmla="*/ 0 h 1968048"/>
              <a:gd name="connsiteX1" fmla="*/ 3398402 w 3398402"/>
              <a:gd name="connsiteY1" fmla="*/ 425905 h 1968048"/>
              <a:gd name="connsiteX2" fmla="*/ 3398402 w 3398402"/>
              <a:gd name="connsiteY2" fmla="*/ 1968048 h 1968048"/>
              <a:gd name="connsiteX3" fmla="*/ 0 w 3398402"/>
              <a:gd name="connsiteY3" fmla="*/ 1968048 h 1968048"/>
            </a:gdLst>
            <a:ahLst/>
            <a:cxnLst>
              <a:cxn ang="0">
                <a:pos x="connsiteX0" y="connsiteY0"/>
              </a:cxn>
              <a:cxn ang="0">
                <a:pos x="connsiteX1" y="connsiteY1"/>
              </a:cxn>
              <a:cxn ang="0">
                <a:pos x="connsiteX2" y="connsiteY2"/>
              </a:cxn>
              <a:cxn ang="0">
                <a:pos x="connsiteX3" y="connsiteY3"/>
              </a:cxn>
            </a:cxnLst>
            <a:rect l="l" t="t" r="r" b="b"/>
            <a:pathLst>
              <a:path w="3398402" h="1968048">
                <a:moveTo>
                  <a:pt x="267739" y="0"/>
                </a:moveTo>
                <a:lnTo>
                  <a:pt x="3398402" y="425905"/>
                </a:lnTo>
                <a:lnTo>
                  <a:pt x="3398402" y="1968048"/>
                </a:lnTo>
                <a:lnTo>
                  <a:pt x="0" y="1968048"/>
                </a:lnTo>
                <a:close/>
              </a:path>
            </a:pathLst>
          </a:custGeom>
        </p:spPr>
      </p:pic>
      <p:pic>
        <p:nvPicPr>
          <p:cNvPr id="9" name="图片 8">
            <a:extLst>
              <a:ext uri="{FF2B5EF4-FFF2-40B4-BE49-F238E27FC236}">
                <a16:creationId xmlns:a16="http://schemas.microsoft.com/office/drawing/2014/main" id="{1D48AD5A-178D-6D05-6537-2803FB848C6B}"/>
              </a:ext>
            </a:extLst>
          </p:cNvPr>
          <p:cNvPicPr>
            <a:picLocks noChangeAspect="1"/>
          </p:cNvPicPr>
          <p:nvPr userDrawn="1"/>
        </p:nvPicPr>
        <p:blipFill>
          <a:blip r:embed="rId15"/>
          <a:srcRect r="24130" b="22282"/>
          <a:stretch>
            <a:fillRect/>
          </a:stretch>
        </p:blipFill>
        <p:spPr>
          <a:xfrm>
            <a:off x="9258300" y="4688351"/>
            <a:ext cx="2933700" cy="2169649"/>
          </a:xfrm>
          <a:custGeom>
            <a:avLst/>
            <a:gdLst>
              <a:gd name="connsiteX0" fmla="*/ 0 w 2933700"/>
              <a:gd name="connsiteY0" fmla="*/ 0 h 2169649"/>
              <a:gd name="connsiteX1" fmla="*/ 2933700 w 2933700"/>
              <a:gd name="connsiteY1" fmla="*/ 0 h 2169649"/>
              <a:gd name="connsiteX2" fmla="*/ 2933700 w 2933700"/>
              <a:gd name="connsiteY2" fmla="*/ 2169649 h 2169649"/>
              <a:gd name="connsiteX3" fmla="*/ 0 w 2933700"/>
              <a:gd name="connsiteY3" fmla="*/ 2169649 h 2169649"/>
            </a:gdLst>
            <a:ahLst/>
            <a:cxnLst>
              <a:cxn ang="0">
                <a:pos x="connsiteX0" y="connsiteY0"/>
              </a:cxn>
              <a:cxn ang="0">
                <a:pos x="connsiteX1" y="connsiteY1"/>
              </a:cxn>
              <a:cxn ang="0">
                <a:pos x="connsiteX2" y="connsiteY2"/>
              </a:cxn>
              <a:cxn ang="0">
                <a:pos x="connsiteX3" y="connsiteY3"/>
              </a:cxn>
            </a:cxnLst>
            <a:rect l="l" t="t" r="r" b="b"/>
            <a:pathLst>
              <a:path w="2933700" h="2169649">
                <a:moveTo>
                  <a:pt x="0" y="0"/>
                </a:moveTo>
                <a:lnTo>
                  <a:pt x="2933700" y="0"/>
                </a:lnTo>
                <a:lnTo>
                  <a:pt x="2933700" y="2169649"/>
                </a:lnTo>
                <a:lnTo>
                  <a:pt x="0" y="2169649"/>
                </a:lnTo>
                <a:close/>
              </a:path>
            </a:pathLst>
          </a:custGeom>
        </p:spPr>
      </p:pic>
    </p:spTree>
    <p:extLst>
      <p:ext uri="{BB962C8B-B14F-4D97-AF65-F5344CB8AC3E}">
        <p14:creationId xmlns:p14="http://schemas.microsoft.com/office/powerpoint/2010/main" val="4618575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mc:AlternateContent xmlns:mc="http://schemas.openxmlformats.org/markup-compatibility/2006" xmlns:p15="http://schemas.microsoft.com/office/powerpoint/2012/main">
    <mc:Choice Requires="p15">
      <p:transition xmlns:p14="http://schemas.microsoft.com/office/powerpoint/2010/main" spd="slow" p14:dur="2500">
        <p15:prstTrans prst="crush"/>
      </p:transition>
    </mc:Choice>
    <mc:Fallback xmlns="">
      <p:transition spd="slow"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5.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8.png"/><Relationship Id="rId7" Type="http://schemas.openxmlformats.org/officeDocument/2006/relationships/image" Target="../media/image10.wmf"/><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9.wmf"/><Relationship Id="rId4" Type="http://schemas.openxmlformats.org/officeDocument/2006/relationships/oleObject" Target="../embeddings/oleObject1.bin"/><Relationship Id="rId9" Type="http://schemas.openxmlformats.org/officeDocument/2006/relationships/image" Target="../media/image11.wmf"/></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image" Target="../media/image12.wmf"/><Relationship Id="rId4" Type="http://schemas.openxmlformats.org/officeDocument/2006/relationships/oleObject" Target="../embeddings/oleObject4.bin"/></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3.xml"/><Relationship Id="rId1" Type="http://schemas.openxmlformats.org/officeDocument/2006/relationships/vmlDrawing" Target="../drawings/vmlDrawing3.vml"/><Relationship Id="rId5" Type="http://schemas.openxmlformats.org/officeDocument/2006/relationships/image" Target="../media/image12.wmf"/><Relationship Id="rId4"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3.xml"/><Relationship Id="rId1" Type="http://schemas.openxmlformats.org/officeDocument/2006/relationships/vmlDrawing" Target="../drawings/vmlDrawing4.vml"/><Relationship Id="rId5" Type="http://schemas.openxmlformats.org/officeDocument/2006/relationships/image" Target="../media/image14.wmf"/><Relationship Id="rId4" Type="http://schemas.openxmlformats.org/officeDocument/2006/relationships/oleObject" Target="../embeddings/oleObject6.bin"/></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3.xml"/><Relationship Id="rId1" Type="http://schemas.openxmlformats.org/officeDocument/2006/relationships/vmlDrawing" Target="../drawings/vmlDrawing5.vml"/><Relationship Id="rId5" Type="http://schemas.openxmlformats.org/officeDocument/2006/relationships/image" Target="../media/image15.wmf"/><Relationship Id="rId4" Type="http://schemas.openxmlformats.org/officeDocument/2006/relationships/oleObject" Target="../embeddings/oleObject7.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image" Target="../media/image7.gif"/><Relationship Id="rId7" Type="http://schemas.openxmlformats.org/officeDocument/2006/relationships/image" Target="../media/image16.wmf"/><Relationship Id="rId2" Type="http://schemas.openxmlformats.org/officeDocument/2006/relationships/slideLayout" Target="../slideLayouts/slideLayout13.xml"/><Relationship Id="rId1" Type="http://schemas.openxmlformats.org/officeDocument/2006/relationships/vmlDrawing" Target="../drawings/vmlDrawing6.vml"/><Relationship Id="rId6" Type="http://schemas.openxmlformats.org/officeDocument/2006/relationships/oleObject" Target="../embeddings/oleObject9.bin"/><Relationship Id="rId11" Type="http://schemas.openxmlformats.org/officeDocument/2006/relationships/image" Target="../media/image11.wmf"/><Relationship Id="rId5" Type="http://schemas.openxmlformats.org/officeDocument/2006/relationships/image" Target="../media/image9.w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10.w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7.gif"/><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3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0.xml"/><Relationship Id="rId1" Type="http://schemas.openxmlformats.org/officeDocument/2006/relationships/vmlDrawing" Target="../drawings/vmlDrawing7.vml"/><Relationship Id="rId5" Type="http://schemas.openxmlformats.org/officeDocument/2006/relationships/image" Target="../media/image24.wmf"/><Relationship Id="rId4" Type="http://schemas.openxmlformats.org/officeDocument/2006/relationships/oleObject" Target="../embeddings/oleObject12.bin"/></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gi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836443" y="3196031"/>
            <a:ext cx="7909538" cy="830997"/>
          </a:xfrm>
          <a:prstGeom prst="rect">
            <a:avLst/>
          </a:prstGeom>
          <a:noFill/>
        </p:spPr>
        <p:txBody>
          <a:bodyPr wrap="none" rtlCol="0">
            <a:spAutoFit/>
          </a:bodyPr>
          <a:lstStyle/>
          <a:p>
            <a:pPr algn="ctr"/>
            <a:r>
              <a:rPr lang="en-US" altLang="zh-CN" sz="4800">
                <a:solidFill>
                  <a:srgbClr val="7A573E"/>
                </a:solidFill>
                <a:ea typeface="汉仪喵魂体W" panose="00020600040101010101" pitchFamily="18" charset="-122"/>
              </a:rPr>
              <a:t>DUNG DỊCH VÀ NỒNG ĐỘ</a:t>
            </a:r>
            <a:endParaRPr lang="zh-CN" altLang="en-US" sz="4800" dirty="0">
              <a:solidFill>
                <a:srgbClr val="7A573E"/>
              </a:solidFill>
              <a:ea typeface="汉仪喵魂体W" panose="00020600040101010101" pitchFamily="18" charset="-122"/>
            </a:endParaRPr>
          </a:p>
        </p:txBody>
      </p:sp>
      <p:grpSp>
        <p:nvGrpSpPr>
          <p:cNvPr id="8" name="组合 7"/>
          <p:cNvGrpSpPr/>
          <p:nvPr/>
        </p:nvGrpSpPr>
        <p:grpSpPr>
          <a:xfrm>
            <a:off x="3597533" y="2481026"/>
            <a:ext cx="4996934" cy="523220"/>
            <a:chOff x="3683000" y="4203314"/>
            <a:chExt cx="1447800" cy="629396"/>
          </a:xfrm>
        </p:grpSpPr>
        <p:sp>
          <p:nvSpPr>
            <p:cNvPr id="9" name="矩形: 圆角 8"/>
            <p:cNvSpPr/>
            <p:nvPr/>
          </p:nvSpPr>
          <p:spPr>
            <a:xfrm>
              <a:off x="3683000" y="4243150"/>
              <a:ext cx="1447800" cy="589559"/>
            </a:xfrm>
            <a:prstGeom prst="roundRect">
              <a:avLst>
                <a:gd name="adj" fmla="val 50000"/>
              </a:avLst>
            </a:prstGeom>
            <a:solidFill>
              <a:schemeClr val="accent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ndParaRPr>
            </a:p>
          </p:txBody>
        </p:sp>
        <p:sp>
          <p:nvSpPr>
            <p:cNvPr id="10" name="文本框 9"/>
            <p:cNvSpPr txBox="1"/>
            <p:nvPr/>
          </p:nvSpPr>
          <p:spPr>
            <a:xfrm>
              <a:off x="3818731" y="4203314"/>
              <a:ext cx="1176340" cy="629396"/>
            </a:xfrm>
            <a:prstGeom prst="rect">
              <a:avLst/>
            </a:prstGeom>
            <a:noFill/>
            <a:ln>
              <a:noFill/>
            </a:ln>
          </p:spPr>
          <p:txBody>
            <a:bodyPr wrap="square" rtlCol="0">
              <a:spAutoFit/>
              <a:scene3d>
                <a:camera prst="orthographicFront"/>
                <a:lightRig rig="threePt" dir="t"/>
              </a:scene3d>
              <a:sp3d contourW="12700"/>
            </a:bodyPr>
            <a:lstStyle/>
            <a:p>
              <a:pPr algn="ctr"/>
              <a:r>
                <a:rPr lang="en-US" altLang="zh-CN" sz="2800" b="1" dirty="0">
                  <a:solidFill>
                    <a:schemeClr val="bg1"/>
                  </a:solidFill>
                  <a:ea typeface="时尚中黑简体" panose="01010104010101010101" pitchFamily="2" charset="-122"/>
                </a:rPr>
                <a:t> </a:t>
              </a:r>
              <a:r>
                <a:rPr lang="en-US" altLang="zh-CN" sz="2800" b="1" dirty="0" err="1">
                  <a:solidFill>
                    <a:schemeClr val="bg1"/>
                  </a:solidFill>
                  <a:ea typeface="时尚中黑简体" panose="01010104010101010101" pitchFamily="2" charset="-122"/>
                </a:rPr>
                <a:t>Bài</a:t>
              </a:r>
              <a:r>
                <a:rPr lang="en-US" altLang="zh-CN" sz="2800" b="1">
                  <a:solidFill>
                    <a:schemeClr val="bg1"/>
                  </a:solidFill>
                  <a:ea typeface="时尚中黑简体" panose="01010104010101010101" pitchFamily="2" charset="-122"/>
                </a:rPr>
                <a:t> 6</a:t>
              </a:r>
              <a:endParaRPr lang="zh-CN" altLang="en-US" sz="2800" b="1" dirty="0">
                <a:solidFill>
                  <a:schemeClr val="bg1"/>
                </a:solidFill>
                <a:ea typeface="时尚中黑简体" panose="01010104010101010101" pitchFamily="2" charset="-122"/>
              </a:endParaRPr>
            </a:p>
          </p:txBody>
        </p:sp>
      </p:grpSp>
      <p:pic>
        <p:nvPicPr>
          <p:cNvPr id="27" name="PA_Bandari-安妮的仙境">
            <a:hlinkClick r:id="" action="ppaction://media"/>
          </p:cNvPr>
          <p:cNvPicPr>
            <a:picLocks noChangeAspect="1"/>
          </p:cNvPicPr>
          <p:nvPr>
            <a:audioFile r:link="rId2"/>
            <p:custDataLst>
              <p:tags r:id="rId3"/>
            </p:custDataLst>
            <p:extLst>
              <p:ext uri="{DAA4B4D4-6D71-4841-9C94-3DE7FCFB9230}">
                <p14:media xmlns:p14="http://schemas.microsoft.com/office/powerpoint/2010/main" r:embed="rId1"/>
              </p:ext>
            </p:extLst>
          </p:nvPr>
        </p:nvPicPr>
        <p:blipFill>
          <a:blip r:embed="rId6"/>
          <a:stretch>
            <a:fillRect/>
          </a:stretch>
        </p:blipFill>
        <p:spPr>
          <a:xfrm>
            <a:off x="-448632" y="-795841"/>
            <a:ext cx="609600" cy="609600"/>
          </a:xfrm>
          <a:prstGeom prst="rect">
            <a:avLst/>
          </a:prstGeom>
        </p:spPr>
      </p:pic>
    </p:spTree>
    <p:extLst>
      <p:ext uri="{BB962C8B-B14F-4D97-AF65-F5344CB8AC3E}">
        <p14:creationId xmlns:p14="http://schemas.microsoft.com/office/powerpoint/2010/main" val="32748832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7"/>
                                        </p:tgtEl>
                                      </p:cBhvr>
                                    </p:cmd>
                                  </p:childTnLst>
                                </p:cTn>
                              </p:par>
                            </p:childTnLst>
                          </p:cTn>
                        </p:par>
                        <p:par>
                          <p:cTn id="7" fill="hold">
                            <p:stCondLst>
                              <p:cond delay="0"/>
                            </p:stCondLst>
                            <p:childTnLst>
                              <p:par>
                                <p:cTn id="8" presetID="52"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Scale>
                                      <p:cBhvr>
                                        <p:cTn id="10"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 dur="1000" decel="50000" fill="hold">
                                          <p:stCondLst>
                                            <p:cond delay="0"/>
                                          </p:stCondLst>
                                        </p:cTn>
                                        <p:tgtEl>
                                          <p:spTgt spid="8"/>
                                        </p:tgtEl>
                                        <p:attrNameLst>
                                          <p:attrName>ppt_x</p:attrName>
                                          <p:attrName>ppt_y</p:attrName>
                                        </p:attrNameLst>
                                      </p:cBhvr>
                                    </p:animMotion>
                                    <p:animEffect transition="in" filter="fade">
                                      <p:cBhvr>
                                        <p:cTn id="12" dur="1000"/>
                                        <p:tgtEl>
                                          <p:spTgt spid="8"/>
                                        </p:tgtEl>
                                      </p:cBhvr>
                                    </p:animEffect>
                                  </p:childTnLst>
                                </p:cTn>
                              </p:par>
                            </p:childTnLst>
                          </p:cTn>
                        </p:par>
                        <p:par>
                          <p:cTn id="13" fill="hold">
                            <p:stCondLst>
                              <p:cond delay="1000"/>
                            </p:stCondLst>
                            <p:childTnLst>
                              <p:par>
                                <p:cTn id="14" presetID="56" presetClass="entr" presetSubtype="0" fill="hold" grpId="0" nodeType="afterEffect">
                                  <p:stCondLst>
                                    <p:cond delay="0"/>
                                  </p:stCondLst>
                                  <p:iterate type="lt">
                                    <p:tmPct val="10000"/>
                                  </p:iterate>
                                  <p:childTnLst>
                                    <p:set>
                                      <p:cBhvr>
                                        <p:cTn id="15" dur="1" fill="hold">
                                          <p:stCondLst>
                                            <p:cond delay="0"/>
                                          </p:stCondLst>
                                        </p:cTn>
                                        <p:tgtEl>
                                          <p:spTgt spid="7"/>
                                        </p:tgtEl>
                                        <p:attrNameLst>
                                          <p:attrName>style.visibility</p:attrName>
                                        </p:attrNameLst>
                                      </p:cBhvr>
                                      <p:to>
                                        <p:strVal val="visible"/>
                                      </p:to>
                                    </p:set>
                                    <p:anim by="(-#ppt_w*2)" calcmode="lin" valueType="num">
                                      <p:cBhvr rctx="PPT">
                                        <p:cTn id="16" dur="500" autoRev="1" fill="hold">
                                          <p:stCondLst>
                                            <p:cond delay="0"/>
                                          </p:stCondLst>
                                        </p:cTn>
                                        <p:tgtEl>
                                          <p:spTgt spid="7"/>
                                        </p:tgtEl>
                                        <p:attrNameLst>
                                          <p:attrName>ppt_w</p:attrName>
                                        </p:attrNameLst>
                                      </p:cBhvr>
                                    </p:anim>
                                    <p:anim by="(#ppt_w*0.50)" calcmode="lin" valueType="num">
                                      <p:cBhvr>
                                        <p:cTn id="17" dur="500" decel="50000" autoRev="1" fill="hold">
                                          <p:stCondLst>
                                            <p:cond delay="0"/>
                                          </p:stCondLst>
                                        </p:cTn>
                                        <p:tgtEl>
                                          <p:spTgt spid="7"/>
                                        </p:tgtEl>
                                        <p:attrNameLst>
                                          <p:attrName>ppt_x</p:attrName>
                                        </p:attrNameLst>
                                      </p:cBhvr>
                                    </p:anim>
                                    <p:anim from="(-#ppt_h/2)" to="(#ppt_y)" calcmode="lin" valueType="num">
                                      <p:cBhvr>
                                        <p:cTn id="18" dur="1000" fill="hold">
                                          <p:stCondLst>
                                            <p:cond delay="0"/>
                                          </p:stCondLst>
                                        </p:cTn>
                                        <p:tgtEl>
                                          <p:spTgt spid="7"/>
                                        </p:tgtEl>
                                        <p:attrNameLst>
                                          <p:attrName>ppt_y</p:attrName>
                                        </p:attrNameLst>
                                      </p:cBhvr>
                                    </p:anim>
                                    <p:animRot by="21600000">
                                      <p:cBhvr>
                                        <p:cTn id="19"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0" repeatCount="indefinite" fill="hold" display="0">
                  <p:stCondLst>
                    <p:cond delay="indefinite"/>
                  </p:stCondLst>
                  <p:endCondLst>
                    <p:cond evt="onStopAudio" delay="0">
                      <p:tgtEl>
                        <p:sldTgt/>
                      </p:tgtEl>
                    </p:cond>
                  </p:endCondLst>
                </p:cTn>
                <p:tgtEl>
                  <p:spTgt spid="27"/>
                </p:tgtEl>
              </p:cMediaNode>
            </p:audio>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65788D4-5970-6CF2-2AA9-26731E7E8B0F}"/>
              </a:ext>
            </a:extLst>
          </p:cNvPr>
          <p:cNvSpPr/>
          <p:nvPr/>
        </p:nvSpPr>
        <p:spPr>
          <a:xfrm>
            <a:off x="870856" y="767468"/>
            <a:ext cx="10450286" cy="4481689"/>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6D13892-F574-0371-0697-BE3D5B313C07}"/>
              </a:ext>
            </a:extLst>
          </p:cNvPr>
          <p:cNvSpPr txBox="1"/>
          <p:nvPr/>
        </p:nvSpPr>
        <p:spPr>
          <a:xfrm>
            <a:off x="870855" y="906693"/>
            <a:ext cx="10148243" cy="1077218"/>
          </a:xfrm>
          <a:prstGeom prst="rect">
            <a:avLst/>
          </a:prstGeom>
          <a:noFill/>
        </p:spPr>
        <p:txBody>
          <a:bodyPr wrap="square">
            <a:spAutoFit/>
          </a:bodyPr>
          <a:lstStyle/>
          <a:p>
            <a:pPr marL="0" marR="0" lvl="0" indent="25400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a:ln>
                  <a:noFill/>
                </a:ln>
                <a:solidFill>
                  <a:srgbClr val="0070C0"/>
                </a:solidFill>
                <a:effectLst/>
                <a:latin typeface="Times New Roman" panose="02020603050405020304" pitchFamily="18" charset="0"/>
                <a:ea typeface="Segoe UI" panose="020B0502040204020203" pitchFamily="34" charset="0"/>
                <a:cs typeface="Times New Roman" panose="02020603050405020304" pitchFamily="18" charset="0"/>
              </a:rPr>
              <a:t>1</a:t>
            </a:r>
            <a:r>
              <a:rPr kumimoji="0" lang="en-US" altLang="en-US" sz="3200" b="0" i="0" u="none" strike="noStrike" cap="none" normalizeH="0" baseline="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Nồng độ phần trăm (kí hiệu là C%) của một dung dịch cho ta biết số gam chất tan có trong 100 gam dung dịch.</a:t>
            </a:r>
            <a:endParaRPr kumimoji="0" lang="en-US" altLang="en-US" sz="1400" b="0" i="0" u="none" strike="noStrike" cap="none" normalizeH="0" baseline="0">
              <a:ln>
                <a:noFill/>
              </a:ln>
              <a:solidFill>
                <a:schemeClr val="tx1"/>
              </a:solidFill>
              <a:effectLst/>
            </a:endParaRPr>
          </a:p>
        </p:txBody>
      </p:sp>
      <p:pic>
        <p:nvPicPr>
          <p:cNvPr id="4" name="Picture 2">
            <a:extLst>
              <a:ext uri="{FF2B5EF4-FFF2-40B4-BE49-F238E27FC236}">
                <a16:creationId xmlns:a16="http://schemas.microsoft.com/office/drawing/2014/main" id="{DB651E30-8428-83D9-9D49-1E9ADDADF2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18" y="5186818"/>
            <a:ext cx="1870967" cy="187096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Object 5">
            <a:extLst>
              <a:ext uri="{FF2B5EF4-FFF2-40B4-BE49-F238E27FC236}">
                <a16:creationId xmlns:a16="http://schemas.microsoft.com/office/drawing/2014/main" id="{CB9BE5BE-C762-B35A-903B-74780EFB38BD}"/>
              </a:ext>
            </a:extLst>
          </p:cNvPr>
          <p:cNvGraphicFramePr>
            <a:graphicFrameLocks noChangeAspect="1"/>
          </p:cNvGraphicFramePr>
          <p:nvPr>
            <p:extLst>
              <p:ext uri="{D42A27DB-BD31-4B8C-83A1-F6EECF244321}">
                <p14:modId xmlns:p14="http://schemas.microsoft.com/office/powerpoint/2010/main" val="4287866486"/>
              </p:ext>
            </p:extLst>
          </p:nvPr>
        </p:nvGraphicFramePr>
        <p:xfrm>
          <a:off x="1764965" y="2100558"/>
          <a:ext cx="2510511" cy="1118465"/>
        </p:xfrm>
        <a:graphic>
          <a:graphicData uri="http://schemas.openxmlformats.org/presentationml/2006/ole">
            <mc:AlternateContent xmlns:mc="http://schemas.openxmlformats.org/markup-compatibility/2006">
              <mc:Choice xmlns:v="urn:schemas-microsoft-com:vml" Requires="v">
                <p:oleObj spid="_x0000_s1041" r:id="rId4" imgW="990600" imgH="431800" progId="Equation.DSMT4">
                  <p:embed/>
                </p:oleObj>
              </mc:Choice>
              <mc:Fallback>
                <p:oleObj r:id="rId4" imgW="990600" imgH="43180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4965" y="2100558"/>
                        <a:ext cx="2510511" cy="1118465"/>
                      </a:xfrm>
                      <a:prstGeom prst="rect">
                        <a:avLst/>
                      </a:prstGeom>
                      <a:noFill/>
                    </p:spPr>
                  </p:pic>
                </p:oleObj>
              </mc:Fallback>
            </mc:AlternateContent>
          </a:graphicData>
        </a:graphic>
      </p:graphicFrame>
      <p:graphicFrame>
        <p:nvGraphicFramePr>
          <p:cNvPr id="7" name="Object 6">
            <a:extLst>
              <a:ext uri="{FF2B5EF4-FFF2-40B4-BE49-F238E27FC236}">
                <a16:creationId xmlns:a16="http://schemas.microsoft.com/office/drawing/2014/main" id="{B4649D0E-81D1-A0C7-EB37-77FC594AD18B}"/>
              </a:ext>
            </a:extLst>
          </p:cNvPr>
          <p:cNvGraphicFramePr>
            <a:graphicFrameLocks noChangeAspect="1"/>
          </p:cNvGraphicFramePr>
          <p:nvPr>
            <p:extLst>
              <p:ext uri="{D42A27DB-BD31-4B8C-83A1-F6EECF244321}">
                <p14:modId xmlns:p14="http://schemas.microsoft.com/office/powerpoint/2010/main" val="3266000049"/>
              </p:ext>
            </p:extLst>
          </p:nvPr>
        </p:nvGraphicFramePr>
        <p:xfrm>
          <a:off x="2147955" y="3818129"/>
          <a:ext cx="2596427" cy="1104384"/>
        </p:xfrm>
        <a:graphic>
          <a:graphicData uri="http://schemas.openxmlformats.org/presentationml/2006/ole">
            <mc:AlternateContent xmlns:mc="http://schemas.openxmlformats.org/markup-compatibility/2006">
              <mc:Choice xmlns:v="urn:schemas-microsoft-com:vml" Requires="v">
                <p:oleObj spid="_x0000_s1042" r:id="rId6" imgW="914400" imgH="393700" progId="Equation.3">
                  <p:embed/>
                </p:oleObj>
              </mc:Choice>
              <mc:Fallback>
                <p:oleObj r:id="rId6" imgW="914400" imgH="393700" progId="Equation.3">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47955" y="3818129"/>
                        <a:ext cx="2596427" cy="1104384"/>
                      </a:xfrm>
                      <a:prstGeom prst="rect">
                        <a:avLst/>
                      </a:prstGeom>
                      <a:noFill/>
                    </p:spPr>
                  </p:pic>
                </p:oleObj>
              </mc:Fallback>
            </mc:AlternateContent>
          </a:graphicData>
        </a:graphic>
      </p:graphicFrame>
      <p:graphicFrame>
        <p:nvGraphicFramePr>
          <p:cNvPr id="8" name="Object 7">
            <a:extLst>
              <a:ext uri="{FF2B5EF4-FFF2-40B4-BE49-F238E27FC236}">
                <a16:creationId xmlns:a16="http://schemas.microsoft.com/office/drawing/2014/main" id="{A19F41F6-4FC0-A132-4F56-29C3C19F8A61}"/>
              </a:ext>
            </a:extLst>
          </p:cNvPr>
          <p:cNvGraphicFramePr>
            <a:graphicFrameLocks noChangeAspect="1"/>
          </p:cNvGraphicFramePr>
          <p:nvPr>
            <p:extLst>
              <p:ext uri="{D42A27DB-BD31-4B8C-83A1-F6EECF244321}">
                <p14:modId xmlns:p14="http://schemas.microsoft.com/office/powerpoint/2010/main" val="526934637"/>
              </p:ext>
            </p:extLst>
          </p:nvPr>
        </p:nvGraphicFramePr>
        <p:xfrm>
          <a:off x="5658575" y="3830974"/>
          <a:ext cx="2794761" cy="1115814"/>
        </p:xfrm>
        <a:graphic>
          <a:graphicData uri="http://schemas.openxmlformats.org/presentationml/2006/ole">
            <mc:AlternateContent xmlns:mc="http://schemas.openxmlformats.org/markup-compatibility/2006">
              <mc:Choice xmlns:v="urn:schemas-microsoft-com:vml" Requires="v">
                <p:oleObj spid="_x0000_s1043" r:id="rId8" imgW="965200" imgH="393700" progId="Equation.3">
                  <p:embed/>
                </p:oleObj>
              </mc:Choice>
              <mc:Fallback>
                <p:oleObj r:id="rId8" imgW="965200" imgH="393700" progId="Equation.3">
                  <p:embed/>
                  <p:pic>
                    <p:nvPicPr>
                      <p:cNvPr id="0"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58575" y="3830974"/>
                        <a:ext cx="2794761" cy="1115814"/>
                      </a:xfrm>
                      <a:prstGeom prst="rect">
                        <a:avLst/>
                      </a:prstGeom>
                      <a:noFill/>
                    </p:spPr>
                  </p:pic>
                </p:oleObj>
              </mc:Fallback>
            </mc:AlternateContent>
          </a:graphicData>
        </a:graphic>
      </p:graphicFrame>
      <p:sp>
        <p:nvSpPr>
          <p:cNvPr id="10" name="Rectangle 5">
            <a:extLst>
              <a:ext uri="{FF2B5EF4-FFF2-40B4-BE49-F238E27FC236}">
                <a16:creationId xmlns:a16="http://schemas.microsoft.com/office/drawing/2014/main" id="{9CE11922-AA01-20B6-595D-A55433E8DFFA}"/>
              </a:ext>
            </a:extLst>
          </p:cNvPr>
          <p:cNvSpPr>
            <a:spLocks noChangeArrowheads="1"/>
          </p:cNvSpPr>
          <p:nvPr/>
        </p:nvSpPr>
        <p:spPr bwMode="auto">
          <a:xfrm>
            <a:off x="4339199" y="1970550"/>
            <a:ext cx="6839979"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just" defTabSz="914400" rtl="0" eaLnBrk="0" fontAlgn="base" latinLnBrk="0" hangingPunct="0">
              <a:lnSpc>
                <a:spcPct val="100000"/>
              </a:lnSpc>
              <a:spcBef>
                <a:spcPct val="0"/>
              </a:spcBef>
              <a:spcAft>
                <a:spcPct val="0"/>
              </a:spcAft>
              <a:buClrTx/>
              <a:buSzTx/>
              <a:buFontTx/>
              <a:buNone/>
              <a:tabLst/>
            </a:pP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Trong đó:</a:t>
            </a:r>
          </a:p>
          <a:p>
            <a:pPr marL="0" marR="0" lvl="0" indent="457200" algn="just" defTabSz="914400" rtl="0" eaLnBrk="0" fontAlgn="base" latinLnBrk="0" hangingPunct="0">
              <a:lnSpc>
                <a:spcPct val="100000"/>
              </a:lnSpc>
              <a:spcBef>
                <a:spcPct val="0"/>
              </a:spcBef>
              <a:spcAft>
                <a:spcPct val="0"/>
              </a:spcAft>
              <a:buClrTx/>
              <a:buSzTx/>
              <a:buFontTx/>
              <a:buNone/>
              <a:tabLst/>
            </a:pPr>
            <a:r>
              <a:rPr lang="fr-FR" altLang="en-US" sz="2800">
                <a:latin typeface="Times New Roman" panose="02020603050405020304" pitchFamily="18" charset="0"/>
                <a:ea typeface="Calibri" panose="020F0502020204030204" pitchFamily="34" charset="0"/>
                <a:cs typeface="Times New Roman" panose="02020603050405020304" pitchFamily="18" charset="0"/>
              </a:rPr>
              <a:t>C%: Nồng độ phần trăm của dung dịch (g)</a:t>
            </a:r>
            <a:endPar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t>
            </a:r>
            <a:r>
              <a:rPr kumimoji="0" lang="fr-FR" altLang="en-US" sz="2800" b="0" i="0" u="none" strike="noStrike" cap="none" normalizeH="0" baseline="-3000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ct</a:t>
            </a: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l</a:t>
            </a:r>
            <a:r>
              <a:rPr kumimoji="0" lang="fr-FR" altLang="en-US" sz="2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khối lượng chất tan (g)</a:t>
            </a:r>
            <a:endParaRPr kumimoji="0" lang="en-US" altLang="en-US" sz="2800" b="0" i="0" u="none" strike="noStrike" cap="none" normalizeH="0" baseline="0">
              <a:ln>
                <a:noFill/>
              </a:ln>
              <a:solidFill>
                <a:schemeClr val="tx1"/>
              </a:solidFill>
              <a:effectLst/>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t>
            </a:r>
            <a:r>
              <a:rPr kumimoji="0" lang="fr-FR" altLang="en-US" sz="2800" b="0" i="0" u="none" strike="noStrike" cap="none" normalizeH="0" baseline="-3000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dd :</a:t>
            </a: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l</a:t>
            </a:r>
            <a:r>
              <a:rPr kumimoji="0" lang="fr-FR" altLang="en-US" sz="2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khối lượng dung dịch (g)</a:t>
            </a:r>
            <a:endParaRPr kumimoji="0" lang="en-US" altLang="en-US" sz="2800" b="0" i="0" u="none" strike="noStrike" cap="none" normalizeH="0" baseline="0">
              <a:ln>
                <a:noFill/>
              </a:ln>
              <a:solidFill>
                <a:schemeClr val="tx1"/>
              </a:solidFill>
              <a:effectLst/>
            </a:endParaRPr>
          </a:p>
        </p:txBody>
      </p:sp>
      <p:sp>
        <p:nvSpPr>
          <p:cNvPr id="11" name="Rectangle 6">
            <a:extLst>
              <a:ext uri="{FF2B5EF4-FFF2-40B4-BE49-F238E27FC236}">
                <a16:creationId xmlns:a16="http://schemas.microsoft.com/office/drawing/2014/main" id="{A71F993A-B654-46D4-0BD4-4794247AA59A}"/>
              </a:ext>
            </a:extLst>
          </p:cNvPr>
          <p:cNvSpPr>
            <a:spLocks noChangeArrowheads="1"/>
          </p:cNvSpPr>
          <p:nvPr/>
        </p:nvSpPr>
        <p:spPr bwMode="auto">
          <a:xfrm>
            <a:off x="5518150" y="4989513"/>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7">
            <a:extLst>
              <a:ext uri="{FF2B5EF4-FFF2-40B4-BE49-F238E27FC236}">
                <a16:creationId xmlns:a16="http://schemas.microsoft.com/office/drawing/2014/main" id="{6171729E-F9BD-B61F-B431-CD3AF5F4EFD1}"/>
              </a:ext>
            </a:extLst>
          </p:cNvPr>
          <p:cNvSpPr>
            <a:spLocks noChangeArrowheads="1"/>
          </p:cNvSpPr>
          <p:nvPr/>
        </p:nvSpPr>
        <p:spPr bwMode="auto">
          <a:xfrm>
            <a:off x="5518150" y="537845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a:extLst>
              <a:ext uri="{FF2B5EF4-FFF2-40B4-BE49-F238E27FC236}">
                <a16:creationId xmlns:a16="http://schemas.microsoft.com/office/drawing/2014/main" id="{1F216CB6-F737-3925-7437-07BC79997E66}"/>
              </a:ext>
            </a:extLst>
          </p:cNvPr>
          <p:cNvSpPr txBox="1"/>
          <p:nvPr/>
        </p:nvSpPr>
        <p:spPr>
          <a:xfrm>
            <a:off x="926801" y="3739850"/>
            <a:ext cx="734030" cy="523220"/>
          </a:xfrm>
          <a:prstGeom prst="rect">
            <a:avLst/>
          </a:prstGeom>
          <a:noFill/>
        </p:spPr>
        <p:txBody>
          <a:bodyPr wrap="square">
            <a:spAutoFit/>
          </a:bodyPr>
          <a:lstStyle/>
          <a:p>
            <a:pPr marL="0" marR="0" lvl="0" indent="25400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70C0"/>
                </a:solidFill>
                <a:effectLst/>
                <a:latin typeface="Times New Roman" panose="02020603050405020304" pitchFamily="18" charset="0"/>
                <a:ea typeface="Segoe UI" panose="020B0502040204020203" pitchFamily="34" charset="0"/>
                <a:cs typeface="Times New Roman" panose="02020603050405020304" pitchFamily="18" charset="0"/>
              </a:rPr>
              <a:t>3. </a:t>
            </a:r>
            <a:endParaRPr kumimoji="0" lang="en-US" altLang="en-US" sz="2800" b="0" i="0" u="none" strike="noStrike" cap="none" normalizeH="0" baseline="0">
              <a:ln>
                <a:noFill/>
              </a:ln>
              <a:solidFill>
                <a:srgbClr val="0070C0"/>
              </a:solidFill>
              <a:effectLst/>
              <a:latin typeface="Arial" panose="020B0604020202020204" pitchFamily="34" charset="0"/>
            </a:endParaRPr>
          </a:p>
        </p:txBody>
      </p:sp>
      <p:sp>
        <p:nvSpPr>
          <p:cNvPr id="15" name="TextBox 14">
            <a:extLst>
              <a:ext uri="{FF2B5EF4-FFF2-40B4-BE49-F238E27FC236}">
                <a16:creationId xmlns:a16="http://schemas.microsoft.com/office/drawing/2014/main" id="{5581AA6C-9607-F3B1-E3BF-7EA03D7D7C92}"/>
              </a:ext>
            </a:extLst>
          </p:cNvPr>
          <p:cNvSpPr txBox="1"/>
          <p:nvPr/>
        </p:nvSpPr>
        <p:spPr>
          <a:xfrm>
            <a:off x="870855" y="1978324"/>
            <a:ext cx="734030" cy="523220"/>
          </a:xfrm>
          <a:prstGeom prst="rect">
            <a:avLst/>
          </a:prstGeom>
          <a:noFill/>
        </p:spPr>
        <p:txBody>
          <a:bodyPr wrap="square">
            <a:spAutoFit/>
          </a:bodyPr>
          <a:lstStyle/>
          <a:p>
            <a:pPr marL="0" marR="0" lvl="0" indent="25400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70C0"/>
                </a:solidFill>
                <a:effectLst/>
                <a:latin typeface="Times New Roman" panose="02020603050405020304" pitchFamily="18" charset="0"/>
                <a:ea typeface="Segoe UI" panose="020B0502040204020203" pitchFamily="34" charset="0"/>
                <a:cs typeface="Times New Roman" panose="02020603050405020304" pitchFamily="18" charset="0"/>
              </a:rPr>
              <a:t>2. </a:t>
            </a:r>
            <a:endParaRPr kumimoji="0" lang="en-US" altLang="en-US" sz="2800" b="0" i="0" u="none" strike="noStrike" cap="none" normalizeH="0" baseline="0">
              <a:ln>
                <a:noFill/>
              </a:ln>
              <a:solidFill>
                <a:srgbClr val="0070C0"/>
              </a:solidFill>
              <a:effectLst/>
              <a:latin typeface="Arial" panose="020B0604020202020204" pitchFamily="34" charset="0"/>
            </a:endParaRPr>
          </a:p>
        </p:txBody>
      </p:sp>
    </p:spTree>
    <p:extLst>
      <p:ext uri="{BB962C8B-B14F-4D97-AF65-F5344CB8AC3E}">
        <p14:creationId xmlns:p14="http://schemas.microsoft.com/office/powerpoint/2010/main" val="37005537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0"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849020" y="1501326"/>
            <a:ext cx="10744265" cy="4031873"/>
          </a:xfrm>
          <a:prstGeom prst="rect">
            <a:avLst/>
          </a:prstGeom>
          <a:noFill/>
        </p:spPr>
        <p:txBody>
          <a:bodyPr wrap="square">
            <a:spAutoFit/>
          </a:bodyPr>
          <a:lstStyle/>
          <a:p>
            <a:r>
              <a:rPr lang="en-US" sz="3200" b="1" i="1" u="sng"/>
              <a:t>Bài tập 1</a:t>
            </a:r>
            <a:r>
              <a:rPr lang="en-US" sz="3200" b="1"/>
              <a:t>:</a:t>
            </a:r>
            <a:r>
              <a:rPr lang="en-US" sz="3200"/>
              <a:t> Hòa tan 2 g Acetic acid vào 48 g. Tính nồng độ phần trăm của dung dịch Acetic acid thu được.</a:t>
            </a:r>
          </a:p>
          <a:p>
            <a:r>
              <a:rPr lang="en-US" sz="3200" b="1" i="1" u="sng"/>
              <a:t>Bài tập 2</a:t>
            </a:r>
            <a:r>
              <a:rPr lang="en-US" sz="3200"/>
              <a:t>: Tính khối lượng Sodium hydroxide (NaOH) có trong 200g dung dịch NaOH có nồng độ 15%.</a:t>
            </a:r>
          </a:p>
          <a:p>
            <a:r>
              <a:rPr lang="en-US" sz="3200" b="1" i="1" u="sng"/>
              <a:t>Bài tập 3</a:t>
            </a:r>
            <a:r>
              <a:rPr lang="en-US" sz="3200"/>
              <a:t>: Hòa tan 20 g đường vào nước thu được dung dịch đường có nồng độ 10%. Tính khối lượng dd đường pha chế được và khối lượng nước cần dùng cho sự pha chế.</a:t>
            </a: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3</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16307136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640015" y="961741"/>
            <a:ext cx="11717448" cy="4832092"/>
          </a:xfrm>
          <a:prstGeom prst="rect">
            <a:avLst/>
          </a:prstGeom>
          <a:noFill/>
        </p:spPr>
        <p:txBody>
          <a:bodyPr wrap="square">
            <a:spAutoFit/>
          </a:bodyPr>
          <a:lstStyle/>
          <a:p>
            <a:r>
              <a:rPr lang="en-US" sz="2800">
                <a:solidFill>
                  <a:srgbClr val="0070C0"/>
                </a:solidFill>
              </a:rPr>
              <a:t>BT1:</a:t>
            </a:r>
          </a:p>
          <a:p>
            <a:r>
              <a:rPr lang="en-US" sz="2800"/>
              <a:t>- Khối lượng dung Acetic acid là</a:t>
            </a:r>
          </a:p>
          <a:p>
            <a:r>
              <a:rPr lang="en-US" sz="2800"/>
              <a:t> m</a:t>
            </a:r>
            <a:r>
              <a:rPr lang="en-US" sz="2800" baseline="-25000"/>
              <a:t>dd</a:t>
            </a:r>
            <a:r>
              <a:rPr lang="en-US" sz="2800"/>
              <a:t> = m</a:t>
            </a:r>
            <a:r>
              <a:rPr lang="en-US" sz="2800" baseline="-25000"/>
              <a:t>ct</a:t>
            </a:r>
            <a:r>
              <a:rPr lang="en-US" sz="2800"/>
              <a:t> + m</a:t>
            </a:r>
            <a:r>
              <a:rPr lang="en-US" sz="2800" baseline="-25000"/>
              <a:t>dm</a:t>
            </a:r>
            <a:r>
              <a:rPr lang="en-US" sz="2800"/>
              <a:t> = 2+ 48 = 50 (g)</a:t>
            </a:r>
          </a:p>
          <a:p>
            <a:endParaRPr lang="en-US" sz="2800"/>
          </a:p>
          <a:p>
            <a:r>
              <a:rPr lang="en-US" sz="2800"/>
              <a:t>-Nồng độ phần trăm của dung dịch Acetic acid là</a:t>
            </a:r>
          </a:p>
          <a:p>
            <a:endParaRPr lang="en-US" sz="2800"/>
          </a:p>
          <a:p>
            <a:endParaRPr lang="en-US" sz="2800"/>
          </a:p>
          <a:p>
            <a:endParaRPr lang="en-US" sz="2800"/>
          </a:p>
          <a:p>
            <a:endParaRPr lang="en-US" sz="2800"/>
          </a:p>
          <a:p>
            <a:r>
              <a:rPr lang="en-US" sz="2800"/>
              <a:t>Vậy nồng độ phần trăm của dung dịch thu được là 4%</a:t>
            </a:r>
            <a:r>
              <a:rPr lang="en-US" sz="2800" i="1"/>
              <a:t> </a:t>
            </a:r>
            <a:endParaRPr lang="en-US" sz="2800"/>
          </a:p>
          <a:p>
            <a:endParaRPr lang="en-US" sz="2800"/>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a:t>
            </a:r>
          </a:p>
          <a:p>
            <a:pPr algn="ctr"/>
            <a:r>
              <a:rPr lang="en-US" sz="2800">
                <a:solidFill>
                  <a:schemeClr val="bg1"/>
                </a:solidFill>
                <a:latin typeface="+mj-lt"/>
                <a:cs typeface="Arial" panose="020B0604020202020204" pitchFamily="34" charset="0"/>
              </a:rPr>
              <a:t>Hoàn thành phiếu học tập số 3</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3"/>
          <a:srcRect l="-3420" t="25984" r="-1106" b="9163"/>
          <a:stretch/>
        </p:blipFill>
        <p:spPr>
          <a:xfrm>
            <a:off x="9724291" y="-25250"/>
            <a:ext cx="2183255" cy="1357323"/>
          </a:xfrm>
          <a:prstGeom prst="rect">
            <a:avLst/>
          </a:prstGeom>
        </p:spPr>
      </p:pic>
      <p:sp>
        <p:nvSpPr>
          <p:cNvPr id="11" name="Rectangle 8">
            <a:extLst>
              <a:ext uri="{FF2B5EF4-FFF2-40B4-BE49-F238E27FC236}">
                <a16:creationId xmlns:a16="http://schemas.microsoft.com/office/drawing/2014/main" id="{8B7F88AD-6701-A79A-2D11-D7ABE06CA6BF}"/>
              </a:ext>
            </a:extLst>
          </p:cNvPr>
          <p:cNvSpPr>
            <a:spLocks noChangeArrowheads="1"/>
          </p:cNvSpPr>
          <p:nvPr/>
        </p:nvSpPr>
        <p:spPr bwMode="auto">
          <a:xfrm>
            <a:off x="2407534" y="20652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2" name="Object 11">
            <a:extLst>
              <a:ext uri="{FF2B5EF4-FFF2-40B4-BE49-F238E27FC236}">
                <a16:creationId xmlns:a16="http://schemas.microsoft.com/office/drawing/2014/main" id="{BBE096BA-6B00-97FD-DE1D-B8E3F630486E}"/>
              </a:ext>
            </a:extLst>
          </p:cNvPr>
          <p:cNvGraphicFramePr>
            <a:graphicFrameLocks noChangeAspect="1"/>
          </p:cNvGraphicFramePr>
          <p:nvPr>
            <p:extLst>
              <p:ext uri="{D42A27DB-BD31-4B8C-83A1-F6EECF244321}">
                <p14:modId xmlns:p14="http://schemas.microsoft.com/office/powerpoint/2010/main" val="3534464314"/>
              </p:ext>
            </p:extLst>
          </p:nvPr>
        </p:nvGraphicFramePr>
        <p:xfrm>
          <a:off x="1770928" y="3388496"/>
          <a:ext cx="6580496" cy="1261640"/>
        </p:xfrm>
        <a:graphic>
          <a:graphicData uri="http://schemas.openxmlformats.org/presentationml/2006/ole">
            <mc:AlternateContent xmlns:mc="http://schemas.openxmlformats.org/markup-compatibility/2006">
              <mc:Choice xmlns:v="urn:schemas-microsoft-com:vml" Requires="v">
                <p:oleObj spid="_x0000_s2055" r:id="rId4" imgW="2286000" imgH="431800" progId="Equation.3">
                  <p:embed/>
                </p:oleObj>
              </mc:Choice>
              <mc:Fallback>
                <p:oleObj r:id="rId4" imgW="2286000" imgH="43180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0928" y="3388496"/>
                        <a:ext cx="6580496" cy="1261640"/>
                      </a:xfrm>
                      <a:prstGeom prst="rect">
                        <a:avLst/>
                      </a:prstGeom>
                      <a:noFill/>
                    </p:spPr>
                  </p:pic>
                </p:oleObj>
              </mc:Fallback>
            </mc:AlternateContent>
          </a:graphicData>
        </a:graphic>
      </p:graphicFrame>
      <p:sp>
        <p:nvSpPr>
          <p:cNvPr id="15" name="TextBox 14">
            <a:extLst>
              <a:ext uri="{FF2B5EF4-FFF2-40B4-BE49-F238E27FC236}">
                <a16:creationId xmlns:a16="http://schemas.microsoft.com/office/drawing/2014/main" id="{F7F87BAE-3377-BAC2-05DA-06636A9CB7B3}"/>
              </a:ext>
            </a:extLst>
          </p:cNvPr>
          <p:cNvSpPr txBox="1"/>
          <p:nvPr/>
        </p:nvSpPr>
        <p:spPr>
          <a:xfrm>
            <a:off x="892278" y="5360021"/>
            <a:ext cx="7300450" cy="670440"/>
          </a:xfrm>
          <a:prstGeom prst="rect">
            <a:avLst/>
          </a:prstGeom>
          <a:noFill/>
        </p:spPr>
        <p:txBody>
          <a:bodyPr wrap="square">
            <a:spAutoFit/>
          </a:bodyPr>
          <a:lstStyle/>
          <a:p>
            <a:pPr marL="0" marR="0" algn="just">
              <a:lnSpc>
                <a:spcPct val="107000"/>
              </a:lnSpc>
              <a:spcBef>
                <a:spcPts val="0"/>
              </a:spcBef>
              <a:spcAft>
                <a:spcPts val="0"/>
              </a:spcAft>
            </a:pPr>
            <a:r>
              <a:rPr lang="en-US" sz="1800" i="1">
                <a:effectLst/>
                <a:latin typeface="Times New Roman" panose="02020603050405020304" pitchFamily="18" charset="0"/>
                <a:ea typeface="Calibri" panose="020F0502020204030204" pitchFamily="34" charset="0"/>
                <a:cs typeface="Times New Roman" panose="02020603050405020304" pitchFamily="18" charset="0"/>
              </a:rPr>
              <a:t>nồng độ giấm ăn phần Mở đầu và giới thiệu giấm ăn là dd </a:t>
            </a:r>
            <a:r>
              <a:rPr lang="en-US" sz="1800" i="1">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Acetic acid </a:t>
            </a:r>
            <a:r>
              <a:rPr lang="en-US" sz="1800" i="1">
                <a:effectLst/>
                <a:latin typeface="Times New Roman" panose="02020603050405020304" pitchFamily="18" charset="0"/>
                <a:ea typeface="Calibri" panose="020F0502020204030204" pitchFamily="34" charset="0"/>
                <a:cs typeface="Times New Roman" panose="02020603050405020304" pitchFamily="18" charset="0"/>
              </a:rPr>
              <a:t>có nồng 2- 5%.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71598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down)">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animEffect transition="in" filter="wipe(down)">
                                      <p:cBhvr>
                                        <p:cTn id="31"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640015" y="961741"/>
            <a:ext cx="11717448" cy="4832092"/>
          </a:xfrm>
          <a:prstGeom prst="rect">
            <a:avLst/>
          </a:prstGeom>
          <a:noFill/>
        </p:spPr>
        <p:txBody>
          <a:bodyPr wrap="square">
            <a:spAutoFit/>
          </a:bodyPr>
          <a:lstStyle/>
          <a:p>
            <a:r>
              <a:rPr lang="en-US" sz="2800">
                <a:solidFill>
                  <a:srgbClr val="0070C0"/>
                </a:solidFill>
              </a:rPr>
              <a:t>BT1:</a:t>
            </a:r>
          </a:p>
          <a:p>
            <a:r>
              <a:rPr lang="en-US" sz="2800"/>
              <a:t>- Khối lượng dung Acetic acid là</a:t>
            </a:r>
          </a:p>
          <a:p>
            <a:r>
              <a:rPr lang="en-US" sz="2800"/>
              <a:t> m</a:t>
            </a:r>
            <a:r>
              <a:rPr lang="en-US" sz="2800" baseline="-25000"/>
              <a:t>dd</a:t>
            </a:r>
            <a:r>
              <a:rPr lang="en-US" sz="2800"/>
              <a:t> = m</a:t>
            </a:r>
            <a:r>
              <a:rPr lang="en-US" sz="2800" baseline="-25000"/>
              <a:t>ct</a:t>
            </a:r>
            <a:r>
              <a:rPr lang="en-US" sz="2800"/>
              <a:t> + m</a:t>
            </a:r>
            <a:r>
              <a:rPr lang="en-US" sz="2800" baseline="-25000"/>
              <a:t>dm</a:t>
            </a:r>
            <a:r>
              <a:rPr lang="en-US" sz="2800"/>
              <a:t> = 2+ 48 = 50 (g)</a:t>
            </a:r>
          </a:p>
          <a:p>
            <a:endParaRPr lang="en-US" sz="2800"/>
          </a:p>
          <a:p>
            <a:r>
              <a:rPr lang="en-US" sz="2800"/>
              <a:t>-Nồng độ phần trăm của dung dịch Acetic acid là</a:t>
            </a:r>
          </a:p>
          <a:p>
            <a:endParaRPr lang="en-US" sz="2800"/>
          </a:p>
          <a:p>
            <a:endParaRPr lang="en-US" sz="2800"/>
          </a:p>
          <a:p>
            <a:endParaRPr lang="en-US" sz="2800"/>
          </a:p>
          <a:p>
            <a:endParaRPr lang="en-US" sz="2800"/>
          </a:p>
          <a:p>
            <a:r>
              <a:rPr lang="en-US" sz="2800"/>
              <a:t>Vậy nồng độ phần trăm của dung dịch thu được là 4%</a:t>
            </a:r>
            <a:r>
              <a:rPr lang="en-US" sz="2800" i="1"/>
              <a:t> </a:t>
            </a:r>
            <a:endParaRPr lang="en-US" sz="2800"/>
          </a:p>
          <a:p>
            <a:endParaRPr lang="en-US" sz="2800"/>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a:t>
            </a:r>
          </a:p>
          <a:p>
            <a:pPr algn="ctr"/>
            <a:r>
              <a:rPr lang="en-US" sz="2800">
                <a:solidFill>
                  <a:schemeClr val="bg1"/>
                </a:solidFill>
                <a:latin typeface="+mj-lt"/>
                <a:cs typeface="Arial" panose="020B0604020202020204" pitchFamily="34" charset="0"/>
              </a:rPr>
              <a:t>Hoàn thành phiếu học tập số 3</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3"/>
          <a:srcRect l="-3420" t="25984" r="-1106" b="9163"/>
          <a:stretch/>
        </p:blipFill>
        <p:spPr>
          <a:xfrm>
            <a:off x="9724291" y="-25250"/>
            <a:ext cx="2183255" cy="1357323"/>
          </a:xfrm>
          <a:prstGeom prst="rect">
            <a:avLst/>
          </a:prstGeom>
        </p:spPr>
      </p:pic>
      <p:sp>
        <p:nvSpPr>
          <p:cNvPr id="11" name="Rectangle 8">
            <a:extLst>
              <a:ext uri="{FF2B5EF4-FFF2-40B4-BE49-F238E27FC236}">
                <a16:creationId xmlns:a16="http://schemas.microsoft.com/office/drawing/2014/main" id="{8B7F88AD-6701-A79A-2D11-D7ABE06CA6BF}"/>
              </a:ext>
            </a:extLst>
          </p:cNvPr>
          <p:cNvSpPr>
            <a:spLocks noChangeArrowheads="1"/>
          </p:cNvSpPr>
          <p:nvPr/>
        </p:nvSpPr>
        <p:spPr bwMode="auto">
          <a:xfrm>
            <a:off x="2407534" y="20652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2" name="Object 11">
            <a:extLst>
              <a:ext uri="{FF2B5EF4-FFF2-40B4-BE49-F238E27FC236}">
                <a16:creationId xmlns:a16="http://schemas.microsoft.com/office/drawing/2014/main" id="{BBE096BA-6B00-97FD-DE1D-B8E3F630486E}"/>
              </a:ext>
            </a:extLst>
          </p:cNvPr>
          <p:cNvGraphicFramePr>
            <a:graphicFrameLocks noChangeAspect="1"/>
          </p:cNvGraphicFramePr>
          <p:nvPr/>
        </p:nvGraphicFramePr>
        <p:xfrm>
          <a:off x="1770928" y="3388496"/>
          <a:ext cx="6580496" cy="1261640"/>
        </p:xfrm>
        <a:graphic>
          <a:graphicData uri="http://schemas.openxmlformats.org/presentationml/2006/ole">
            <mc:AlternateContent xmlns:mc="http://schemas.openxmlformats.org/markup-compatibility/2006">
              <mc:Choice xmlns:v="urn:schemas-microsoft-com:vml" Requires="v">
                <p:oleObj spid="_x0000_s3079" r:id="rId4" imgW="2286000" imgH="431800" progId="Equation.3">
                  <p:embed/>
                </p:oleObj>
              </mc:Choice>
              <mc:Fallback>
                <p:oleObj r:id="rId4" imgW="2286000" imgH="431800" progId="Equation.3">
                  <p:embed/>
                  <p:pic>
                    <p:nvPicPr>
                      <p:cNvPr id="12" name="Object 11">
                        <a:extLst>
                          <a:ext uri="{FF2B5EF4-FFF2-40B4-BE49-F238E27FC236}">
                            <a16:creationId xmlns:a16="http://schemas.microsoft.com/office/drawing/2014/main" id="{BBE096BA-6B00-97FD-DE1D-B8E3F63048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0928" y="3388496"/>
                        <a:ext cx="6580496" cy="1261640"/>
                      </a:xfrm>
                      <a:prstGeom prst="rect">
                        <a:avLst/>
                      </a:prstGeom>
                      <a:noFill/>
                    </p:spPr>
                  </p:pic>
                </p:oleObj>
              </mc:Fallback>
            </mc:AlternateContent>
          </a:graphicData>
        </a:graphic>
      </p:graphicFrame>
    </p:spTree>
    <p:extLst>
      <p:ext uri="{BB962C8B-B14F-4D97-AF65-F5344CB8AC3E}">
        <p14:creationId xmlns:p14="http://schemas.microsoft.com/office/powerpoint/2010/main" val="24250940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down)">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animEffect transition="in" filter="wipe(down)">
                                      <p:cBhvr>
                                        <p:cTn id="31"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9AAF93-5EE7-02A2-2C90-CA7514168BC8}"/>
              </a:ext>
            </a:extLst>
          </p:cNvPr>
          <p:cNvPicPr>
            <a:picLocks noChangeAspect="1"/>
          </p:cNvPicPr>
          <p:nvPr/>
        </p:nvPicPr>
        <p:blipFill>
          <a:blip r:embed="rId2">
            <a:clrChange>
              <a:clrFrom>
                <a:srgbClr val="000000">
                  <a:alpha val="0"/>
                </a:srgbClr>
              </a:clrFrom>
              <a:clrTo>
                <a:srgbClr val="000000">
                  <a:alpha val="0"/>
                </a:srgbClr>
              </a:clrTo>
            </a:clrChange>
          </a:blip>
          <a:stretch>
            <a:fillRect/>
          </a:stretch>
        </p:blipFill>
        <p:spPr>
          <a:xfrm>
            <a:off x="2056595" y="708189"/>
            <a:ext cx="7175896" cy="4432395"/>
          </a:xfrm>
          <a:prstGeom prst="rect">
            <a:avLst/>
          </a:prstGeom>
        </p:spPr>
      </p:pic>
      <p:sp>
        <p:nvSpPr>
          <p:cNvPr id="3" name="TextBox 2">
            <a:extLst>
              <a:ext uri="{FF2B5EF4-FFF2-40B4-BE49-F238E27FC236}">
                <a16:creationId xmlns:a16="http://schemas.microsoft.com/office/drawing/2014/main" id="{24F70CE0-80F4-26A2-5733-5C3FAE946566}"/>
              </a:ext>
            </a:extLst>
          </p:cNvPr>
          <p:cNvSpPr txBox="1"/>
          <p:nvPr/>
        </p:nvSpPr>
        <p:spPr>
          <a:xfrm>
            <a:off x="715297" y="5278879"/>
            <a:ext cx="9608574" cy="593304"/>
          </a:xfrm>
          <a:prstGeom prst="rect">
            <a:avLst/>
          </a:prstGeom>
          <a:noFill/>
        </p:spPr>
        <p:txBody>
          <a:bodyPr wrap="square">
            <a:spAutoFit/>
          </a:bodyPr>
          <a:lstStyle/>
          <a:p>
            <a:pPr marL="0" marR="0" algn="ctr">
              <a:lnSpc>
                <a:spcPct val="107000"/>
              </a:lnSpc>
              <a:spcBef>
                <a:spcPts val="0"/>
              </a:spcBef>
              <a:spcAft>
                <a:spcPts val="0"/>
              </a:spcAft>
            </a:pPr>
            <a:r>
              <a:rPr lang="en-US" sz="3200" b="1" i="1">
                <a:latin typeface="Times New Roman" panose="02020603050405020304" pitchFamily="18" charset="0"/>
                <a:ea typeface="Calibri" panose="020F0502020204030204" pitchFamily="34" charset="0"/>
                <a:cs typeface="Times New Roman" panose="02020603050405020304" pitchFamily="18" charset="0"/>
              </a:rPr>
              <a:t>G</a:t>
            </a:r>
            <a:r>
              <a:rPr lang="en-US" sz="3200" b="1" i="1">
                <a:effectLst/>
                <a:latin typeface="Times New Roman" panose="02020603050405020304" pitchFamily="18" charset="0"/>
                <a:ea typeface="Calibri" panose="020F0502020204030204" pitchFamily="34" charset="0"/>
                <a:cs typeface="Times New Roman" panose="02020603050405020304" pitchFamily="18" charset="0"/>
              </a:rPr>
              <a:t>iấm ăn là dd </a:t>
            </a:r>
            <a:r>
              <a:rPr lang="en-US" sz="3200" b="1" i="1">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Acetic acid </a:t>
            </a:r>
            <a:r>
              <a:rPr lang="en-US" sz="3200" b="1" i="1">
                <a:effectLst/>
                <a:latin typeface="Times New Roman" panose="02020603050405020304" pitchFamily="18" charset="0"/>
                <a:ea typeface="Calibri" panose="020F0502020204030204" pitchFamily="34" charset="0"/>
                <a:cs typeface="Times New Roman" panose="02020603050405020304" pitchFamily="18" charset="0"/>
              </a:rPr>
              <a:t>có nồng độ 2- 5%.</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7859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crush"/>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640015" y="961741"/>
            <a:ext cx="11096714" cy="3539430"/>
          </a:xfrm>
          <a:prstGeom prst="rect">
            <a:avLst/>
          </a:prstGeom>
          <a:noFill/>
        </p:spPr>
        <p:txBody>
          <a:bodyPr wrap="square">
            <a:spAutoFit/>
          </a:bodyPr>
          <a:lstStyle/>
          <a:p>
            <a:r>
              <a:rPr lang="en-US" sz="2800">
                <a:solidFill>
                  <a:srgbClr val="0070C0"/>
                </a:solidFill>
              </a:rPr>
              <a:t>BT2:</a:t>
            </a:r>
          </a:p>
          <a:p>
            <a:r>
              <a:rPr lang="en-US" sz="2800"/>
              <a:t>-Khối lượng NaOH có trong 200 g dung dịch 15% là : </a:t>
            </a:r>
          </a:p>
          <a:p>
            <a:endParaRPr lang="en-US" sz="2800"/>
          </a:p>
          <a:p>
            <a:endParaRPr lang="en-US" sz="2800"/>
          </a:p>
          <a:p>
            <a:endParaRPr lang="en-US" sz="2800"/>
          </a:p>
          <a:p>
            <a:endParaRPr lang="en-US" sz="2800"/>
          </a:p>
          <a:p>
            <a:r>
              <a:rPr lang="en-US" sz="2800" i="1"/>
              <a:t>Vậy khối lượng NaOH có trong 200 gam dd 15% là 30 gam.</a:t>
            </a:r>
            <a:endParaRPr lang="en-US" sz="2800"/>
          </a:p>
          <a:p>
            <a:endParaRPr lang="en-US" sz="2800"/>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a:t>
            </a:r>
          </a:p>
          <a:p>
            <a:pPr algn="ctr"/>
            <a:r>
              <a:rPr lang="en-US" sz="2800">
                <a:solidFill>
                  <a:schemeClr val="bg1"/>
                </a:solidFill>
                <a:latin typeface="+mj-lt"/>
                <a:cs typeface="Arial" panose="020B0604020202020204" pitchFamily="34" charset="0"/>
              </a:rPr>
              <a:t>Hoàn thành phiếu học tập số 3</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3"/>
          <a:srcRect l="-3420" t="25984" r="-1106" b="9163"/>
          <a:stretch/>
        </p:blipFill>
        <p:spPr>
          <a:xfrm>
            <a:off x="9724291" y="-25250"/>
            <a:ext cx="2183255" cy="1357323"/>
          </a:xfrm>
          <a:prstGeom prst="rect">
            <a:avLst/>
          </a:prstGeom>
        </p:spPr>
      </p:pic>
      <p:sp>
        <p:nvSpPr>
          <p:cNvPr id="11" name="Rectangle 8">
            <a:extLst>
              <a:ext uri="{FF2B5EF4-FFF2-40B4-BE49-F238E27FC236}">
                <a16:creationId xmlns:a16="http://schemas.microsoft.com/office/drawing/2014/main" id="{8B7F88AD-6701-A79A-2D11-D7ABE06CA6BF}"/>
              </a:ext>
            </a:extLst>
          </p:cNvPr>
          <p:cNvSpPr>
            <a:spLocks noChangeArrowheads="1"/>
          </p:cNvSpPr>
          <p:nvPr/>
        </p:nvSpPr>
        <p:spPr bwMode="auto">
          <a:xfrm>
            <a:off x="2407534" y="20652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06274C23-3B22-4367-E23B-1FE782773551}"/>
              </a:ext>
            </a:extLst>
          </p:cNvPr>
          <p:cNvSpPr>
            <a:spLocks noChangeArrowheads="1"/>
          </p:cNvSpPr>
          <p:nvPr/>
        </p:nvSpPr>
        <p:spPr bwMode="auto">
          <a:xfrm>
            <a:off x="1574157" y="213347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a:extLst>
              <a:ext uri="{FF2B5EF4-FFF2-40B4-BE49-F238E27FC236}">
                <a16:creationId xmlns:a16="http://schemas.microsoft.com/office/drawing/2014/main" id="{8C81AC9D-B717-BA49-778A-6DA258358A41}"/>
              </a:ext>
            </a:extLst>
          </p:cNvPr>
          <p:cNvGraphicFramePr>
            <a:graphicFrameLocks noChangeAspect="1"/>
          </p:cNvGraphicFramePr>
          <p:nvPr>
            <p:extLst>
              <p:ext uri="{D42A27DB-BD31-4B8C-83A1-F6EECF244321}">
                <p14:modId xmlns:p14="http://schemas.microsoft.com/office/powerpoint/2010/main" val="231424294"/>
              </p:ext>
            </p:extLst>
          </p:nvPr>
        </p:nvGraphicFramePr>
        <p:xfrm>
          <a:off x="1574156" y="1962083"/>
          <a:ext cx="7790123" cy="1343126"/>
        </p:xfrm>
        <a:graphic>
          <a:graphicData uri="http://schemas.openxmlformats.org/presentationml/2006/ole">
            <mc:AlternateContent xmlns:mc="http://schemas.openxmlformats.org/markup-compatibility/2006">
              <mc:Choice xmlns:v="urn:schemas-microsoft-com:vml" Requires="v">
                <p:oleObj spid="_x0000_s4103" r:id="rId4" imgW="2247900" imgH="393700" progId="Equation.3">
                  <p:embed/>
                </p:oleObj>
              </mc:Choice>
              <mc:Fallback>
                <p:oleObj r:id="rId4" imgW="2247900" imgH="393700"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4156" y="1962083"/>
                        <a:ext cx="7790123" cy="1343126"/>
                      </a:xfrm>
                      <a:prstGeom prst="rect">
                        <a:avLst/>
                      </a:prstGeom>
                      <a:noFill/>
                    </p:spPr>
                  </p:pic>
                </p:oleObj>
              </mc:Fallback>
            </mc:AlternateContent>
          </a:graphicData>
        </a:graphic>
      </p:graphicFrame>
    </p:spTree>
    <p:extLst>
      <p:ext uri="{BB962C8B-B14F-4D97-AF65-F5344CB8AC3E}">
        <p14:creationId xmlns:p14="http://schemas.microsoft.com/office/powerpoint/2010/main" val="2315477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640015" y="961741"/>
            <a:ext cx="11096714" cy="4401205"/>
          </a:xfrm>
          <a:prstGeom prst="rect">
            <a:avLst/>
          </a:prstGeom>
          <a:noFill/>
        </p:spPr>
        <p:txBody>
          <a:bodyPr wrap="square">
            <a:spAutoFit/>
          </a:bodyPr>
          <a:lstStyle/>
          <a:p>
            <a:r>
              <a:rPr lang="en-US" sz="2800">
                <a:solidFill>
                  <a:srgbClr val="0070C0"/>
                </a:solidFill>
                <a:latin typeface="+mj-lt"/>
              </a:rPr>
              <a:t>BT3:</a:t>
            </a:r>
          </a:p>
          <a:p>
            <a:r>
              <a:rPr lang="en-US" sz="2800">
                <a:latin typeface="+mj-lt"/>
              </a:rPr>
              <a:t>- Khối lượng dung dịch đường pha chế được là:</a:t>
            </a:r>
          </a:p>
          <a:p>
            <a:endParaRPr lang="en-US" sz="2800">
              <a:latin typeface="+mj-lt"/>
            </a:endParaRPr>
          </a:p>
          <a:p>
            <a:endParaRPr lang="en-US" sz="2800">
              <a:latin typeface="+mj-lt"/>
            </a:endParaRPr>
          </a:p>
          <a:p>
            <a:endParaRPr lang="en-US" sz="2800">
              <a:latin typeface="+mj-lt"/>
            </a:endParaRPr>
          </a:p>
          <a:p>
            <a:endParaRPr lang="en-US" sz="2800">
              <a:latin typeface="+mj-lt"/>
            </a:endParaRPr>
          </a:p>
          <a:p>
            <a:r>
              <a:rPr lang="en-US" sz="2800">
                <a:latin typeface="+mj-lt"/>
              </a:rPr>
              <a:t>- Khối lượng nước cần dùng cho pha chế là :</a:t>
            </a:r>
          </a:p>
          <a:p>
            <a:r>
              <a:rPr lang="en-US" sz="2800">
                <a:latin typeface="+mj-lt"/>
              </a:rPr>
              <a:t> 	m</a:t>
            </a:r>
            <a:r>
              <a:rPr lang="en-US" sz="2800" baseline="-25000">
                <a:latin typeface="+mj-lt"/>
              </a:rPr>
              <a:t>dd</a:t>
            </a:r>
            <a:r>
              <a:rPr lang="en-US" sz="2800">
                <a:latin typeface="+mj-lt"/>
              </a:rPr>
              <a:t>  = m</a:t>
            </a:r>
            <a:r>
              <a:rPr lang="en-US" sz="2800" baseline="-25000">
                <a:latin typeface="+mj-lt"/>
              </a:rPr>
              <a:t>ct  </a:t>
            </a:r>
            <a:r>
              <a:rPr lang="en-US" sz="2800">
                <a:latin typeface="+mj-lt"/>
              </a:rPr>
              <a:t>+  m</a:t>
            </a:r>
            <a:r>
              <a:rPr lang="en-US" sz="2800" baseline="-25000">
                <a:latin typeface="+mj-lt"/>
              </a:rPr>
              <a:t>dm </a:t>
            </a:r>
            <a:r>
              <a:rPr lang="en-US" sz="2800">
                <a:latin typeface="+mj-lt"/>
              </a:rPr>
              <a:t> </a:t>
            </a:r>
          </a:p>
          <a:p>
            <a:r>
              <a:rPr lang="en-US" sz="2800">
                <a:latin typeface="+mj-lt"/>
              </a:rPr>
              <a:t> 	m</a:t>
            </a:r>
            <a:r>
              <a:rPr lang="en-US" sz="2800" baseline="-25000">
                <a:latin typeface="+mj-lt"/>
              </a:rPr>
              <a:t>dm</a:t>
            </a:r>
            <a:r>
              <a:rPr lang="en-US" sz="2800">
                <a:latin typeface="+mj-lt"/>
              </a:rPr>
              <a:t> = m</a:t>
            </a:r>
            <a:r>
              <a:rPr lang="en-US" sz="2800" baseline="-25000">
                <a:latin typeface="+mj-lt"/>
              </a:rPr>
              <a:t>dd</a:t>
            </a:r>
            <a:r>
              <a:rPr lang="en-US" sz="2800">
                <a:latin typeface="+mj-lt"/>
              </a:rPr>
              <a:t> – m</a:t>
            </a:r>
            <a:r>
              <a:rPr lang="en-US" sz="2800" baseline="-25000">
                <a:latin typeface="+mj-lt"/>
              </a:rPr>
              <a:t>ct </a:t>
            </a:r>
            <a:r>
              <a:rPr lang="en-US" sz="2800">
                <a:latin typeface="+mj-lt"/>
              </a:rPr>
              <a:t> = 200 – 20 = 180 gam </a:t>
            </a:r>
          </a:p>
          <a:p>
            <a:r>
              <a:rPr lang="en-US" sz="2800" i="1">
                <a:latin typeface="+mj-lt"/>
              </a:rPr>
              <a:t>Vậy khối lượng nước cần pha chế là 180g</a:t>
            </a:r>
            <a:endParaRPr lang="en-US" sz="2800">
              <a:latin typeface="+mj-lt"/>
            </a:endParaRP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a:t>
            </a:r>
          </a:p>
          <a:p>
            <a:pPr algn="ctr"/>
            <a:r>
              <a:rPr lang="en-US" sz="2800">
                <a:solidFill>
                  <a:schemeClr val="bg1"/>
                </a:solidFill>
                <a:latin typeface="+mj-lt"/>
                <a:cs typeface="Arial" panose="020B0604020202020204" pitchFamily="34" charset="0"/>
              </a:rPr>
              <a:t>Hoàn thành phiếu học tập số 3</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3"/>
          <a:srcRect l="-3420" t="25984" r="-1106" b="9163"/>
          <a:stretch/>
        </p:blipFill>
        <p:spPr>
          <a:xfrm>
            <a:off x="9724291" y="-25250"/>
            <a:ext cx="2183255" cy="1357323"/>
          </a:xfrm>
          <a:prstGeom prst="rect">
            <a:avLst/>
          </a:prstGeom>
        </p:spPr>
      </p:pic>
      <p:sp>
        <p:nvSpPr>
          <p:cNvPr id="11" name="Rectangle 8">
            <a:extLst>
              <a:ext uri="{FF2B5EF4-FFF2-40B4-BE49-F238E27FC236}">
                <a16:creationId xmlns:a16="http://schemas.microsoft.com/office/drawing/2014/main" id="{8B7F88AD-6701-A79A-2D11-D7ABE06CA6BF}"/>
              </a:ext>
            </a:extLst>
          </p:cNvPr>
          <p:cNvSpPr>
            <a:spLocks noChangeArrowheads="1"/>
          </p:cNvSpPr>
          <p:nvPr/>
        </p:nvSpPr>
        <p:spPr bwMode="auto">
          <a:xfrm>
            <a:off x="2407534" y="20652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06274C23-3B22-4367-E23B-1FE782773551}"/>
              </a:ext>
            </a:extLst>
          </p:cNvPr>
          <p:cNvSpPr>
            <a:spLocks noChangeArrowheads="1"/>
          </p:cNvSpPr>
          <p:nvPr/>
        </p:nvSpPr>
        <p:spPr bwMode="auto">
          <a:xfrm>
            <a:off x="1574157" y="213347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EEA8969A-6D00-2BD7-D59C-D5CA52ABF24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id="{C1D425A6-FF2D-76C2-A4B2-80D8A0F7FF6C}"/>
              </a:ext>
            </a:extLst>
          </p:cNvPr>
          <p:cNvGraphicFramePr>
            <a:graphicFrameLocks noChangeAspect="1"/>
          </p:cNvGraphicFramePr>
          <p:nvPr>
            <p:extLst>
              <p:ext uri="{D42A27DB-BD31-4B8C-83A1-F6EECF244321}">
                <p14:modId xmlns:p14="http://schemas.microsoft.com/office/powerpoint/2010/main" val="2170298449"/>
              </p:ext>
            </p:extLst>
          </p:nvPr>
        </p:nvGraphicFramePr>
        <p:xfrm>
          <a:off x="1388961" y="2133476"/>
          <a:ext cx="6751637" cy="1239995"/>
        </p:xfrm>
        <a:graphic>
          <a:graphicData uri="http://schemas.openxmlformats.org/presentationml/2006/ole">
            <mc:AlternateContent xmlns:mc="http://schemas.openxmlformats.org/markup-compatibility/2006">
              <mc:Choice xmlns:v="urn:schemas-microsoft-com:vml" Requires="v">
                <p:oleObj spid="_x0000_s5127" r:id="rId4" imgW="2120900" imgH="393700" progId="Equation.DSMT4">
                  <p:embed/>
                </p:oleObj>
              </mc:Choice>
              <mc:Fallback>
                <p:oleObj r:id="rId4" imgW="2120900" imgH="3937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8961" y="2133476"/>
                        <a:ext cx="6751637" cy="1239995"/>
                      </a:xfrm>
                      <a:prstGeom prst="rect">
                        <a:avLst/>
                      </a:prstGeom>
                      <a:noFill/>
                    </p:spPr>
                  </p:pic>
                </p:oleObj>
              </mc:Fallback>
            </mc:AlternateContent>
          </a:graphicData>
        </a:graphic>
      </p:graphicFrame>
    </p:spTree>
    <p:extLst>
      <p:ext uri="{BB962C8B-B14F-4D97-AF65-F5344CB8AC3E}">
        <p14:creationId xmlns:p14="http://schemas.microsoft.com/office/powerpoint/2010/main" val="1254748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a:extLst>
              <a:ext uri="{FF2B5EF4-FFF2-40B4-BE49-F238E27FC236}">
                <a16:creationId xmlns:a16="http://schemas.microsoft.com/office/drawing/2014/main" id="{1487B75C-3857-549A-E199-A11C4A826FBC}"/>
              </a:ext>
            </a:extLst>
          </p:cNvPr>
          <p:cNvPicPr>
            <a:picLocks noChangeAspect="1" noChangeArrowheads="1" noCrop="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441961" y="1086052"/>
            <a:ext cx="1049382" cy="73511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2">
            <a:extLst>
              <a:ext uri="{FF2B5EF4-FFF2-40B4-BE49-F238E27FC236}">
                <a16:creationId xmlns:a16="http://schemas.microsoft.com/office/drawing/2014/main" id="{0B160093-20A9-FF59-BD7D-A2EA8FA7B081}"/>
              </a:ext>
            </a:extLst>
          </p:cNvPr>
          <p:cNvSpPr>
            <a:spLocks noChangeArrowheads="1"/>
          </p:cNvSpPr>
          <p:nvPr/>
        </p:nvSpPr>
        <p:spPr bwMode="auto">
          <a:xfrm>
            <a:off x="721849" y="1796968"/>
            <a:ext cx="10969409" cy="1156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9" tIns="45709" rIns="91419" bIns="45709" numCol="1" anchor="ctr" anchorCtr="0" compatLnSpc="1">
            <a:prstTxWarp prst="textNoShape">
              <a:avLst/>
            </a:prstTxWarp>
            <a:spAutoFit/>
          </a:bodyPr>
          <a:lstStyle>
            <a:lvl1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9pPr>
          </a:lstStyle>
          <a:p>
            <a:pPr marL="0" marR="0" indent="254000">
              <a:lnSpc>
                <a:spcPct val="130000"/>
              </a:lnSpc>
              <a:spcBef>
                <a:spcPts val="0"/>
              </a:spcBef>
              <a:spcAft>
                <a:spcPts val="600"/>
              </a:spcAft>
            </a:pPr>
            <a:r>
              <a:rPr lang="en-US" sz="2800" kern="100">
                <a:solidFill>
                  <a:srgbClr val="000000"/>
                </a:solidFill>
                <a:effectLst/>
                <a:latin typeface="Times New Roman" panose="02020603050405020304" pitchFamily="18" charset="0"/>
                <a:ea typeface="Segoe UI" panose="020B0502040204020203" pitchFamily="34" charset="0"/>
              </a:rPr>
              <a:t>Nồng độ phần trăm (kí hiệu là C%) của một dung dịch cho ta biết số gam chất tan có trong 100 gam dung dịch.</a:t>
            </a:r>
            <a:endParaRPr lang="en-US" sz="2800" kern="100">
              <a:effectLst/>
              <a:latin typeface="Segoe UI" panose="020B0502040204020203" pitchFamily="34" charset="0"/>
              <a:ea typeface="Segoe UI" panose="020B0502040204020203" pitchFamily="34" charset="0"/>
            </a:endParaRPr>
          </a:p>
        </p:txBody>
      </p:sp>
      <p:grpSp>
        <p:nvGrpSpPr>
          <p:cNvPr id="2" name="Group 1">
            <a:extLst>
              <a:ext uri="{FF2B5EF4-FFF2-40B4-BE49-F238E27FC236}">
                <a16:creationId xmlns:a16="http://schemas.microsoft.com/office/drawing/2014/main" id="{88DCC5F1-A1D6-0F65-0153-3AD080F8704F}"/>
              </a:ext>
            </a:extLst>
          </p:cNvPr>
          <p:cNvGrpSpPr/>
          <p:nvPr/>
        </p:nvGrpSpPr>
        <p:grpSpPr>
          <a:xfrm>
            <a:off x="966652" y="144080"/>
            <a:ext cx="10724606" cy="1580548"/>
            <a:chOff x="1850890" y="373354"/>
            <a:chExt cx="7956786" cy="2214357"/>
          </a:xfrm>
        </p:grpSpPr>
        <p:sp>
          <p:nvSpPr>
            <p:cNvPr id="3" name="矩形: 圆角 1">
              <a:extLst>
                <a:ext uri="{FF2B5EF4-FFF2-40B4-BE49-F238E27FC236}">
                  <a16:creationId xmlns:a16="http://schemas.microsoft.com/office/drawing/2014/main" id="{63B54349-5318-8E09-A5BB-223DDAF1BCD7}"/>
                </a:ext>
              </a:extLst>
            </p:cNvPr>
            <p:cNvSpPr/>
            <p:nvPr/>
          </p:nvSpPr>
          <p:spPr>
            <a:xfrm>
              <a:off x="1850890" y="373354"/>
              <a:ext cx="7956786" cy="2214357"/>
            </a:xfrm>
            <a:prstGeom prst="roundRect">
              <a:avLst>
                <a:gd name="adj" fmla="val 50000"/>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a:extLst>
                <a:ext uri="{FF2B5EF4-FFF2-40B4-BE49-F238E27FC236}">
                  <a16:creationId xmlns:a16="http://schemas.microsoft.com/office/drawing/2014/main" id="{E8C1CE1A-5AE9-3DD1-3759-48761F2498F2}"/>
                </a:ext>
              </a:extLst>
            </p:cNvPr>
            <p:cNvSpPr txBox="1"/>
            <p:nvPr/>
          </p:nvSpPr>
          <p:spPr>
            <a:xfrm>
              <a:off x="2303131" y="493242"/>
              <a:ext cx="7240201" cy="1854145"/>
            </a:xfrm>
            <a:prstGeom prst="rect">
              <a:avLst/>
            </a:prstGeom>
            <a:noFill/>
          </p:spPr>
          <p:txBody>
            <a:bodyPr wrap="square" rtlCol="0">
              <a:spAutoFit/>
            </a:bodyPr>
            <a:lstStyle/>
            <a:p>
              <a:r>
                <a:rPr lang="en-US" altLang="zh-CN" sz="4000" b="1">
                  <a:solidFill>
                    <a:schemeClr val="bg1"/>
                  </a:solidFill>
                  <a:latin typeface="+mj-lt"/>
                  <a:ea typeface="汉仪喵魂体W" panose="00020600040101010101" pitchFamily="18" charset="-122"/>
                </a:rPr>
                <a:t>III. Nồng độ dung dịch</a:t>
              </a:r>
            </a:p>
            <a:p>
              <a:r>
                <a:rPr lang="en-US" altLang="zh-CN" sz="4000" b="1">
                  <a:solidFill>
                    <a:schemeClr val="bg1"/>
                  </a:solidFill>
                  <a:latin typeface="+mj-lt"/>
                  <a:ea typeface="汉仪喵魂体W" panose="00020600040101010101" pitchFamily="18" charset="-122"/>
                </a:rPr>
                <a:t>1) Nồng độ phần trăm</a:t>
              </a:r>
              <a:endParaRPr lang="zh-CN" altLang="en-US" sz="4000" b="1" dirty="0">
                <a:solidFill>
                  <a:schemeClr val="bg1"/>
                </a:solidFill>
                <a:latin typeface="+mj-lt"/>
                <a:ea typeface="汉仪喵魂体W" panose="00020600040101010101" pitchFamily="18" charset="-122"/>
              </a:endParaRPr>
            </a:p>
          </p:txBody>
        </p:sp>
      </p:grpSp>
      <p:sp>
        <p:nvSpPr>
          <p:cNvPr id="5" name="Rectangle 2">
            <a:extLst>
              <a:ext uri="{FF2B5EF4-FFF2-40B4-BE49-F238E27FC236}">
                <a16:creationId xmlns:a16="http://schemas.microsoft.com/office/drawing/2014/main" id="{C552C108-ED39-7D36-C162-DDAAAB67625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id="{C662BC4E-3F45-4558-3A8D-5022B9A8C089}"/>
              </a:ext>
            </a:extLst>
          </p:cNvPr>
          <p:cNvGraphicFramePr>
            <a:graphicFrameLocks noChangeAspect="1"/>
          </p:cNvGraphicFramePr>
          <p:nvPr>
            <p:extLst>
              <p:ext uri="{D42A27DB-BD31-4B8C-83A1-F6EECF244321}">
                <p14:modId xmlns:p14="http://schemas.microsoft.com/office/powerpoint/2010/main" val="362261942"/>
              </p:ext>
            </p:extLst>
          </p:nvPr>
        </p:nvGraphicFramePr>
        <p:xfrm>
          <a:off x="1491343" y="3237383"/>
          <a:ext cx="2672884" cy="1190804"/>
        </p:xfrm>
        <a:graphic>
          <a:graphicData uri="http://schemas.openxmlformats.org/presentationml/2006/ole">
            <mc:AlternateContent xmlns:mc="http://schemas.openxmlformats.org/markup-compatibility/2006">
              <mc:Choice xmlns:v="urn:schemas-microsoft-com:vml" Requires="v">
                <p:oleObj spid="_x0000_s6166" r:id="rId4" imgW="990600" imgH="431800" progId="Equation.DSMT4">
                  <p:embed/>
                </p:oleObj>
              </mc:Choice>
              <mc:Fallback>
                <p:oleObj r:id="rId4" imgW="990600" imgH="4318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1343" y="3237383"/>
                        <a:ext cx="2672884" cy="1190804"/>
                      </a:xfrm>
                      <a:prstGeom prst="rect">
                        <a:avLst/>
                      </a:prstGeom>
                      <a:noFill/>
                    </p:spPr>
                  </p:pic>
                </p:oleObj>
              </mc:Fallback>
            </mc:AlternateContent>
          </a:graphicData>
        </a:graphic>
      </p:graphicFrame>
      <p:sp>
        <p:nvSpPr>
          <p:cNvPr id="11" name="TextBox 10">
            <a:extLst>
              <a:ext uri="{FF2B5EF4-FFF2-40B4-BE49-F238E27FC236}">
                <a16:creationId xmlns:a16="http://schemas.microsoft.com/office/drawing/2014/main" id="{F527BEEC-6AB9-F5AB-0769-4FA3F8B2E696}"/>
              </a:ext>
            </a:extLst>
          </p:cNvPr>
          <p:cNvSpPr txBox="1"/>
          <p:nvPr/>
        </p:nvSpPr>
        <p:spPr>
          <a:xfrm>
            <a:off x="3840464" y="3025436"/>
            <a:ext cx="8046735" cy="2221442"/>
          </a:xfrm>
          <a:prstGeom prst="rect">
            <a:avLst/>
          </a:prstGeom>
          <a:noFill/>
        </p:spPr>
        <p:txBody>
          <a:bodyPr wrap="square">
            <a:spAutoFit/>
          </a:bodyPr>
          <a:lstStyle/>
          <a:p>
            <a:pPr marL="457200" marR="0" indent="457200" algn="just">
              <a:lnSpc>
                <a:spcPct val="107000"/>
              </a:lnSpc>
              <a:spcBef>
                <a:spcPts val="0"/>
              </a:spcBef>
              <a:spcAft>
                <a:spcPts val="80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Trong đó:</a:t>
            </a:r>
          </a:p>
          <a:p>
            <a:pPr marL="457200" marR="0" indent="457200" algn="just">
              <a:lnSpc>
                <a:spcPct val="107000"/>
              </a:lnSpc>
              <a:spcBef>
                <a:spcPts val="0"/>
              </a:spcBef>
              <a:spcAft>
                <a:spcPts val="80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 C% là Nồng độ phần trăm của dung dịch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gn="just">
              <a:lnSpc>
                <a:spcPct val="107000"/>
              </a:lnSpc>
              <a:spcBef>
                <a:spcPts val="0"/>
              </a:spcBef>
              <a:spcAft>
                <a:spcPts val="800"/>
              </a:spcAft>
            </a:pPr>
            <a:r>
              <a:rPr lang="fr-FR" sz="2800">
                <a:effectLst/>
                <a:latin typeface="Times New Roman" panose="02020603050405020304" pitchFamily="18" charset="0"/>
                <a:ea typeface="Calibri" panose="020F0502020204030204" pitchFamily="34" charset="0"/>
                <a:cs typeface="Times New Roman" panose="02020603050405020304" pitchFamily="18" charset="0"/>
              </a:rPr>
              <a:t>+ m</a:t>
            </a:r>
            <a:r>
              <a:rPr lang="fr-FR" sz="2800" baseline="-25000">
                <a:effectLst/>
                <a:latin typeface="Times New Roman" panose="02020603050405020304" pitchFamily="18" charset="0"/>
                <a:ea typeface="Calibri" panose="020F0502020204030204" pitchFamily="34" charset="0"/>
                <a:cs typeface="Times New Roman" panose="02020603050405020304" pitchFamily="18" charset="0"/>
              </a:rPr>
              <a:t>ct</a:t>
            </a:r>
            <a:r>
              <a:rPr lang="fr-FR" sz="2800">
                <a:effectLst/>
                <a:latin typeface="Times New Roman" panose="02020603050405020304" pitchFamily="18" charset="0"/>
                <a:ea typeface="Calibri" panose="020F0502020204030204" pitchFamily="34" charset="0"/>
                <a:cs typeface="Times New Roman" panose="02020603050405020304" pitchFamily="18" charset="0"/>
              </a:rPr>
              <a:t> là khối lượng chất tan (g)</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gn="just">
              <a:lnSpc>
                <a:spcPct val="107000"/>
              </a:lnSpc>
              <a:spcBef>
                <a:spcPts val="0"/>
              </a:spcBef>
              <a:spcAft>
                <a:spcPts val="800"/>
              </a:spcAft>
            </a:pPr>
            <a:r>
              <a:rPr lang="fr-FR" sz="2800">
                <a:effectLst/>
                <a:latin typeface="Times New Roman" panose="02020603050405020304" pitchFamily="18" charset="0"/>
                <a:ea typeface="Calibri" panose="020F0502020204030204" pitchFamily="34" charset="0"/>
                <a:cs typeface="Times New Roman" panose="02020603050405020304" pitchFamily="18" charset="0"/>
              </a:rPr>
              <a:t>+ m</a:t>
            </a:r>
            <a:r>
              <a:rPr lang="fr-FR" sz="2800" baseline="-25000">
                <a:effectLst/>
                <a:latin typeface="Times New Roman" panose="02020603050405020304" pitchFamily="18" charset="0"/>
                <a:ea typeface="Calibri" panose="020F0502020204030204" pitchFamily="34" charset="0"/>
                <a:cs typeface="Times New Roman" panose="02020603050405020304" pitchFamily="18" charset="0"/>
              </a:rPr>
              <a:t>dd </a:t>
            </a:r>
            <a:r>
              <a:rPr lang="fr-FR" sz="2800">
                <a:effectLst/>
                <a:latin typeface="Times New Roman" panose="02020603050405020304" pitchFamily="18" charset="0"/>
                <a:ea typeface="Calibri" panose="020F0502020204030204" pitchFamily="34" charset="0"/>
                <a:cs typeface="Times New Roman" panose="02020603050405020304" pitchFamily="18" charset="0"/>
              </a:rPr>
              <a:t>là khối lượng dung dịch (g)</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4">
            <a:extLst>
              <a:ext uri="{FF2B5EF4-FFF2-40B4-BE49-F238E27FC236}">
                <a16:creationId xmlns:a16="http://schemas.microsoft.com/office/drawing/2014/main" id="{737F1768-6234-0CB8-95D5-467EEAAF651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a:extLst>
              <a:ext uri="{FF2B5EF4-FFF2-40B4-BE49-F238E27FC236}">
                <a16:creationId xmlns:a16="http://schemas.microsoft.com/office/drawing/2014/main" id="{ECE54308-D2FF-22E3-545B-8D0450B089D2}"/>
              </a:ext>
            </a:extLst>
          </p:cNvPr>
          <p:cNvGraphicFramePr>
            <a:graphicFrameLocks noChangeAspect="1"/>
          </p:cNvGraphicFramePr>
          <p:nvPr>
            <p:extLst>
              <p:ext uri="{D42A27DB-BD31-4B8C-83A1-F6EECF244321}">
                <p14:modId xmlns:p14="http://schemas.microsoft.com/office/powerpoint/2010/main" val="2208032874"/>
              </p:ext>
            </p:extLst>
          </p:nvPr>
        </p:nvGraphicFramePr>
        <p:xfrm>
          <a:off x="1491343" y="4453129"/>
          <a:ext cx="2865201" cy="669147"/>
        </p:xfrm>
        <a:graphic>
          <a:graphicData uri="http://schemas.openxmlformats.org/presentationml/2006/ole">
            <mc:AlternateContent xmlns:mc="http://schemas.openxmlformats.org/markup-compatibility/2006">
              <mc:Choice xmlns:v="urn:schemas-microsoft-com:vml" Requires="v">
                <p:oleObj spid="_x0000_s6167" r:id="rId6" imgW="1016000" imgH="241300" progId="Equation.DSMT4">
                  <p:embed/>
                </p:oleObj>
              </mc:Choice>
              <mc:Fallback>
                <p:oleObj r:id="rId6" imgW="1016000" imgH="2413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91343" y="4453129"/>
                        <a:ext cx="2865201" cy="669147"/>
                      </a:xfrm>
                      <a:prstGeom prst="rect">
                        <a:avLst/>
                      </a:prstGeom>
                      <a:noFill/>
                    </p:spPr>
                  </p:pic>
                </p:oleObj>
              </mc:Fallback>
            </mc:AlternateContent>
          </a:graphicData>
        </a:graphic>
      </p:graphicFrame>
      <p:sp>
        <p:nvSpPr>
          <p:cNvPr id="16" name="TextBox 15">
            <a:extLst>
              <a:ext uri="{FF2B5EF4-FFF2-40B4-BE49-F238E27FC236}">
                <a16:creationId xmlns:a16="http://schemas.microsoft.com/office/drawing/2014/main" id="{56BF15FC-C33E-5A66-29A3-000661CABC80}"/>
              </a:ext>
            </a:extLst>
          </p:cNvPr>
          <p:cNvSpPr txBox="1"/>
          <p:nvPr/>
        </p:nvSpPr>
        <p:spPr>
          <a:xfrm>
            <a:off x="914399" y="5665477"/>
            <a:ext cx="2672884" cy="523220"/>
          </a:xfrm>
          <a:prstGeom prst="rect">
            <a:avLst/>
          </a:prstGeom>
          <a:noFill/>
        </p:spPr>
        <p:txBody>
          <a:bodyPr wrap="square">
            <a:spAutoFit/>
          </a:bodyPr>
          <a:lstStyle/>
          <a:p>
            <a:r>
              <a:rPr lang="en-US" sz="2800" kern="0">
                <a:solidFill>
                  <a:srgbClr val="0070C0"/>
                </a:solidFill>
                <a:effectLst/>
                <a:latin typeface="Times New Roman" panose="02020603050405020304" pitchFamily="18" charset="0"/>
                <a:ea typeface="Calibri" panose="020F0502020204030204" pitchFamily="34" charset="0"/>
              </a:rPr>
              <a:t>CT chuyển đổi</a:t>
            </a:r>
            <a:endParaRPr lang="en-US" sz="2800">
              <a:solidFill>
                <a:srgbClr val="0070C0"/>
              </a:solidFill>
            </a:endParaRPr>
          </a:p>
        </p:txBody>
      </p:sp>
      <p:sp>
        <p:nvSpPr>
          <p:cNvPr id="17" name="Rectangle 6">
            <a:extLst>
              <a:ext uri="{FF2B5EF4-FFF2-40B4-BE49-F238E27FC236}">
                <a16:creationId xmlns:a16="http://schemas.microsoft.com/office/drawing/2014/main" id="{EF0AA8EE-2C98-54D1-94CF-70447AD1D10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 name="Object 17">
            <a:extLst>
              <a:ext uri="{FF2B5EF4-FFF2-40B4-BE49-F238E27FC236}">
                <a16:creationId xmlns:a16="http://schemas.microsoft.com/office/drawing/2014/main" id="{1A15E1F7-2BF3-4B4D-8930-CDB82E707CBD}"/>
              </a:ext>
            </a:extLst>
          </p:cNvPr>
          <p:cNvGraphicFramePr>
            <a:graphicFrameLocks noChangeAspect="1"/>
          </p:cNvGraphicFramePr>
          <p:nvPr>
            <p:extLst>
              <p:ext uri="{D42A27DB-BD31-4B8C-83A1-F6EECF244321}">
                <p14:modId xmlns:p14="http://schemas.microsoft.com/office/powerpoint/2010/main" val="3434883532"/>
              </p:ext>
            </p:extLst>
          </p:nvPr>
        </p:nvGraphicFramePr>
        <p:xfrm>
          <a:off x="3587283" y="5448395"/>
          <a:ext cx="2939481" cy="1011964"/>
        </p:xfrm>
        <a:graphic>
          <a:graphicData uri="http://schemas.openxmlformats.org/presentationml/2006/ole">
            <mc:AlternateContent xmlns:mc="http://schemas.openxmlformats.org/markup-compatibility/2006">
              <mc:Choice xmlns:v="urn:schemas-microsoft-com:vml" Requires="v">
                <p:oleObj spid="_x0000_s6168" r:id="rId8" imgW="914400" imgH="393700" progId="Equation.3">
                  <p:embed/>
                </p:oleObj>
              </mc:Choice>
              <mc:Fallback>
                <p:oleObj r:id="rId8" imgW="914400" imgH="393700" progId="Equation.3">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87283" y="5448395"/>
                        <a:ext cx="2939481" cy="1011964"/>
                      </a:xfrm>
                      <a:prstGeom prst="rect">
                        <a:avLst/>
                      </a:prstGeom>
                      <a:noFill/>
                    </p:spPr>
                  </p:pic>
                </p:oleObj>
              </mc:Fallback>
            </mc:AlternateContent>
          </a:graphicData>
        </a:graphic>
      </p:graphicFrame>
      <p:sp>
        <p:nvSpPr>
          <p:cNvPr id="19" name="Rectangle 8">
            <a:extLst>
              <a:ext uri="{FF2B5EF4-FFF2-40B4-BE49-F238E27FC236}">
                <a16:creationId xmlns:a16="http://schemas.microsoft.com/office/drawing/2014/main" id="{B32F936A-AD01-7603-FFDA-B2B269422EA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 name="Object 19">
            <a:extLst>
              <a:ext uri="{FF2B5EF4-FFF2-40B4-BE49-F238E27FC236}">
                <a16:creationId xmlns:a16="http://schemas.microsoft.com/office/drawing/2014/main" id="{9E8B4B18-D397-944A-7B44-0394E684BB53}"/>
              </a:ext>
            </a:extLst>
          </p:cNvPr>
          <p:cNvGraphicFramePr>
            <a:graphicFrameLocks noChangeAspect="1"/>
          </p:cNvGraphicFramePr>
          <p:nvPr>
            <p:extLst>
              <p:ext uri="{D42A27DB-BD31-4B8C-83A1-F6EECF244321}">
                <p14:modId xmlns:p14="http://schemas.microsoft.com/office/powerpoint/2010/main" val="3469206493"/>
              </p:ext>
            </p:extLst>
          </p:nvPr>
        </p:nvGraphicFramePr>
        <p:xfrm>
          <a:off x="6764395" y="5393816"/>
          <a:ext cx="2672883" cy="1066543"/>
        </p:xfrm>
        <a:graphic>
          <a:graphicData uri="http://schemas.openxmlformats.org/presentationml/2006/ole">
            <mc:AlternateContent xmlns:mc="http://schemas.openxmlformats.org/markup-compatibility/2006">
              <mc:Choice xmlns:v="urn:schemas-microsoft-com:vml" Requires="v">
                <p:oleObj spid="_x0000_s6169" r:id="rId10" imgW="965200" imgH="393700" progId="Equation.3">
                  <p:embed/>
                </p:oleObj>
              </mc:Choice>
              <mc:Fallback>
                <p:oleObj r:id="rId10" imgW="965200" imgH="393700" progId="Equation.3">
                  <p:embed/>
                  <p:pic>
                    <p:nvPicPr>
                      <p:cNvPr id="0"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64395" y="5393816"/>
                        <a:ext cx="2672883" cy="1066543"/>
                      </a:xfrm>
                      <a:prstGeom prst="rect">
                        <a:avLst/>
                      </a:prstGeom>
                      <a:noFill/>
                    </p:spPr>
                  </p:pic>
                </p:oleObj>
              </mc:Fallback>
            </mc:AlternateContent>
          </a:graphicData>
        </a:graphic>
      </p:graphicFrame>
      <p:sp>
        <p:nvSpPr>
          <p:cNvPr id="22" name="Rectangle 21">
            <a:extLst>
              <a:ext uri="{FF2B5EF4-FFF2-40B4-BE49-F238E27FC236}">
                <a16:creationId xmlns:a16="http://schemas.microsoft.com/office/drawing/2014/main" id="{3F68DD84-2A04-DBB9-43CA-3C58542ED87F}"/>
              </a:ext>
            </a:extLst>
          </p:cNvPr>
          <p:cNvSpPr/>
          <p:nvPr/>
        </p:nvSpPr>
        <p:spPr>
          <a:xfrm>
            <a:off x="911912" y="3261431"/>
            <a:ext cx="3728916" cy="1952098"/>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456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p:bldP spid="16" grpId="0"/>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III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3927231" y="908673"/>
            <a:ext cx="8449110" cy="1107996"/>
          </a:xfrm>
          <a:prstGeom prst="rect">
            <a:avLst/>
          </a:prstGeom>
          <a:noFill/>
        </p:spPr>
        <p:txBody>
          <a:bodyPr wrap="square" rtlCol="0">
            <a:spAutoFit/>
          </a:bodyPr>
          <a:lstStyle/>
          <a:p>
            <a:r>
              <a:rPr lang="en-US" altLang="zh-CN" sz="6600" b="1">
                <a:solidFill>
                  <a:srgbClr val="154642"/>
                </a:solidFill>
                <a:latin typeface="+mj-lt"/>
                <a:ea typeface="汉仪喵魂体W" panose="00020600040101010101" pitchFamily="18" charset="-122"/>
              </a:rPr>
              <a:t>Nồng độ dung dịch</a:t>
            </a:r>
            <a:endParaRPr lang="zh-CN" altLang="en-US" sz="6600" b="1" dirty="0">
              <a:solidFill>
                <a:srgbClr val="154642"/>
              </a:solidFill>
              <a:latin typeface="+mj-lt"/>
              <a:ea typeface="汉仪喵魂体W" panose="00020600040101010101" pitchFamily="18" charset="-122"/>
            </a:endParaRPr>
          </a:p>
        </p:txBody>
      </p:sp>
      <p:sp>
        <p:nvSpPr>
          <p:cNvPr id="2" name="文本框 22">
            <a:extLst>
              <a:ext uri="{FF2B5EF4-FFF2-40B4-BE49-F238E27FC236}">
                <a16:creationId xmlns:a16="http://schemas.microsoft.com/office/drawing/2014/main" id="{852A92C7-57EC-8A05-4960-A68DD42AC7FE}"/>
              </a:ext>
            </a:extLst>
          </p:cNvPr>
          <p:cNvSpPr txBox="1"/>
          <p:nvPr/>
        </p:nvSpPr>
        <p:spPr>
          <a:xfrm>
            <a:off x="1066353" y="2717674"/>
            <a:ext cx="9408736" cy="1107996"/>
          </a:xfrm>
          <a:prstGeom prst="rect">
            <a:avLst/>
          </a:prstGeom>
          <a:noFill/>
        </p:spPr>
        <p:txBody>
          <a:bodyPr wrap="square" rtlCol="0">
            <a:spAutoFit/>
          </a:bodyPr>
          <a:lstStyle/>
          <a:p>
            <a:r>
              <a:rPr lang="en-US" altLang="zh-CN" sz="6600" b="1">
                <a:solidFill>
                  <a:srgbClr val="0070C0"/>
                </a:solidFill>
                <a:latin typeface="+mj-lt"/>
                <a:ea typeface="汉仪喵魂体W" panose="00020600040101010101" pitchFamily="18" charset="-122"/>
              </a:rPr>
              <a:t>2. Nồng độ mol</a:t>
            </a:r>
            <a:endParaRPr lang="zh-CN" altLang="en-US" sz="6600" b="1" dirty="0">
              <a:solidFill>
                <a:srgbClr val="0070C0"/>
              </a:solidFill>
              <a:latin typeface="+mj-lt"/>
              <a:ea typeface="汉仪喵魂体W" panose="00020600040101010101" pitchFamily="18" charset="-122"/>
            </a:endParaRPr>
          </a:p>
        </p:txBody>
      </p:sp>
    </p:spTree>
    <p:extLst>
      <p:ext uri="{BB962C8B-B14F-4D97-AF65-F5344CB8AC3E}">
        <p14:creationId xmlns:p14="http://schemas.microsoft.com/office/powerpoint/2010/main" val="1466464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5498E7F2-5067-3641-08E8-79B4B38B0CF9}"/>
              </a:ext>
            </a:extLst>
          </p:cNvPr>
          <p:cNvSpPr/>
          <p:nvPr/>
        </p:nvSpPr>
        <p:spPr>
          <a:xfrm>
            <a:off x="870857" y="777535"/>
            <a:ext cx="10450286" cy="3435233"/>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6D13892-F574-0371-0697-BE3D5B313C07}"/>
              </a:ext>
            </a:extLst>
          </p:cNvPr>
          <p:cNvSpPr txBox="1"/>
          <p:nvPr/>
        </p:nvSpPr>
        <p:spPr>
          <a:xfrm>
            <a:off x="1296488" y="1355439"/>
            <a:ext cx="10024655" cy="2692725"/>
          </a:xfrm>
          <a:prstGeom prst="rect">
            <a:avLst/>
          </a:prstGeom>
          <a:noFill/>
        </p:spPr>
        <p:txBody>
          <a:bodyPr wrap="square">
            <a:spAutoFit/>
          </a:bodyPr>
          <a:lstStyle/>
          <a:p>
            <a:pPr marL="0" marR="0">
              <a:spcBef>
                <a:spcPts val="0"/>
              </a:spcBef>
              <a:spcAft>
                <a:spcPts val="300"/>
              </a:spcAft>
              <a:tabLst>
                <a:tab pos="2743200" algn="ctr"/>
                <a:tab pos="5486400" algn="r"/>
                <a:tab pos="457200" algn="l"/>
              </a:tabLst>
            </a:pPr>
            <a:r>
              <a:rPr lang="en-US" sz="3200">
                <a:latin typeface="+mj-lt"/>
                <a:ea typeface="Times New Roman" panose="02020603050405020304" pitchFamily="18" charset="0"/>
              </a:rPr>
              <a:t>N</a:t>
            </a:r>
            <a:r>
              <a:rPr lang="en-US" sz="3200">
                <a:effectLst/>
                <a:latin typeface="+mj-lt"/>
                <a:ea typeface="Times New Roman" panose="02020603050405020304" pitchFamily="18" charset="0"/>
              </a:rPr>
              <a:t>ghiên cứu thông tin SGK trả lời câu hỏi sau:</a:t>
            </a:r>
          </a:p>
          <a:p>
            <a:pPr marL="0" marR="45720" algn="just" fontAlgn="base">
              <a:lnSpc>
                <a:spcPct val="107000"/>
              </a:lnSpc>
              <a:spcBef>
                <a:spcPts val="0"/>
              </a:spcBef>
              <a:spcAft>
                <a:spcPts val="0"/>
              </a:spcAft>
              <a:tabLst>
                <a:tab pos="2571750" algn="l"/>
              </a:tabLst>
            </a:pPr>
            <a:r>
              <a:rPr lang="en-US" sz="3200">
                <a:solidFill>
                  <a:srgbClr val="0070C0"/>
                </a:solidFill>
                <a:effectLst/>
                <a:latin typeface="+mj-lt"/>
                <a:ea typeface="Calibri" panose="020F0502020204030204" pitchFamily="34" charset="0"/>
                <a:cs typeface="Times New Roman" panose="02020603050405020304" pitchFamily="18" charset="0"/>
              </a:rPr>
              <a:t>?1. </a:t>
            </a:r>
            <a:r>
              <a:rPr lang="pt-BR" sz="3200">
                <a:solidFill>
                  <a:srgbClr val="0070C0"/>
                </a:solidFill>
                <a:effectLst/>
                <a:latin typeface="+mj-lt"/>
                <a:ea typeface="Calibri" panose="020F0502020204030204" pitchFamily="34" charset="0"/>
                <a:cs typeface="Times New Roman" panose="02020603050405020304" pitchFamily="18" charset="0"/>
              </a:rPr>
              <a:t>Nồng độ mol của dung dịch là gì ? Kí hiệu ?</a:t>
            </a:r>
            <a:endParaRPr lang="en-US" sz="3200">
              <a:solidFill>
                <a:srgbClr val="0070C0"/>
              </a:solidFill>
              <a:effectLst/>
              <a:latin typeface="+mj-l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tabLst>
                <a:tab pos="2571750" algn="l"/>
              </a:tabLst>
            </a:pPr>
            <a:r>
              <a:rPr lang="en-US" sz="3200">
                <a:solidFill>
                  <a:srgbClr val="0070C0"/>
                </a:solidFill>
                <a:effectLst/>
                <a:latin typeface="+mj-lt"/>
                <a:ea typeface="Calibri" panose="020F0502020204030204" pitchFamily="34" charset="0"/>
                <a:cs typeface="Times New Roman" panose="02020603050405020304" pitchFamily="18" charset="0"/>
              </a:rPr>
              <a:t>?2. Viết công thức tính </a:t>
            </a:r>
            <a:r>
              <a:rPr lang="pt-BR" sz="3200">
                <a:solidFill>
                  <a:srgbClr val="0070C0"/>
                </a:solidFill>
                <a:effectLst/>
                <a:latin typeface="+mj-lt"/>
                <a:ea typeface="Calibri" panose="020F0502020204030204" pitchFamily="34" charset="0"/>
                <a:cs typeface="Times New Roman" panose="02020603050405020304" pitchFamily="18" charset="0"/>
              </a:rPr>
              <a:t>nồng độ mol của dung dịch</a:t>
            </a:r>
            <a:r>
              <a:rPr lang="en-US" sz="3200">
                <a:solidFill>
                  <a:srgbClr val="0070C0"/>
                </a:solidFill>
                <a:effectLst/>
                <a:latin typeface="+mj-lt"/>
                <a:ea typeface="Calibri" panose="020F0502020204030204" pitchFamily="34" charset="0"/>
                <a:cs typeface="Times New Roman" panose="02020603050405020304" pitchFamily="18" charset="0"/>
              </a:rPr>
              <a:t>.</a:t>
            </a:r>
          </a:p>
          <a:p>
            <a:pPr marL="0" marR="45720" algn="just" fontAlgn="base">
              <a:lnSpc>
                <a:spcPct val="107000"/>
              </a:lnSpc>
              <a:spcBef>
                <a:spcPts val="0"/>
              </a:spcBef>
              <a:spcAft>
                <a:spcPts val="0"/>
              </a:spcAft>
              <a:tabLst>
                <a:tab pos="2571750" algn="l"/>
              </a:tabLst>
            </a:pPr>
            <a:r>
              <a:rPr lang="en-US" sz="3200">
                <a:solidFill>
                  <a:srgbClr val="0070C0"/>
                </a:solidFill>
                <a:effectLst/>
                <a:latin typeface="+mj-lt"/>
                <a:ea typeface="Calibri" panose="020F0502020204030204" pitchFamily="34" charset="0"/>
                <a:cs typeface="Times New Roman" panose="02020603050405020304" pitchFamily="18" charset="0"/>
              </a:rPr>
              <a:t>Từ đó, viết công thức tính số mol chất tan, thể tích của dung dịch</a:t>
            </a:r>
          </a:p>
        </p:txBody>
      </p:sp>
      <p:pic>
        <p:nvPicPr>
          <p:cNvPr id="4" name="Picture 2">
            <a:extLst>
              <a:ext uri="{FF2B5EF4-FFF2-40B4-BE49-F238E27FC236}">
                <a16:creationId xmlns:a16="http://schemas.microsoft.com/office/drawing/2014/main" id="{8E45B769-EF3C-F420-CC58-33C398A081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9" y="4212768"/>
            <a:ext cx="2261532" cy="2261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5932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091465" y="605978"/>
            <a:ext cx="6435288" cy="1015663"/>
          </a:xfrm>
          <a:prstGeom prst="rect">
            <a:avLst/>
          </a:prstGeom>
          <a:noFill/>
        </p:spPr>
        <p:txBody>
          <a:bodyPr wrap="none" rtlCol="0">
            <a:spAutoFit/>
          </a:bodyPr>
          <a:lstStyle/>
          <a:p>
            <a:pPr algn="ctr"/>
            <a:r>
              <a:rPr lang="en-US" altLang="zh-CN" sz="6000" b="1">
                <a:solidFill>
                  <a:srgbClr val="FF0000"/>
                </a:solidFill>
                <a:latin typeface="ChickenScratch AOE" panose="00000400000000000000" pitchFamily="2" charset="0"/>
                <a:ea typeface="书体坊安景臣钢笔行书" panose="02010601030101010101" pitchFamily="2" charset="-122"/>
              </a:rPr>
              <a:t>NỘI DUNG BÀI HỌC</a:t>
            </a:r>
            <a:endParaRPr lang="zh-CN" altLang="en-US" sz="6000" b="1" dirty="0">
              <a:solidFill>
                <a:srgbClr val="FF0000"/>
              </a:solidFill>
              <a:latin typeface="ChickenScratch AOE" panose="00000400000000000000" pitchFamily="2" charset="0"/>
              <a:ea typeface="书体坊安景臣钢笔行书" panose="02010601030101010101" pitchFamily="2" charset="-122"/>
            </a:endParaRPr>
          </a:p>
        </p:txBody>
      </p:sp>
      <p:grpSp>
        <p:nvGrpSpPr>
          <p:cNvPr id="3" name="Group 7"/>
          <p:cNvGrpSpPr/>
          <p:nvPr/>
        </p:nvGrpSpPr>
        <p:grpSpPr>
          <a:xfrm>
            <a:off x="786057" y="2022491"/>
            <a:ext cx="1639137" cy="1248631"/>
            <a:chOff x="1468531" y="1871421"/>
            <a:chExt cx="2080967" cy="1585199"/>
          </a:xfrm>
        </p:grpSpPr>
        <p:sp>
          <p:nvSpPr>
            <p:cNvPr id="4"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5"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b="1"/>
            </a:p>
          </p:txBody>
        </p:sp>
        <p:sp>
          <p:nvSpPr>
            <p:cNvPr id="6"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lnSpcReduction="10000"/>
            </a:bodyPr>
            <a:lstStyle/>
            <a:p>
              <a:pPr algn="ctr"/>
              <a:r>
                <a:rPr lang="en-US" altLang="zh-CN" sz="4000" b="1">
                  <a:solidFill>
                    <a:schemeClr val="bg1">
                      <a:lumMod val="100000"/>
                    </a:schemeClr>
                  </a:solidFill>
                  <a:latin typeface="Impact" panose="020B0806030902050204" pitchFamily="34" charset="0"/>
                </a:rPr>
                <a:t>I</a:t>
              </a:r>
              <a:endParaRPr lang="en-US" altLang="zh-CN" sz="4000" b="1" dirty="0">
                <a:solidFill>
                  <a:schemeClr val="bg1">
                    <a:lumMod val="100000"/>
                  </a:schemeClr>
                </a:solidFill>
                <a:latin typeface="Impact" panose="020B0806030902050204" pitchFamily="34" charset="0"/>
              </a:endParaRPr>
            </a:p>
          </p:txBody>
        </p:sp>
        <p:sp>
          <p:nvSpPr>
            <p:cNvPr id="7"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8"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b="1"/>
            </a:p>
          </p:txBody>
        </p:sp>
      </p:grpSp>
      <p:grpSp>
        <p:nvGrpSpPr>
          <p:cNvPr id="15" name="Group 23"/>
          <p:cNvGrpSpPr/>
          <p:nvPr/>
        </p:nvGrpSpPr>
        <p:grpSpPr>
          <a:xfrm>
            <a:off x="5826369" y="2022491"/>
            <a:ext cx="1639137" cy="1248631"/>
            <a:chOff x="1468531" y="1871421"/>
            <a:chExt cx="2080967" cy="1585199"/>
          </a:xfrm>
        </p:grpSpPr>
        <p:sp>
          <p:nvSpPr>
            <p:cNvPr id="16" name="Oval 24"/>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17" name="Oval 25"/>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b="1"/>
            </a:p>
          </p:txBody>
        </p:sp>
        <p:sp>
          <p:nvSpPr>
            <p:cNvPr id="18" name="Oval 26"/>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0" tIns="0" rIns="0" bIns="0" anchor="ctr" anchorCtr="1" forceAA="0" compatLnSpc="1">
              <a:prstTxWarp prst="textNoShape">
                <a:avLst/>
              </a:prstTxWarp>
              <a:normAutofit/>
            </a:bodyPr>
            <a:lstStyle/>
            <a:p>
              <a:pPr algn="ctr"/>
              <a:r>
                <a:rPr lang="en-US" altLang="zh-CN" sz="4000" b="1">
                  <a:solidFill>
                    <a:schemeClr val="bg1">
                      <a:lumMod val="100000"/>
                    </a:schemeClr>
                  </a:solidFill>
                  <a:latin typeface="Impact" panose="020B0806030902050204" pitchFamily="34" charset="0"/>
                </a:rPr>
                <a:t>II</a:t>
              </a:r>
              <a:endParaRPr lang="en-US" altLang="zh-CN" sz="4000" b="1" dirty="0">
                <a:solidFill>
                  <a:schemeClr val="bg1">
                    <a:lumMod val="100000"/>
                  </a:schemeClr>
                </a:solidFill>
                <a:latin typeface="Impact" panose="020B0806030902050204" pitchFamily="34" charset="0"/>
              </a:endParaRPr>
            </a:p>
          </p:txBody>
        </p:sp>
        <p:sp>
          <p:nvSpPr>
            <p:cNvPr id="19" name="Oval 28"/>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20" name="Oval 29"/>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b="1"/>
            </a:p>
          </p:txBody>
        </p:sp>
      </p:grpSp>
      <p:sp>
        <p:nvSpPr>
          <p:cNvPr id="31" name="文本框 30"/>
          <p:cNvSpPr txBox="1"/>
          <p:nvPr/>
        </p:nvSpPr>
        <p:spPr>
          <a:xfrm>
            <a:off x="2425194" y="2359397"/>
            <a:ext cx="3720890" cy="954107"/>
          </a:xfrm>
          <a:prstGeom prst="rect">
            <a:avLst/>
          </a:prstGeom>
          <a:noFill/>
        </p:spPr>
        <p:txBody>
          <a:bodyPr wrap="none" rtlCol="0">
            <a:spAutoFit/>
          </a:bodyPr>
          <a:lstStyle/>
          <a:p>
            <a:r>
              <a:rPr lang="en-US" altLang="zh-CN" sz="2800" b="1" dirty="0" err="1">
                <a:solidFill>
                  <a:srgbClr val="154642"/>
                </a:solidFill>
                <a:latin typeface="+mj-lt"/>
                <a:ea typeface="汉仪喵魂体W" panose="00020600040101010101" pitchFamily="18" charset="-122"/>
              </a:rPr>
              <a:t>Độ</a:t>
            </a:r>
            <a:r>
              <a:rPr lang="en-US" altLang="zh-CN" sz="2800" b="1" dirty="0">
                <a:solidFill>
                  <a:srgbClr val="154642"/>
                </a:solidFill>
                <a:latin typeface="+mj-lt"/>
                <a:ea typeface="汉仪喵魂体W" panose="00020600040101010101" pitchFamily="18" charset="-122"/>
              </a:rPr>
              <a:t> tan </a:t>
            </a:r>
            <a:r>
              <a:rPr lang="en-US" altLang="zh-CN" sz="2800" b="1" dirty="0" err="1">
                <a:solidFill>
                  <a:srgbClr val="154642"/>
                </a:solidFill>
                <a:latin typeface="+mj-lt"/>
                <a:ea typeface="汉仪喵魂体W" panose="00020600040101010101" pitchFamily="18" charset="-122"/>
              </a:rPr>
              <a:t>của</a:t>
            </a:r>
            <a:r>
              <a:rPr lang="en-US" altLang="zh-CN" sz="2800" b="1" dirty="0">
                <a:solidFill>
                  <a:srgbClr val="154642"/>
                </a:solidFill>
                <a:latin typeface="+mj-lt"/>
                <a:ea typeface="汉仪喵魂体W" panose="00020600040101010101" pitchFamily="18" charset="-122"/>
              </a:rPr>
              <a:t> </a:t>
            </a:r>
            <a:r>
              <a:rPr lang="en-US" altLang="zh-CN" sz="2800" b="1" dirty="0" err="1">
                <a:solidFill>
                  <a:srgbClr val="154642"/>
                </a:solidFill>
                <a:latin typeface="+mj-lt"/>
                <a:ea typeface="汉仪喵魂体W" panose="00020600040101010101" pitchFamily="18" charset="-122"/>
              </a:rPr>
              <a:t>một</a:t>
            </a:r>
            <a:r>
              <a:rPr lang="en-US" altLang="zh-CN" sz="2800" b="1" dirty="0">
                <a:solidFill>
                  <a:srgbClr val="154642"/>
                </a:solidFill>
                <a:latin typeface="+mj-lt"/>
                <a:ea typeface="汉仪喵魂体W" panose="00020600040101010101" pitchFamily="18" charset="-122"/>
              </a:rPr>
              <a:t> </a:t>
            </a:r>
            <a:r>
              <a:rPr lang="en-US" altLang="zh-CN" sz="2800" b="1" dirty="0" err="1">
                <a:solidFill>
                  <a:srgbClr val="154642"/>
                </a:solidFill>
                <a:latin typeface="+mj-lt"/>
                <a:ea typeface="汉仪喵魂体W" panose="00020600040101010101" pitchFamily="18" charset="-122"/>
              </a:rPr>
              <a:t>chất</a:t>
            </a:r>
            <a:r>
              <a:rPr lang="en-US" altLang="zh-CN" sz="2800" b="1" dirty="0">
                <a:solidFill>
                  <a:srgbClr val="154642"/>
                </a:solidFill>
                <a:latin typeface="+mj-lt"/>
                <a:ea typeface="汉仪喵魂体W" panose="00020600040101010101" pitchFamily="18" charset="-122"/>
              </a:rPr>
              <a:t> </a:t>
            </a:r>
          </a:p>
          <a:p>
            <a:r>
              <a:rPr lang="en-US" altLang="zh-CN" sz="2800" b="1" dirty="0" err="1">
                <a:solidFill>
                  <a:srgbClr val="154642"/>
                </a:solidFill>
                <a:latin typeface="+mj-lt"/>
                <a:ea typeface="汉仪喵魂体W" panose="00020600040101010101" pitchFamily="18" charset="-122"/>
              </a:rPr>
              <a:t>trong</a:t>
            </a:r>
            <a:r>
              <a:rPr lang="en-US" altLang="zh-CN" sz="2800" b="1" dirty="0">
                <a:solidFill>
                  <a:srgbClr val="154642"/>
                </a:solidFill>
                <a:latin typeface="+mj-lt"/>
                <a:ea typeface="汉仪喵魂体W" panose="00020600040101010101" pitchFamily="18" charset="-122"/>
              </a:rPr>
              <a:t> </a:t>
            </a:r>
            <a:r>
              <a:rPr lang="en-US" altLang="zh-CN" sz="2800" b="1" dirty="0" err="1">
                <a:solidFill>
                  <a:srgbClr val="154642"/>
                </a:solidFill>
                <a:latin typeface="+mj-lt"/>
                <a:ea typeface="汉仪喵魂体W" panose="00020600040101010101" pitchFamily="18" charset="-122"/>
              </a:rPr>
              <a:t>nước</a:t>
            </a:r>
            <a:endParaRPr lang="zh-CN" altLang="en-US" sz="2800" b="1" dirty="0">
              <a:solidFill>
                <a:srgbClr val="154642"/>
              </a:solidFill>
              <a:latin typeface="+mj-lt"/>
              <a:ea typeface="汉仪喵魂体W" panose="00020600040101010101" pitchFamily="18" charset="-122"/>
            </a:endParaRPr>
          </a:p>
        </p:txBody>
      </p:sp>
      <p:sp>
        <p:nvSpPr>
          <p:cNvPr id="34" name="文本框 33"/>
          <p:cNvSpPr txBox="1"/>
          <p:nvPr/>
        </p:nvSpPr>
        <p:spPr>
          <a:xfrm>
            <a:off x="7444722" y="2376387"/>
            <a:ext cx="3457998" cy="523220"/>
          </a:xfrm>
          <a:prstGeom prst="rect">
            <a:avLst/>
          </a:prstGeom>
          <a:noFill/>
        </p:spPr>
        <p:txBody>
          <a:bodyPr wrap="none" rtlCol="0">
            <a:spAutoFit/>
          </a:bodyPr>
          <a:lstStyle/>
          <a:p>
            <a:r>
              <a:rPr lang="en-US" altLang="zh-CN" sz="2800" b="1" dirty="0" err="1">
                <a:solidFill>
                  <a:srgbClr val="154642"/>
                </a:solidFill>
                <a:latin typeface="+mj-lt"/>
                <a:ea typeface="汉仪喵魂体W" panose="00020600040101010101" pitchFamily="18" charset="-122"/>
              </a:rPr>
              <a:t>Nồng</a:t>
            </a:r>
            <a:r>
              <a:rPr lang="en-US" altLang="zh-CN" sz="2800" b="1" dirty="0">
                <a:solidFill>
                  <a:srgbClr val="154642"/>
                </a:solidFill>
                <a:latin typeface="+mj-lt"/>
                <a:ea typeface="汉仪喵魂体W" panose="00020600040101010101" pitchFamily="18" charset="-122"/>
              </a:rPr>
              <a:t> </a:t>
            </a:r>
            <a:r>
              <a:rPr lang="en-US" altLang="zh-CN" sz="2800" b="1" dirty="0" err="1">
                <a:solidFill>
                  <a:srgbClr val="154642"/>
                </a:solidFill>
                <a:latin typeface="+mj-lt"/>
                <a:ea typeface="汉仪喵魂体W" panose="00020600040101010101" pitchFamily="18" charset="-122"/>
              </a:rPr>
              <a:t>độ</a:t>
            </a:r>
            <a:r>
              <a:rPr lang="en-US" altLang="zh-CN" sz="2800" b="1" dirty="0">
                <a:solidFill>
                  <a:srgbClr val="154642"/>
                </a:solidFill>
                <a:latin typeface="+mj-lt"/>
                <a:ea typeface="汉仪喵魂体W" panose="00020600040101010101" pitchFamily="18" charset="-122"/>
              </a:rPr>
              <a:t> dung </a:t>
            </a:r>
            <a:r>
              <a:rPr lang="en-US" altLang="zh-CN" sz="2800" b="1" dirty="0" err="1">
                <a:solidFill>
                  <a:srgbClr val="154642"/>
                </a:solidFill>
                <a:latin typeface="+mj-lt"/>
                <a:ea typeface="汉仪喵魂体W" panose="00020600040101010101" pitchFamily="18" charset="-122"/>
              </a:rPr>
              <a:t>dịch</a:t>
            </a:r>
            <a:endParaRPr lang="zh-CN" altLang="en-US" sz="2800" b="1" dirty="0">
              <a:solidFill>
                <a:srgbClr val="154642"/>
              </a:solidFill>
              <a:latin typeface="+mj-lt"/>
              <a:ea typeface="汉仪喵魂体W" panose="00020600040101010101" pitchFamily="18" charset="-122"/>
            </a:endParaRPr>
          </a:p>
        </p:txBody>
      </p:sp>
    </p:spTree>
    <p:extLst>
      <p:ext uri="{BB962C8B-B14F-4D97-AF65-F5344CB8AC3E}">
        <p14:creationId xmlns:p14="http://schemas.microsoft.com/office/powerpoint/2010/main" val="27379551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par>
                          <p:cTn id="11" fill="hold">
                            <p:stCondLst>
                              <p:cond delay="2200"/>
                            </p:stCondLst>
                            <p:childTnLst>
                              <p:par>
                                <p:cTn id="12" presetID="53" presetClass="entr" presetSubtype="16"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par>
                          <p:cTn id="17" fill="hold">
                            <p:stCondLst>
                              <p:cond delay="27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1" grpId="0"/>
      <p:bldP spid="3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65788D4-5970-6CF2-2AA9-26731E7E8B0F}"/>
              </a:ext>
            </a:extLst>
          </p:cNvPr>
          <p:cNvSpPr/>
          <p:nvPr/>
        </p:nvSpPr>
        <p:spPr>
          <a:xfrm>
            <a:off x="870856" y="767468"/>
            <a:ext cx="10450286" cy="4481689"/>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6D13892-F574-0371-0697-BE3D5B313C07}"/>
                  </a:ext>
                </a:extLst>
              </p:cNvPr>
              <p:cNvSpPr txBox="1"/>
              <p:nvPr/>
            </p:nvSpPr>
            <p:spPr>
              <a:xfrm>
                <a:off x="1172899" y="1008217"/>
                <a:ext cx="10148243" cy="3916650"/>
              </a:xfrm>
              <a:prstGeom prst="rect">
                <a:avLst/>
              </a:prstGeom>
              <a:noFill/>
            </p:spPr>
            <p:txBody>
              <a:bodyPr wrap="square">
                <a:spAutoFit/>
              </a:bodyPr>
              <a:lstStyle/>
              <a:p>
                <a:r>
                  <a:rPr lang="en-US" sz="3200">
                    <a:solidFill>
                      <a:srgbClr val="0070C0"/>
                    </a:solidFill>
                  </a:rPr>
                  <a:t>?1. </a:t>
                </a:r>
                <a:r>
                  <a:rPr lang="en-US" sz="3200"/>
                  <a:t>Nồng độ mol (kí hiệu là C</a:t>
                </a:r>
                <a:r>
                  <a:rPr lang="en-US" sz="3200" baseline="-25000"/>
                  <a:t>M</a:t>
                </a:r>
                <a:r>
                  <a:rPr lang="en-US" sz="3200"/>
                  <a:t>) của một dung dịch cho ta biết số mol chất tan có trong 1 lít dung dịch.</a:t>
                </a:r>
              </a:p>
              <a:p>
                <a:r>
                  <a:rPr lang="en-US" sz="3200">
                    <a:solidFill>
                      <a:srgbClr val="0070C0"/>
                    </a:solidFill>
                  </a:rPr>
                  <a:t>?2</a:t>
                </a:r>
                <a:r>
                  <a:rPr lang="en-US" sz="3200"/>
                  <a:t>. </a:t>
                </a:r>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𝐶</m:t>
                        </m:r>
                      </m:e>
                      <m:sub>
                        <m:r>
                          <a:rPr lang="en-US" sz="3200" i="1">
                            <a:latin typeface="Cambria Math" panose="02040503050406030204" pitchFamily="18" charset="0"/>
                          </a:rPr>
                          <m:t>𝑀</m:t>
                        </m:r>
                      </m:sub>
                    </m:sSub>
                    <m:r>
                      <a:rPr lang="en-US" sz="3200" i="1">
                        <a:latin typeface="Cambria Math" panose="02040503050406030204" pitchFamily="18" charset="0"/>
                      </a:rPr>
                      <m:t>= </m:t>
                    </m:r>
                    <m:f>
                      <m:fPr>
                        <m:ctrlPr>
                          <a:rPr lang="en-US" sz="3200" i="1">
                            <a:latin typeface="Cambria Math" panose="02040503050406030204" pitchFamily="18" charset="0"/>
                          </a:rPr>
                        </m:ctrlPr>
                      </m:fPr>
                      <m:num>
                        <m:r>
                          <a:rPr lang="en-US" sz="3200" i="1">
                            <a:latin typeface="Cambria Math" panose="02040503050406030204" pitchFamily="18" charset="0"/>
                          </a:rPr>
                          <m:t>𝑛</m:t>
                        </m:r>
                      </m:num>
                      <m:den>
                        <m:r>
                          <a:rPr lang="en-US" sz="3200" i="1">
                            <a:latin typeface="Cambria Math" panose="02040503050406030204" pitchFamily="18" charset="0"/>
                          </a:rPr>
                          <m:t>𝑉</m:t>
                        </m:r>
                      </m:den>
                    </m:f>
                  </m:oMath>
                </a14:m>
                <a:endParaRPr lang="en-US" sz="3200"/>
              </a:p>
              <a:p>
                <a:r>
                  <a:rPr lang="fr-FR" sz="3200"/>
                  <a:t>+ C</a:t>
                </a:r>
                <a:r>
                  <a:rPr lang="fr-FR" sz="3200" baseline="-25000"/>
                  <a:t>M</a:t>
                </a:r>
                <a:r>
                  <a:rPr lang="fr-FR" sz="3200"/>
                  <a:t> là nồng độ mol của dung dịch (mol/L)</a:t>
                </a:r>
                <a:endParaRPr lang="en-US" sz="3200"/>
              </a:p>
              <a:p>
                <a:r>
                  <a:rPr lang="fr-FR" sz="3200"/>
                  <a:t>+ n là số mol chất tan (mol)</a:t>
                </a:r>
                <a:endParaRPr lang="en-US" sz="3200"/>
              </a:p>
              <a:p>
                <a:r>
                  <a:rPr lang="fr-FR" sz="3200"/>
                  <a:t>+ V là thể tích dung dịch (L)</a:t>
                </a:r>
                <a:endParaRPr lang="en-US" sz="3200"/>
              </a:p>
              <a:p>
                <a:r>
                  <a:rPr lang="fr-FR" sz="3200"/>
                  <a:t>=&gt; </a:t>
                </a:r>
                <a:r>
                  <a:rPr lang="en-US" sz="3200"/>
                  <a:t>n = </a:t>
                </a:r>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𝐶</m:t>
                        </m:r>
                      </m:e>
                      <m:sub>
                        <m:r>
                          <a:rPr lang="en-US" sz="3200" i="1">
                            <a:latin typeface="Cambria Math" panose="02040503050406030204" pitchFamily="18" charset="0"/>
                          </a:rPr>
                          <m:t>𝑀</m:t>
                        </m:r>
                      </m:sub>
                    </m:sSub>
                    <m:r>
                      <a:rPr lang="en-US" sz="3200" i="1">
                        <a:latin typeface="Cambria Math" panose="02040503050406030204" pitchFamily="18" charset="0"/>
                      </a:rPr>
                      <m:t>.</m:t>
                    </m:r>
                    <m:r>
                      <a:rPr lang="en-US" sz="3200" i="1">
                        <a:latin typeface="Cambria Math" panose="02040503050406030204" pitchFamily="18" charset="0"/>
                      </a:rPr>
                      <m:t>𝑉</m:t>
                    </m:r>
                    <m:r>
                      <a:rPr lang="en-US" sz="3200" i="1">
                        <a:latin typeface="Cambria Math" panose="02040503050406030204" pitchFamily="18" charset="0"/>
                      </a:rPr>
                      <m:t>  ;  </m:t>
                    </m:r>
                  </m:oMath>
                </a14:m>
                <a:r>
                  <a:rPr lang="en-US" sz="3200"/>
                  <a:t> </a:t>
                </a:r>
                <a14:m>
                  <m:oMath xmlns:m="http://schemas.openxmlformats.org/officeDocument/2006/math">
                    <m:r>
                      <a:rPr lang="en-US" sz="3200" i="1">
                        <a:latin typeface="Cambria Math" panose="02040503050406030204" pitchFamily="18" charset="0"/>
                      </a:rPr>
                      <m:t>𝑉</m:t>
                    </m:r>
                    <m:r>
                      <a:rPr lang="en-US" sz="3200" i="1">
                        <a:latin typeface="Cambria Math" panose="02040503050406030204" pitchFamily="18" charset="0"/>
                      </a:rPr>
                      <m:t>= </m:t>
                    </m:r>
                    <m:f>
                      <m:fPr>
                        <m:ctrlPr>
                          <a:rPr lang="en-US" sz="3200" i="1">
                            <a:latin typeface="Cambria Math" panose="02040503050406030204" pitchFamily="18" charset="0"/>
                          </a:rPr>
                        </m:ctrlPr>
                      </m:fPr>
                      <m:num>
                        <m:r>
                          <a:rPr lang="en-US" sz="3200" i="1">
                            <a:latin typeface="Cambria Math" panose="02040503050406030204" pitchFamily="18" charset="0"/>
                          </a:rPr>
                          <m:t>𝑛</m:t>
                        </m:r>
                      </m:num>
                      <m:den>
                        <m:sSub>
                          <m:sSubPr>
                            <m:ctrlPr>
                              <a:rPr lang="en-US" sz="3200" i="1">
                                <a:latin typeface="Cambria Math" panose="02040503050406030204" pitchFamily="18" charset="0"/>
                              </a:rPr>
                            </m:ctrlPr>
                          </m:sSubPr>
                          <m:e>
                            <m:r>
                              <a:rPr lang="en-US" sz="3200" i="1">
                                <a:latin typeface="Cambria Math" panose="02040503050406030204" pitchFamily="18" charset="0"/>
                              </a:rPr>
                              <m:t>𝐶</m:t>
                            </m:r>
                          </m:e>
                          <m:sub>
                            <m:r>
                              <a:rPr lang="en-US" sz="3200" i="1">
                                <a:latin typeface="Cambria Math" panose="02040503050406030204" pitchFamily="18" charset="0"/>
                              </a:rPr>
                              <m:t>𝑀</m:t>
                            </m:r>
                          </m:sub>
                        </m:sSub>
                      </m:den>
                    </m:f>
                  </m:oMath>
                </a14:m>
                <a:endParaRPr lang="en-US" sz="3200"/>
              </a:p>
            </p:txBody>
          </p:sp>
        </mc:Choice>
        <mc:Fallback xmlns="">
          <p:sp>
            <p:nvSpPr>
              <p:cNvPr id="3" name="TextBox 2">
                <a:extLst>
                  <a:ext uri="{FF2B5EF4-FFF2-40B4-BE49-F238E27FC236}">
                    <a16:creationId xmlns:a16="http://schemas.microsoft.com/office/drawing/2014/main" id="{E6D13892-F574-0371-0697-BE3D5B313C07}"/>
                  </a:ext>
                </a:extLst>
              </p:cNvPr>
              <p:cNvSpPr txBox="1">
                <a:spLocks noRot="1" noChangeAspect="1" noMove="1" noResize="1" noEditPoints="1" noAdjustHandles="1" noChangeArrowheads="1" noChangeShapeType="1" noTextEdit="1"/>
              </p:cNvSpPr>
              <p:nvPr/>
            </p:nvSpPr>
            <p:spPr>
              <a:xfrm>
                <a:off x="1172899" y="1008217"/>
                <a:ext cx="10148243" cy="3916650"/>
              </a:xfrm>
              <a:prstGeom prst="rect">
                <a:avLst/>
              </a:prstGeom>
              <a:blipFill>
                <a:blip r:embed="rId2"/>
                <a:stretch>
                  <a:fillRect l="-1502" t="-2022" r="-1141"/>
                </a:stretch>
              </a:blipFill>
            </p:spPr>
            <p:txBody>
              <a:bodyPr/>
              <a:lstStyle/>
              <a:p>
                <a:r>
                  <a:rPr lang="en-US">
                    <a:noFill/>
                  </a:rPr>
                  <a:t> </a:t>
                </a:r>
              </a:p>
            </p:txBody>
          </p:sp>
        </mc:Fallback>
      </mc:AlternateContent>
      <p:pic>
        <p:nvPicPr>
          <p:cNvPr id="4" name="Picture 2">
            <a:extLst>
              <a:ext uri="{FF2B5EF4-FFF2-40B4-BE49-F238E27FC236}">
                <a16:creationId xmlns:a16="http://schemas.microsoft.com/office/drawing/2014/main" id="{DB651E30-8428-83D9-9D49-1E9ADDADF2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18" y="5186818"/>
            <a:ext cx="1870967" cy="187096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6">
            <a:extLst>
              <a:ext uri="{FF2B5EF4-FFF2-40B4-BE49-F238E27FC236}">
                <a16:creationId xmlns:a16="http://schemas.microsoft.com/office/drawing/2014/main" id="{A71F993A-B654-46D4-0BD4-4794247AA59A}"/>
              </a:ext>
            </a:extLst>
          </p:cNvPr>
          <p:cNvSpPr>
            <a:spLocks noChangeArrowheads="1"/>
          </p:cNvSpPr>
          <p:nvPr/>
        </p:nvSpPr>
        <p:spPr bwMode="auto">
          <a:xfrm>
            <a:off x="5518150" y="4989513"/>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7">
            <a:extLst>
              <a:ext uri="{FF2B5EF4-FFF2-40B4-BE49-F238E27FC236}">
                <a16:creationId xmlns:a16="http://schemas.microsoft.com/office/drawing/2014/main" id="{6171729E-F9BD-B61F-B431-CD3AF5F4EFD1}"/>
              </a:ext>
            </a:extLst>
          </p:cNvPr>
          <p:cNvSpPr>
            <a:spLocks noChangeArrowheads="1"/>
          </p:cNvSpPr>
          <p:nvPr/>
        </p:nvSpPr>
        <p:spPr bwMode="auto">
          <a:xfrm>
            <a:off x="5518150" y="537845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23427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849020" y="1501326"/>
            <a:ext cx="10744265" cy="3970318"/>
          </a:xfrm>
          <a:prstGeom prst="rect">
            <a:avLst/>
          </a:prstGeom>
          <a:noFill/>
        </p:spPr>
        <p:txBody>
          <a:bodyPr wrap="square">
            <a:spAutoFit/>
          </a:bodyPr>
          <a:lstStyle/>
          <a:p>
            <a:r>
              <a:rPr lang="en-US" sz="2800" b="1" i="1" u="sng"/>
              <a:t>Bài tập 1</a:t>
            </a:r>
            <a:r>
              <a:rPr lang="en-US" sz="2800" b="1"/>
              <a:t>:</a:t>
            </a:r>
            <a:r>
              <a:rPr lang="en-US" sz="2800"/>
              <a:t> Tính nồng độ mol của 400 mLdung dịch chứa 11,7 gam NaCl.</a:t>
            </a:r>
          </a:p>
          <a:p>
            <a:r>
              <a:rPr lang="en-US" sz="2800" b="1" i="1" u="sng"/>
              <a:t>Bài tập 2</a:t>
            </a:r>
            <a:r>
              <a:rPr lang="en-US" sz="2800" b="1"/>
              <a:t>:</a:t>
            </a:r>
            <a:r>
              <a:rPr lang="en-US" sz="2800"/>
              <a:t>  Hòa tan Ba(OH)</a:t>
            </a:r>
            <a:r>
              <a:rPr lang="en-US" sz="2800" baseline="-25000"/>
              <a:t>2</a:t>
            </a:r>
            <a:r>
              <a:rPr lang="en-US" sz="2800"/>
              <a:t> vào nước được 800 mL Ba(OH)</a:t>
            </a:r>
            <a:r>
              <a:rPr lang="en-US" sz="2800" baseline="-25000"/>
              <a:t>2</a:t>
            </a:r>
            <a:r>
              <a:rPr lang="en-US" sz="2800"/>
              <a:t> 0,2M. Tính khối lượng của Ba(OH)</a:t>
            </a:r>
            <a:r>
              <a:rPr lang="en-US" sz="2800" baseline="-25000"/>
              <a:t>2</a:t>
            </a:r>
            <a:r>
              <a:rPr lang="en-US" sz="2800"/>
              <a:t> có trong dung dịch.</a:t>
            </a:r>
          </a:p>
          <a:p>
            <a:r>
              <a:rPr lang="en-US" sz="2800" b="1" i="1" u="sng"/>
              <a:t>Bài tập 3</a:t>
            </a:r>
            <a:r>
              <a:rPr lang="en-US" sz="2800" b="1"/>
              <a:t>:</a:t>
            </a:r>
            <a:r>
              <a:rPr lang="en-US" sz="2800"/>
              <a:t> Trộn lẫn 2 lít dung dịch urea 0,02 M (dung dịch A) với 3 lít dung dịch urea 0,1 M (dung dịch B), thu được 5 lít dung dịch C.</a:t>
            </a:r>
            <a:br>
              <a:rPr lang="en-US" sz="2800"/>
            </a:br>
            <a:r>
              <a:rPr lang="en-US" sz="2800"/>
              <a:t>a) Tính số mol urea trong dung dịch A, B và C.</a:t>
            </a:r>
            <a:br>
              <a:rPr lang="en-US" sz="2800"/>
            </a:br>
            <a:r>
              <a:rPr lang="en-US" sz="2800"/>
              <a:t>b) Tính nồng độ mol của dung dịch C. Nhận xét về giá trị nồng độ mol của dung dịch C so với nồng độ mol của dung dịch A, B.</a:t>
            </a: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4</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688868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D9EA047-05AF-2473-1A68-C6DAF4E08F0D}"/>
                  </a:ext>
                </a:extLst>
              </p:cNvPr>
              <p:cNvSpPr txBox="1"/>
              <p:nvPr/>
            </p:nvSpPr>
            <p:spPr>
              <a:xfrm>
                <a:off x="640015" y="961741"/>
                <a:ext cx="11717448" cy="5364545"/>
              </a:xfrm>
              <a:prstGeom prst="rect">
                <a:avLst/>
              </a:prstGeom>
              <a:noFill/>
            </p:spPr>
            <p:txBody>
              <a:bodyPr wrap="square">
                <a:spAutoFit/>
              </a:bodyPr>
              <a:lstStyle/>
              <a:p>
                <a:r>
                  <a:rPr lang="en-US" sz="2800">
                    <a:solidFill>
                      <a:srgbClr val="0070C0"/>
                    </a:solidFill>
                    <a:latin typeface="+mj-lt"/>
                  </a:rPr>
                  <a:t>BT1:</a:t>
                </a:r>
              </a:p>
              <a:p>
                <a:r>
                  <a:rPr lang="en-US" sz="2800">
                    <a:latin typeface="+mj-lt"/>
                  </a:rPr>
                  <a:t>Đổi 400 mL = 0,4 L</a:t>
                </a:r>
              </a:p>
              <a:p>
                <a:r>
                  <a:rPr lang="en-US" sz="2800">
                    <a:latin typeface="+mj-lt"/>
                  </a:rPr>
                  <a:t>Số mol NaCl là: </a:t>
                </a:r>
                <a:r>
                  <a:rPr lang="en-US" sz="2800" i="1">
                    <a:latin typeface="+mj-lt"/>
                  </a:rPr>
                  <a:t> </a:t>
                </a: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NaCl</m:t>
                        </m:r>
                      </m:sub>
                    </m:sSub>
                    <m:r>
                      <a:rPr lang="en-US" sz="2800">
                        <a:latin typeface="Cambria Math" panose="02040503050406030204" pitchFamily="18" charset="0"/>
                      </a:rPr>
                      <m:t>= </m:t>
                    </m:r>
                    <m:f>
                      <m:fPr>
                        <m:ctrlPr>
                          <a:rPr lang="en-US" sz="2800" i="1">
                            <a:latin typeface="Cambria Math" panose="02040503050406030204" pitchFamily="18" charset="0"/>
                          </a:rPr>
                        </m:ctrlPr>
                      </m:fPr>
                      <m:num>
                        <m:r>
                          <m:rPr>
                            <m:sty m:val="p"/>
                          </m:rPr>
                          <a:rPr lang="en-US" sz="2800">
                            <a:latin typeface="Cambria Math" panose="02040503050406030204" pitchFamily="18" charset="0"/>
                          </a:rPr>
                          <m:t>m</m:t>
                        </m:r>
                      </m:num>
                      <m:den>
                        <m:r>
                          <m:rPr>
                            <m:sty m:val="p"/>
                          </m:rPr>
                          <a:rPr lang="en-US" sz="2800">
                            <a:latin typeface="Cambria Math" panose="02040503050406030204" pitchFamily="18" charset="0"/>
                          </a:rPr>
                          <m:t>M</m:t>
                        </m:r>
                      </m:den>
                    </m:f>
                  </m:oMath>
                </a14:m>
                <a:r>
                  <a:rPr lang="en-US" sz="2800">
                    <a:latin typeface="+mj-lt"/>
                  </a:rPr>
                  <a:t> = </a:t>
                </a:r>
                <a14:m>
                  <m:oMath xmlns:m="http://schemas.openxmlformats.org/officeDocument/2006/math">
                    <m:f>
                      <m:fPr>
                        <m:ctrlPr>
                          <a:rPr lang="en-US" sz="2800" i="1">
                            <a:latin typeface="Cambria Math" panose="02040503050406030204" pitchFamily="18" charset="0"/>
                          </a:rPr>
                        </m:ctrlPr>
                      </m:fPr>
                      <m:num>
                        <m:r>
                          <a:rPr lang="en-US" sz="2800">
                            <a:latin typeface="Cambria Math" panose="02040503050406030204" pitchFamily="18" charset="0"/>
                          </a:rPr>
                          <m:t>11,7</m:t>
                        </m:r>
                      </m:num>
                      <m:den>
                        <m:r>
                          <a:rPr lang="en-US" sz="2800">
                            <a:latin typeface="Cambria Math" panose="02040503050406030204" pitchFamily="18" charset="0"/>
                          </a:rPr>
                          <m:t>58,5</m:t>
                        </m:r>
                      </m:den>
                    </m:f>
                  </m:oMath>
                </a14:m>
                <a:r>
                  <a:rPr lang="en-US" sz="2800">
                    <a:latin typeface="+mj-lt"/>
                  </a:rPr>
                  <a:t>= 0,2 mol </a:t>
                </a:r>
              </a:p>
              <a:p>
                <a:r>
                  <a:rPr lang="en-US" sz="2800">
                    <a:latin typeface="+mj-lt"/>
                  </a:rPr>
                  <a:t>Nồng độ mol của dung dịch NaCl là:</a:t>
                </a:r>
              </a:p>
              <a:p>
                <a:r>
                  <a:rPr lang="en-US" sz="2800">
                    <a:latin typeface="+mj-lt"/>
                  </a:rPr>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sSub>
                          <m:sSubPr>
                            <m:ctrlPr>
                              <a:rPr lang="en-US" sz="2800" i="1">
                                <a:latin typeface="Cambria Math" panose="02040503050406030204" pitchFamily="18" charset="0"/>
                              </a:rPr>
                            </m:ctrlPr>
                          </m:sSubPr>
                          <m:e>
                            <m:r>
                              <a:rPr lang="en-US" sz="2800" i="1">
                                <a:latin typeface="Cambria Math" panose="02040503050406030204" pitchFamily="18" charset="0"/>
                              </a:rPr>
                              <m:t>𝑀</m:t>
                            </m:r>
                          </m:e>
                          <m:sub>
                            <m:r>
                              <a:rPr lang="en-US" sz="2800" i="1">
                                <a:latin typeface="Cambria Math" panose="02040503050406030204" pitchFamily="18" charset="0"/>
                              </a:rPr>
                              <m:t>𝑁𝑎𝐶𝑙</m:t>
                            </m:r>
                          </m:sub>
                        </m:sSub>
                      </m:sub>
                    </m:sSub>
                    <m:r>
                      <a:rPr lang="en-US" sz="2800" i="1">
                        <a:latin typeface="Cambria Math" panose="02040503050406030204" pitchFamily="18" charset="0"/>
                      </a:rPr>
                      <m:t>= </m:t>
                    </m:r>
                    <m:f>
                      <m:fPr>
                        <m:ctrlPr>
                          <a:rPr lang="en-US" sz="2800" i="1">
                            <a:latin typeface="Cambria Math" panose="02040503050406030204" pitchFamily="18" charset="0"/>
                          </a:rPr>
                        </m:ctrlPr>
                      </m:fPr>
                      <m:num>
                        <m:r>
                          <a:rPr lang="en-US" sz="2800" i="1">
                            <a:latin typeface="Cambria Math" panose="02040503050406030204" pitchFamily="18" charset="0"/>
                          </a:rPr>
                          <m:t>𝑛</m:t>
                        </m:r>
                      </m:num>
                      <m:den>
                        <m:r>
                          <a:rPr lang="en-US" sz="2800" i="1">
                            <a:latin typeface="Cambria Math" panose="02040503050406030204" pitchFamily="18" charset="0"/>
                          </a:rPr>
                          <m:t>𝑉</m:t>
                        </m:r>
                      </m:den>
                    </m:f>
                  </m:oMath>
                </a14:m>
                <a:r>
                  <a:rPr lang="en-US" sz="2800">
                    <a:latin typeface="+mj-lt"/>
                  </a:rPr>
                  <a:t> = </a:t>
                </a:r>
                <a14:m>
                  <m:oMath xmlns:m="http://schemas.openxmlformats.org/officeDocument/2006/math">
                    <m:f>
                      <m:fPr>
                        <m:ctrlPr>
                          <a:rPr lang="en-US" sz="2800" i="1">
                            <a:latin typeface="Cambria Math" panose="02040503050406030204" pitchFamily="18" charset="0"/>
                          </a:rPr>
                        </m:ctrlPr>
                      </m:fPr>
                      <m:num>
                        <m:r>
                          <a:rPr lang="en-US" sz="2800" i="1">
                            <a:latin typeface="Cambria Math" panose="02040503050406030204" pitchFamily="18" charset="0"/>
                          </a:rPr>
                          <m:t>0,2</m:t>
                        </m:r>
                      </m:num>
                      <m:den>
                        <m:r>
                          <a:rPr lang="en-US" sz="2800" i="1">
                            <a:latin typeface="Cambria Math" panose="02040503050406030204" pitchFamily="18" charset="0"/>
                          </a:rPr>
                          <m:t>0,4</m:t>
                        </m:r>
                      </m:den>
                    </m:f>
                  </m:oMath>
                </a14:m>
                <a:r>
                  <a:rPr lang="en-US" sz="2800">
                    <a:latin typeface="+mj-lt"/>
                  </a:rPr>
                  <a:t> = 0,5 M</a:t>
                </a:r>
              </a:p>
              <a:p>
                <a:r>
                  <a:rPr lang="en-US" sz="2800">
                    <a:solidFill>
                      <a:srgbClr val="0070C0"/>
                    </a:solidFill>
                  </a:rPr>
                  <a:t>BT2:</a:t>
                </a:r>
              </a:p>
              <a:p>
                <a:r>
                  <a:rPr lang="en-US" sz="2800">
                    <a:latin typeface="+mj-lt"/>
                  </a:rPr>
                  <a:t>	Đổi 800 mL = 0,8 L</a:t>
                </a:r>
              </a:p>
              <a:p>
                <a:r>
                  <a:rPr lang="en-US" sz="2800">
                    <a:latin typeface="+mj-lt"/>
                  </a:rPr>
                  <a:t>Số mol của Ba(OH)</a:t>
                </a:r>
                <a:r>
                  <a:rPr lang="en-US" sz="2800" baseline="-25000">
                    <a:latin typeface="+mj-lt"/>
                  </a:rPr>
                  <a:t>2</a:t>
                </a:r>
                <a:r>
                  <a:rPr lang="en-US" sz="2800">
                    <a:latin typeface="+mj-lt"/>
                  </a:rPr>
                  <a:t> là: </a:t>
                </a: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sSub>
                          <m:sSubPr>
                            <m:ctrlPr>
                              <a:rPr lang="en-US" sz="2800" i="1">
                                <a:latin typeface="Cambria Math" panose="02040503050406030204" pitchFamily="18" charset="0"/>
                              </a:rPr>
                            </m:ctrlPr>
                          </m:sSubPr>
                          <m:e>
                            <m:r>
                              <m:rPr>
                                <m:sty m:val="p"/>
                              </m:rPr>
                              <a:rPr lang="en-US" sz="2800">
                                <a:latin typeface="Cambria Math" panose="02040503050406030204" pitchFamily="18" charset="0"/>
                              </a:rPr>
                              <m:t>Ba</m:t>
                            </m:r>
                            <m:r>
                              <a:rPr lang="en-US" sz="2800">
                                <a:latin typeface="Cambria Math" panose="02040503050406030204" pitchFamily="18" charset="0"/>
                              </a:rPr>
                              <m:t> (</m:t>
                            </m:r>
                            <m:r>
                              <m:rPr>
                                <m:sty m:val="p"/>
                              </m:rPr>
                              <a:rPr lang="en-US" sz="2800">
                                <a:latin typeface="Cambria Math" panose="02040503050406030204" pitchFamily="18" charset="0"/>
                              </a:rPr>
                              <m:t>OH</m:t>
                            </m:r>
                            <m:r>
                              <a:rPr lang="en-US" sz="2800">
                                <a:latin typeface="Cambria Math" panose="02040503050406030204" pitchFamily="18" charset="0"/>
                              </a:rPr>
                              <m:t>)</m:t>
                            </m:r>
                          </m:e>
                          <m:sub>
                            <m:r>
                              <a:rPr lang="en-US" sz="2800" i="1">
                                <a:latin typeface="Cambria Math" panose="02040503050406030204" pitchFamily="18" charset="0"/>
                              </a:rPr>
                              <m:t>2</m:t>
                            </m:r>
                          </m:sub>
                        </m:sSub>
                      </m:sub>
                    </m:sSub>
                  </m:oMath>
                </a14:m>
                <a:r>
                  <a:rPr lang="en-US" sz="2800">
                    <a:latin typeface="+mj-lt"/>
                  </a:rPr>
                  <a:t> =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r>
                          <a:rPr lang="en-US" sz="2800" i="1">
                            <a:latin typeface="Cambria Math" panose="02040503050406030204" pitchFamily="18" charset="0"/>
                          </a:rPr>
                          <m:t>𝑀</m:t>
                        </m:r>
                      </m:sub>
                    </m:sSub>
                    <m:r>
                      <a:rPr lang="en-US" sz="2800" i="1">
                        <a:latin typeface="Cambria Math" panose="02040503050406030204" pitchFamily="18" charset="0"/>
                      </a:rPr>
                      <m:t>.</m:t>
                    </m:r>
                    <m:r>
                      <a:rPr lang="en-US" sz="2800" i="1">
                        <a:latin typeface="Cambria Math" panose="02040503050406030204" pitchFamily="18" charset="0"/>
                      </a:rPr>
                      <m:t>𝑉</m:t>
                    </m:r>
                    <m:r>
                      <a:rPr lang="en-US" sz="2800" i="1">
                        <a:latin typeface="Cambria Math" panose="02040503050406030204" pitchFamily="18" charset="0"/>
                      </a:rPr>
                      <m:t>  = 0,2. 0,8 =0,16 (</m:t>
                    </m:r>
                    <m:r>
                      <a:rPr lang="en-US" sz="2800" i="1">
                        <a:latin typeface="Cambria Math" panose="02040503050406030204" pitchFamily="18" charset="0"/>
                      </a:rPr>
                      <m:t>𝑚𝑜𝑙</m:t>
                    </m:r>
                    <m:r>
                      <a:rPr lang="en-US" sz="2800" b="0" i="1" smtClean="0">
                        <a:latin typeface="Cambria Math" panose="02040503050406030204" pitchFamily="18" charset="0"/>
                      </a:rPr>
                      <m:t>)</m:t>
                    </m:r>
                  </m:oMath>
                </a14:m>
                <a:endParaRPr lang="en-US" sz="2800">
                  <a:latin typeface="+mj-lt"/>
                </a:endParaRPr>
              </a:p>
              <a:p>
                <a:endParaRPr lang="en-US" sz="2800">
                  <a:latin typeface="+mj-lt"/>
                </a:endParaRPr>
              </a:p>
              <a:p>
                <a:r>
                  <a:rPr lang="en-US" sz="2800">
                    <a:latin typeface="+mj-lt"/>
                  </a:rPr>
                  <a:t>Vậy khối lượng Ba(OH)</a:t>
                </a:r>
                <a:r>
                  <a:rPr lang="en-US" sz="2800" baseline="-25000">
                    <a:latin typeface="+mj-lt"/>
                  </a:rPr>
                  <a:t>2</a:t>
                </a:r>
                <a:r>
                  <a:rPr lang="en-US" sz="2800">
                    <a:latin typeface="+mj-lt"/>
                  </a:rPr>
                  <a:t>:  </a:t>
                </a: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m</m:t>
                        </m:r>
                      </m:e>
                      <m:sub>
                        <m:sSub>
                          <m:sSubPr>
                            <m:ctrlPr>
                              <a:rPr lang="en-US" sz="2800" i="1">
                                <a:latin typeface="Cambria Math" panose="02040503050406030204" pitchFamily="18" charset="0"/>
                              </a:rPr>
                            </m:ctrlPr>
                          </m:sSubPr>
                          <m:e>
                            <m:r>
                              <m:rPr>
                                <m:sty m:val="p"/>
                              </m:rPr>
                              <a:rPr lang="en-US" sz="2800">
                                <a:latin typeface="Cambria Math" panose="02040503050406030204" pitchFamily="18" charset="0"/>
                              </a:rPr>
                              <m:t>Ba</m:t>
                            </m:r>
                            <m:r>
                              <a:rPr lang="en-US" sz="2800">
                                <a:latin typeface="Cambria Math" panose="02040503050406030204" pitchFamily="18" charset="0"/>
                              </a:rPr>
                              <m:t> (</m:t>
                            </m:r>
                            <m:r>
                              <m:rPr>
                                <m:sty m:val="p"/>
                              </m:rPr>
                              <a:rPr lang="en-US" sz="2800">
                                <a:latin typeface="Cambria Math" panose="02040503050406030204" pitchFamily="18" charset="0"/>
                              </a:rPr>
                              <m:t>OH</m:t>
                            </m:r>
                            <m:r>
                              <a:rPr lang="en-US" sz="2800">
                                <a:latin typeface="Cambria Math" panose="02040503050406030204" pitchFamily="18" charset="0"/>
                              </a:rPr>
                              <m:t>)</m:t>
                            </m:r>
                          </m:e>
                          <m:sub>
                            <m:r>
                              <a:rPr lang="en-US" sz="2800" i="1">
                                <a:latin typeface="Cambria Math" panose="02040503050406030204" pitchFamily="18" charset="0"/>
                              </a:rPr>
                              <m:t>2</m:t>
                            </m:r>
                          </m:sub>
                        </m:sSub>
                      </m:sub>
                    </m:sSub>
                  </m:oMath>
                </a14:m>
                <a:r>
                  <a:rPr lang="en-US" sz="2800">
                    <a:latin typeface="+mj-lt"/>
                  </a:rPr>
                  <a:t> = </a:t>
                </a:r>
                <a14:m>
                  <m:oMath xmlns:m="http://schemas.openxmlformats.org/officeDocument/2006/math">
                    <m:r>
                      <a:rPr lang="en-US" sz="2800" i="1">
                        <a:latin typeface="Cambria Math" panose="02040503050406030204" pitchFamily="18" charset="0"/>
                      </a:rPr>
                      <m:t>𝑛</m:t>
                    </m:r>
                    <m:r>
                      <a:rPr lang="en-US" sz="2800" i="1">
                        <a:latin typeface="Cambria Math" panose="02040503050406030204" pitchFamily="18" charset="0"/>
                      </a:rPr>
                      <m:t>.</m:t>
                    </m:r>
                    <m:r>
                      <a:rPr lang="en-US" sz="2800" i="1">
                        <a:latin typeface="Cambria Math" panose="02040503050406030204" pitchFamily="18" charset="0"/>
                      </a:rPr>
                      <m:t>𝑀</m:t>
                    </m:r>
                    <m:r>
                      <a:rPr lang="en-US" sz="2800" i="1">
                        <a:latin typeface="Cambria Math" panose="02040503050406030204" pitchFamily="18" charset="0"/>
                      </a:rPr>
                      <m:t>  = 0,16. 171 =27,36 (</m:t>
                    </m:r>
                    <m:r>
                      <a:rPr lang="en-US" sz="2800" i="1">
                        <a:latin typeface="Cambria Math" panose="02040503050406030204" pitchFamily="18" charset="0"/>
                      </a:rPr>
                      <m:t>𝑚𝑜𝑙</m:t>
                    </m:r>
                    <m:r>
                      <a:rPr lang="en-US" sz="2800" i="1">
                        <a:latin typeface="Cambria Math" panose="02040503050406030204" pitchFamily="18" charset="0"/>
                      </a:rPr>
                      <m:t>) </m:t>
                    </m:r>
                  </m:oMath>
                </a14:m>
                <a:endParaRPr lang="en-US" sz="2800">
                  <a:latin typeface="+mj-lt"/>
                </a:endParaRPr>
              </a:p>
              <a:p>
                <a:endParaRPr lang="en-US" sz="2800">
                  <a:latin typeface="+mj-lt"/>
                </a:endParaRPr>
              </a:p>
            </p:txBody>
          </p:sp>
        </mc:Choice>
        <mc:Fallback xmlns="">
          <p:sp>
            <p:nvSpPr>
              <p:cNvPr id="2" name="TextBox 1">
                <a:extLst>
                  <a:ext uri="{FF2B5EF4-FFF2-40B4-BE49-F238E27FC236}">
                    <a16:creationId xmlns:a16="http://schemas.microsoft.com/office/drawing/2014/main" id="{ED9EA047-05AF-2473-1A68-C6DAF4E08F0D}"/>
                  </a:ext>
                </a:extLst>
              </p:cNvPr>
              <p:cNvSpPr txBox="1">
                <a:spLocks noRot="1" noChangeAspect="1" noMove="1" noResize="1" noEditPoints="1" noAdjustHandles="1" noChangeArrowheads="1" noChangeShapeType="1" noTextEdit="1"/>
              </p:cNvSpPr>
              <p:nvPr/>
            </p:nvSpPr>
            <p:spPr>
              <a:xfrm>
                <a:off x="640015" y="961741"/>
                <a:ext cx="11717448" cy="5364545"/>
              </a:xfrm>
              <a:prstGeom prst="rect">
                <a:avLst/>
              </a:prstGeom>
              <a:blipFill>
                <a:blip r:embed="rId2"/>
                <a:stretch>
                  <a:fillRect l="-1093" t="-1250"/>
                </a:stretch>
              </a:blipFill>
            </p:spPr>
            <p:txBody>
              <a:bodyPr/>
              <a:lstStyle/>
              <a:p>
                <a:r>
                  <a:rPr lang="en-US">
                    <a:noFill/>
                  </a:rPr>
                  <a:t> </a:t>
                </a:r>
              </a:p>
            </p:txBody>
          </p:sp>
        </mc:Fallback>
      </mc:AlternateContent>
      <p:sp>
        <p:nvSpPr>
          <p:cNvPr id="7" name="Rectangle: Rounded Corners 6">
            <a:extLst>
              <a:ext uri="{FF2B5EF4-FFF2-40B4-BE49-F238E27FC236}">
                <a16:creationId xmlns:a16="http://schemas.microsoft.com/office/drawing/2014/main"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a:t>
            </a:r>
          </a:p>
          <a:p>
            <a:pPr algn="ctr"/>
            <a:r>
              <a:rPr lang="en-US" sz="2800">
                <a:solidFill>
                  <a:schemeClr val="bg1"/>
                </a:solidFill>
                <a:latin typeface="+mj-lt"/>
                <a:cs typeface="Arial" panose="020B0604020202020204" pitchFamily="34" charset="0"/>
              </a:rPr>
              <a:t>Hoàn thành phiếu học tập số 4</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3"/>
          <a:srcRect l="-3420" t="25984" r="-1106" b="9163"/>
          <a:stretch/>
        </p:blipFill>
        <p:spPr>
          <a:xfrm>
            <a:off x="9724291" y="-25250"/>
            <a:ext cx="2183255" cy="1357323"/>
          </a:xfrm>
          <a:prstGeom prst="rect">
            <a:avLst/>
          </a:prstGeom>
        </p:spPr>
      </p:pic>
      <p:sp>
        <p:nvSpPr>
          <p:cNvPr id="11" name="Rectangle 8">
            <a:extLst>
              <a:ext uri="{FF2B5EF4-FFF2-40B4-BE49-F238E27FC236}">
                <a16:creationId xmlns:a16="http://schemas.microsoft.com/office/drawing/2014/main" id="{8B7F88AD-6701-A79A-2D11-D7ABE06CA6BF}"/>
              </a:ext>
            </a:extLst>
          </p:cNvPr>
          <p:cNvSpPr>
            <a:spLocks noChangeArrowheads="1"/>
          </p:cNvSpPr>
          <p:nvPr/>
        </p:nvSpPr>
        <p:spPr bwMode="auto">
          <a:xfrm>
            <a:off x="2407534" y="20652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34639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wipe(down)">
                                      <p:cBhvr>
                                        <p:cTn id="24" dur="500"/>
                                        <p:tgtEl>
                                          <p:spTgt spid="2">
                                            <p:txEl>
                                              <p:pRg st="5" end="5"/>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wipe(down)">
                                      <p:cBhvr>
                                        <p:cTn id="27" dur="500"/>
                                        <p:tgtEl>
                                          <p:spTgt spid="2">
                                            <p:txEl>
                                              <p:pRg st="6" end="6"/>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wipe(down)">
                                      <p:cBhvr>
                                        <p:cTn id="30" dur="500"/>
                                        <p:tgtEl>
                                          <p:spTgt spid="2">
                                            <p:txEl>
                                              <p:pRg st="7" end="7"/>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animEffect transition="in" filter="wipe(down)">
                                      <p:cBhvr>
                                        <p:cTn id="33"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D9EA047-05AF-2473-1A68-C6DAF4E08F0D}"/>
                  </a:ext>
                </a:extLst>
              </p:cNvPr>
              <p:cNvSpPr txBox="1"/>
              <p:nvPr/>
            </p:nvSpPr>
            <p:spPr>
              <a:xfrm>
                <a:off x="640015" y="961741"/>
                <a:ext cx="11717448" cy="4286238"/>
              </a:xfrm>
              <a:prstGeom prst="rect">
                <a:avLst/>
              </a:prstGeom>
              <a:noFill/>
            </p:spPr>
            <p:txBody>
              <a:bodyPr wrap="square">
                <a:spAutoFit/>
              </a:bodyPr>
              <a:lstStyle/>
              <a:p>
                <a:r>
                  <a:rPr lang="en-US" sz="2800">
                    <a:solidFill>
                      <a:srgbClr val="0070C0"/>
                    </a:solidFill>
                    <a:latin typeface="+mj-lt"/>
                  </a:rPr>
                  <a:t>BT3:</a:t>
                </a:r>
              </a:p>
              <a:p>
                <a:r>
                  <a:rPr lang="en-US" sz="2800" i="1"/>
                  <a:t>a) </a:t>
                </a: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A</m:t>
                        </m:r>
                        <m:r>
                          <a:rPr lang="en-US" sz="2800">
                            <a:latin typeface="Cambria Math" panose="02040503050406030204" pitchFamily="18" charset="0"/>
                          </a:rPr>
                          <m:t>)</m:t>
                        </m:r>
                      </m:sub>
                    </m:sSub>
                    <m:r>
                      <a:rPr lang="en-US" sz="2800">
                        <a:latin typeface="Cambria Math" panose="02040503050406030204" pitchFamily="18" charset="0"/>
                      </a:rPr>
                      <m:t>= </m:t>
                    </m:r>
                  </m:oMath>
                </a14:m>
                <a:r>
                  <a:rPr lang="en-US" sz="280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r>
                          <a:rPr lang="en-US" sz="2800" i="1">
                            <a:latin typeface="Cambria Math" panose="02040503050406030204" pitchFamily="18" charset="0"/>
                          </a:rPr>
                          <m:t>𝑀</m:t>
                        </m:r>
                      </m:sub>
                    </m:sSub>
                    <m:r>
                      <a:rPr lang="en-US" sz="2800" i="1">
                        <a:latin typeface="Cambria Math" panose="02040503050406030204" pitchFamily="18" charset="0"/>
                      </a:rPr>
                      <m:t>.</m:t>
                    </m:r>
                    <m:r>
                      <a:rPr lang="en-US" sz="2800" i="1">
                        <a:latin typeface="Cambria Math" panose="02040503050406030204" pitchFamily="18" charset="0"/>
                      </a:rPr>
                      <m:t>𝑉</m:t>
                    </m:r>
                  </m:oMath>
                </a14:m>
                <a:r>
                  <a:rPr lang="en-US" sz="2800"/>
                  <a:t> = </a:t>
                </a:r>
                <a14:m>
                  <m:oMath xmlns:m="http://schemas.openxmlformats.org/officeDocument/2006/math">
                    <m:r>
                      <a:rPr lang="en-US" sz="2800">
                        <a:latin typeface="Cambria Math" panose="02040503050406030204" pitchFamily="18" charset="0"/>
                      </a:rPr>
                      <m:t>0,02 . 2 = 0,04 (</m:t>
                    </m:r>
                    <m:r>
                      <m:rPr>
                        <m:sty m:val="p"/>
                      </m:rPr>
                      <a:rPr lang="en-US" sz="2800">
                        <a:latin typeface="Cambria Math" panose="02040503050406030204" pitchFamily="18" charset="0"/>
                      </a:rPr>
                      <m:t>mol</m:t>
                    </m:r>
                    <m:r>
                      <a:rPr lang="en-US" sz="2800">
                        <a:latin typeface="Cambria Math" panose="02040503050406030204" pitchFamily="18" charset="0"/>
                      </a:rPr>
                      <m:t>) </m:t>
                    </m:r>
                  </m:oMath>
                </a14:m>
                <a:endParaRPr lang="en-US" sz="2800"/>
              </a:p>
              <a:p>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B</m:t>
                        </m:r>
                        <m:r>
                          <a:rPr lang="en-US" sz="2800">
                            <a:latin typeface="Cambria Math" panose="02040503050406030204" pitchFamily="18" charset="0"/>
                          </a:rPr>
                          <m:t>)</m:t>
                        </m:r>
                      </m:sub>
                    </m:sSub>
                    <m:r>
                      <a:rPr lang="en-US" sz="2800">
                        <a:latin typeface="Cambria Math" panose="02040503050406030204" pitchFamily="18" charset="0"/>
                      </a:rPr>
                      <m:t>= </m:t>
                    </m:r>
                  </m:oMath>
                </a14:m>
                <a:r>
                  <a:rPr lang="en-US" sz="280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r>
                          <a:rPr lang="en-US" sz="2800" i="1">
                            <a:latin typeface="Cambria Math" panose="02040503050406030204" pitchFamily="18" charset="0"/>
                          </a:rPr>
                          <m:t>𝑀</m:t>
                        </m:r>
                      </m:sub>
                    </m:sSub>
                    <m:r>
                      <a:rPr lang="en-US" sz="2800" i="1">
                        <a:latin typeface="Cambria Math" panose="02040503050406030204" pitchFamily="18" charset="0"/>
                      </a:rPr>
                      <m:t>.</m:t>
                    </m:r>
                    <m:r>
                      <a:rPr lang="en-US" sz="2800" i="1">
                        <a:latin typeface="Cambria Math" panose="02040503050406030204" pitchFamily="18" charset="0"/>
                      </a:rPr>
                      <m:t>𝑉</m:t>
                    </m:r>
                  </m:oMath>
                </a14:m>
                <a:r>
                  <a:rPr lang="en-US" sz="2800"/>
                  <a:t> = </a:t>
                </a:r>
                <a14:m>
                  <m:oMath xmlns:m="http://schemas.openxmlformats.org/officeDocument/2006/math">
                    <m:r>
                      <a:rPr lang="en-US" sz="2800">
                        <a:latin typeface="Cambria Math" panose="02040503050406030204" pitchFamily="18" charset="0"/>
                      </a:rPr>
                      <m:t>0,1 . 2 = 0,3 (</m:t>
                    </m:r>
                    <m:r>
                      <m:rPr>
                        <m:sty m:val="p"/>
                      </m:rPr>
                      <a:rPr lang="en-US" sz="2800">
                        <a:latin typeface="Cambria Math" panose="02040503050406030204" pitchFamily="18" charset="0"/>
                      </a:rPr>
                      <m:t>mol</m:t>
                    </m:r>
                    <m:r>
                      <a:rPr lang="en-US" sz="2800">
                        <a:latin typeface="Cambria Math" panose="02040503050406030204" pitchFamily="18" charset="0"/>
                      </a:rPr>
                      <m:t>) </m:t>
                    </m:r>
                  </m:oMath>
                </a14:m>
                <a:endParaRPr lang="en-US" sz="2800"/>
              </a:p>
              <a:p>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C</m:t>
                        </m:r>
                        <m:r>
                          <a:rPr lang="en-US" sz="2800">
                            <a:latin typeface="Cambria Math" panose="02040503050406030204" pitchFamily="18" charset="0"/>
                          </a:rPr>
                          <m:t>)</m:t>
                        </m:r>
                      </m:sub>
                    </m:sSub>
                    <m:r>
                      <a:rPr lang="en-US" sz="2800">
                        <a:latin typeface="Cambria Math" panose="02040503050406030204" pitchFamily="18" charset="0"/>
                      </a:rPr>
                      <m:t>= </m:t>
                    </m:r>
                  </m:oMath>
                </a14:m>
                <a:r>
                  <a:rPr lang="en-US" sz="2800"/>
                  <a:t> </a:t>
                </a: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A</m:t>
                        </m:r>
                        <m:r>
                          <a:rPr lang="en-US" sz="2800">
                            <a:latin typeface="Cambria Math" panose="02040503050406030204" pitchFamily="18" charset="0"/>
                          </a:rPr>
                          <m:t>)</m:t>
                        </m:r>
                      </m:sub>
                    </m:sSub>
                    <m:r>
                      <a:rPr lang="en-US" sz="2800">
                        <a:latin typeface="Cambria Math" panose="02040503050406030204" pitchFamily="18" charset="0"/>
                      </a:rPr>
                      <m:t>+ </m:t>
                    </m:r>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B</m:t>
                        </m:r>
                        <m:r>
                          <a:rPr lang="en-US" sz="2800">
                            <a:latin typeface="Cambria Math" panose="02040503050406030204" pitchFamily="18" charset="0"/>
                          </a:rPr>
                          <m:t>)</m:t>
                        </m:r>
                      </m:sub>
                    </m:sSub>
                    <m:r>
                      <a:rPr lang="en-US" sz="2800">
                        <a:latin typeface="Cambria Math" panose="02040503050406030204" pitchFamily="18" charset="0"/>
                      </a:rPr>
                      <m:t>= 0,34 (</m:t>
                    </m:r>
                    <m:r>
                      <m:rPr>
                        <m:sty m:val="p"/>
                      </m:rPr>
                      <a:rPr lang="en-US" sz="2800">
                        <a:latin typeface="Cambria Math" panose="02040503050406030204" pitchFamily="18" charset="0"/>
                      </a:rPr>
                      <m:t>mol</m:t>
                    </m:r>
                    <m:r>
                      <a:rPr lang="en-US" sz="2800">
                        <a:latin typeface="Cambria Math" panose="02040503050406030204" pitchFamily="18" charset="0"/>
                      </a:rPr>
                      <m:t>) </m:t>
                    </m:r>
                  </m:oMath>
                </a14:m>
                <a:endParaRPr lang="en-US" sz="2800"/>
              </a:p>
              <a:p>
                <a:r>
                  <a:rPr lang="en-US" sz="2800" i="1"/>
                  <a:t> </a:t>
                </a:r>
                <a:endParaRPr lang="en-US" sz="2800"/>
              </a:p>
              <a:p>
                <a:r>
                  <a:rPr lang="en-US" sz="2800" i="1"/>
                  <a:t>b)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sSub>
                          <m:sSubPr>
                            <m:ctrlPr>
                              <a:rPr lang="en-US" sz="2800" i="1">
                                <a:latin typeface="Cambria Math" panose="02040503050406030204" pitchFamily="18" charset="0"/>
                              </a:rPr>
                            </m:ctrlPr>
                          </m:sSubPr>
                          <m:e>
                            <m:r>
                              <a:rPr lang="en-US" sz="2800" i="1">
                                <a:latin typeface="Cambria Math" panose="02040503050406030204" pitchFamily="18" charset="0"/>
                              </a:rPr>
                              <m:t>𝑀</m:t>
                            </m:r>
                          </m:e>
                          <m:sub>
                            <m:r>
                              <a:rPr lang="en-US" sz="2800" i="1">
                                <a:latin typeface="Cambria Math" panose="02040503050406030204" pitchFamily="18" charset="0"/>
                              </a:rPr>
                              <m:t>𝑁𝑎𝐶𝑙</m:t>
                            </m:r>
                          </m:sub>
                        </m:sSub>
                      </m:sub>
                    </m:sSub>
                    <m:r>
                      <a:rPr lang="en-US" sz="2800" i="1">
                        <a:latin typeface="Cambria Math" panose="02040503050406030204" pitchFamily="18" charset="0"/>
                      </a:rPr>
                      <m:t>= </m:t>
                    </m:r>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C</m:t>
                            </m:r>
                            <m:r>
                              <a:rPr lang="en-US" sz="2800">
                                <a:latin typeface="Cambria Math" panose="02040503050406030204" pitchFamily="18" charset="0"/>
                              </a:rPr>
                              <m:t>)</m:t>
                            </m:r>
                          </m:sub>
                        </m:sSub>
                      </m:num>
                      <m:den>
                        <m:r>
                          <a:rPr lang="en-US" sz="2800" i="1">
                            <a:latin typeface="Cambria Math" panose="02040503050406030204" pitchFamily="18" charset="0"/>
                          </a:rPr>
                          <m:t>𝑉</m:t>
                        </m:r>
                      </m:den>
                    </m:f>
                  </m:oMath>
                </a14:m>
                <a:r>
                  <a:rPr lang="en-US" sz="2800"/>
                  <a:t> = </a:t>
                </a:r>
                <a14:m>
                  <m:oMath xmlns:m="http://schemas.openxmlformats.org/officeDocument/2006/math">
                    <m:f>
                      <m:fPr>
                        <m:ctrlPr>
                          <a:rPr lang="en-US" sz="2800" i="1">
                            <a:latin typeface="Cambria Math" panose="02040503050406030204" pitchFamily="18" charset="0"/>
                          </a:rPr>
                        </m:ctrlPr>
                      </m:fPr>
                      <m:num>
                        <m:r>
                          <a:rPr lang="en-US" sz="2800" i="1">
                            <a:latin typeface="Cambria Math" panose="02040503050406030204" pitchFamily="18" charset="0"/>
                          </a:rPr>
                          <m:t>0,34</m:t>
                        </m:r>
                      </m:num>
                      <m:den>
                        <m:r>
                          <a:rPr lang="en-US" sz="2800" i="1">
                            <a:latin typeface="Cambria Math" panose="02040503050406030204" pitchFamily="18" charset="0"/>
                          </a:rPr>
                          <m:t>5</m:t>
                        </m:r>
                      </m:den>
                    </m:f>
                  </m:oMath>
                </a14:m>
                <a:r>
                  <a:rPr lang="en-US" sz="2800"/>
                  <a:t> = 0,068 M</a:t>
                </a:r>
              </a:p>
              <a:p>
                <a:endParaRPr lang="en-US" sz="2800"/>
              </a:p>
              <a:p>
                <a:r>
                  <a:rPr lang="en-US" sz="2800">
                    <a:solidFill>
                      <a:srgbClr val="7030A0"/>
                    </a:solidFill>
                  </a:rPr>
                  <a:t>Nhận xét: </a:t>
                </a:r>
                <a:r>
                  <a:rPr lang="en-US" sz="2800" b="1"/>
                  <a:t>nồng độ dung dịch C có giá trị nằm giữa nồng độ của dd A và dd B.</a:t>
                </a:r>
              </a:p>
            </p:txBody>
          </p:sp>
        </mc:Choice>
        <mc:Fallback xmlns="">
          <p:sp>
            <p:nvSpPr>
              <p:cNvPr id="2" name="TextBox 1">
                <a:extLst>
                  <a:ext uri="{FF2B5EF4-FFF2-40B4-BE49-F238E27FC236}">
                    <a16:creationId xmlns:a16="http://schemas.microsoft.com/office/drawing/2014/main" id="{ED9EA047-05AF-2473-1A68-C6DAF4E08F0D}"/>
                  </a:ext>
                </a:extLst>
              </p:cNvPr>
              <p:cNvSpPr txBox="1">
                <a:spLocks noRot="1" noChangeAspect="1" noMove="1" noResize="1" noEditPoints="1" noAdjustHandles="1" noChangeArrowheads="1" noChangeShapeType="1" noTextEdit="1"/>
              </p:cNvSpPr>
              <p:nvPr/>
            </p:nvSpPr>
            <p:spPr>
              <a:xfrm>
                <a:off x="640015" y="961741"/>
                <a:ext cx="11717448" cy="4286238"/>
              </a:xfrm>
              <a:prstGeom prst="rect">
                <a:avLst/>
              </a:prstGeom>
              <a:blipFill>
                <a:blip r:embed="rId2"/>
                <a:stretch>
                  <a:fillRect l="-1093" t="-1565" b="-2987"/>
                </a:stretch>
              </a:blipFill>
            </p:spPr>
            <p:txBody>
              <a:bodyPr/>
              <a:lstStyle/>
              <a:p>
                <a:r>
                  <a:rPr lang="en-US">
                    <a:noFill/>
                  </a:rPr>
                  <a:t> </a:t>
                </a:r>
              </a:p>
            </p:txBody>
          </p:sp>
        </mc:Fallback>
      </mc:AlternateContent>
      <p:sp>
        <p:nvSpPr>
          <p:cNvPr id="7" name="Rectangle: Rounded Corners 6">
            <a:extLst>
              <a:ext uri="{FF2B5EF4-FFF2-40B4-BE49-F238E27FC236}">
                <a16:creationId xmlns:a16="http://schemas.microsoft.com/office/drawing/2014/main"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a:t>
            </a:r>
          </a:p>
          <a:p>
            <a:pPr algn="ctr"/>
            <a:r>
              <a:rPr lang="en-US" sz="2800">
                <a:solidFill>
                  <a:schemeClr val="bg1"/>
                </a:solidFill>
                <a:latin typeface="+mj-lt"/>
                <a:cs typeface="Arial" panose="020B0604020202020204" pitchFamily="34" charset="0"/>
              </a:rPr>
              <a:t>Hoàn thành phiếu học tập số 4</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3"/>
          <a:srcRect l="-3420" t="25984" r="-1106" b="9163"/>
          <a:stretch/>
        </p:blipFill>
        <p:spPr>
          <a:xfrm>
            <a:off x="9724291" y="-25250"/>
            <a:ext cx="2183255" cy="1357323"/>
          </a:xfrm>
          <a:prstGeom prst="rect">
            <a:avLst/>
          </a:prstGeom>
        </p:spPr>
      </p:pic>
      <p:sp>
        <p:nvSpPr>
          <p:cNvPr id="11" name="Rectangle 8">
            <a:extLst>
              <a:ext uri="{FF2B5EF4-FFF2-40B4-BE49-F238E27FC236}">
                <a16:creationId xmlns:a16="http://schemas.microsoft.com/office/drawing/2014/main" id="{8B7F88AD-6701-A79A-2D11-D7ABE06CA6BF}"/>
              </a:ext>
            </a:extLst>
          </p:cNvPr>
          <p:cNvSpPr>
            <a:spLocks noChangeArrowheads="1"/>
          </p:cNvSpPr>
          <p:nvPr/>
        </p:nvSpPr>
        <p:spPr bwMode="auto">
          <a:xfrm>
            <a:off x="2407534" y="20652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180414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wipe(down)">
                                      <p:cBhvr>
                                        <p:cTn id="24" dur="500"/>
                                        <p:tgtEl>
                                          <p:spTgt spid="2">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Effect transition="in" filter="wipe(down)">
                                      <p:cBhvr>
                                        <p:cTn id="29"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C3985B22-DA8A-5C27-D7D8-FEA75E86D587}"/>
                  </a:ext>
                </a:extLst>
              </p:cNvPr>
              <p:cNvSpPr txBox="1"/>
              <p:nvPr/>
            </p:nvSpPr>
            <p:spPr>
              <a:xfrm>
                <a:off x="985451" y="629558"/>
                <a:ext cx="10370408" cy="5693866"/>
              </a:xfrm>
              <a:prstGeom prst="rect">
                <a:avLst/>
              </a:prstGeom>
              <a:noFill/>
            </p:spPr>
            <p:txBody>
              <a:bodyPr wrap="square">
                <a:spAutoFit/>
              </a:bodyPr>
              <a:lstStyle/>
              <a:p>
                <a:pPr marL="0" marR="0" algn="ctr">
                  <a:spcBef>
                    <a:spcPts val="0"/>
                  </a:spcBef>
                  <a:spcAft>
                    <a:spcPts val="0"/>
                  </a:spcAft>
                </a:pPr>
                <a:r>
                  <a:rPr lang="en-US"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Dạng bài toán pha trộn dd không xảy ra phản ứng:</a:t>
                </a:r>
                <a:endParaRPr lang="en-US" sz="28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Phương pháp giải:</a:t>
                </a:r>
                <a:endParaRPr lang="en-US" sz="280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 dụng định luật bảo toàn khối lượng (ĐLBTKL):</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Khối lượng chất tan sau khi pha trộn bằng tổng khối lượng của các dung dịch đem trộn. Khối lượng dung dịch sau khi pha trộn bằng tổng khối lượng các dung dịch đem trộn</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 có:	 </a:t>
                </a:r>
                <a14:m>
                  <m:oMath xmlns:m="http://schemas.openxmlformats.org/officeDocument/2006/math">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oMath>
                </a14:m>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457200">
                  <a:spcBef>
                    <a:spcPts val="0"/>
                  </a:spcBef>
                  <a:spcAft>
                    <a:spcPts val="0"/>
                  </a:spcAft>
                </a:pPr>
                <a:r>
                  <a:rPr lang="en-US" sz="2800" kern="100">
                    <a:effectLst/>
                    <a:ea typeface="Segoe UI" panose="020B0502040204020203" pitchFamily="34" charset="0"/>
                    <a:cs typeface="Times New Roman" panose="02020603050405020304" pitchFamily="18" charset="0"/>
                  </a:rPr>
                  <a:t>	</a:t>
                </a:r>
                <a14:m>
                  <m:oMath xmlns:m="http://schemas.openxmlformats.org/officeDocument/2006/math">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dd</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1 </m:t>
                        </m:r>
                      </m:sub>
                    </m:sSub>
                  </m:oMath>
                </a14:m>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dd</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dd</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ub>
                    </m:sSub>
                  </m:oMath>
                </a14:m>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Số mol chất tan sau khi pha trộn bằng tổng số mol chất tan của các chất đem trộn. Thể tích sau khi đem trộn bằng tổng thể tích các dung dịch đem trộn (giả sử trộn lẫn không làm thay đổi thể tích).</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1828800" marR="0" indent="457200">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n</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n</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n</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oMath>
                  </m:oMathPara>
                </a14:m>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1828800" marR="0" indent="457200">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V</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V</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V</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oMath>
                  </m:oMathPara>
                </a14:m>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C3985B22-DA8A-5C27-D7D8-FEA75E86D587}"/>
                  </a:ext>
                </a:extLst>
              </p:cNvPr>
              <p:cNvSpPr txBox="1">
                <a:spLocks noRot="1" noChangeAspect="1" noMove="1" noResize="1" noEditPoints="1" noAdjustHandles="1" noChangeArrowheads="1" noChangeShapeType="1" noTextEdit="1"/>
              </p:cNvSpPr>
              <p:nvPr/>
            </p:nvSpPr>
            <p:spPr>
              <a:xfrm>
                <a:off x="985451" y="629558"/>
                <a:ext cx="10370408" cy="5693866"/>
              </a:xfrm>
              <a:prstGeom prst="rect">
                <a:avLst/>
              </a:prstGeom>
              <a:blipFill>
                <a:blip r:embed="rId2"/>
                <a:stretch>
                  <a:fillRect l="-1235" t="-1178" r="-118"/>
                </a:stretch>
              </a:blipFill>
            </p:spPr>
            <p:txBody>
              <a:bodyPr/>
              <a:lstStyle/>
              <a:p>
                <a:r>
                  <a:rPr lang="en-US">
                    <a:noFill/>
                  </a:rPr>
                  <a:t> </a:t>
                </a:r>
              </a:p>
            </p:txBody>
          </p:sp>
        </mc:Fallback>
      </mc:AlternateContent>
    </p:spTree>
    <p:extLst>
      <p:ext uri="{BB962C8B-B14F-4D97-AF65-F5344CB8AC3E}">
        <p14:creationId xmlns:p14="http://schemas.microsoft.com/office/powerpoint/2010/main" val="32532087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a:extLst>
              <a:ext uri="{FF2B5EF4-FFF2-40B4-BE49-F238E27FC236}">
                <a16:creationId xmlns:a16="http://schemas.microsoft.com/office/drawing/2014/main" id="{1487B75C-3857-549A-E199-A11C4A826FBC}"/>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441961" y="1086052"/>
            <a:ext cx="1049382" cy="73511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88DCC5F1-A1D6-0F65-0153-3AD080F8704F}"/>
              </a:ext>
            </a:extLst>
          </p:cNvPr>
          <p:cNvGrpSpPr/>
          <p:nvPr/>
        </p:nvGrpSpPr>
        <p:grpSpPr>
          <a:xfrm>
            <a:off x="966652" y="144080"/>
            <a:ext cx="10724606" cy="1580548"/>
            <a:chOff x="1850890" y="373354"/>
            <a:chExt cx="7956786" cy="2214357"/>
          </a:xfrm>
        </p:grpSpPr>
        <p:sp>
          <p:nvSpPr>
            <p:cNvPr id="3" name="矩形: 圆角 1">
              <a:extLst>
                <a:ext uri="{FF2B5EF4-FFF2-40B4-BE49-F238E27FC236}">
                  <a16:creationId xmlns:a16="http://schemas.microsoft.com/office/drawing/2014/main" id="{63B54349-5318-8E09-A5BB-223DDAF1BCD7}"/>
                </a:ext>
              </a:extLst>
            </p:cNvPr>
            <p:cNvSpPr/>
            <p:nvPr/>
          </p:nvSpPr>
          <p:spPr>
            <a:xfrm>
              <a:off x="1850890" y="373354"/>
              <a:ext cx="7956786" cy="2214357"/>
            </a:xfrm>
            <a:prstGeom prst="roundRect">
              <a:avLst>
                <a:gd name="adj" fmla="val 50000"/>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a:extLst>
                <a:ext uri="{FF2B5EF4-FFF2-40B4-BE49-F238E27FC236}">
                  <a16:creationId xmlns:a16="http://schemas.microsoft.com/office/drawing/2014/main" id="{E8C1CE1A-5AE9-3DD1-3759-48761F2498F2}"/>
                </a:ext>
              </a:extLst>
            </p:cNvPr>
            <p:cNvSpPr txBox="1"/>
            <p:nvPr/>
          </p:nvSpPr>
          <p:spPr>
            <a:xfrm>
              <a:off x="2303131" y="493242"/>
              <a:ext cx="7240201" cy="1854145"/>
            </a:xfrm>
            <a:prstGeom prst="rect">
              <a:avLst/>
            </a:prstGeom>
            <a:noFill/>
          </p:spPr>
          <p:txBody>
            <a:bodyPr wrap="square" rtlCol="0">
              <a:spAutoFit/>
            </a:bodyPr>
            <a:lstStyle/>
            <a:p>
              <a:r>
                <a:rPr lang="en-US" altLang="zh-CN" sz="4000" b="1">
                  <a:solidFill>
                    <a:schemeClr val="bg1"/>
                  </a:solidFill>
                  <a:latin typeface="+mj-lt"/>
                  <a:ea typeface="汉仪喵魂体W" panose="00020600040101010101" pitchFamily="18" charset="-122"/>
                </a:rPr>
                <a:t>III. Nồng độ dung dịch</a:t>
              </a:r>
            </a:p>
            <a:p>
              <a:r>
                <a:rPr lang="en-US" altLang="zh-CN" sz="4000" b="1">
                  <a:solidFill>
                    <a:schemeClr val="bg1"/>
                  </a:solidFill>
                  <a:latin typeface="+mj-lt"/>
                  <a:ea typeface="汉仪喵魂体W" panose="00020600040101010101" pitchFamily="18" charset="-122"/>
                </a:rPr>
                <a:t>2) Nồng độ mol</a:t>
              </a:r>
              <a:endParaRPr lang="zh-CN" altLang="en-US" sz="4000" b="1" dirty="0">
                <a:solidFill>
                  <a:schemeClr val="bg1"/>
                </a:solidFill>
                <a:latin typeface="+mj-lt"/>
                <a:ea typeface="汉仪喵魂体W" panose="00020600040101010101" pitchFamily="18" charset="-122"/>
              </a:endParaRPr>
            </a:p>
          </p:txBody>
        </p:sp>
      </p:grpSp>
      <p:sp>
        <p:nvSpPr>
          <p:cNvPr id="5" name="Rectangle 2">
            <a:extLst>
              <a:ext uri="{FF2B5EF4-FFF2-40B4-BE49-F238E27FC236}">
                <a16:creationId xmlns:a16="http://schemas.microsoft.com/office/drawing/2014/main" id="{C552C108-ED39-7D36-C162-DDAAAB67625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TextBox 10">
            <a:extLst>
              <a:ext uri="{FF2B5EF4-FFF2-40B4-BE49-F238E27FC236}">
                <a16:creationId xmlns:a16="http://schemas.microsoft.com/office/drawing/2014/main" id="{F527BEEC-6AB9-F5AB-0769-4FA3F8B2E696}"/>
              </a:ext>
            </a:extLst>
          </p:cNvPr>
          <p:cNvSpPr txBox="1"/>
          <p:nvPr/>
        </p:nvSpPr>
        <p:spPr>
          <a:xfrm>
            <a:off x="3797299" y="2738018"/>
            <a:ext cx="8046735" cy="1948610"/>
          </a:xfrm>
          <a:prstGeom prst="rect">
            <a:avLst/>
          </a:prstGeom>
          <a:noFill/>
        </p:spPr>
        <p:txBody>
          <a:bodyPr wrap="square">
            <a:spAutoFit/>
          </a:bodyPr>
          <a:lstStyle/>
          <a:p>
            <a:pPr marL="457200">
              <a:lnSpc>
                <a:spcPct val="107000"/>
              </a:lnSpc>
              <a:spcAft>
                <a:spcPts val="80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Trong đó:</a:t>
            </a:r>
          </a:p>
          <a:p>
            <a:pPr eaLnBrk="0" fontAlgn="base" hangingPunct="0">
              <a:spcBef>
                <a:spcPct val="0"/>
              </a:spcBef>
              <a:spcAft>
                <a:spcPct val="0"/>
              </a:spcAft>
            </a:pPr>
            <a:r>
              <a:rPr lang="fr-FR" altLang="en-US" sz="2800">
                <a:latin typeface="Times New Roman" panose="02020603050405020304" pitchFamily="18" charset="0"/>
                <a:ea typeface="Calibri" panose="020F0502020204030204" pitchFamily="34" charset="0"/>
                <a:cs typeface="Times New Roman" panose="02020603050405020304" pitchFamily="18" charset="0"/>
              </a:rPr>
              <a:t>	+ C</a:t>
            </a:r>
            <a:r>
              <a:rPr lang="fr-FR" altLang="en-US" sz="2800" baseline="-30000">
                <a:latin typeface="Times New Roman" panose="02020603050405020304" pitchFamily="18" charset="0"/>
                <a:ea typeface="Calibri" panose="020F0502020204030204" pitchFamily="34" charset="0"/>
                <a:cs typeface="Times New Roman" panose="02020603050405020304" pitchFamily="18" charset="0"/>
              </a:rPr>
              <a:t>M</a:t>
            </a:r>
            <a:r>
              <a:rPr lang="fr-FR" altLang="en-US" sz="2800">
                <a:latin typeface="Times New Roman" panose="02020603050405020304" pitchFamily="18" charset="0"/>
                <a:ea typeface="Calibri" panose="020F0502020204030204" pitchFamily="34" charset="0"/>
                <a:cs typeface="Times New Roman" panose="02020603050405020304" pitchFamily="18" charset="0"/>
              </a:rPr>
              <a:t> l</a:t>
            </a:r>
            <a:r>
              <a:rPr lang="fr-FR" altLang="en-US" sz="2800">
                <a:latin typeface="Calibri" panose="020F0502020204030204" pitchFamily="34" charset="0"/>
                <a:ea typeface="Calibri" panose="020F0502020204030204" pitchFamily="34" charset="0"/>
                <a:cs typeface="Times New Roman" panose="02020603050405020304" pitchFamily="18" charset="0"/>
              </a:rPr>
              <a:t>à</a:t>
            </a:r>
            <a:r>
              <a:rPr lang="fr-FR" altLang="en-US" sz="2800">
                <a:latin typeface="Times New Roman" panose="02020603050405020304" pitchFamily="18" charset="0"/>
                <a:ea typeface="Calibri" panose="020F0502020204030204" pitchFamily="34" charset="0"/>
                <a:cs typeface="Times New Roman" panose="02020603050405020304" pitchFamily="18" charset="0"/>
              </a:rPr>
              <a:t> nồng độ mol của dung dịch (mol/L)</a:t>
            </a:r>
            <a:endParaRPr lang="en-US" altLang="en-US" sz="2800"/>
          </a:p>
          <a:p>
            <a:pPr eaLnBrk="0" fontAlgn="base" hangingPunct="0">
              <a:spcBef>
                <a:spcPct val="0"/>
              </a:spcBef>
              <a:spcAft>
                <a:spcPct val="0"/>
              </a:spcAft>
            </a:pPr>
            <a:r>
              <a:rPr lang="fr-FR" altLang="en-US" sz="2800">
                <a:latin typeface="Times New Roman" panose="02020603050405020304" pitchFamily="18" charset="0"/>
                <a:ea typeface="Calibri" panose="020F0502020204030204" pitchFamily="34" charset="0"/>
                <a:cs typeface="Times New Roman" panose="02020603050405020304" pitchFamily="18" charset="0"/>
              </a:rPr>
              <a:t>	+ n l</a:t>
            </a:r>
            <a:r>
              <a:rPr lang="fr-FR" altLang="en-US" sz="2800">
                <a:latin typeface="Calibri" panose="020F0502020204030204" pitchFamily="34" charset="0"/>
                <a:ea typeface="Calibri" panose="020F0502020204030204" pitchFamily="34" charset="0"/>
                <a:cs typeface="Times New Roman" panose="02020603050405020304" pitchFamily="18" charset="0"/>
              </a:rPr>
              <a:t>à</a:t>
            </a:r>
            <a:r>
              <a:rPr lang="fr-FR" altLang="en-US" sz="2800">
                <a:latin typeface="Times New Roman" panose="02020603050405020304" pitchFamily="18" charset="0"/>
                <a:ea typeface="Calibri" panose="020F0502020204030204" pitchFamily="34" charset="0"/>
                <a:cs typeface="Times New Roman" panose="02020603050405020304" pitchFamily="18" charset="0"/>
              </a:rPr>
              <a:t> số mol chất tan (mol)</a:t>
            </a:r>
            <a:endParaRPr lang="en-US" altLang="en-US" sz="2800"/>
          </a:p>
          <a:p>
            <a:pPr eaLnBrk="0" fontAlgn="base" hangingPunct="0">
              <a:spcBef>
                <a:spcPct val="0"/>
              </a:spcBef>
              <a:spcAft>
                <a:spcPct val="0"/>
              </a:spcAft>
            </a:pPr>
            <a:r>
              <a:rPr lang="fr-FR" altLang="en-US" sz="2800">
                <a:latin typeface="Times New Roman" panose="02020603050405020304" pitchFamily="18" charset="0"/>
                <a:ea typeface="Calibri" panose="020F0502020204030204" pitchFamily="34" charset="0"/>
                <a:cs typeface="Times New Roman" panose="02020603050405020304" pitchFamily="18" charset="0"/>
              </a:rPr>
              <a:t>	+ V l</a:t>
            </a:r>
            <a:r>
              <a:rPr lang="fr-FR" altLang="en-US" sz="2800">
                <a:latin typeface="Calibri" panose="020F0502020204030204" pitchFamily="34" charset="0"/>
                <a:ea typeface="Calibri" panose="020F0502020204030204" pitchFamily="34" charset="0"/>
                <a:cs typeface="Times New Roman" panose="02020603050405020304" pitchFamily="18" charset="0"/>
              </a:rPr>
              <a:t>à</a:t>
            </a:r>
            <a:r>
              <a:rPr lang="fr-FR" altLang="en-US" sz="2800">
                <a:latin typeface="Times New Roman" panose="02020603050405020304" pitchFamily="18" charset="0"/>
                <a:ea typeface="Calibri" panose="020F0502020204030204" pitchFamily="34" charset="0"/>
                <a:cs typeface="Times New Roman" panose="02020603050405020304" pitchFamily="18" charset="0"/>
              </a:rPr>
              <a:t> thể t</a:t>
            </a:r>
            <a:r>
              <a:rPr lang="fr-FR" altLang="en-US" sz="2800">
                <a:latin typeface="Calibri" panose="020F0502020204030204" pitchFamily="34" charset="0"/>
                <a:ea typeface="Calibri" panose="020F0502020204030204" pitchFamily="34" charset="0"/>
                <a:cs typeface="Times New Roman" panose="02020603050405020304" pitchFamily="18" charset="0"/>
              </a:rPr>
              <a:t>í</a:t>
            </a:r>
            <a:r>
              <a:rPr lang="fr-FR" altLang="en-US" sz="2800">
                <a:latin typeface="Times New Roman" panose="02020603050405020304" pitchFamily="18" charset="0"/>
                <a:ea typeface="Calibri" panose="020F0502020204030204" pitchFamily="34" charset="0"/>
                <a:cs typeface="Times New Roman" panose="02020603050405020304" pitchFamily="18" charset="0"/>
              </a:rPr>
              <a:t>ch dung dịch (L)</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4">
            <a:extLst>
              <a:ext uri="{FF2B5EF4-FFF2-40B4-BE49-F238E27FC236}">
                <a16:creationId xmlns:a16="http://schemas.microsoft.com/office/drawing/2014/main" id="{737F1768-6234-0CB8-95D5-467EEAAF651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TextBox 15">
            <a:extLst>
              <a:ext uri="{FF2B5EF4-FFF2-40B4-BE49-F238E27FC236}">
                <a16:creationId xmlns:a16="http://schemas.microsoft.com/office/drawing/2014/main" id="{56BF15FC-C33E-5A66-29A3-000661CABC80}"/>
              </a:ext>
            </a:extLst>
          </p:cNvPr>
          <p:cNvSpPr txBox="1"/>
          <p:nvPr/>
        </p:nvSpPr>
        <p:spPr>
          <a:xfrm>
            <a:off x="813875" y="4686628"/>
            <a:ext cx="2672884" cy="523220"/>
          </a:xfrm>
          <a:prstGeom prst="rect">
            <a:avLst/>
          </a:prstGeom>
          <a:noFill/>
        </p:spPr>
        <p:txBody>
          <a:bodyPr wrap="square">
            <a:spAutoFit/>
          </a:bodyPr>
          <a:lstStyle/>
          <a:p>
            <a:r>
              <a:rPr lang="en-US" sz="2800" kern="0">
                <a:solidFill>
                  <a:srgbClr val="0070C0"/>
                </a:solidFill>
                <a:effectLst/>
                <a:latin typeface="Times New Roman" panose="02020603050405020304" pitchFamily="18" charset="0"/>
                <a:ea typeface="Calibri" panose="020F0502020204030204" pitchFamily="34" charset="0"/>
              </a:rPr>
              <a:t>CT chuyển đổi: </a:t>
            </a:r>
            <a:endParaRPr lang="en-US" sz="2800">
              <a:solidFill>
                <a:srgbClr val="0070C0"/>
              </a:solidFill>
            </a:endParaRPr>
          </a:p>
        </p:txBody>
      </p:sp>
      <p:sp>
        <p:nvSpPr>
          <p:cNvPr id="17" name="Rectangle 6">
            <a:extLst>
              <a:ext uri="{FF2B5EF4-FFF2-40B4-BE49-F238E27FC236}">
                <a16:creationId xmlns:a16="http://schemas.microsoft.com/office/drawing/2014/main" id="{EF0AA8EE-2C98-54D1-94CF-70447AD1D10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8">
            <a:extLst>
              <a:ext uri="{FF2B5EF4-FFF2-40B4-BE49-F238E27FC236}">
                <a16:creationId xmlns:a16="http://schemas.microsoft.com/office/drawing/2014/main" id="{B32F936A-AD01-7603-FFDA-B2B269422EA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21">
            <a:extLst>
              <a:ext uri="{FF2B5EF4-FFF2-40B4-BE49-F238E27FC236}">
                <a16:creationId xmlns:a16="http://schemas.microsoft.com/office/drawing/2014/main" id="{3F68DD84-2A04-DBB9-43CA-3C58542ED87F}"/>
              </a:ext>
            </a:extLst>
          </p:cNvPr>
          <p:cNvSpPr/>
          <p:nvPr/>
        </p:nvSpPr>
        <p:spPr>
          <a:xfrm>
            <a:off x="1025318" y="2931919"/>
            <a:ext cx="2923552" cy="1089207"/>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9D21E9D3-5F06-F2F4-2822-502D2F080B46}"/>
                  </a:ext>
                </a:extLst>
              </p:cNvPr>
              <p:cNvGraphicFramePr>
                <a:graphicFrameLocks noGrp="1"/>
              </p:cNvGraphicFramePr>
              <p:nvPr>
                <p:extLst>
                  <p:ext uri="{D42A27DB-BD31-4B8C-83A1-F6EECF244321}">
                    <p14:modId xmlns:p14="http://schemas.microsoft.com/office/powerpoint/2010/main" val="3113603271"/>
                  </p:ext>
                </p:extLst>
              </p:nvPr>
            </p:nvGraphicFramePr>
            <p:xfrm>
              <a:off x="1088660" y="2835379"/>
              <a:ext cx="2828431" cy="1244693"/>
            </p:xfrm>
            <a:graphic>
              <a:graphicData uri="http://schemas.openxmlformats.org/drawingml/2006/table">
                <a:tbl>
                  <a:tblPr firstRow="1" firstCol="1" bandRow="1">
                    <a:tableStyleId>{5C22544A-7EE6-4342-B048-85BDC9FD1C3A}</a:tableStyleId>
                  </a:tblPr>
                  <a:tblGrid>
                    <a:gridCol w="2828431">
                      <a:extLst>
                        <a:ext uri="{9D8B030D-6E8A-4147-A177-3AD203B41FA5}">
                          <a16:colId xmlns:a16="http://schemas.microsoft.com/office/drawing/2014/main" val="2072686808"/>
                        </a:ext>
                      </a:extLst>
                    </a:gridCol>
                  </a:tblGrid>
                  <a:tr h="1244693">
                    <a:tc>
                      <a:txBody>
                        <a:bodyPr/>
                        <a:lstStyle/>
                        <a:p>
                          <a:pPr marL="0" marR="0" indent="254000">
                            <a:lnSpc>
                              <a:spcPct val="130000"/>
                            </a:lnSpc>
                            <a:spcBef>
                              <a:spcPts val="0"/>
                            </a:spcBef>
                            <a:spcAft>
                              <a:spcPts val="600"/>
                            </a:spcAft>
                          </a:pPr>
                          <a14:m>
                            <m:oMathPara xmlns:m="http://schemas.openxmlformats.org/officeDocument/2006/math">
                              <m:oMathParaPr>
                                <m:jc m:val="centerGroup"/>
                              </m:oMathParaPr>
                              <m:oMath xmlns:m="http://schemas.openxmlformats.org/officeDocument/2006/math">
                                <m:sSub>
                                  <m:sSubPr>
                                    <m:ctrlPr>
                                      <a:rPr lang="en-US" sz="3200" i="1" kern="100" smtClean="0">
                                        <a:ln>
                                          <a:solidFill>
                                            <a:sysClr val="windowText" lastClr="000000"/>
                                          </a:solidFill>
                                        </a:ln>
                                        <a:solidFill>
                                          <a:sysClr val="windowText" lastClr="000000"/>
                                        </a:solidFill>
                                        <a:effectLst/>
                                        <a:latin typeface="Cambria Math" panose="02040503050406030204" pitchFamily="18" charset="0"/>
                                      </a:rPr>
                                    </m:ctrlPr>
                                  </m:sSubPr>
                                  <m:e>
                                    <m:r>
                                      <a:rPr lang="en-US" sz="3200" kern="100">
                                        <a:ln>
                                          <a:solidFill>
                                            <a:sysClr val="windowText" lastClr="000000"/>
                                          </a:solidFill>
                                        </a:ln>
                                        <a:solidFill>
                                          <a:sysClr val="windowText" lastClr="000000"/>
                                        </a:solidFill>
                                        <a:effectLst/>
                                        <a:latin typeface="Cambria Math" panose="02040503050406030204" pitchFamily="18" charset="0"/>
                                      </a:rPr>
                                      <m:t>𝐶</m:t>
                                    </m:r>
                                  </m:e>
                                  <m:sub>
                                    <m:r>
                                      <a:rPr lang="en-US" sz="3200" kern="100">
                                        <a:ln>
                                          <a:solidFill>
                                            <a:sysClr val="windowText" lastClr="000000"/>
                                          </a:solidFill>
                                        </a:ln>
                                        <a:solidFill>
                                          <a:sysClr val="windowText" lastClr="000000"/>
                                        </a:solidFill>
                                        <a:effectLst/>
                                        <a:latin typeface="Cambria Math" panose="02040503050406030204" pitchFamily="18" charset="0"/>
                                      </a:rPr>
                                      <m:t>𝑀</m:t>
                                    </m:r>
                                  </m:sub>
                                </m:sSub>
                                <m:r>
                                  <a:rPr lang="en-US" sz="3200" kern="100">
                                    <a:ln>
                                      <a:solidFill>
                                        <a:sysClr val="windowText" lastClr="000000"/>
                                      </a:solidFill>
                                    </a:ln>
                                    <a:solidFill>
                                      <a:sysClr val="windowText" lastClr="000000"/>
                                    </a:solidFill>
                                    <a:effectLst/>
                                    <a:latin typeface="Cambria Math" panose="02040503050406030204" pitchFamily="18" charset="0"/>
                                  </a:rPr>
                                  <m:t>= </m:t>
                                </m:r>
                                <m:f>
                                  <m:fPr>
                                    <m:ctrlPr>
                                      <a:rPr lang="en-US" sz="3200" i="1" kern="100">
                                        <a:ln>
                                          <a:solidFill>
                                            <a:sysClr val="windowText" lastClr="000000"/>
                                          </a:solidFill>
                                        </a:ln>
                                        <a:solidFill>
                                          <a:sysClr val="windowText" lastClr="000000"/>
                                        </a:solidFill>
                                        <a:effectLst/>
                                        <a:latin typeface="Cambria Math" panose="02040503050406030204" pitchFamily="18" charset="0"/>
                                      </a:rPr>
                                    </m:ctrlPr>
                                  </m:fPr>
                                  <m:num>
                                    <m:r>
                                      <a:rPr lang="en-US" sz="3200" kern="100">
                                        <a:ln>
                                          <a:solidFill>
                                            <a:sysClr val="windowText" lastClr="000000"/>
                                          </a:solidFill>
                                        </a:ln>
                                        <a:solidFill>
                                          <a:sysClr val="windowText" lastClr="000000"/>
                                        </a:solidFill>
                                        <a:effectLst/>
                                        <a:latin typeface="Cambria Math" panose="02040503050406030204" pitchFamily="18" charset="0"/>
                                      </a:rPr>
                                      <m:t>𝑛</m:t>
                                    </m:r>
                                  </m:num>
                                  <m:den>
                                    <m:r>
                                      <a:rPr lang="en-US" sz="3200" kern="100">
                                        <a:ln>
                                          <a:solidFill>
                                            <a:sysClr val="windowText" lastClr="000000"/>
                                          </a:solidFill>
                                        </a:ln>
                                        <a:solidFill>
                                          <a:sysClr val="windowText" lastClr="000000"/>
                                        </a:solidFill>
                                        <a:effectLst/>
                                        <a:latin typeface="Cambria Math" panose="02040503050406030204" pitchFamily="18" charset="0"/>
                                      </a:rPr>
                                      <m:t>𝑉</m:t>
                                    </m:r>
                                  </m:den>
                                </m:f>
                              </m:oMath>
                            </m:oMathPara>
                          </a14:m>
                          <a:endParaRPr lang="en-US" sz="1800" kern="100">
                            <a:ln>
                              <a:solidFill>
                                <a:sysClr val="windowText" lastClr="000000"/>
                              </a:solidFill>
                            </a:ln>
                            <a:solidFill>
                              <a:sysClr val="windowText" lastClr="000000"/>
                            </a:solidFill>
                            <a:effectLst/>
                            <a:latin typeface="Segoe UI" panose="020B0502040204020203" pitchFamily="34" charset="0"/>
                            <a:ea typeface="Segoe UI" panose="020B0502040204020203" pitchFamily="34" charset="0"/>
                          </a:endParaRPr>
                        </a:p>
                      </a:txBody>
                      <a:tcPr marL="68580" marR="68580" marT="0" marB="0">
                        <a:noFill/>
                      </a:tcPr>
                    </a:tc>
                    <a:extLst>
                      <a:ext uri="{0D108BD9-81ED-4DB2-BD59-A6C34878D82A}">
                        <a16:rowId xmlns:a16="http://schemas.microsoft.com/office/drawing/2014/main" val="2583491907"/>
                      </a:ext>
                    </a:extLst>
                  </a:tr>
                </a:tbl>
              </a:graphicData>
            </a:graphic>
          </p:graphicFrame>
        </mc:Choice>
        <mc:Fallback xmlns="">
          <p:graphicFrame>
            <p:nvGraphicFramePr>
              <p:cNvPr id="7" name="Table 6">
                <a:extLst>
                  <a:ext uri="{FF2B5EF4-FFF2-40B4-BE49-F238E27FC236}">
                    <a16:creationId xmlns:a16="http://schemas.microsoft.com/office/drawing/2014/main" id="{9D21E9D3-5F06-F2F4-2822-502D2F080B46}"/>
                  </a:ext>
                </a:extLst>
              </p:cNvPr>
              <p:cNvGraphicFramePr>
                <a:graphicFrameLocks noGrp="1"/>
              </p:cNvGraphicFramePr>
              <p:nvPr>
                <p:extLst>
                  <p:ext uri="{D42A27DB-BD31-4B8C-83A1-F6EECF244321}">
                    <p14:modId xmlns:p14="http://schemas.microsoft.com/office/powerpoint/2010/main" val="3113603271"/>
                  </p:ext>
                </p:extLst>
              </p:nvPr>
            </p:nvGraphicFramePr>
            <p:xfrm>
              <a:off x="1088660" y="2835379"/>
              <a:ext cx="2828431" cy="1244693"/>
            </p:xfrm>
            <a:graphic>
              <a:graphicData uri="http://schemas.openxmlformats.org/drawingml/2006/table">
                <a:tbl>
                  <a:tblPr firstRow="1" firstCol="1" bandRow="1">
                    <a:tableStyleId>{5C22544A-7EE6-4342-B048-85BDC9FD1C3A}</a:tableStyleId>
                  </a:tblPr>
                  <a:tblGrid>
                    <a:gridCol w="2828431">
                      <a:extLst>
                        <a:ext uri="{9D8B030D-6E8A-4147-A177-3AD203B41FA5}">
                          <a16:colId xmlns:a16="http://schemas.microsoft.com/office/drawing/2014/main" val="2072686808"/>
                        </a:ext>
                      </a:extLst>
                    </a:gridCol>
                  </a:tblGrid>
                  <a:tr h="1244693">
                    <a:tc>
                      <a:txBody>
                        <a:bodyPr/>
                        <a:lstStyle/>
                        <a:p>
                          <a:endParaRPr lang="en-US"/>
                        </a:p>
                      </a:txBody>
                      <a:tcPr marL="68580" marR="68580" marT="0" marB="0">
                        <a:blipFill>
                          <a:blip r:embed="rId3"/>
                          <a:stretch>
                            <a:fillRect l="-215" t="-488" r="-860" b="-1951"/>
                          </a:stretch>
                        </a:blipFill>
                      </a:tcPr>
                    </a:tc>
                    <a:extLst>
                      <a:ext uri="{0D108BD9-81ED-4DB2-BD59-A6C34878D82A}">
                        <a16:rowId xmlns:a16="http://schemas.microsoft.com/office/drawing/2014/main" val="2583491907"/>
                      </a:ext>
                    </a:extLst>
                  </a:tr>
                </a:tbl>
              </a:graphicData>
            </a:graphic>
          </p:graphicFrame>
        </mc:Fallback>
      </mc:AlternateContent>
      <p:sp>
        <p:nvSpPr>
          <p:cNvPr id="8" name="Rectangle 1">
            <a:extLst>
              <a:ext uri="{FF2B5EF4-FFF2-40B4-BE49-F238E27FC236}">
                <a16:creationId xmlns:a16="http://schemas.microsoft.com/office/drawing/2014/main" id="{8785A199-DC20-A6D8-A429-6EF13D07DA66}"/>
              </a:ext>
            </a:extLst>
          </p:cNvPr>
          <p:cNvSpPr>
            <a:spLocks noChangeArrowheads="1"/>
          </p:cNvSpPr>
          <p:nvPr/>
        </p:nvSpPr>
        <p:spPr bwMode="auto">
          <a:xfrm>
            <a:off x="813875" y="1851220"/>
            <a:ext cx="11030159" cy="954107"/>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54000"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Nồng độ mol (kí hiệu là C</a:t>
            </a:r>
            <a:r>
              <a:rPr kumimoji="0" lang="en-US" altLang="en-US" sz="2800" b="0" i="0" u="none" strike="noStrike" cap="none" normalizeH="0" baseline="-3000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M</a:t>
            </a:r>
            <a:r>
              <a:rPr kumimoji="0" lang="en-US" altLang="en-US" sz="2800" b="0" i="0" u="none" strike="noStrike" cap="none" normalizeH="0" baseline="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của một dung dịch cho ta biết số mol chất tan có trong 1 lít dung dịch.</a:t>
            </a:r>
            <a:endParaRPr kumimoji="0" lang="en-US" altLang="en-US" sz="2800" b="0" i="0" u="none" strike="noStrike" cap="none" normalizeH="0" baseline="0">
              <a:ln>
                <a:noFill/>
              </a:ln>
              <a:solidFill>
                <a:schemeClr val="tx1"/>
              </a:solidFill>
              <a:effectLst/>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DA4211E-4B3B-E06E-FB6E-245DECFD9B6E}"/>
                  </a:ext>
                </a:extLst>
              </p:cNvPr>
              <p:cNvSpPr txBox="1"/>
              <p:nvPr/>
            </p:nvSpPr>
            <p:spPr>
              <a:xfrm>
                <a:off x="3486759" y="4686628"/>
                <a:ext cx="6814750" cy="719941"/>
              </a:xfrm>
              <a:prstGeom prst="rect">
                <a:avLst/>
              </a:prstGeom>
              <a:noFill/>
            </p:spPr>
            <p:txBody>
              <a:bodyPr wrap="square">
                <a:spAutoFit/>
              </a:bodyPr>
              <a:lstStyle/>
              <a:p>
                <a:r>
                  <a:rPr kumimoji="0" lang="en-US" altLang="en-US" sz="2800" b="1"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 = </a:t>
                </a:r>
                <a:r>
                  <a:rPr kumimoji="0" lang="en-US" altLang="en-US" sz="2800" b="1" i="1" u="none" strike="noStrike" cap="none" normalizeH="0" baseline="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a:t>CM</a:t>
                </a:r>
                <a:r>
                  <a:rPr kumimoji="0" lang="en-US" altLang="en-US" sz="2800" b="1" i="1" u="none" strike="noStrike" cap="none" normalizeH="0" baseline="0">
                    <a:ln>
                      <a:noFill/>
                    </a:ln>
                    <a:solidFill>
                      <a:schemeClr val="tx1"/>
                    </a:solidFill>
                    <a:effectLst/>
                    <a:latin typeface="Cambria Math" panose="02040503050406030204" pitchFamily="18" charset="0"/>
                    <a:ea typeface="Segoe UI" panose="020B0502040204020203" pitchFamily="34" charset="0"/>
                    <a:cs typeface="Times New Roman" panose="02020603050405020304" pitchFamily="18" charset="0"/>
                  </a:rPr>
                  <a:t>.V  ;</a:t>
                </a:r>
                <a:r>
                  <a:rPr kumimoji="0" lang="en-US" altLang="en-US" sz="2800" b="0" i="1" u="none" strike="noStrike" cap="none" normalizeH="0" baseline="0">
                    <a:ln>
                      <a:noFill/>
                    </a:ln>
                    <a:solidFill>
                      <a:schemeClr val="tx1"/>
                    </a:solidFill>
                    <a:effectLst/>
                    <a:latin typeface="Cambria Math" panose="02040503050406030204" pitchFamily="18" charset="0"/>
                    <a:ea typeface="Segoe UI" panose="020B0502040204020203" pitchFamily="34" charset="0"/>
                    <a:cs typeface="Times New Roman" panose="02020603050405020304" pitchFamily="18" charset="0"/>
                  </a:rPr>
                  <a:t>		 </a:t>
                </a:r>
                <a14:m>
                  <m:oMath xmlns:m="http://schemas.openxmlformats.org/officeDocument/2006/math">
                    <m:r>
                      <a:rPr lang="en-US" sz="2800" b="0" i="1" kern="100" smtClean="0">
                        <a:ln>
                          <a:solidFill>
                            <a:sysClr val="windowText" lastClr="000000"/>
                          </a:solidFill>
                        </a:ln>
                        <a:solidFill>
                          <a:sysClr val="windowText" lastClr="000000"/>
                        </a:solidFill>
                        <a:effectLst/>
                        <a:latin typeface="Cambria Math" panose="02040503050406030204" pitchFamily="18" charset="0"/>
                      </a:rPr>
                      <m:t>𝑉</m:t>
                    </m:r>
                    <m:r>
                      <a:rPr lang="en-US" sz="2800" kern="100">
                        <a:ln>
                          <a:solidFill>
                            <a:sysClr val="windowText" lastClr="000000"/>
                          </a:solidFill>
                        </a:ln>
                        <a:solidFill>
                          <a:sysClr val="windowText" lastClr="000000"/>
                        </a:solidFill>
                        <a:effectLst/>
                        <a:latin typeface="Cambria Math" panose="02040503050406030204" pitchFamily="18" charset="0"/>
                      </a:rPr>
                      <m:t>=</m:t>
                    </m:r>
                    <m:r>
                      <a:rPr lang="en-US" sz="2800" kern="100" smtClean="0">
                        <a:ln>
                          <a:solidFill>
                            <a:sysClr val="windowText" lastClr="000000"/>
                          </a:solidFill>
                        </a:ln>
                        <a:solidFill>
                          <a:sysClr val="windowText" lastClr="000000"/>
                        </a:solidFill>
                        <a:effectLst/>
                        <a:latin typeface="Cambria Math" panose="02040503050406030204" pitchFamily="18" charset="0"/>
                      </a:rPr>
                      <m:t> </m:t>
                    </m:r>
                    <m:f>
                      <m:fPr>
                        <m:ctrlPr>
                          <a:rPr lang="en-US" sz="2800" i="1" kern="100">
                            <a:ln>
                              <a:solidFill>
                                <a:sysClr val="windowText" lastClr="000000"/>
                              </a:solidFill>
                            </a:ln>
                            <a:solidFill>
                              <a:sysClr val="windowText" lastClr="000000"/>
                            </a:solidFill>
                            <a:effectLst/>
                            <a:latin typeface="Cambria Math" panose="02040503050406030204" pitchFamily="18" charset="0"/>
                          </a:rPr>
                        </m:ctrlPr>
                      </m:fPr>
                      <m:num>
                        <m:r>
                          <a:rPr lang="en-US" sz="2800" kern="100">
                            <a:ln>
                              <a:solidFill>
                                <a:sysClr val="windowText" lastClr="000000"/>
                              </a:solidFill>
                            </a:ln>
                            <a:solidFill>
                              <a:sysClr val="windowText" lastClr="000000"/>
                            </a:solidFill>
                            <a:effectLst/>
                            <a:latin typeface="Cambria Math" panose="02040503050406030204" pitchFamily="18" charset="0"/>
                          </a:rPr>
                          <m:t>𝑛</m:t>
                        </m:r>
                      </m:num>
                      <m:den>
                        <m:sSub>
                          <m:sSubPr>
                            <m:ctrlPr>
                              <a:rPr lang="en-US" sz="2800" i="1" kern="100">
                                <a:ln>
                                  <a:solidFill>
                                    <a:sysClr val="windowText" lastClr="000000"/>
                                  </a:solidFill>
                                </a:ln>
                                <a:solidFill>
                                  <a:sysClr val="windowText" lastClr="000000"/>
                                </a:solidFill>
                                <a:latin typeface="Cambria Math" panose="02040503050406030204" pitchFamily="18" charset="0"/>
                              </a:rPr>
                            </m:ctrlPr>
                          </m:sSubPr>
                          <m:e>
                            <m:r>
                              <a:rPr lang="en-US" sz="2800" kern="100">
                                <a:ln>
                                  <a:solidFill>
                                    <a:sysClr val="windowText" lastClr="000000"/>
                                  </a:solidFill>
                                </a:ln>
                                <a:solidFill>
                                  <a:sysClr val="windowText" lastClr="000000"/>
                                </a:solidFill>
                                <a:latin typeface="Cambria Math" panose="02040503050406030204" pitchFamily="18" charset="0"/>
                              </a:rPr>
                              <m:t>𝐶</m:t>
                            </m:r>
                          </m:e>
                          <m:sub>
                            <m:r>
                              <a:rPr lang="en-US" sz="2800" kern="100">
                                <a:ln>
                                  <a:solidFill>
                                    <a:sysClr val="windowText" lastClr="000000"/>
                                  </a:solidFill>
                                </a:ln>
                                <a:solidFill>
                                  <a:sysClr val="windowText" lastClr="000000"/>
                                </a:solidFill>
                                <a:latin typeface="Cambria Math" panose="02040503050406030204" pitchFamily="18" charset="0"/>
                              </a:rPr>
                              <m:t>𝑀</m:t>
                            </m:r>
                          </m:sub>
                        </m:sSub>
                      </m:den>
                    </m:f>
                  </m:oMath>
                </a14:m>
                <a:endParaRPr lang="en-US" sz="2800"/>
              </a:p>
            </p:txBody>
          </p:sp>
        </mc:Choice>
        <mc:Fallback xmlns="">
          <p:sp>
            <p:nvSpPr>
              <p:cNvPr id="10" name="TextBox 9">
                <a:extLst>
                  <a:ext uri="{FF2B5EF4-FFF2-40B4-BE49-F238E27FC236}">
                    <a16:creationId xmlns:a16="http://schemas.microsoft.com/office/drawing/2014/main" id="{EDA4211E-4B3B-E06E-FB6E-245DECFD9B6E}"/>
                  </a:ext>
                </a:extLst>
              </p:cNvPr>
              <p:cNvSpPr txBox="1">
                <a:spLocks noRot="1" noChangeAspect="1" noMove="1" noResize="1" noEditPoints="1" noAdjustHandles="1" noChangeArrowheads="1" noChangeShapeType="1" noTextEdit="1"/>
              </p:cNvSpPr>
              <p:nvPr/>
            </p:nvSpPr>
            <p:spPr>
              <a:xfrm>
                <a:off x="3486759" y="4686628"/>
                <a:ext cx="6814750" cy="719941"/>
              </a:xfrm>
              <a:prstGeom prst="rect">
                <a:avLst/>
              </a:prstGeom>
              <a:blipFill>
                <a:blip r:embed="rId4"/>
                <a:stretch>
                  <a:fillRect l="-1878" t="-3390" b="-2542"/>
                </a:stretch>
              </a:blipFill>
            </p:spPr>
            <p:txBody>
              <a:bodyPr/>
              <a:lstStyle/>
              <a:p>
                <a:r>
                  <a:rPr lang="en-US">
                    <a:noFill/>
                  </a:rPr>
                  <a:t> </a:t>
                </a:r>
              </a:p>
            </p:txBody>
          </p:sp>
        </mc:Fallback>
      </mc:AlternateContent>
    </p:spTree>
    <p:extLst>
      <p:ext uri="{BB962C8B-B14F-4D97-AF65-F5344CB8AC3E}">
        <p14:creationId xmlns:p14="http://schemas.microsoft.com/office/powerpoint/2010/main" val="59655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22" grpId="0" animBg="1"/>
      <p:bldP spid="8"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5">
            <a:extLst>
              <a:ext uri="{FF2B5EF4-FFF2-40B4-BE49-F238E27FC236}">
                <a16:creationId xmlns:a16="http://schemas.microsoft.com/office/drawing/2014/main" id="{A21CE780-C0E5-DA01-3F34-F3A18954F9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416" y="382587"/>
            <a:ext cx="11454714" cy="6042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itle 1">
            <a:extLst>
              <a:ext uri="{FF2B5EF4-FFF2-40B4-BE49-F238E27FC236}">
                <a16:creationId xmlns:a16="http://schemas.microsoft.com/office/drawing/2014/main" id="{5D197476-4E9A-2B57-FFE3-EE2BF4B679C4}"/>
              </a:ext>
            </a:extLst>
          </p:cNvPr>
          <p:cNvSpPr>
            <a:spLocks noGrp="1"/>
          </p:cNvSpPr>
          <p:nvPr>
            <p:ph type="title"/>
          </p:nvPr>
        </p:nvSpPr>
        <p:spPr>
          <a:xfrm>
            <a:off x="490151" y="767899"/>
            <a:ext cx="5169244" cy="5322201"/>
          </a:xfrm>
        </p:spPr>
        <p:txBody>
          <a:bodyPr/>
          <a:lstStyle/>
          <a:p>
            <a:pPr algn="ctr" eaLnBrk="1" hangingPunct="1"/>
            <a:r>
              <a:rPr lang="en-US" altLang="en-US">
                <a:solidFill>
                  <a:srgbClr val="FF0000"/>
                </a:solidFill>
                <a:latin typeface="Palatino Linotype" panose="02040502050505030304" pitchFamily="18" charset="0"/>
              </a:rPr>
              <a:t>BỆNH </a:t>
            </a:r>
            <a:br>
              <a:rPr lang="en-US" altLang="en-US">
                <a:solidFill>
                  <a:srgbClr val="FF0000"/>
                </a:solidFill>
                <a:latin typeface="Palatino Linotype" panose="02040502050505030304" pitchFamily="18" charset="0"/>
              </a:rPr>
            </a:br>
            <a:r>
              <a:rPr lang="en-US" altLang="en-US">
                <a:solidFill>
                  <a:srgbClr val="FF0000"/>
                </a:solidFill>
                <a:latin typeface="Palatino Linotype" panose="02040502050505030304" pitchFamily="18" charset="0"/>
              </a:rPr>
              <a:t>TIỂU ĐƯỜNG:</a:t>
            </a:r>
            <a:br>
              <a:rPr lang="en-US" altLang="en-US" sz="3600">
                <a:solidFill>
                  <a:srgbClr val="FF0000"/>
                </a:solidFill>
                <a:latin typeface="Palatino Linotype" panose="02040502050505030304" pitchFamily="18" charset="0"/>
              </a:rPr>
            </a:br>
            <a:br>
              <a:rPr lang="en-US" altLang="en-US" sz="3600">
                <a:solidFill>
                  <a:srgbClr val="FF0000"/>
                </a:solidFill>
                <a:latin typeface="Palatino Linotype" panose="02040502050505030304" pitchFamily="18" charset="0"/>
              </a:rPr>
            </a:br>
            <a:r>
              <a:rPr lang="en-US" altLang="en-US" sz="3600">
                <a:latin typeface="Palatino Linotype" panose="02040502050505030304" pitchFamily="18" charset="0"/>
              </a:rPr>
              <a:t>Khi trong cơ thể người, lượng đường (glucozơ) trong máu tăng cao. </a:t>
            </a:r>
            <a:br>
              <a:rPr lang="en-US" altLang="en-US" sz="3600">
                <a:latin typeface="Palatino Linotype" panose="02040502050505030304" pitchFamily="18" charset="0"/>
              </a:rPr>
            </a:br>
            <a:r>
              <a:rPr lang="en-US" altLang="en-US" sz="3600">
                <a:latin typeface="Palatino Linotype" panose="02040502050505030304" pitchFamily="18" charset="0"/>
              </a:rPr>
              <a:t>Nồng độ đường trên </a:t>
            </a:r>
            <a:br>
              <a:rPr lang="en-US" altLang="en-US" sz="3600">
                <a:latin typeface="Palatino Linotype" panose="02040502050505030304" pitchFamily="18" charset="0"/>
              </a:rPr>
            </a:br>
            <a:r>
              <a:rPr lang="en-US" altLang="en-US" sz="3600">
                <a:solidFill>
                  <a:srgbClr val="FF0000"/>
                </a:solidFill>
                <a:latin typeface="Palatino Linotype" panose="02040502050505030304" pitchFamily="18" charset="0"/>
              </a:rPr>
              <a:t>5,6 mmol/lít </a:t>
            </a:r>
            <a:br>
              <a:rPr lang="en-US" altLang="en-US" sz="3600">
                <a:latin typeface="Palatino Linotype" panose="02040502050505030304" pitchFamily="18" charset="0"/>
              </a:rPr>
            </a:br>
            <a:r>
              <a:rPr lang="en-US" altLang="en-US" sz="3600">
                <a:latin typeface="Palatino Linotype" panose="02040502050505030304" pitchFamily="18" charset="0"/>
              </a:rPr>
              <a:t>(0,0056 mol/lít)</a:t>
            </a:r>
          </a:p>
        </p:txBody>
      </p:sp>
      <p:sp>
        <p:nvSpPr>
          <p:cNvPr id="5" name="Left Arrow 4">
            <a:hlinkClick r:id="" action="ppaction://noaction"/>
            <a:extLst>
              <a:ext uri="{FF2B5EF4-FFF2-40B4-BE49-F238E27FC236}">
                <a16:creationId xmlns:a16="http://schemas.microsoft.com/office/drawing/2014/main" id="{D859CAC6-3B2C-CE60-83FF-1E754B07AD72}"/>
              </a:ext>
            </a:extLst>
          </p:cNvPr>
          <p:cNvSpPr/>
          <p:nvPr/>
        </p:nvSpPr>
        <p:spPr>
          <a:xfrm>
            <a:off x="9710739" y="6308725"/>
            <a:ext cx="555625" cy="438150"/>
          </a:xfrm>
          <a:prstGeom prst="leftArrow">
            <a:avLst>
              <a:gd name="adj1" fmla="val 5595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350806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IV</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1028519" y="2411675"/>
            <a:ext cx="10134962" cy="3139321"/>
          </a:xfrm>
          <a:prstGeom prst="rect">
            <a:avLst/>
          </a:prstGeom>
          <a:noFill/>
        </p:spPr>
        <p:txBody>
          <a:bodyPr wrap="square" rtlCol="0">
            <a:spAutoFit/>
          </a:bodyPr>
          <a:lstStyle/>
          <a:p>
            <a:pPr algn="ctr"/>
            <a:r>
              <a:rPr lang="en-US" altLang="zh-CN" sz="6600" b="1">
                <a:solidFill>
                  <a:srgbClr val="154642"/>
                </a:solidFill>
                <a:latin typeface="+mj-lt"/>
                <a:ea typeface="汉仪喵魂体W" panose="00020600040101010101" pitchFamily="18" charset="-122"/>
              </a:rPr>
              <a:t>Thực hành pha chế </a:t>
            </a:r>
          </a:p>
          <a:p>
            <a:pPr algn="ctr"/>
            <a:r>
              <a:rPr lang="en-US" altLang="zh-CN" sz="6600" b="1">
                <a:solidFill>
                  <a:srgbClr val="154642"/>
                </a:solidFill>
                <a:latin typeface="+mj-lt"/>
                <a:ea typeface="汉仪喵魂体W" panose="00020600040101010101" pitchFamily="18" charset="-122"/>
              </a:rPr>
              <a:t>dung dịch theo nồng độ</a:t>
            </a:r>
          </a:p>
          <a:p>
            <a:pPr algn="ctr"/>
            <a:r>
              <a:rPr lang="en-US" altLang="zh-CN" sz="6600" b="1">
                <a:solidFill>
                  <a:srgbClr val="154642"/>
                </a:solidFill>
                <a:latin typeface="+mj-lt"/>
                <a:ea typeface="汉仪喵魂体W" panose="00020600040101010101" pitchFamily="18" charset="-122"/>
              </a:rPr>
              <a:t>cho trước</a:t>
            </a:r>
            <a:endParaRPr lang="zh-CN" altLang="en-US" sz="6600" b="1" dirty="0">
              <a:solidFill>
                <a:srgbClr val="154642"/>
              </a:solidFill>
              <a:latin typeface="+mj-lt"/>
              <a:ea typeface="汉仪喵魂体W" panose="00020600040101010101" pitchFamily="18" charset="-122"/>
            </a:endParaRPr>
          </a:p>
        </p:txBody>
      </p:sp>
    </p:spTree>
    <p:extLst>
      <p:ext uri="{BB962C8B-B14F-4D97-AF65-F5344CB8AC3E}">
        <p14:creationId xmlns:p14="http://schemas.microsoft.com/office/powerpoint/2010/main" val="7330827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7">
            <a:extLst>
              <a:ext uri="{FF2B5EF4-FFF2-40B4-BE49-F238E27FC236}">
                <a16:creationId xmlns:a16="http://schemas.microsoft.com/office/drawing/2014/main" id="{E435C482-80B8-DF7E-626A-4C0B9B78DBA5}"/>
              </a:ext>
            </a:extLst>
          </p:cNvPr>
          <p:cNvSpPr/>
          <p:nvPr/>
        </p:nvSpPr>
        <p:spPr>
          <a:xfrm>
            <a:off x="4868562" y="1276061"/>
            <a:ext cx="6660688" cy="2152939"/>
          </a:xfrm>
          <a:prstGeom prst="wedgeRoundRectCallout">
            <a:avLst>
              <a:gd name="adj1" fmla="val -66413"/>
              <a:gd name="adj2" fmla="val 118976"/>
              <a:gd name="adj3" fmla="val 16667"/>
            </a:avLst>
          </a:prstGeom>
          <a:solidFill>
            <a:srgbClr val="002060"/>
          </a:solidFill>
          <a:ln>
            <a:noFill/>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US">
              <a:latin typeface="+mj-lt"/>
            </a:endParaRPr>
          </a:p>
        </p:txBody>
      </p:sp>
      <p:sp>
        <p:nvSpPr>
          <p:cNvPr id="3" name="TextBox 2">
            <a:extLst>
              <a:ext uri="{FF2B5EF4-FFF2-40B4-BE49-F238E27FC236}">
                <a16:creationId xmlns:a16="http://schemas.microsoft.com/office/drawing/2014/main" id="{C81064DA-6D57-2CE7-7FEA-73E6EA630BE6}"/>
              </a:ext>
            </a:extLst>
          </p:cNvPr>
          <p:cNvSpPr txBox="1"/>
          <p:nvPr/>
        </p:nvSpPr>
        <p:spPr>
          <a:xfrm>
            <a:off x="5098599" y="1438722"/>
            <a:ext cx="6430651" cy="1827616"/>
          </a:xfrm>
          <a:prstGeom prst="rect">
            <a:avLst/>
          </a:prstGeom>
          <a:noFill/>
        </p:spPr>
        <p:txBody>
          <a:bodyPr wrap="square">
            <a:spAutoFit/>
          </a:bodyPr>
          <a:lstStyle/>
          <a:p>
            <a:pPr algn="just">
              <a:lnSpc>
                <a:spcPct val="107000"/>
              </a:lnSpc>
            </a:pPr>
            <a:r>
              <a:rPr lang="nl-NL" sz="3600">
                <a:solidFill>
                  <a:schemeClr val="bg1"/>
                </a:solidFill>
              </a:rPr>
              <a:t>Để pha dung dịch muối ăn nồng độ 0,9% làm như thế nào ?</a:t>
            </a:r>
            <a:endParaRPr lang="en-US" sz="3600">
              <a:solidFill>
                <a:schemeClr val="bg1"/>
              </a:solidFill>
            </a:endParaRPr>
          </a:p>
        </p:txBody>
      </p:sp>
      <p:pic>
        <p:nvPicPr>
          <p:cNvPr id="4" name="Picture 3">
            <a:extLst>
              <a:ext uri="{FF2B5EF4-FFF2-40B4-BE49-F238E27FC236}">
                <a16:creationId xmlns:a16="http://schemas.microsoft.com/office/drawing/2014/main" id="{73A54F89-7014-E6DF-775D-34363DE958CC}"/>
              </a:ext>
            </a:extLst>
          </p:cNvPr>
          <p:cNvPicPr>
            <a:picLocks noChangeAspect="1"/>
          </p:cNvPicPr>
          <p:nvPr/>
        </p:nvPicPr>
        <p:blipFill>
          <a:blip r:embed="rId3">
            <a:clrChange>
              <a:clrFrom>
                <a:srgbClr val="FCFCFC"/>
              </a:clrFrom>
              <a:clrTo>
                <a:srgbClr val="FCFCFC">
                  <a:alpha val="0"/>
                </a:srgbClr>
              </a:clrTo>
            </a:clrChange>
          </a:blip>
          <a:stretch>
            <a:fillRect/>
          </a:stretch>
        </p:blipFill>
        <p:spPr>
          <a:xfrm>
            <a:off x="412952" y="196998"/>
            <a:ext cx="4455610" cy="5625658"/>
          </a:xfrm>
          <a:prstGeom prst="rect">
            <a:avLst/>
          </a:prstGeom>
        </p:spPr>
      </p:pic>
    </p:spTree>
    <p:extLst>
      <p:ext uri="{BB962C8B-B14F-4D97-AF65-F5344CB8AC3E}">
        <p14:creationId xmlns:p14="http://schemas.microsoft.com/office/powerpoint/2010/main" val="20078315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786760" y="1201216"/>
            <a:ext cx="10744265" cy="4832092"/>
          </a:xfrm>
          <a:prstGeom prst="rect">
            <a:avLst/>
          </a:prstGeom>
          <a:noFill/>
        </p:spPr>
        <p:txBody>
          <a:bodyPr wrap="square">
            <a:spAutoFit/>
          </a:bodyPr>
          <a:lstStyle/>
          <a:p>
            <a:r>
              <a:rPr lang="nl-NL" sz="2800">
                <a:solidFill>
                  <a:srgbClr val="0070C0"/>
                </a:solidFill>
                <a:latin typeface="+mj-lt"/>
              </a:rPr>
              <a:t>1.</a:t>
            </a:r>
            <a:r>
              <a:rPr lang="nl-NL" sz="2800">
                <a:latin typeface="+mj-lt"/>
              </a:rPr>
              <a:t>Thảo luận nhóm, đề xuất các dụng cụ - hóa chất, tính toán và nêu cách pha chế  100g dung dịch muối ăn nồng độ 0,9% vào bảng sau. </a:t>
            </a:r>
          </a:p>
          <a:p>
            <a:endParaRPr lang="nl-NL" sz="2800">
              <a:latin typeface="+mj-lt"/>
            </a:endParaRPr>
          </a:p>
          <a:p>
            <a:endParaRPr lang="nl-NL" sz="2800">
              <a:latin typeface="+mj-lt"/>
            </a:endParaRPr>
          </a:p>
          <a:p>
            <a:endParaRPr lang="nl-NL" sz="2800">
              <a:latin typeface="+mj-lt"/>
            </a:endParaRPr>
          </a:p>
          <a:p>
            <a:endParaRPr lang="nl-NL" sz="2800">
              <a:latin typeface="+mj-lt"/>
            </a:endParaRPr>
          </a:p>
          <a:p>
            <a:endParaRPr lang="nl-NL" sz="2800">
              <a:latin typeface="+mj-lt"/>
            </a:endParaRPr>
          </a:p>
          <a:p>
            <a:r>
              <a:rPr lang="nl-NL" sz="2800">
                <a:solidFill>
                  <a:srgbClr val="0070C0"/>
                </a:solidFill>
                <a:latin typeface="+mj-lt"/>
              </a:rPr>
              <a:t>2. </a:t>
            </a:r>
            <a:r>
              <a:rPr lang="nl-NL" sz="2800">
                <a:latin typeface="+mj-lt"/>
              </a:rPr>
              <a:t>Dung dịch muối ăn nồng độ 0,9% ( hay còn gọi là dung dịch nước muối sinh lý) có thể sử dụng để làm gì ?</a:t>
            </a:r>
            <a:endParaRPr lang="en-US" sz="2800">
              <a:latin typeface="+mj-lt"/>
            </a:endParaRPr>
          </a:p>
          <a:p>
            <a:r>
              <a:rPr lang="nl-NL" sz="2800">
                <a:latin typeface="+mj-lt"/>
              </a:rPr>
              <a:t>  </a:t>
            </a:r>
            <a:endParaRPr lang="en-US" sz="2800">
              <a:latin typeface="+mj-lt"/>
            </a:endParaRP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5</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graphicFrame>
        <p:nvGraphicFramePr>
          <p:cNvPr id="3" name="Table 2">
            <a:extLst>
              <a:ext uri="{FF2B5EF4-FFF2-40B4-BE49-F238E27FC236}">
                <a16:creationId xmlns:a16="http://schemas.microsoft.com/office/drawing/2014/main" id="{D7931649-D63A-7F95-61AB-B241AD7CFE5E}"/>
              </a:ext>
            </a:extLst>
          </p:cNvPr>
          <p:cNvGraphicFramePr>
            <a:graphicFrameLocks noGrp="1"/>
          </p:cNvGraphicFramePr>
          <p:nvPr>
            <p:extLst>
              <p:ext uri="{D42A27DB-BD31-4B8C-83A1-F6EECF244321}">
                <p14:modId xmlns:p14="http://schemas.microsoft.com/office/powerpoint/2010/main" val="2112615231"/>
              </p:ext>
            </p:extLst>
          </p:nvPr>
        </p:nvGraphicFramePr>
        <p:xfrm>
          <a:off x="678196" y="2765806"/>
          <a:ext cx="10852829" cy="1702912"/>
        </p:xfrm>
        <a:graphic>
          <a:graphicData uri="http://schemas.openxmlformats.org/drawingml/2006/table">
            <a:tbl>
              <a:tblPr firstRow="1" firstCol="1" bandRow="1">
                <a:tableStyleId>{BC89EF96-8CEA-46FF-86C4-4CE0E7609802}</a:tableStyleId>
              </a:tblPr>
              <a:tblGrid>
                <a:gridCol w="2604721">
                  <a:extLst>
                    <a:ext uri="{9D8B030D-6E8A-4147-A177-3AD203B41FA5}">
                      <a16:colId xmlns:a16="http://schemas.microsoft.com/office/drawing/2014/main" val="1898863088"/>
                    </a:ext>
                  </a:extLst>
                </a:gridCol>
                <a:gridCol w="4630499">
                  <a:extLst>
                    <a:ext uri="{9D8B030D-6E8A-4147-A177-3AD203B41FA5}">
                      <a16:colId xmlns:a16="http://schemas.microsoft.com/office/drawing/2014/main" val="559289081"/>
                    </a:ext>
                  </a:extLst>
                </a:gridCol>
                <a:gridCol w="3617609">
                  <a:extLst>
                    <a:ext uri="{9D8B030D-6E8A-4147-A177-3AD203B41FA5}">
                      <a16:colId xmlns:a16="http://schemas.microsoft.com/office/drawing/2014/main" val="3720106864"/>
                    </a:ext>
                  </a:extLst>
                </a:gridCol>
              </a:tblGrid>
              <a:tr h="1145132">
                <a:tc>
                  <a:txBody>
                    <a:bodyPr/>
                    <a:lstStyle/>
                    <a:p>
                      <a:pPr marL="0" marR="0" algn="just">
                        <a:lnSpc>
                          <a:spcPct val="107000"/>
                        </a:lnSpc>
                        <a:spcBef>
                          <a:spcPts val="0"/>
                        </a:spcBef>
                        <a:spcAft>
                          <a:spcPts val="300"/>
                        </a:spcAft>
                      </a:pPr>
                      <a:r>
                        <a:rPr lang="nl-NL" sz="2800">
                          <a:effectLst/>
                        </a:rPr>
                        <a:t>Dụng cụ - Hóa chất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300"/>
                        </a:spcAft>
                      </a:pPr>
                      <a:r>
                        <a:rPr lang="nl-NL" sz="2800">
                          <a:effectLst/>
                        </a:rPr>
                        <a:t> Tính toán</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300"/>
                        </a:spcAft>
                      </a:pPr>
                      <a:r>
                        <a:rPr lang="nl-NL" sz="2800">
                          <a:effectLst/>
                        </a:rPr>
                        <a:t>Cách pha chế</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54734018"/>
                  </a:ext>
                </a:extLst>
              </a:tr>
              <a:tr h="557780">
                <a:tc>
                  <a:txBody>
                    <a:bodyPr/>
                    <a:lstStyle/>
                    <a:p>
                      <a:pPr marL="0" marR="0" algn="just">
                        <a:lnSpc>
                          <a:spcPct val="107000"/>
                        </a:lnSpc>
                        <a:spcBef>
                          <a:spcPts val="0"/>
                        </a:spcBef>
                        <a:spcAft>
                          <a:spcPts val="300"/>
                        </a:spcAft>
                      </a:pPr>
                      <a:r>
                        <a:rPr lang="nl-NL"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300"/>
                        </a:spcAft>
                      </a:pPr>
                      <a:r>
                        <a:rPr lang="nl-NL"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300"/>
                        </a:spcAft>
                      </a:pPr>
                      <a:r>
                        <a:rPr lang="nl-NL"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18104776"/>
                  </a:ext>
                </a:extLst>
              </a:tr>
            </a:tbl>
          </a:graphicData>
        </a:graphic>
      </p:graphicFrame>
    </p:spTree>
    <p:extLst>
      <p:ext uri="{BB962C8B-B14F-4D97-AF65-F5344CB8AC3E}">
        <p14:creationId xmlns:p14="http://schemas.microsoft.com/office/powerpoint/2010/main" val="19913335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wipe(down)">
                                      <p:cBhvr>
                                        <p:cTn id="12" dur="500"/>
                                        <p:tgtEl>
                                          <p:spTgt spid="2">
                                            <p:txEl>
                                              <p:pRg st="6" end="6"/>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animEffect transition="in" filter="wipe(down)">
                                      <p:cBhvr>
                                        <p:cTn id="15"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849021" y="1501326"/>
            <a:ext cx="9823206" cy="4478149"/>
          </a:xfrm>
          <a:prstGeom prst="rect">
            <a:avLst/>
          </a:prstGeom>
          <a:noFill/>
        </p:spPr>
        <p:txBody>
          <a:bodyPr wrap="square">
            <a:spAutoFit/>
          </a:bodyPr>
          <a:lstStyle/>
          <a:p>
            <a:pPr marL="514350" marR="0" indent="-514350">
              <a:spcBef>
                <a:spcPts val="0"/>
              </a:spcBef>
              <a:spcAft>
                <a:spcPts val="300"/>
              </a:spcAft>
              <a:buAutoNum type="arabicPeriod"/>
              <a:tabLst>
                <a:tab pos="2743200" algn="ctr"/>
                <a:tab pos="5486400" algn="r"/>
                <a:tab pos="457200" algn="l"/>
              </a:tabLst>
            </a:pPr>
            <a:r>
              <a:rPr lang="en-US" sz="2800" spc="10">
                <a:solidFill>
                  <a:srgbClr val="202124"/>
                </a:solidFill>
                <a:effectLst/>
                <a:latin typeface="+mj-lt"/>
                <a:ea typeface="Times New Roman" panose="02020603050405020304" pitchFamily="18" charset="0"/>
              </a:rPr>
              <a:t>Ở nhiệt độ 25 °C, khi cho 12 gam muối X vào 20 gam nước, khuấy kĩ thì còn lại 5 gam muối không tan. Tính độ tan của muối X.</a:t>
            </a:r>
          </a:p>
          <a:p>
            <a:pPr marL="514350" marR="0" indent="-514350">
              <a:spcBef>
                <a:spcPts val="0"/>
              </a:spcBef>
              <a:spcAft>
                <a:spcPts val="300"/>
              </a:spcAft>
              <a:buAutoNum type="arabicPeriod"/>
              <a:tabLst>
                <a:tab pos="2743200" algn="ctr"/>
                <a:tab pos="5486400" algn="r"/>
                <a:tab pos="457200" algn="l"/>
              </a:tabLst>
            </a:pPr>
            <a:r>
              <a:rPr lang="en-US" sz="2800" spc="10">
                <a:solidFill>
                  <a:srgbClr val="202124"/>
                </a:solidFill>
                <a:effectLst/>
                <a:latin typeface="+mj-lt"/>
                <a:ea typeface="Times New Roman" panose="02020603050405020304" pitchFamily="18" charset="0"/>
              </a:rPr>
              <a:t>Ở 18 °C, khi hoà tan hết 53 gam Na</a:t>
            </a:r>
            <a:r>
              <a:rPr lang="en-US" sz="2800" spc="10" baseline="-25000">
                <a:solidFill>
                  <a:srgbClr val="202124"/>
                </a:solidFill>
                <a:effectLst/>
                <a:latin typeface="+mj-lt"/>
                <a:ea typeface="Times New Roman" panose="02020603050405020304" pitchFamily="18" charset="0"/>
              </a:rPr>
              <a:t>2</a:t>
            </a:r>
            <a:r>
              <a:rPr lang="en-US" sz="2800" spc="10">
                <a:solidFill>
                  <a:srgbClr val="202124"/>
                </a:solidFill>
                <a:effectLst/>
                <a:latin typeface="+mj-lt"/>
                <a:ea typeface="Times New Roman" panose="02020603050405020304" pitchFamily="18" charset="0"/>
              </a:rPr>
              <a:t>CO</a:t>
            </a:r>
            <a:r>
              <a:rPr lang="en-US" sz="2800" spc="10" baseline="-25000">
                <a:solidFill>
                  <a:srgbClr val="202124"/>
                </a:solidFill>
                <a:effectLst/>
                <a:latin typeface="+mj-lt"/>
                <a:ea typeface="Times New Roman" panose="02020603050405020304" pitchFamily="18" charset="0"/>
              </a:rPr>
              <a:t>3</a:t>
            </a:r>
            <a:r>
              <a:rPr lang="en-US" sz="2800" spc="10">
                <a:solidFill>
                  <a:srgbClr val="202124"/>
                </a:solidFill>
                <a:effectLst/>
                <a:latin typeface="+mj-lt"/>
                <a:ea typeface="Times New Roman" panose="02020603050405020304" pitchFamily="18" charset="0"/>
              </a:rPr>
              <a:t> trong 250 gam nước thì được dung dịch</a:t>
            </a:r>
            <a:br>
              <a:rPr lang="en-US" sz="2800" spc="10">
                <a:solidFill>
                  <a:srgbClr val="202124"/>
                </a:solidFill>
                <a:effectLst/>
                <a:latin typeface="+mj-lt"/>
                <a:ea typeface="Times New Roman" panose="02020603050405020304" pitchFamily="18" charset="0"/>
              </a:rPr>
            </a:br>
            <a:r>
              <a:rPr lang="en-US" sz="2800" spc="10">
                <a:solidFill>
                  <a:srgbClr val="202124"/>
                </a:solidFill>
                <a:effectLst/>
                <a:latin typeface="+mj-lt"/>
                <a:ea typeface="Times New Roman" panose="02020603050405020304" pitchFamily="18" charset="0"/>
              </a:rPr>
              <a:t>bão hoà. Tính độ tan của Na</a:t>
            </a:r>
            <a:r>
              <a:rPr lang="en-US" sz="2800" spc="10" baseline="-25000">
                <a:solidFill>
                  <a:srgbClr val="202124"/>
                </a:solidFill>
                <a:effectLst/>
                <a:latin typeface="+mj-lt"/>
                <a:ea typeface="Times New Roman" panose="02020603050405020304" pitchFamily="18" charset="0"/>
              </a:rPr>
              <a:t>2</a:t>
            </a:r>
            <a:r>
              <a:rPr lang="en-US" sz="2800" spc="10">
                <a:solidFill>
                  <a:srgbClr val="202124"/>
                </a:solidFill>
                <a:effectLst/>
                <a:latin typeface="+mj-lt"/>
                <a:ea typeface="Times New Roman" panose="02020603050405020304" pitchFamily="18" charset="0"/>
              </a:rPr>
              <a:t>CO</a:t>
            </a:r>
            <a:r>
              <a:rPr lang="en-US" sz="2800" spc="10" baseline="-25000">
                <a:solidFill>
                  <a:srgbClr val="202124"/>
                </a:solidFill>
                <a:effectLst/>
                <a:latin typeface="+mj-lt"/>
                <a:ea typeface="Times New Roman" panose="02020603050405020304" pitchFamily="18" charset="0"/>
              </a:rPr>
              <a:t>3</a:t>
            </a:r>
            <a:r>
              <a:rPr lang="en-US" sz="2800" spc="10">
                <a:solidFill>
                  <a:srgbClr val="202124"/>
                </a:solidFill>
                <a:effectLst/>
                <a:latin typeface="+mj-lt"/>
                <a:ea typeface="Times New Roman" panose="02020603050405020304" pitchFamily="18" charset="0"/>
              </a:rPr>
              <a:t> trong nước ở nhiệt độ trên.</a:t>
            </a:r>
            <a:endParaRPr lang="en-US" sz="2800">
              <a:effectLst/>
              <a:latin typeface="+mj-lt"/>
              <a:ea typeface="Times New Roman" panose="02020603050405020304" pitchFamily="18" charset="0"/>
            </a:endParaRPr>
          </a:p>
          <a:p>
            <a:pPr marL="0" marR="0">
              <a:spcBef>
                <a:spcPts val="0"/>
              </a:spcBef>
              <a:spcAft>
                <a:spcPts val="300"/>
              </a:spcAft>
              <a:tabLst>
                <a:tab pos="2743200" algn="ctr"/>
                <a:tab pos="5486400" algn="r"/>
                <a:tab pos="457200" algn="l"/>
              </a:tabLst>
            </a:pPr>
            <a:r>
              <a:rPr lang="en-US" sz="2800" spc="10">
                <a:solidFill>
                  <a:srgbClr val="202124"/>
                </a:solidFill>
                <a:effectLst/>
                <a:latin typeface="+mj-lt"/>
                <a:ea typeface="Times New Roman" panose="02020603050405020304" pitchFamily="18" charset="0"/>
              </a:rPr>
              <a:t>3. </a:t>
            </a:r>
            <a:r>
              <a:rPr lang="en-US" sz="2800">
                <a:solidFill>
                  <a:srgbClr val="212529"/>
                </a:solidFill>
                <a:effectLst/>
                <a:latin typeface="+mj-lt"/>
                <a:ea typeface="Times New Roman" panose="02020603050405020304" pitchFamily="18" charset="0"/>
              </a:rPr>
              <a:t>Ở </a:t>
            </a:r>
            <a:r>
              <a:rPr lang="en-US" sz="2800" spc="10">
                <a:solidFill>
                  <a:srgbClr val="202124"/>
                </a:solidFill>
                <a:effectLst/>
                <a:latin typeface="+mj-lt"/>
                <a:ea typeface="Times New Roman" panose="02020603050405020304" pitchFamily="18" charset="0"/>
              </a:rPr>
              <a:t>20°C,</a:t>
            </a:r>
            <a:r>
              <a:rPr lang="en-US" sz="2800">
                <a:solidFill>
                  <a:srgbClr val="212529"/>
                </a:solidFill>
                <a:effectLst/>
                <a:latin typeface="+mj-lt"/>
                <a:ea typeface="Times New Roman" panose="02020603050405020304" pitchFamily="18" charset="0"/>
              </a:rPr>
              <a:t> hòa tan m gam </a:t>
            </a:r>
            <a:r>
              <a:rPr lang="en-US" sz="2800" spc="10">
                <a:solidFill>
                  <a:srgbClr val="202124"/>
                </a:solidFill>
                <a:effectLst/>
                <a:latin typeface="+mj-lt"/>
                <a:ea typeface="Times New Roman" panose="02020603050405020304" pitchFamily="18" charset="0"/>
              </a:rPr>
              <a:t>KNO</a:t>
            </a:r>
            <a:r>
              <a:rPr lang="en-US" sz="2800" spc="10" baseline="-25000">
                <a:solidFill>
                  <a:srgbClr val="202124"/>
                </a:solidFill>
                <a:effectLst/>
                <a:latin typeface="+mj-lt"/>
                <a:ea typeface="Times New Roman" panose="02020603050405020304" pitchFamily="18" charset="0"/>
              </a:rPr>
              <a:t>3</a:t>
            </a:r>
            <a:r>
              <a:rPr lang="en-US" sz="2800">
                <a:solidFill>
                  <a:srgbClr val="212529"/>
                </a:solidFill>
                <a:effectLst/>
                <a:latin typeface="+mj-lt"/>
                <a:ea typeface="Times New Roman" panose="02020603050405020304" pitchFamily="18" charset="0"/>
              </a:rPr>
              <a:t> vào 150 gam nước thì được dung dịch bão hòa. Biết độ tan của </a:t>
            </a:r>
            <a:r>
              <a:rPr lang="en-US" sz="2800" spc="10">
                <a:solidFill>
                  <a:srgbClr val="202124"/>
                </a:solidFill>
                <a:effectLst/>
                <a:latin typeface="+mj-lt"/>
                <a:ea typeface="Times New Roman" panose="02020603050405020304" pitchFamily="18" charset="0"/>
              </a:rPr>
              <a:t>KNO</a:t>
            </a:r>
            <a:r>
              <a:rPr lang="en-US" sz="2800" spc="10" baseline="-25000">
                <a:solidFill>
                  <a:srgbClr val="202124"/>
                </a:solidFill>
                <a:effectLst/>
                <a:latin typeface="+mj-lt"/>
                <a:ea typeface="Times New Roman" panose="02020603050405020304" pitchFamily="18" charset="0"/>
              </a:rPr>
              <a:t>3</a:t>
            </a:r>
            <a:r>
              <a:rPr lang="en-US" sz="2800">
                <a:solidFill>
                  <a:srgbClr val="212529"/>
                </a:solidFill>
                <a:effectLst/>
                <a:latin typeface="+mj-lt"/>
                <a:ea typeface="Times New Roman" panose="02020603050405020304" pitchFamily="18" charset="0"/>
              </a:rPr>
              <a:t> ở nhiệt độ đó là 30 gam. Tính giá trị của m.</a:t>
            </a:r>
            <a:endParaRPr lang="en-US" sz="2800">
              <a:effectLst/>
              <a:latin typeface="+mj-lt"/>
              <a:ea typeface="Times New Roman" panose="02020603050405020304" pitchFamily="18" charset="0"/>
            </a:endParaRP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7’</a:t>
            </a:r>
          </a:p>
          <a:p>
            <a:pPr algn="ctr"/>
            <a:r>
              <a:rPr lang="en-US" sz="2800">
                <a:solidFill>
                  <a:schemeClr val="bg1"/>
                </a:solidFill>
                <a:latin typeface="+mj-lt"/>
                <a:cs typeface="Arial" panose="020B0604020202020204" pitchFamily="34" charset="0"/>
              </a:rPr>
              <a:t>Hoàn thành phiếu học tập số 2</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13882600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EC4FA8C-0BFF-D248-AC50-F3E577912280}"/>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D9EA047-05AF-2473-1A68-C6DAF4E08F0D}"/>
              </a:ext>
            </a:extLst>
          </p:cNvPr>
          <p:cNvSpPr txBox="1"/>
          <p:nvPr/>
        </p:nvSpPr>
        <p:spPr>
          <a:xfrm>
            <a:off x="725226" y="927249"/>
            <a:ext cx="658981" cy="523220"/>
          </a:xfrm>
          <a:prstGeom prst="rect">
            <a:avLst/>
          </a:prstGeom>
          <a:noFill/>
        </p:spPr>
        <p:txBody>
          <a:bodyPr wrap="square">
            <a:spAutoFit/>
          </a:bodyPr>
          <a:lstStyle/>
          <a:p>
            <a:r>
              <a:rPr lang="nl-NL" sz="2800">
                <a:solidFill>
                  <a:srgbClr val="0070C0"/>
                </a:solidFill>
                <a:latin typeface="+mj-lt"/>
              </a:rPr>
              <a:t>1.</a:t>
            </a:r>
            <a:r>
              <a:rPr lang="nl-NL" sz="2800">
                <a:latin typeface="+mj-lt"/>
              </a:rPr>
              <a:t> </a:t>
            </a:r>
            <a:endParaRPr lang="en-US" sz="2800">
              <a:latin typeface="+mj-lt"/>
            </a:endParaRP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5</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graphicFrame>
        <p:nvGraphicFramePr>
          <p:cNvPr id="3" name="Table 2">
            <a:extLst>
              <a:ext uri="{FF2B5EF4-FFF2-40B4-BE49-F238E27FC236}">
                <a16:creationId xmlns:a16="http://schemas.microsoft.com/office/drawing/2014/main" id="{D7931649-D63A-7F95-61AB-B241AD7CFE5E}"/>
              </a:ext>
            </a:extLst>
          </p:cNvPr>
          <p:cNvGraphicFramePr>
            <a:graphicFrameLocks noGrp="1"/>
          </p:cNvGraphicFramePr>
          <p:nvPr>
            <p:extLst>
              <p:ext uri="{D42A27DB-BD31-4B8C-83A1-F6EECF244321}">
                <p14:modId xmlns:p14="http://schemas.microsoft.com/office/powerpoint/2010/main" val="442345554"/>
              </p:ext>
            </p:extLst>
          </p:nvPr>
        </p:nvGraphicFramePr>
        <p:xfrm>
          <a:off x="0" y="1450469"/>
          <a:ext cx="12097265" cy="5410741"/>
        </p:xfrm>
        <a:graphic>
          <a:graphicData uri="http://schemas.openxmlformats.org/drawingml/2006/table">
            <a:tbl>
              <a:tblPr firstRow="1" firstCol="1" bandRow="1">
                <a:tableStyleId>{BC89EF96-8CEA-46FF-86C4-4CE0E7609802}</a:tableStyleId>
              </a:tblPr>
              <a:tblGrid>
                <a:gridCol w="2669060">
                  <a:extLst>
                    <a:ext uri="{9D8B030D-6E8A-4147-A177-3AD203B41FA5}">
                      <a16:colId xmlns:a16="http://schemas.microsoft.com/office/drawing/2014/main" val="1898863088"/>
                    </a:ext>
                  </a:extLst>
                </a:gridCol>
                <a:gridCol w="4460790">
                  <a:extLst>
                    <a:ext uri="{9D8B030D-6E8A-4147-A177-3AD203B41FA5}">
                      <a16:colId xmlns:a16="http://schemas.microsoft.com/office/drawing/2014/main" val="559289081"/>
                    </a:ext>
                  </a:extLst>
                </a:gridCol>
                <a:gridCol w="4967415">
                  <a:extLst>
                    <a:ext uri="{9D8B030D-6E8A-4147-A177-3AD203B41FA5}">
                      <a16:colId xmlns:a16="http://schemas.microsoft.com/office/drawing/2014/main" val="3720106864"/>
                    </a:ext>
                  </a:extLst>
                </a:gridCol>
              </a:tblGrid>
              <a:tr h="1017112">
                <a:tc>
                  <a:txBody>
                    <a:bodyPr/>
                    <a:lstStyle/>
                    <a:p>
                      <a:pPr marL="0" marR="0" algn="ctr">
                        <a:lnSpc>
                          <a:spcPct val="107000"/>
                        </a:lnSpc>
                        <a:spcBef>
                          <a:spcPts val="0"/>
                        </a:spcBef>
                        <a:spcAft>
                          <a:spcPts val="300"/>
                        </a:spcAft>
                      </a:pPr>
                      <a:r>
                        <a:rPr lang="nl-NL" sz="2800">
                          <a:effectLst/>
                        </a:rPr>
                        <a:t>Dụng cụ </a:t>
                      </a:r>
                    </a:p>
                    <a:p>
                      <a:pPr marL="0" marR="0" algn="ctr">
                        <a:lnSpc>
                          <a:spcPct val="107000"/>
                        </a:lnSpc>
                        <a:spcBef>
                          <a:spcPts val="0"/>
                        </a:spcBef>
                        <a:spcAft>
                          <a:spcPts val="300"/>
                        </a:spcAft>
                      </a:pPr>
                      <a:r>
                        <a:rPr lang="nl-NL" sz="2800">
                          <a:effectLst/>
                        </a:rPr>
                        <a:t>- Hóa chất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300"/>
                        </a:spcAft>
                      </a:pPr>
                      <a:r>
                        <a:rPr lang="nl-NL" sz="2800">
                          <a:effectLst/>
                        </a:rPr>
                        <a:t> Tính toán</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300"/>
                        </a:spcAft>
                      </a:pPr>
                      <a:r>
                        <a:rPr lang="nl-NL" sz="2800">
                          <a:effectLst/>
                        </a:rPr>
                        <a:t>Cách pha chế</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54734018"/>
                  </a:ext>
                </a:extLst>
              </a:tr>
              <a:tr h="1486656">
                <a:tc>
                  <a:txBody>
                    <a:bodyPr/>
                    <a:lstStyle/>
                    <a:p>
                      <a:pPr marL="0" marR="0" algn="just">
                        <a:lnSpc>
                          <a:spcPct val="107000"/>
                        </a:lnSpc>
                        <a:spcBef>
                          <a:spcPts val="0"/>
                        </a:spcBef>
                        <a:spcAft>
                          <a:spcPts val="300"/>
                        </a:spcAft>
                      </a:pPr>
                      <a:r>
                        <a:rPr lang="nl-NL"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alpha val="20000"/>
                      </a:srgbClr>
                    </a:solidFill>
                  </a:tcPr>
                </a:tc>
                <a:tc>
                  <a:txBody>
                    <a:bodyPr/>
                    <a:lstStyle/>
                    <a:p>
                      <a:pPr marL="0" marR="0" algn="just">
                        <a:lnSpc>
                          <a:spcPct val="107000"/>
                        </a:lnSpc>
                        <a:spcBef>
                          <a:spcPts val="0"/>
                        </a:spcBef>
                        <a:spcAft>
                          <a:spcPts val="300"/>
                        </a:spcAft>
                      </a:pPr>
                      <a:r>
                        <a:rPr lang="nl-NL" sz="2800">
                          <a:effectLst/>
                        </a:rPr>
                        <a:t> </a:t>
                      </a: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alpha val="20000"/>
                      </a:srgbClr>
                    </a:solidFill>
                  </a:tcPr>
                </a:tc>
                <a:tc>
                  <a:txBody>
                    <a:bodyPr/>
                    <a:lstStyle/>
                    <a:p>
                      <a:pPr marL="0" marR="0" algn="just">
                        <a:lnSpc>
                          <a:spcPct val="107000"/>
                        </a:lnSpc>
                        <a:spcBef>
                          <a:spcPts val="0"/>
                        </a:spcBef>
                        <a:spcAft>
                          <a:spcPts val="300"/>
                        </a:spcAft>
                      </a:pPr>
                      <a:r>
                        <a:rPr lang="nl-NL" sz="2800">
                          <a:effectLst/>
                        </a:rPr>
                        <a:t> </a:t>
                      </a: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alpha val="20000"/>
                      </a:srgbClr>
                    </a:solidFill>
                  </a:tcPr>
                </a:tc>
                <a:extLst>
                  <a:ext uri="{0D108BD9-81ED-4DB2-BD59-A6C34878D82A}">
                    <a16:rowId xmlns:a16="http://schemas.microsoft.com/office/drawing/2014/main" val="3218104776"/>
                  </a:ext>
                </a:extLst>
              </a:tr>
            </a:tbl>
          </a:graphicData>
        </a:graphic>
      </p:graphicFrame>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0DF9BA6-9E26-3A58-C0CC-1F2701BBA755}"/>
                  </a:ext>
                </a:extLst>
              </p:cNvPr>
              <p:cNvSpPr txBox="1"/>
              <p:nvPr/>
            </p:nvSpPr>
            <p:spPr>
              <a:xfrm>
                <a:off x="2631513" y="2416788"/>
                <a:ext cx="4424195" cy="4404026"/>
              </a:xfrm>
              <a:prstGeom prst="rect">
                <a:avLst/>
              </a:prstGeom>
              <a:noFill/>
            </p:spPr>
            <p:txBody>
              <a:bodyPr wrap="square">
                <a:spAutoFit/>
              </a:bodyPr>
              <a:lstStyle/>
              <a:p>
                <a:pPr marL="0" marR="0" algn="just">
                  <a:lnSpc>
                    <a:spcPct val="107000"/>
                  </a:lnSpc>
                  <a:spcBef>
                    <a:spcPts val="0"/>
                  </a:spcBef>
                  <a:spcAft>
                    <a:spcPts val="800"/>
                  </a:spcAft>
                </a:pPr>
                <a:r>
                  <a:rPr lang="nl-NL" sz="2800">
                    <a:solidFill>
                      <a:srgbClr val="002060"/>
                    </a:solidFill>
                    <a:effectLst/>
                    <a:latin typeface="+mj-lt"/>
                    <a:ea typeface="Calibri" panose="020F0502020204030204" pitchFamily="34" charset="0"/>
                    <a:cs typeface="Times New Roman" panose="02020603050405020304" pitchFamily="18" charset="0"/>
                  </a:rPr>
                  <a:t>- Tìm khối lượng chất tan</a:t>
                </a:r>
                <a:endParaRPr lang="en-US" sz="2800">
                  <a:solidFill>
                    <a:srgbClr val="002060"/>
                  </a:solidFill>
                  <a:effectLst/>
                  <a:latin typeface="+mj-lt"/>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sSub>
                        <m:sSubPr>
                          <m:ctrlPr>
                            <a:rPr lang="en-US"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𝑚</m:t>
                          </m:r>
                        </m:e>
                        <m:sub>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𝑁𝑎𝐶𝑙</m:t>
                          </m:r>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m:t>
                          </m:r>
                        </m:sub>
                      </m:sSub>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𝐶</m:t>
                          </m:r>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n-US"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𝑚</m:t>
                              </m:r>
                            </m:e>
                            <m:sub>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𝑑𝑑</m:t>
                              </m:r>
                            </m:sub>
                          </m:sSub>
                        </m:num>
                        <m:den>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100</m:t>
                          </m:r>
                        </m:den>
                      </m:f>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 </m:t>
                      </m:r>
                      <m:f>
                        <m:fPr>
                          <m:ctrlPr>
                            <a:rPr lang="en-US"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0,9.  100</m:t>
                          </m:r>
                        </m:num>
                        <m:den>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100</m:t>
                          </m:r>
                        </m:den>
                      </m:f>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 0,9 </m:t>
                      </m:r>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𝑔</m:t>
                      </m:r>
                    </m:oMath>
                  </m:oMathPara>
                </a14:m>
                <a:endParaRPr lang="en-US" sz="2800">
                  <a:solidFill>
                    <a:srgbClr val="002060"/>
                  </a:solidFill>
                  <a:effectLst/>
                  <a:latin typeface="+mj-lt"/>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nl-NL" sz="2800">
                    <a:solidFill>
                      <a:srgbClr val="002060"/>
                    </a:solidFill>
                    <a:effectLst/>
                    <a:latin typeface="+mj-lt"/>
                    <a:ea typeface="Times New Roman" panose="02020603050405020304" pitchFamily="18" charset="0"/>
                    <a:cs typeface="Times New Roman" panose="02020603050405020304" pitchFamily="18" charset="0"/>
                  </a:rPr>
                  <a:t>- Tìm khối lượng dung môi (nước):</a:t>
                </a:r>
                <a:endParaRPr lang="en-US" sz="2800">
                  <a:solidFill>
                    <a:srgbClr val="002060"/>
                  </a:solidFill>
                  <a:effectLst/>
                  <a:latin typeface="+mj-lt"/>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2800">
                    <a:solidFill>
                      <a:srgbClr val="002060"/>
                    </a:solidFill>
                    <a:effectLst/>
                    <a:latin typeface="+mj-lt"/>
                    <a:ea typeface="Calibri" panose="020F0502020204030204" pitchFamily="34" charset="0"/>
                    <a:cs typeface="Times New Roman" panose="02020603050405020304" pitchFamily="18" charset="0"/>
                  </a:rPr>
                  <a:t>m</a:t>
                </a:r>
                <a:r>
                  <a:rPr lang="en-US" sz="2800" baseline="-25000">
                    <a:solidFill>
                      <a:srgbClr val="002060"/>
                    </a:solidFill>
                    <a:effectLst/>
                    <a:latin typeface="+mj-lt"/>
                    <a:ea typeface="Calibri" panose="020F0502020204030204" pitchFamily="34" charset="0"/>
                    <a:cs typeface="Times New Roman" panose="02020603050405020304" pitchFamily="18" charset="0"/>
                  </a:rPr>
                  <a:t>dm</a:t>
                </a:r>
                <a:r>
                  <a:rPr lang="en-US" sz="2800">
                    <a:solidFill>
                      <a:srgbClr val="002060"/>
                    </a:solidFill>
                    <a:effectLst/>
                    <a:latin typeface="+mj-lt"/>
                    <a:ea typeface="Calibri" panose="020F0502020204030204" pitchFamily="34" charset="0"/>
                    <a:cs typeface="Times New Roman" panose="02020603050405020304" pitchFamily="18" charset="0"/>
                  </a:rPr>
                  <a:t> = m</a:t>
                </a:r>
                <a:r>
                  <a:rPr lang="en-US" sz="2800" baseline="-25000">
                    <a:solidFill>
                      <a:srgbClr val="002060"/>
                    </a:solidFill>
                    <a:effectLst/>
                    <a:latin typeface="+mj-lt"/>
                    <a:ea typeface="Calibri" panose="020F0502020204030204" pitchFamily="34" charset="0"/>
                    <a:cs typeface="Times New Roman" panose="02020603050405020304" pitchFamily="18" charset="0"/>
                  </a:rPr>
                  <a:t>dd</a:t>
                </a:r>
                <a:r>
                  <a:rPr lang="en-US" sz="2800">
                    <a:solidFill>
                      <a:srgbClr val="002060"/>
                    </a:solidFill>
                    <a:effectLst/>
                    <a:latin typeface="+mj-lt"/>
                    <a:ea typeface="Calibri" panose="020F0502020204030204" pitchFamily="34" charset="0"/>
                    <a:cs typeface="Times New Roman" panose="02020603050405020304" pitchFamily="18" charset="0"/>
                  </a:rPr>
                  <a:t> – m</a:t>
                </a:r>
                <a:r>
                  <a:rPr lang="en-US" sz="2800" baseline="-25000">
                    <a:solidFill>
                      <a:srgbClr val="002060"/>
                    </a:solidFill>
                    <a:effectLst/>
                    <a:latin typeface="+mj-lt"/>
                    <a:ea typeface="Calibri" panose="020F0502020204030204" pitchFamily="34" charset="0"/>
                    <a:cs typeface="Times New Roman" panose="02020603050405020304" pitchFamily="18" charset="0"/>
                  </a:rPr>
                  <a:t>ct </a:t>
                </a:r>
                <a:r>
                  <a:rPr lang="en-US" sz="2800">
                    <a:solidFill>
                      <a:srgbClr val="002060"/>
                    </a:solidFill>
                    <a:effectLst/>
                    <a:latin typeface="+mj-lt"/>
                    <a:ea typeface="Calibri" panose="020F0502020204030204" pitchFamily="34" charset="0"/>
                    <a:cs typeface="Times New Roman" panose="02020603050405020304" pitchFamily="18" charset="0"/>
                  </a:rPr>
                  <a:t> = 100 – 0,9= 99,1 gam </a:t>
                </a:r>
              </a:p>
            </p:txBody>
          </p:sp>
        </mc:Choice>
        <mc:Fallback xmlns="">
          <p:sp>
            <p:nvSpPr>
              <p:cNvPr id="6" name="TextBox 5">
                <a:extLst>
                  <a:ext uri="{FF2B5EF4-FFF2-40B4-BE49-F238E27FC236}">
                    <a16:creationId xmlns:a16="http://schemas.microsoft.com/office/drawing/2014/main" id="{90DF9BA6-9E26-3A58-C0CC-1F2701BBA755}"/>
                  </a:ext>
                </a:extLst>
              </p:cNvPr>
              <p:cNvSpPr txBox="1">
                <a:spLocks noRot="1" noChangeAspect="1" noMove="1" noResize="1" noEditPoints="1" noAdjustHandles="1" noChangeArrowheads="1" noChangeShapeType="1" noTextEdit="1"/>
              </p:cNvSpPr>
              <p:nvPr/>
            </p:nvSpPr>
            <p:spPr>
              <a:xfrm>
                <a:off x="2631513" y="2416788"/>
                <a:ext cx="4424195" cy="4404026"/>
              </a:xfrm>
              <a:prstGeom prst="rect">
                <a:avLst/>
              </a:prstGeom>
              <a:blipFill>
                <a:blip r:embed="rId3"/>
                <a:stretch>
                  <a:fillRect l="-2897" t="-1521" r="-2897" b="-2766"/>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D1ACA7D5-9B54-30B4-BE8D-84DDB504B4C7}"/>
              </a:ext>
            </a:extLst>
          </p:cNvPr>
          <p:cNvSpPr txBox="1"/>
          <p:nvPr/>
        </p:nvSpPr>
        <p:spPr>
          <a:xfrm>
            <a:off x="7092302" y="2416788"/>
            <a:ext cx="5004963" cy="4594206"/>
          </a:xfrm>
          <a:prstGeom prst="rect">
            <a:avLst/>
          </a:prstGeom>
          <a:noFill/>
        </p:spPr>
        <p:txBody>
          <a:bodyPr wrap="square">
            <a:spAutoFit/>
          </a:bodyPr>
          <a:lstStyle/>
          <a:p>
            <a:pPr marL="0" marR="0" algn="just">
              <a:lnSpc>
                <a:spcPct val="107000"/>
              </a:lnSpc>
              <a:spcBef>
                <a:spcPts val="0"/>
              </a:spcBef>
              <a:spcAft>
                <a:spcPts val="800"/>
              </a:spcAft>
            </a:pPr>
            <a:r>
              <a:rPr lang="nl-NL" sz="2800">
                <a:solidFill>
                  <a:srgbClr val="002060"/>
                </a:solidFill>
                <a:effectLst/>
                <a:latin typeface="+mj-lt"/>
                <a:ea typeface="Calibri" panose="020F0502020204030204" pitchFamily="34" charset="0"/>
                <a:cs typeface="Times New Roman" panose="02020603050405020304" pitchFamily="18" charset="0"/>
              </a:rPr>
              <a:t>Cân lấy 0,9 g NaCl cho vào cốc thủy tinh có dung tích 150 mL.</a:t>
            </a:r>
            <a:endParaRPr lang="en-US" sz="2800">
              <a:solidFill>
                <a:srgbClr val="002060"/>
              </a:solidFill>
              <a:effectLst/>
              <a:latin typeface="+mj-lt"/>
              <a:ea typeface="Calibri" panose="020F0502020204030204" pitchFamily="34" charset="0"/>
              <a:cs typeface="Times New Roman" panose="02020603050405020304" pitchFamily="18" charset="0"/>
            </a:endParaRPr>
          </a:p>
          <a:p>
            <a:r>
              <a:rPr lang="nl-NL" sz="2800" kern="0">
                <a:solidFill>
                  <a:srgbClr val="002060"/>
                </a:solidFill>
                <a:effectLst/>
                <a:latin typeface="+mj-lt"/>
                <a:ea typeface="Calibri" panose="020F0502020204030204" pitchFamily="34" charset="0"/>
                <a:cs typeface="Times New Roman" panose="02020603050405020304" pitchFamily="18" charset="0"/>
              </a:rPr>
              <a:t>- Cân lấy 99,1 g nước cất (hoặc đong lấy 99,1 mL nước cất), sau đó đổ dần dần vào  cốc đựng NaCl rồi dùng đũa thủy tinh kháy đều.  Ta được chế  100g dung dịch muối ăn nồng độ 0,9%.</a:t>
            </a:r>
            <a:endParaRPr lang="en-US" sz="2800">
              <a:solidFill>
                <a:srgbClr val="002060"/>
              </a:solidFill>
              <a:latin typeface="+mj-lt"/>
            </a:endParaRPr>
          </a:p>
        </p:txBody>
      </p:sp>
      <p:sp>
        <p:nvSpPr>
          <p:cNvPr id="12" name="TextBox 11">
            <a:extLst>
              <a:ext uri="{FF2B5EF4-FFF2-40B4-BE49-F238E27FC236}">
                <a16:creationId xmlns:a16="http://schemas.microsoft.com/office/drawing/2014/main" id="{F93CA7DF-BCD3-A37F-1989-6CA6B4995F86}"/>
              </a:ext>
            </a:extLst>
          </p:cNvPr>
          <p:cNvSpPr txBox="1"/>
          <p:nvPr/>
        </p:nvSpPr>
        <p:spPr>
          <a:xfrm>
            <a:off x="0" y="2568347"/>
            <a:ext cx="2594919" cy="4208075"/>
          </a:xfrm>
          <a:prstGeom prst="rect">
            <a:avLst/>
          </a:prstGeom>
          <a:noFill/>
        </p:spPr>
        <p:txBody>
          <a:bodyPr wrap="square">
            <a:spAutoFit/>
          </a:bodyPr>
          <a:lstStyle/>
          <a:p>
            <a:pPr marL="0" marR="0">
              <a:lnSpc>
                <a:spcPct val="107000"/>
              </a:lnSpc>
              <a:spcBef>
                <a:spcPts val="0"/>
              </a:spcBef>
              <a:spcAft>
                <a:spcPts val="0"/>
              </a:spcAft>
              <a:tabLst>
                <a:tab pos="450215" algn="l"/>
              </a:tabLst>
            </a:pPr>
            <a:r>
              <a:rPr lang="en-US" sz="2800" b="1" spc="10">
                <a:solidFill>
                  <a:srgbClr val="002060"/>
                </a:solidFill>
                <a:effectLst/>
                <a:latin typeface="+mj-lt"/>
                <a:ea typeface="Calibri" panose="020F0502020204030204" pitchFamily="34" charset="0"/>
                <a:cs typeface="Times New Roman" panose="02020603050405020304" pitchFamily="18" charset="0"/>
              </a:rPr>
              <a:t>Hóa chất: </a:t>
            </a:r>
            <a:r>
              <a:rPr lang="en-US" sz="2800" spc="10">
                <a:solidFill>
                  <a:srgbClr val="002060"/>
                </a:solidFill>
                <a:effectLst/>
                <a:latin typeface="+mj-lt"/>
                <a:ea typeface="Calibri" panose="020F0502020204030204" pitchFamily="34" charset="0"/>
                <a:cs typeface="Times New Roman" panose="02020603050405020304" pitchFamily="18" charset="0"/>
              </a:rPr>
              <a:t>nước cất, muối hạt (đã rang khô);</a:t>
            </a:r>
            <a:endParaRPr lang="en-US" sz="2800">
              <a:solidFill>
                <a:srgbClr val="002060"/>
              </a:solidFill>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450215" algn="l"/>
              </a:tabLst>
            </a:pPr>
            <a:r>
              <a:rPr lang="en-US" sz="2800" b="1" spc="10">
                <a:solidFill>
                  <a:srgbClr val="002060"/>
                </a:solidFill>
                <a:effectLst/>
                <a:latin typeface="+mj-lt"/>
                <a:ea typeface="Calibri" panose="020F0502020204030204" pitchFamily="34" charset="0"/>
                <a:cs typeface="Times New Roman" panose="02020603050405020304" pitchFamily="18" charset="0"/>
              </a:rPr>
              <a:t>Dụng cụ</a:t>
            </a:r>
            <a:r>
              <a:rPr lang="en-US" sz="2800" spc="10">
                <a:solidFill>
                  <a:srgbClr val="002060"/>
                </a:solidFill>
                <a:effectLst/>
                <a:latin typeface="+mj-lt"/>
                <a:ea typeface="Calibri" panose="020F0502020204030204" pitchFamily="34" charset="0"/>
                <a:cs typeface="Times New Roman" panose="02020603050405020304" pitchFamily="18" charset="0"/>
              </a:rPr>
              <a:t>: cốc thuỷ tinh 150 mL, cân, đũa thủy tinh, ống đong.</a:t>
            </a:r>
            <a:endParaRPr lang="en-US" sz="2800">
              <a:solidFill>
                <a:srgbClr val="002060"/>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5169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6" grpId="0"/>
      <p:bldP spid="10"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786760" y="1201216"/>
            <a:ext cx="10744265" cy="1569660"/>
          </a:xfrm>
          <a:prstGeom prst="rect">
            <a:avLst/>
          </a:prstGeom>
          <a:noFill/>
        </p:spPr>
        <p:txBody>
          <a:bodyPr wrap="square">
            <a:spAutoFit/>
          </a:bodyPr>
          <a:lstStyle/>
          <a:p>
            <a:r>
              <a:rPr lang="nl-NL" sz="3200">
                <a:solidFill>
                  <a:srgbClr val="0070C0"/>
                </a:solidFill>
                <a:latin typeface="+mj-lt"/>
              </a:rPr>
              <a:t>2</a:t>
            </a:r>
            <a:r>
              <a:rPr lang="en-US" sz="3200"/>
              <a:t>. Dung dịch nước muối sinh lý còn có tác dụng</a:t>
            </a:r>
            <a:r>
              <a:rPr lang="vi-VN" sz="3200"/>
              <a:t> rửa vết thương, giúp làm sạch, loại bỏ chất bẩn, vi khuẩn, ngăn ngừa viêm nhiễm</a:t>
            </a:r>
            <a:r>
              <a:rPr lang="en-US" sz="3200"/>
              <a:t> và súc hòng, rửa mắt, rửa mũi …</a:t>
            </a:r>
            <a:r>
              <a:rPr lang="nl-NL" sz="3200">
                <a:latin typeface="+mj-lt"/>
              </a:rPr>
              <a:t>  </a:t>
            </a:r>
            <a:endParaRPr lang="en-US" sz="3200">
              <a:latin typeface="+mj-lt"/>
            </a:endParaRP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5</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pic>
        <p:nvPicPr>
          <p:cNvPr id="4" name="Picture 2" descr="Sai lầm khi dùng nước muối sinh lý gây nguy hiểm cho trẻ">
            <a:extLst>
              <a:ext uri="{FF2B5EF4-FFF2-40B4-BE49-F238E27FC236}">
                <a16:creationId xmlns:a16="http://schemas.microsoft.com/office/drawing/2014/main" id="{CC931C0F-C95C-DE2B-065A-B40312F92FD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8256" t="-604" r="24799" b="604"/>
          <a:stretch>
            <a:fillRect/>
          </a:stretch>
        </p:blipFill>
        <p:spPr bwMode="auto">
          <a:xfrm>
            <a:off x="5601861" y="3029368"/>
            <a:ext cx="3035036" cy="3410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Tất tần tật về tác dụng của nước muối sinh lý và cách sử dụng">
            <a:extLst>
              <a:ext uri="{FF2B5EF4-FFF2-40B4-BE49-F238E27FC236}">
                <a16:creationId xmlns:a16="http://schemas.microsoft.com/office/drawing/2014/main" id="{C0BC76C3-B854-4714-D261-563E17624B5D}"/>
              </a:ext>
            </a:extLst>
          </p:cNvPr>
          <p:cNvPicPr>
            <a:picLocks noChangeAspect="1" noChangeArrowheads="1"/>
          </p:cNvPicPr>
          <p:nvPr/>
        </p:nvPicPr>
        <p:blipFill>
          <a:blip r:embed="rId4">
            <a:clrChange>
              <a:clrFrom>
                <a:srgbClr val="FCFCFC"/>
              </a:clrFrom>
              <a:clrTo>
                <a:srgbClr val="FCFCFC">
                  <a:alpha val="0"/>
                </a:srgbClr>
              </a:clrTo>
            </a:clrChange>
            <a:extLst>
              <a:ext uri="{28A0092B-C50C-407E-A947-70E740481C1C}">
                <a14:useLocalDpi xmlns:a14="http://schemas.microsoft.com/office/drawing/2010/main" val="0"/>
              </a:ext>
            </a:extLst>
          </a:blip>
          <a:srcRect l="28085" t="-491" r="28487" b="491"/>
          <a:stretch>
            <a:fillRect/>
          </a:stretch>
        </p:blipFill>
        <p:spPr bwMode="auto">
          <a:xfrm>
            <a:off x="1296087" y="2611038"/>
            <a:ext cx="3473621" cy="424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06181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5498E7F2-5067-3641-08E8-79B4B38B0CF9}"/>
              </a:ext>
            </a:extLst>
          </p:cNvPr>
          <p:cNvSpPr/>
          <p:nvPr/>
        </p:nvSpPr>
        <p:spPr>
          <a:xfrm>
            <a:off x="870857" y="777535"/>
            <a:ext cx="10450286" cy="3435233"/>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6D13892-F574-0371-0697-BE3D5B313C07}"/>
              </a:ext>
            </a:extLst>
          </p:cNvPr>
          <p:cNvSpPr txBox="1"/>
          <p:nvPr/>
        </p:nvSpPr>
        <p:spPr>
          <a:xfrm>
            <a:off x="1083672" y="1078249"/>
            <a:ext cx="10024655" cy="1505605"/>
          </a:xfrm>
          <a:prstGeom prst="rect">
            <a:avLst/>
          </a:prstGeom>
          <a:noFill/>
        </p:spPr>
        <p:txBody>
          <a:bodyPr wrap="square">
            <a:spAutoFit/>
          </a:bodyPr>
          <a:lstStyle/>
          <a:p>
            <a:pPr marL="0" marR="0" algn="ctr">
              <a:lnSpc>
                <a:spcPct val="107000"/>
              </a:lnSpc>
              <a:spcBef>
                <a:spcPts val="0"/>
              </a:spcBef>
              <a:spcAft>
                <a:spcPts val="0"/>
              </a:spcAft>
            </a:pPr>
            <a:r>
              <a:rPr lang="en-US" sz="4400" b="1" i="1">
                <a:effectLst/>
                <a:latin typeface="Times New Roman" panose="02020603050405020304" pitchFamily="18" charset="0"/>
                <a:ea typeface="Calibri" panose="020F0502020204030204" pitchFamily="34" charset="0"/>
                <a:cs typeface="Times New Roman" panose="02020603050405020304" pitchFamily="18" charset="0"/>
              </a:rPr>
              <a:t>Tại sao cần phải dùng muối ăn khan để pha dung dịch? </a:t>
            </a:r>
            <a:endParaRPr lang="en-US" sz="44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a:extLst>
              <a:ext uri="{FF2B5EF4-FFF2-40B4-BE49-F238E27FC236}">
                <a16:creationId xmlns:a16="http://schemas.microsoft.com/office/drawing/2014/main" id="{8E45B769-EF3C-F420-CC58-33C398A081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9" y="4212768"/>
            <a:ext cx="2261532" cy="226153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9E86902-4CB5-CEA7-2483-300CB2A52128}"/>
              </a:ext>
            </a:extLst>
          </p:cNvPr>
          <p:cNvSpPr txBox="1"/>
          <p:nvPr/>
        </p:nvSpPr>
        <p:spPr>
          <a:xfrm>
            <a:off x="870857" y="2495151"/>
            <a:ext cx="10450286" cy="1647182"/>
          </a:xfrm>
          <a:prstGeom prst="rect">
            <a:avLst/>
          </a:prstGeom>
          <a:noFill/>
        </p:spPr>
        <p:txBody>
          <a:bodyPr wrap="square">
            <a:spAutoFit/>
          </a:bodyPr>
          <a:lstStyle/>
          <a:p>
            <a:pPr marL="0" marR="0" algn="just">
              <a:lnSpc>
                <a:spcPct val="107000"/>
              </a:lnSpc>
              <a:spcBef>
                <a:spcPts val="0"/>
              </a:spcBef>
              <a:spcAft>
                <a:spcPts val="0"/>
              </a:spcAft>
            </a:pPr>
            <a:r>
              <a:rPr lang="en-US" sz="32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Muối lẫn nước thì khi cân khối lượng muối (chất tan) sẽ không chính xác, làm nồng độ dung dịch không đúng như tính toán,</a:t>
            </a:r>
            <a:endParaRPr lang="en-US" sz="32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06818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D13892-F574-0371-0697-BE3D5B313C07}"/>
              </a:ext>
            </a:extLst>
          </p:cNvPr>
          <p:cNvSpPr txBox="1"/>
          <p:nvPr/>
        </p:nvSpPr>
        <p:spPr>
          <a:xfrm>
            <a:off x="951470" y="1590217"/>
            <a:ext cx="10515600" cy="1841466"/>
          </a:xfrm>
          <a:prstGeom prst="rect">
            <a:avLst/>
          </a:prstGeom>
          <a:noFill/>
        </p:spPr>
        <p:txBody>
          <a:bodyPr wrap="square">
            <a:spAutoFit/>
          </a:bodyPr>
          <a:lstStyle/>
          <a:p>
            <a:pPr marL="0" marR="0">
              <a:lnSpc>
                <a:spcPct val="107000"/>
              </a:lnSpc>
              <a:spcBef>
                <a:spcPts val="0"/>
              </a:spcBef>
              <a:spcAft>
                <a:spcPts val="0"/>
              </a:spcAft>
            </a:pPr>
            <a:r>
              <a:rPr lang="pt-BR" sz="3600">
                <a:effectLst/>
                <a:latin typeface="Times New Roman" panose="02020603050405020304" pitchFamily="18" charset="0"/>
                <a:ea typeface="Calibri" panose="020F0502020204030204" pitchFamily="34" charset="0"/>
                <a:cs typeface="Times New Roman" panose="02020603050405020304" pitchFamily="18" charset="0"/>
              </a:rPr>
              <a:t>Các nhóm </a:t>
            </a:r>
            <a:r>
              <a:rPr lang="en-US" sz="3600">
                <a:effectLst/>
                <a:latin typeface="Times New Roman" panose="02020603050405020304" pitchFamily="18" charset="0"/>
                <a:ea typeface="Calibri" panose="020F0502020204030204" pitchFamily="34" charset="0"/>
                <a:cs typeface="Times New Roman" panose="02020603050405020304" pitchFamily="18" charset="0"/>
              </a:rPr>
              <a:t>lựa chọn dụng cụ- hóa chất cần thiết và tiến hành thí nghiệm ha </a:t>
            </a:r>
            <a:r>
              <a:rPr lang="nl-NL" sz="3600">
                <a:effectLst/>
                <a:latin typeface="Times New Roman" panose="02020603050405020304" pitchFamily="18" charset="0"/>
                <a:ea typeface="Calibri" panose="020F0502020204030204" pitchFamily="34" charset="0"/>
                <a:cs typeface="Times New Roman" panose="02020603050405020304" pitchFamily="18" charset="0"/>
              </a:rPr>
              <a:t>chế dung dịch muối ăn nồng độ 0,9%.</a:t>
            </a:r>
            <a:endParaRPr lang="en-US" sz="3600" b="1">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907B3AA2-12C0-9BA0-4EFE-BB56F67A5DFE}"/>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FF00"/>
                </a:solidFill>
                <a:latin typeface="+mj-lt"/>
                <a:cs typeface="Arial" panose="020B0604020202020204" pitchFamily="34" charset="0"/>
              </a:rPr>
              <a:t>Thảo luận nhóm 5’</a:t>
            </a:r>
          </a:p>
        </p:txBody>
      </p:sp>
      <p:pic>
        <p:nvPicPr>
          <p:cNvPr id="6" name="Picture 5">
            <a:extLst>
              <a:ext uri="{FF2B5EF4-FFF2-40B4-BE49-F238E27FC236}">
                <a16:creationId xmlns:a16="http://schemas.microsoft.com/office/drawing/2014/main" id="{5E342197-FA7A-C517-A281-1E532BA5BB78}"/>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11638433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D13892-F574-0371-0697-BE3D5B313C07}"/>
              </a:ext>
            </a:extLst>
          </p:cNvPr>
          <p:cNvSpPr txBox="1"/>
          <p:nvPr/>
        </p:nvSpPr>
        <p:spPr>
          <a:xfrm>
            <a:off x="1083672" y="1332073"/>
            <a:ext cx="10024655" cy="1077218"/>
          </a:xfrm>
          <a:prstGeom prst="rect">
            <a:avLst/>
          </a:prstGeom>
          <a:noFill/>
        </p:spPr>
        <p:txBody>
          <a:bodyPr wrap="square">
            <a:spAutoFit/>
          </a:bodyPr>
          <a:lstStyle/>
          <a:p>
            <a:pPr marL="0" marR="0" algn="just">
              <a:spcBef>
                <a:spcPts val="0"/>
              </a:spcBef>
              <a:spcAft>
                <a:spcPts val="0"/>
              </a:spcAft>
            </a:pPr>
            <a:r>
              <a:rPr lang="en-US" sz="3200">
                <a:effectLst/>
                <a:latin typeface="Times New Roman" panose="02020603050405020304" pitchFamily="18" charset="0"/>
                <a:ea typeface="Times New Roman" panose="02020603050405020304" pitchFamily="18" charset="0"/>
              </a:rPr>
              <a:t>BT: Từ muối CuSO</a:t>
            </a:r>
            <a:r>
              <a:rPr lang="en-US" sz="3200" baseline="-25000">
                <a:effectLst/>
                <a:latin typeface="Times New Roman" panose="02020603050405020304" pitchFamily="18" charset="0"/>
                <a:ea typeface="Times New Roman" panose="02020603050405020304" pitchFamily="18" charset="0"/>
              </a:rPr>
              <a:t>4</a:t>
            </a:r>
            <a:r>
              <a:rPr lang="en-US" sz="3200">
                <a:effectLst/>
                <a:latin typeface="Times New Roman" panose="02020603050405020304" pitchFamily="18" charset="0"/>
                <a:ea typeface="Times New Roman" panose="02020603050405020304" pitchFamily="18" charset="0"/>
              </a:rPr>
              <a:t>, nước cất và các dụng cụ cần thiết, hãy tính toán và nêu cách pha chế: 50 mL dung dịch CuSO</a:t>
            </a:r>
            <a:r>
              <a:rPr lang="en-US" sz="3200" baseline="-25000">
                <a:effectLst/>
                <a:latin typeface="Times New Roman" panose="02020603050405020304" pitchFamily="18" charset="0"/>
                <a:ea typeface="Times New Roman" panose="02020603050405020304" pitchFamily="18" charset="0"/>
              </a:rPr>
              <a:t>4</a:t>
            </a:r>
            <a:endParaRPr lang="en-US" sz="3200">
              <a:effectLst/>
              <a:latin typeface="Times New Roman" panose="02020603050405020304" pitchFamily="18" charset="0"/>
              <a:ea typeface="Times New Roman" panose="02020603050405020304" pitchFamily="18" charset="0"/>
            </a:endParaRPr>
          </a:p>
        </p:txBody>
      </p:sp>
      <p:sp>
        <p:nvSpPr>
          <p:cNvPr id="2" name="Rectangle: Rounded Corners 1">
            <a:extLst>
              <a:ext uri="{FF2B5EF4-FFF2-40B4-BE49-F238E27FC236}">
                <a16:creationId xmlns:a16="http://schemas.microsoft.com/office/drawing/2014/main" id="{907B3AA2-12C0-9BA0-4EFE-BB56F67A5DFE}"/>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FF00"/>
                </a:solidFill>
                <a:latin typeface="+mj-lt"/>
                <a:cs typeface="Arial" panose="020B0604020202020204" pitchFamily="34" charset="0"/>
              </a:rPr>
              <a:t>Thảo luận nhóm đôi</a:t>
            </a:r>
          </a:p>
        </p:txBody>
      </p:sp>
      <p:pic>
        <p:nvPicPr>
          <p:cNvPr id="6" name="Picture 5">
            <a:extLst>
              <a:ext uri="{FF2B5EF4-FFF2-40B4-BE49-F238E27FC236}">
                <a16:creationId xmlns:a16="http://schemas.microsoft.com/office/drawing/2014/main" id="{5E342197-FA7A-C517-A281-1E532BA5BB78}"/>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C9EFE1D-5466-0E2D-C12C-768B56797E9C}"/>
                  </a:ext>
                </a:extLst>
              </p:cNvPr>
              <p:cNvSpPr txBox="1"/>
              <p:nvPr/>
            </p:nvSpPr>
            <p:spPr>
              <a:xfrm>
                <a:off x="417039" y="2665908"/>
                <a:ext cx="5427707" cy="3613425"/>
              </a:xfrm>
              <a:prstGeom prst="rect">
                <a:avLst/>
              </a:prstGeom>
              <a:noFill/>
            </p:spPr>
            <p:txBody>
              <a:bodyPr wrap="square">
                <a:spAutoFit/>
              </a:bodyPr>
              <a:lstStyle/>
              <a:p>
                <a:pPr marL="0" marR="0">
                  <a:spcBef>
                    <a:spcPts val="0"/>
                  </a:spcBef>
                  <a:spcAft>
                    <a:spcPts val="0"/>
                  </a:spcAft>
                </a:pPr>
                <a:r>
                  <a:rPr lang="en-US" sz="2800" b="1">
                    <a:solidFill>
                      <a:srgbClr val="002060"/>
                    </a:solidFill>
                    <a:effectLst/>
                    <a:latin typeface="+mj-lt"/>
                    <a:ea typeface="Times New Roman" panose="02020603050405020304" pitchFamily="18" charset="0"/>
                  </a:rPr>
                  <a:t>Tính toán:</a:t>
                </a:r>
                <a:endParaRPr lang="en-US" sz="2800" b="1">
                  <a:solidFill>
                    <a:srgbClr val="002060"/>
                  </a:solidFill>
                  <a:latin typeface="+mj-lt"/>
                  <a:ea typeface="Times New Roman" panose="02020603050405020304" pitchFamily="18" charset="0"/>
                </a:endParaRPr>
              </a:p>
              <a:p>
                <a:pPr marL="0" marR="0">
                  <a:spcBef>
                    <a:spcPts val="0"/>
                  </a:spcBef>
                  <a:spcAft>
                    <a:spcPts val="0"/>
                  </a:spcAft>
                </a:pPr>
                <a:r>
                  <a:rPr lang="en-US" sz="2800">
                    <a:solidFill>
                      <a:srgbClr val="002060"/>
                    </a:solidFill>
                    <a:effectLst/>
                    <a:latin typeface="+mj-lt"/>
                    <a:ea typeface="Times New Roman" panose="02020603050405020304" pitchFamily="18" charset="0"/>
                  </a:rPr>
                  <a:t>	Đổi 50mL = 0,05 L</a:t>
                </a:r>
              </a:p>
              <a:p>
                <a:pPr marL="0" marR="0">
                  <a:spcBef>
                    <a:spcPts val="0"/>
                  </a:spcBef>
                  <a:spcAft>
                    <a:spcPts val="0"/>
                  </a:spcAft>
                </a:pPr>
                <a:r>
                  <a:rPr lang="en-US" sz="2800">
                    <a:solidFill>
                      <a:srgbClr val="002060"/>
                    </a:solidFill>
                    <a:effectLst/>
                    <a:latin typeface="+mj-lt"/>
                    <a:ea typeface="Times New Roman" panose="02020603050405020304" pitchFamily="18" charset="0"/>
                  </a:rPr>
                  <a:t>– Số mol chất tan CuSO</a:t>
                </a:r>
                <a:r>
                  <a:rPr lang="en-US" sz="2800" baseline="-25000">
                    <a:solidFill>
                      <a:srgbClr val="002060"/>
                    </a:solidFill>
                    <a:effectLst/>
                    <a:latin typeface="+mj-lt"/>
                    <a:ea typeface="Times New Roman" panose="02020603050405020304" pitchFamily="18" charset="0"/>
                  </a:rPr>
                  <a:t>4</a:t>
                </a:r>
                <a:r>
                  <a:rPr lang="en-US" sz="2800">
                    <a:solidFill>
                      <a:srgbClr val="002060"/>
                    </a:solidFill>
                    <a:effectLst/>
                    <a:latin typeface="+mj-lt"/>
                    <a:ea typeface="Times New Roman" panose="02020603050405020304" pitchFamily="18" charset="0"/>
                  </a:rPr>
                  <a:t> là:</a:t>
                </a:r>
              </a:p>
              <a:p>
                <a:pPr marL="0" marR="0">
                  <a:spcBef>
                    <a:spcPts val="0"/>
                  </a:spcBef>
                  <a:spcAft>
                    <a:spcPts val="0"/>
                  </a:spcAft>
                </a:pPr>
                <a14:m>
                  <m:oMath xmlns:m="http://schemas.openxmlformats.org/officeDocument/2006/math">
                    <m:sSub>
                      <m:sSubPr>
                        <m:ctrlPr>
                          <a:rPr lang="en-US" sz="2800" i="1">
                            <a:solidFill>
                              <a:srgbClr val="002060"/>
                            </a:solidFill>
                            <a:effectLst/>
                            <a:latin typeface="Cambria Math" panose="02040503050406030204" pitchFamily="18" charset="0"/>
                            <a:ea typeface="Segoe UI" panose="020B0502040204020203" pitchFamily="34" charset="0"/>
                          </a:rPr>
                        </m:ctrlPr>
                      </m:sSubPr>
                      <m:e>
                        <m:r>
                          <a:rPr lang="en-US" sz="2800" i="1">
                            <a:solidFill>
                              <a:srgbClr val="002060"/>
                            </a:solidFill>
                            <a:effectLst/>
                            <a:latin typeface="Cambria Math" panose="02040503050406030204" pitchFamily="18" charset="0"/>
                            <a:ea typeface="Segoe UI" panose="020B0502040204020203" pitchFamily="34" charset="0"/>
                          </a:rPr>
                          <m:t>𝑛</m:t>
                        </m:r>
                      </m:e>
                      <m:sub>
                        <m:sSub>
                          <m:sSubPr>
                            <m:ctrlPr>
                              <a:rPr lang="en-US" sz="2800" i="1">
                                <a:solidFill>
                                  <a:srgbClr val="002060"/>
                                </a:solidFill>
                                <a:effectLst/>
                                <a:latin typeface="Cambria Math" panose="02040503050406030204" pitchFamily="18" charset="0"/>
                                <a:ea typeface="Segoe UI" panose="020B0502040204020203" pitchFamily="34" charset="0"/>
                              </a:rPr>
                            </m:ctrlPr>
                          </m:sSubPr>
                          <m:e>
                            <m:r>
                              <a:rPr lang="en-US" sz="2800" i="1">
                                <a:solidFill>
                                  <a:srgbClr val="002060"/>
                                </a:solidFill>
                                <a:effectLst/>
                                <a:latin typeface="Cambria Math" panose="02040503050406030204" pitchFamily="18" charset="0"/>
                                <a:ea typeface="Segoe UI" panose="020B0502040204020203" pitchFamily="34" charset="0"/>
                              </a:rPr>
                              <m:t>𝐶𝑢𝑆𝑂</m:t>
                            </m:r>
                          </m:e>
                          <m:sub>
                            <m:r>
                              <a:rPr lang="en-US" sz="2800" i="1">
                                <a:solidFill>
                                  <a:srgbClr val="002060"/>
                                </a:solidFill>
                                <a:effectLst/>
                                <a:latin typeface="Cambria Math" panose="02040503050406030204" pitchFamily="18" charset="0"/>
                                <a:ea typeface="Segoe UI" panose="020B0502040204020203" pitchFamily="34" charset="0"/>
                              </a:rPr>
                              <m:t>4</m:t>
                            </m:r>
                          </m:sub>
                        </m:sSub>
                      </m:sub>
                    </m:sSub>
                  </m:oMath>
                </a14:m>
                <a:r>
                  <a:rPr lang="en-US" sz="2800">
                    <a:solidFill>
                      <a:srgbClr val="002060"/>
                    </a:solidFill>
                    <a:effectLst/>
                    <a:latin typeface="+mj-lt"/>
                    <a:ea typeface="Times New Roman" panose="02020603050405020304" pitchFamily="18" charset="0"/>
                  </a:rPr>
                  <a:t> = C</a:t>
                </a:r>
                <a:r>
                  <a:rPr lang="en-US" sz="2800" baseline="-25000">
                    <a:solidFill>
                      <a:srgbClr val="002060"/>
                    </a:solidFill>
                    <a:effectLst/>
                    <a:latin typeface="+mj-lt"/>
                    <a:ea typeface="Times New Roman" panose="02020603050405020304" pitchFamily="18" charset="0"/>
                  </a:rPr>
                  <a:t>M</a:t>
                </a:r>
                <a:r>
                  <a:rPr lang="en-US" sz="2800">
                    <a:solidFill>
                      <a:srgbClr val="002060"/>
                    </a:solidFill>
                    <a:effectLst/>
                    <a:latin typeface="+mj-lt"/>
                    <a:ea typeface="Times New Roman" panose="02020603050405020304" pitchFamily="18" charset="0"/>
                  </a:rPr>
                  <a:t>. V = 1 x 0,05 = 0,05 (mol)</a:t>
                </a:r>
              </a:p>
              <a:p>
                <a:pPr marL="0" marR="0">
                  <a:spcBef>
                    <a:spcPts val="0"/>
                  </a:spcBef>
                  <a:spcAft>
                    <a:spcPts val="0"/>
                  </a:spcAft>
                </a:pPr>
                <a:r>
                  <a:rPr lang="en-US" sz="2800">
                    <a:solidFill>
                      <a:srgbClr val="002060"/>
                    </a:solidFill>
                    <a:effectLst/>
                    <a:latin typeface="+mj-lt"/>
                    <a:ea typeface="Times New Roman" panose="02020603050405020304" pitchFamily="18" charset="0"/>
                  </a:rPr>
                  <a:t>– Khối lượng của CuSO</a:t>
                </a:r>
                <a:r>
                  <a:rPr lang="en-US" sz="2800" baseline="-25000">
                    <a:solidFill>
                      <a:srgbClr val="002060"/>
                    </a:solidFill>
                    <a:effectLst/>
                    <a:latin typeface="+mj-lt"/>
                    <a:ea typeface="Times New Roman" panose="02020603050405020304" pitchFamily="18" charset="0"/>
                  </a:rPr>
                  <a:t>4</a:t>
                </a:r>
                <a:r>
                  <a:rPr lang="en-US" sz="2800">
                    <a:solidFill>
                      <a:srgbClr val="002060"/>
                    </a:solidFill>
                    <a:effectLst/>
                    <a:latin typeface="+mj-lt"/>
                    <a:ea typeface="Times New Roman" panose="02020603050405020304" pitchFamily="18" charset="0"/>
                  </a:rPr>
                  <a:t> là:</a:t>
                </a:r>
              </a:p>
              <a:p>
                <a:pPr marL="0" marR="0">
                  <a:spcBef>
                    <a:spcPts val="0"/>
                  </a:spcBef>
                  <a:spcAft>
                    <a:spcPts val="0"/>
                  </a:spcAft>
                </a:pPr>
                <a14:m>
                  <m:oMath xmlns:m="http://schemas.openxmlformats.org/officeDocument/2006/math">
                    <m:sSub>
                      <m:sSubPr>
                        <m:ctrlPr>
                          <a:rPr lang="en-US" sz="2800" i="1">
                            <a:solidFill>
                              <a:srgbClr val="002060"/>
                            </a:solidFill>
                            <a:effectLst/>
                            <a:latin typeface="Cambria Math" panose="02040503050406030204" pitchFamily="18" charset="0"/>
                            <a:ea typeface="Segoe UI" panose="020B0502040204020203" pitchFamily="34" charset="0"/>
                          </a:rPr>
                        </m:ctrlPr>
                      </m:sSubPr>
                      <m:e>
                        <m:r>
                          <a:rPr lang="en-US" sz="2800" i="1">
                            <a:solidFill>
                              <a:srgbClr val="002060"/>
                            </a:solidFill>
                            <a:effectLst/>
                            <a:latin typeface="Cambria Math" panose="02040503050406030204" pitchFamily="18" charset="0"/>
                            <a:ea typeface="Segoe UI" panose="020B0502040204020203" pitchFamily="34" charset="0"/>
                          </a:rPr>
                          <m:t>𝑛</m:t>
                        </m:r>
                      </m:e>
                      <m:sub>
                        <m:sSub>
                          <m:sSubPr>
                            <m:ctrlPr>
                              <a:rPr lang="en-US" sz="2800" i="1">
                                <a:solidFill>
                                  <a:srgbClr val="002060"/>
                                </a:solidFill>
                                <a:effectLst/>
                                <a:latin typeface="Cambria Math" panose="02040503050406030204" pitchFamily="18" charset="0"/>
                                <a:ea typeface="Segoe UI" panose="020B0502040204020203" pitchFamily="34" charset="0"/>
                              </a:rPr>
                            </m:ctrlPr>
                          </m:sSubPr>
                          <m:e>
                            <m:r>
                              <a:rPr lang="en-US" sz="2800" i="1">
                                <a:solidFill>
                                  <a:srgbClr val="002060"/>
                                </a:solidFill>
                                <a:effectLst/>
                                <a:latin typeface="Cambria Math" panose="02040503050406030204" pitchFamily="18" charset="0"/>
                                <a:ea typeface="Segoe UI" panose="020B0502040204020203" pitchFamily="34" charset="0"/>
                              </a:rPr>
                              <m:t>𝐶𝑢𝑆𝑂</m:t>
                            </m:r>
                          </m:e>
                          <m:sub>
                            <m:r>
                              <a:rPr lang="en-US" sz="2800" i="1">
                                <a:solidFill>
                                  <a:srgbClr val="002060"/>
                                </a:solidFill>
                                <a:effectLst/>
                                <a:latin typeface="Cambria Math" panose="02040503050406030204" pitchFamily="18" charset="0"/>
                                <a:ea typeface="Segoe UI" panose="020B0502040204020203" pitchFamily="34" charset="0"/>
                              </a:rPr>
                              <m:t>4</m:t>
                            </m:r>
                          </m:sub>
                        </m:sSub>
                      </m:sub>
                    </m:sSub>
                  </m:oMath>
                </a14:m>
                <a:r>
                  <a:rPr lang="en-US" sz="2800">
                    <a:solidFill>
                      <a:srgbClr val="002060"/>
                    </a:solidFill>
                    <a:effectLst/>
                    <a:latin typeface="+mj-lt"/>
                    <a:ea typeface="Times New Roman" panose="02020603050405020304" pitchFamily="18" charset="0"/>
                  </a:rPr>
                  <a:t>= n. M= 0,05 x 160 = 8 (g)</a:t>
                </a:r>
              </a:p>
              <a:p>
                <a:pPr marL="0" marR="0">
                  <a:spcBef>
                    <a:spcPts val="0"/>
                  </a:spcBef>
                  <a:spcAft>
                    <a:spcPts val="0"/>
                  </a:spcAft>
                </a:pPr>
                <a:endParaRPr lang="en-US" sz="2800">
                  <a:solidFill>
                    <a:srgbClr val="002060"/>
                  </a:solidFill>
                  <a:effectLst/>
                  <a:latin typeface="+mj-lt"/>
                  <a:ea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5C9EFE1D-5466-0E2D-C12C-768B56797E9C}"/>
                  </a:ext>
                </a:extLst>
              </p:cNvPr>
              <p:cNvSpPr txBox="1">
                <a:spLocks noRot="1" noChangeAspect="1" noMove="1" noResize="1" noEditPoints="1" noAdjustHandles="1" noChangeArrowheads="1" noChangeShapeType="1" noTextEdit="1"/>
              </p:cNvSpPr>
              <p:nvPr/>
            </p:nvSpPr>
            <p:spPr>
              <a:xfrm>
                <a:off x="417039" y="2665908"/>
                <a:ext cx="5427707" cy="3613425"/>
              </a:xfrm>
              <a:prstGeom prst="rect">
                <a:avLst/>
              </a:prstGeom>
              <a:blipFill>
                <a:blip r:embed="rId3"/>
                <a:stretch>
                  <a:fillRect l="-2245" t="-1686" r="-224"/>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CAF09687-6F01-3C3D-508A-09FF783C4CB4}"/>
              </a:ext>
            </a:extLst>
          </p:cNvPr>
          <p:cNvSpPr txBox="1"/>
          <p:nvPr/>
        </p:nvSpPr>
        <p:spPr>
          <a:xfrm>
            <a:off x="5844746" y="2689396"/>
            <a:ext cx="6098058" cy="2677656"/>
          </a:xfrm>
          <a:prstGeom prst="rect">
            <a:avLst/>
          </a:prstGeom>
          <a:noFill/>
        </p:spPr>
        <p:txBody>
          <a:bodyPr wrap="square">
            <a:spAutoFit/>
          </a:bodyPr>
          <a:lstStyle/>
          <a:p>
            <a:pPr marL="0" marR="0">
              <a:spcBef>
                <a:spcPts val="0"/>
              </a:spcBef>
              <a:spcAft>
                <a:spcPts val="0"/>
              </a:spcAft>
            </a:pPr>
            <a:r>
              <a:rPr lang="en-US" sz="2800" b="1">
                <a:solidFill>
                  <a:srgbClr val="002060"/>
                </a:solidFill>
                <a:effectLst/>
                <a:latin typeface="+mj-lt"/>
                <a:ea typeface="Times New Roman" panose="02020603050405020304" pitchFamily="18" charset="0"/>
              </a:rPr>
              <a:t>Cách pha chế dung dịch:</a:t>
            </a:r>
            <a:endParaRPr lang="en-US" sz="2800" b="1">
              <a:solidFill>
                <a:srgbClr val="002060"/>
              </a:solidFill>
              <a:latin typeface="+mj-lt"/>
              <a:ea typeface="Times New Roman" panose="02020603050405020304" pitchFamily="18" charset="0"/>
            </a:endParaRPr>
          </a:p>
          <a:p>
            <a:pPr marL="0" marR="0">
              <a:spcBef>
                <a:spcPts val="0"/>
              </a:spcBef>
              <a:spcAft>
                <a:spcPts val="0"/>
              </a:spcAft>
            </a:pPr>
            <a:r>
              <a:rPr lang="en-US" sz="2800">
                <a:solidFill>
                  <a:srgbClr val="002060"/>
                </a:solidFill>
                <a:effectLst/>
                <a:latin typeface="+mj-lt"/>
                <a:ea typeface="Times New Roman" panose="02020603050405020304" pitchFamily="18" charset="0"/>
              </a:rPr>
              <a:t>– Cân 8 g CuSO</a:t>
            </a:r>
            <a:r>
              <a:rPr lang="en-US" sz="2800" baseline="-25000">
                <a:solidFill>
                  <a:srgbClr val="002060"/>
                </a:solidFill>
                <a:effectLst/>
                <a:latin typeface="+mj-lt"/>
                <a:ea typeface="Times New Roman" panose="02020603050405020304" pitchFamily="18" charset="0"/>
              </a:rPr>
              <a:t>4</a:t>
            </a:r>
            <a:r>
              <a:rPr lang="en-US" sz="2800">
                <a:solidFill>
                  <a:srgbClr val="002060"/>
                </a:solidFill>
                <a:effectLst/>
                <a:latin typeface="+mj-lt"/>
                <a:ea typeface="Times New Roman" panose="02020603050405020304" pitchFamily="18" charset="0"/>
              </a:rPr>
              <a:t> khan cho vào một cốc thủy tinh loại 100 mL.</a:t>
            </a:r>
          </a:p>
          <a:p>
            <a:pPr marL="0" marR="0">
              <a:spcBef>
                <a:spcPts val="0"/>
              </a:spcBef>
              <a:spcAft>
                <a:spcPts val="0"/>
              </a:spcAft>
            </a:pPr>
            <a:r>
              <a:rPr lang="en-US" sz="2800">
                <a:solidFill>
                  <a:srgbClr val="002060"/>
                </a:solidFill>
                <a:effectLst/>
                <a:latin typeface="+mj-lt"/>
                <a:ea typeface="Times New Roman" panose="02020603050405020304" pitchFamily="18" charset="0"/>
              </a:rPr>
              <a:t>– Cho từ từ nước cất vào cốc và khuấy nhẹ cho đủ 50 mL dung dịch.</a:t>
            </a:r>
          </a:p>
          <a:p>
            <a:pPr marL="0" marR="0">
              <a:spcBef>
                <a:spcPts val="0"/>
              </a:spcBef>
              <a:spcAft>
                <a:spcPts val="0"/>
              </a:spcAft>
            </a:pPr>
            <a:r>
              <a:rPr lang="en-US" sz="2800">
                <a:solidFill>
                  <a:srgbClr val="002060"/>
                </a:solidFill>
                <a:effectLst/>
                <a:latin typeface="+mj-lt"/>
                <a:ea typeface="Times New Roman" panose="02020603050405020304" pitchFamily="18" charset="0"/>
              </a:rPr>
              <a:t>– Ta được dung dịch CuSO</a:t>
            </a:r>
            <a:r>
              <a:rPr lang="en-US" sz="2800" baseline="-25000">
                <a:solidFill>
                  <a:srgbClr val="002060"/>
                </a:solidFill>
                <a:effectLst/>
                <a:latin typeface="+mj-lt"/>
                <a:ea typeface="Times New Roman" panose="02020603050405020304" pitchFamily="18" charset="0"/>
              </a:rPr>
              <a:t>4</a:t>
            </a:r>
            <a:r>
              <a:rPr lang="en-US" sz="2800">
                <a:solidFill>
                  <a:srgbClr val="002060"/>
                </a:solidFill>
                <a:effectLst/>
                <a:latin typeface="+mj-lt"/>
                <a:ea typeface="Times New Roman" panose="02020603050405020304" pitchFamily="18" charset="0"/>
              </a:rPr>
              <a:t> 1M.</a:t>
            </a:r>
          </a:p>
        </p:txBody>
      </p:sp>
      <p:cxnSp>
        <p:nvCxnSpPr>
          <p:cNvPr id="10" name="Straight Connector 9">
            <a:extLst>
              <a:ext uri="{FF2B5EF4-FFF2-40B4-BE49-F238E27FC236}">
                <a16:creationId xmlns:a16="http://schemas.microsoft.com/office/drawing/2014/main" id="{286218DA-0529-004B-6BDD-8FC9CD5594DE}"/>
              </a:ext>
            </a:extLst>
          </p:cNvPr>
          <p:cNvCxnSpPr/>
          <p:nvPr/>
        </p:nvCxnSpPr>
        <p:spPr>
          <a:xfrm>
            <a:off x="5758248" y="2409291"/>
            <a:ext cx="0" cy="4460789"/>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83238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D6DCFCF-9EB7-C42F-8A7D-852A77F978BE}"/>
              </a:ext>
            </a:extLst>
          </p:cNvPr>
          <p:cNvPicPr>
            <a:picLocks noChangeAspect="1"/>
          </p:cNvPicPr>
          <p:nvPr/>
        </p:nvPicPr>
        <p:blipFill>
          <a:blip r:embed="rId2"/>
          <a:stretch>
            <a:fillRect/>
          </a:stretch>
        </p:blipFill>
        <p:spPr>
          <a:xfrm>
            <a:off x="421622" y="414332"/>
            <a:ext cx="11348756" cy="2684989"/>
          </a:xfrm>
          <a:prstGeom prst="rect">
            <a:avLst/>
          </a:prstGeom>
        </p:spPr>
      </p:pic>
      <p:pic>
        <p:nvPicPr>
          <p:cNvPr id="21506" name="Picture 2" descr="Bù nước và điện giải Oresol - 3B (Á Âu) hộp 40 gói x 4.1g | Medigo">
            <a:extLst>
              <a:ext uri="{FF2B5EF4-FFF2-40B4-BE49-F238E27FC236}">
                <a16:creationId xmlns:a16="http://schemas.microsoft.com/office/drawing/2014/main" id="{C2F4341E-535C-B60E-F86F-FBD25AFCCB19}"/>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3058" y="2508994"/>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Hướng dẫn cách pha thuốc Oresol cho trẻ em đúng cách, an toàn tại nhà">
            <a:extLst>
              <a:ext uri="{FF2B5EF4-FFF2-40B4-BE49-F238E27FC236}">
                <a16:creationId xmlns:a16="http://schemas.microsoft.com/office/drawing/2014/main" id="{8EEC47A3-1984-0C0F-30A0-7DEE661CEF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6778" y="3256288"/>
            <a:ext cx="5943600" cy="3343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5061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a:extLst>
              <a:ext uri="{FF2B5EF4-FFF2-40B4-BE49-F238E27FC236}">
                <a16:creationId xmlns:a16="http://schemas.microsoft.com/office/drawing/2014/main" id="{1487B75C-3857-549A-E199-A11C4A826FBC}"/>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441961" y="1086052"/>
            <a:ext cx="1049382" cy="73511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88DCC5F1-A1D6-0F65-0153-3AD080F8704F}"/>
              </a:ext>
            </a:extLst>
          </p:cNvPr>
          <p:cNvGrpSpPr/>
          <p:nvPr/>
        </p:nvGrpSpPr>
        <p:grpSpPr>
          <a:xfrm>
            <a:off x="966652" y="144080"/>
            <a:ext cx="10724606" cy="1992440"/>
            <a:chOff x="1850890" y="373354"/>
            <a:chExt cx="7956786" cy="4469184"/>
          </a:xfrm>
        </p:grpSpPr>
        <p:sp>
          <p:nvSpPr>
            <p:cNvPr id="3" name="矩形: 圆角 1">
              <a:extLst>
                <a:ext uri="{FF2B5EF4-FFF2-40B4-BE49-F238E27FC236}">
                  <a16:creationId xmlns:a16="http://schemas.microsoft.com/office/drawing/2014/main" id="{63B54349-5318-8E09-A5BB-223DDAF1BCD7}"/>
                </a:ext>
              </a:extLst>
            </p:cNvPr>
            <p:cNvSpPr/>
            <p:nvPr/>
          </p:nvSpPr>
          <p:spPr>
            <a:xfrm>
              <a:off x="1850890" y="373354"/>
              <a:ext cx="7956786" cy="3448129"/>
            </a:xfrm>
            <a:prstGeom prst="roundRect">
              <a:avLst>
                <a:gd name="adj" fmla="val 50000"/>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a:extLst>
                <a:ext uri="{FF2B5EF4-FFF2-40B4-BE49-F238E27FC236}">
                  <a16:creationId xmlns:a16="http://schemas.microsoft.com/office/drawing/2014/main" id="{E8C1CE1A-5AE9-3DD1-3759-48761F2498F2}"/>
                </a:ext>
              </a:extLst>
            </p:cNvPr>
            <p:cNvSpPr txBox="1"/>
            <p:nvPr/>
          </p:nvSpPr>
          <p:spPr>
            <a:xfrm>
              <a:off x="2303131" y="493242"/>
              <a:ext cx="7240201" cy="4349296"/>
            </a:xfrm>
            <a:prstGeom prst="rect">
              <a:avLst/>
            </a:prstGeom>
            <a:noFill/>
          </p:spPr>
          <p:txBody>
            <a:bodyPr wrap="square" rtlCol="0">
              <a:spAutoFit/>
            </a:bodyPr>
            <a:lstStyle/>
            <a:p>
              <a:r>
                <a:rPr lang="en-US" altLang="zh-CN" sz="4000" b="1">
                  <a:solidFill>
                    <a:schemeClr val="bg1"/>
                  </a:solidFill>
                  <a:latin typeface="+mj-lt"/>
                  <a:ea typeface="汉仪喵魂体W" panose="00020600040101010101" pitchFamily="18" charset="-122"/>
                </a:rPr>
                <a:t>IV. Thực hành pha chế dung dịch theo nồng độ cho trước</a:t>
              </a:r>
            </a:p>
            <a:p>
              <a:endParaRPr lang="zh-CN" altLang="en-US" sz="4000" b="1" dirty="0">
                <a:solidFill>
                  <a:schemeClr val="bg1"/>
                </a:solidFill>
                <a:latin typeface="+mj-lt"/>
                <a:ea typeface="汉仪喵魂体W" panose="00020600040101010101" pitchFamily="18" charset="-122"/>
              </a:endParaRPr>
            </a:p>
          </p:txBody>
        </p:sp>
      </p:grpSp>
      <p:sp>
        <p:nvSpPr>
          <p:cNvPr id="5" name="Rectangle 2">
            <a:extLst>
              <a:ext uri="{FF2B5EF4-FFF2-40B4-BE49-F238E27FC236}">
                <a16:creationId xmlns:a16="http://schemas.microsoft.com/office/drawing/2014/main" id="{C552C108-ED39-7D36-C162-DDAAAB67625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4">
            <a:extLst>
              <a:ext uri="{FF2B5EF4-FFF2-40B4-BE49-F238E27FC236}">
                <a16:creationId xmlns:a16="http://schemas.microsoft.com/office/drawing/2014/main" id="{737F1768-6234-0CB8-95D5-467EEAAF651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6">
            <a:extLst>
              <a:ext uri="{FF2B5EF4-FFF2-40B4-BE49-F238E27FC236}">
                <a16:creationId xmlns:a16="http://schemas.microsoft.com/office/drawing/2014/main" id="{EF0AA8EE-2C98-54D1-94CF-70447AD1D10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8">
            <a:extLst>
              <a:ext uri="{FF2B5EF4-FFF2-40B4-BE49-F238E27FC236}">
                <a16:creationId xmlns:a16="http://schemas.microsoft.com/office/drawing/2014/main" id="{B32F936A-AD01-7603-FFDA-B2B269422EA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1">
            <a:extLst>
              <a:ext uri="{FF2B5EF4-FFF2-40B4-BE49-F238E27FC236}">
                <a16:creationId xmlns:a16="http://schemas.microsoft.com/office/drawing/2014/main" id="{8785A199-DC20-A6D8-A429-6EF13D07DA66}"/>
              </a:ext>
            </a:extLst>
          </p:cNvPr>
          <p:cNvSpPr>
            <a:spLocks noChangeArrowheads="1"/>
          </p:cNvSpPr>
          <p:nvPr/>
        </p:nvSpPr>
        <p:spPr bwMode="auto">
          <a:xfrm>
            <a:off x="661099" y="1878464"/>
            <a:ext cx="11030159" cy="3539430"/>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3200"/>
              <a:t>- Có 2 kiểu pha chế dd theo nồng độ cho trước.</a:t>
            </a:r>
            <a:br>
              <a:rPr lang="en-US" sz="3200"/>
            </a:br>
            <a:r>
              <a:rPr lang="en-US" sz="3200"/>
              <a:t>+ Pha chế dung dịch theo nồng độ phần trăm</a:t>
            </a:r>
            <a:br>
              <a:rPr lang="en-US" sz="3200"/>
            </a:br>
            <a:r>
              <a:rPr lang="en-US" sz="3200"/>
              <a:t>+ Pha chế dung dịch theo nồng độ mol.</a:t>
            </a:r>
          </a:p>
          <a:p>
            <a:r>
              <a:rPr lang="en-US" sz="3200" b="1"/>
              <a:t>- Lưu ý </a:t>
            </a:r>
            <a:r>
              <a:rPr lang="en-US" sz="3200"/>
              <a:t>: Dù cách pha chế nào ta cũng cần xác định được chất tan, dung môi. Sau đó vận dụng CT tìm khối lượng (số mol) chất tan và có thể tìm khối lượng (thể tích) dung môi.</a:t>
            </a:r>
          </a:p>
        </p:txBody>
      </p:sp>
    </p:spTree>
    <p:extLst>
      <p:ext uri="{BB962C8B-B14F-4D97-AF65-F5344CB8AC3E}">
        <p14:creationId xmlns:p14="http://schemas.microsoft.com/office/powerpoint/2010/main" val="2621541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379622" y="3023037"/>
            <a:ext cx="4872617" cy="1107996"/>
          </a:xfrm>
          <a:prstGeom prst="rect">
            <a:avLst/>
          </a:prstGeom>
          <a:noFill/>
        </p:spPr>
        <p:txBody>
          <a:bodyPr wrap="none" rtlCol="0">
            <a:spAutoFit/>
          </a:bodyPr>
          <a:lstStyle/>
          <a:p>
            <a:pPr algn="ctr"/>
            <a:r>
              <a:rPr lang="en-US" altLang="zh-CN" sz="6600">
                <a:solidFill>
                  <a:srgbClr val="7A573E"/>
                </a:solidFill>
                <a:ea typeface="汉仪喵魂体W" panose="00020600040101010101" pitchFamily="18" charset="-122"/>
              </a:rPr>
              <a:t>LUYỆN TẬP</a:t>
            </a:r>
            <a:endParaRPr lang="zh-CN" altLang="en-US" sz="6600" dirty="0">
              <a:solidFill>
                <a:srgbClr val="7A573E"/>
              </a:solidFill>
              <a:ea typeface="汉仪喵魂体W" panose="00020600040101010101" pitchFamily="18" charset="-122"/>
            </a:endParaRPr>
          </a:p>
        </p:txBody>
      </p:sp>
    </p:spTree>
    <p:extLst>
      <p:ext uri="{BB962C8B-B14F-4D97-AF65-F5344CB8AC3E}">
        <p14:creationId xmlns:p14="http://schemas.microsoft.com/office/powerpoint/2010/main" val="22234662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500" autoRev="1" fill="hold">
                                          <p:stCondLst>
                                            <p:cond delay="0"/>
                                          </p:stCondLst>
                                        </p:cTn>
                                        <p:tgtEl>
                                          <p:spTgt spid="7"/>
                                        </p:tgtEl>
                                        <p:attrNameLst>
                                          <p:attrName>ppt_w</p:attrName>
                                        </p:attrNameLst>
                                      </p:cBhvr>
                                    </p:anim>
                                    <p:anim by="(#ppt_w*0.50)" calcmode="lin" valueType="num">
                                      <p:cBhvr>
                                        <p:cTn id="8" dur="500" decel="50000" autoRev="1" fill="hold">
                                          <p:stCondLst>
                                            <p:cond delay="0"/>
                                          </p:stCondLst>
                                        </p:cTn>
                                        <p:tgtEl>
                                          <p:spTgt spid="7"/>
                                        </p:tgtEl>
                                        <p:attrNameLst>
                                          <p:attrName>ppt_x</p:attrName>
                                        </p:attrNameLst>
                                      </p:cBhvr>
                                    </p:anim>
                                    <p:anim from="(-#ppt_h/2)" to="(#ppt_y)" calcmode="lin" valueType="num">
                                      <p:cBhvr>
                                        <p:cTn id="9" dur="1000" fill="hold">
                                          <p:stCondLst>
                                            <p:cond delay="0"/>
                                          </p:stCondLst>
                                        </p:cTn>
                                        <p:tgtEl>
                                          <p:spTgt spid="7"/>
                                        </p:tgtEl>
                                        <p:attrNameLst>
                                          <p:attrName>ppt_y</p:attrName>
                                        </p:attrNameLst>
                                      </p:cBhvr>
                                    </p:anim>
                                    <p:animRot by="21600000">
                                      <p:cBhvr>
                                        <p:cTn id="10"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BC0590-C7AB-2F66-3D24-7FF211EFD097}"/>
              </a:ext>
            </a:extLst>
          </p:cNvPr>
          <p:cNvSpPr txBox="1"/>
          <p:nvPr/>
        </p:nvSpPr>
        <p:spPr>
          <a:xfrm>
            <a:off x="886597" y="1249530"/>
            <a:ext cx="10234483" cy="3566233"/>
          </a:xfrm>
          <a:prstGeom prst="rect">
            <a:avLst/>
          </a:prstGeom>
          <a:noFill/>
        </p:spPr>
        <p:txBody>
          <a:bodyPr wrap="square">
            <a:spAutoFit/>
          </a:bodyPr>
          <a:lstStyle/>
          <a:p>
            <a:pPr marL="0" marR="0">
              <a:lnSpc>
                <a:spcPct val="120000"/>
              </a:lnSpc>
              <a:spcBef>
                <a:spcPts val="0"/>
              </a:spcBef>
              <a:spcAft>
                <a:spcPts val="0"/>
              </a:spcAft>
            </a:pPr>
            <a:r>
              <a:rPr lang="en-US" sz="2800" b="1" spc="10">
                <a:solidFill>
                  <a:srgbClr val="000000"/>
                </a:solidFill>
                <a:effectLst/>
                <a:latin typeface="+mj-lt"/>
                <a:ea typeface="Calibri" panose="020F0502020204030204" pitchFamily="34" charset="0"/>
                <a:cs typeface="Times New Roman" panose="02020603050405020304" pitchFamily="18" charset="0"/>
              </a:rPr>
              <a:t>Bài 1</a:t>
            </a:r>
            <a:r>
              <a:rPr lang="en-US" sz="2800" spc="10">
                <a:solidFill>
                  <a:srgbClr val="000000"/>
                </a:solidFill>
                <a:effectLst/>
                <a:latin typeface="+mj-lt"/>
                <a:ea typeface="Calibri" panose="020F0502020204030204" pitchFamily="34" charset="0"/>
                <a:cs typeface="Times New Roman" panose="02020603050405020304" pitchFamily="18" charset="0"/>
              </a:rPr>
              <a:t>. Em hãy mô tả cách tiến hành những thí nghiệm sau:</a:t>
            </a:r>
            <a:br>
              <a:rPr lang="en-US" sz="2800" spc="10">
                <a:effectLst/>
                <a:latin typeface="+mj-lt"/>
                <a:ea typeface="Calibri" panose="020F0502020204030204" pitchFamily="34" charset="0"/>
                <a:cs typeface="Times New Roman" panose="02020603050405020304" pitchFamily="18" charset="0"/>
              </a:rPr>
            </a:br>
            <a:r>
              <a:rPr lang="en-US" sz="2800" spc="10">
                <a:solidFill>
                  <a:srgbClr val="000000"/>
                </a:solidFill>
                <a:effectLst/>
                <a:latin typeface="+mj-lt"/>
                <a:ea typeface="Calibri" panose="020F0502020204030204" pitchFamily="34" charset="0"/>
                <a:cs typeface="Times New Roman" panose="02020603050405020304" pitchFamily="18" charset="0"/>
              </a:rPr>
              <a:t>a) Chuyển đổi từ một dung dịch NaCl bão hoà thành một dung dịch chưa bão hoà</a:t>
            </a:r>
            <a:r>
              <a:rPr lang="en-US" sz="2800" spc="10">
                <a:effectLst/>
                <a:latin typeface="+mj-lt"/>
                <a:ea typeface="Calibri" panose="020F0502020204030204" pitchFamily="34" charset="0"/>
                <a:cs typeface="Times New Roman" panose="02020603050405020304" pitchFamily="18" charset="0"/>
              </a:rPr>
              <a:t> </a:t>
            </a:r>
            <a:r>
              <a:rPr lang="en-US" sz="2800" spc="10">
                <a:solidFill>
                  <a:srgbClr val="000000"/>
                </a:solidFill>
                <a:effectLst/>
                <a:latin typeface="+mj-lt"/>
                <a:ea typeface="Calibri" panose="020F0502020204030204" pitchFamily="34" charset="0"/>
                <a:cs typeface="Times New Roman" panose="02020603050405020304" pitchFamily="18" charset="0"/>
              </a:rPr>
              <a:t>(ở nhiệt độ phòng).</a:t>
            </a:r>
            <a:br>
              <a:rPr lang="en-US" sz="2800" spc="10">
                <a:effectLst/>
                <a:latin typeface="+mj-lt"/>
                <a:ea typeface="Calibri" panose="020F0502020204030204" pitchFamily="34" charset="0"/>
                <a:cs typeface="Times New Roman" panose="02020603050405020304" pitchFamily="18" charset="0"/>
              </a:rPr>
            </a:br>
            <a:r>
              <a:rPr lang="en-US" sz="2800" spc="10">
                <a:solidFill>
                  <a:srgbClr val="000000"/>
                </a:solidFill>
                <a:effectLst/>
                <a:latin typeface="+mj-lt"/>
                <a:ea typeface="Calibri" panose="020F0502020204030204" pitchFamily="34" charset="0"/>
                <a:cs typeface="Times New Roman" panose="02020603050405020304" pitchFamily="18" charset="0"/>
              </a:rPr>
              <a:t>b) Chuyển đổi từ một dung dịch NaCl chưa bão hoà thành một dung dịch bão hoà</a:t>
            </a:r>
            <a:r>
              <a:rPr lang="en-US" sz="2800" spc="10">
                <a:effectLst/>
                <a:latin typeface="+mj-lt"/>
                <a:ea typeface="Calibri" panose="020F0502020204030204" pitchFamily="34" charset="0"/>
                <a:cs typeface="Times New Roman" panose="02020603050405020304" pitchFamily="18" charset="0"/>
              </a:rPr>
              <a:t> </a:t>
            </a:r>
            <a:r>
              <a:rPr lang="en-US" sz="2800" spc="10">
                <a:solidFill>
                  <a:srgbClr val="000000"/>
                </a:solidFill>
                <a:effectLst/>
                <a:latin typeface="+mj-lt"/>
                <a:ea typeface="Calibri" panose="020F0502020204030204" pitchFamily="34" charset="0"/>
                <a:cs typeface="Times New Roman" panose="02020603050405020304" pitchFamily="18" charset="0"/>
              </a:rPr>
              <a:t>(ở nhiệt độ phòng).</a:t>
            </a:r>
            <a:endParaRPr lang="en-US" sz="2800">
              <a:effectLst/>
              <a:latin typeface="+mj-lt"/>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2800" b="1">
                <a:effectLst/>
                <a:latin typeface="+mj-lt"/>
                <a:ea typeface="Calibri" panose="020F0502020204030204" pitchFamily="34" charset="0"/>
                <a:cs typeface="Times New Roman" panose="02020603050405020304" pitchFamily="18" charset="0"/>
              </a:rPr>
              <a:t>BT2: </a:t>
            </a:r>
            <a:r>
              <a:rPr lang="en-US" sz="2800">
                <a:effectLst/>
                <a:latin typeface="+mj-lt"/>
                <a:ea typeface="Calibri" panose="020F0502020204030204" pitchFamily="34" charset="0"/>
                <a:cs typeface="Times New Roman" panose="02020603050405020304" pitchFamily="18" charset="0"/>
              </a:rPr>
              <a:t>Ở 20</a:t>
            </a:r>
            <a:r>
              <a:rPr lang="en-US" sz="2800" baseline="30000">
                <a:effectLst/>
                <a:latin typeface="+mj-lt"/>
                <a:ea typeface="Calibri" panose="020F0502020204030204" pitchFamily="34" charset="0"/>
                <a:cs typeface="Times New Roman" panose="02020603050405020304" pitchFamily="18" charset="0"/>
              </a:rPr>
              <a:t>o</a:t>
            </a:r>
            <a:r>
              <a:rPr lang="en-US" sz="2800">
                <a:effectLst/>
                <a:latin typeface="+mj-lt"/>
                <a:ea typeface="Calibri" panose="020F0502020204030204" pitchFamily="34" charset="0"/>
                <a:cs typeface="Times New Roman" panose="02020603050405020304" pitchFamily="18" charset="0"/>
              </a:rPr>
              <a:t>C, độ tan của muối ăn là 36 g. Hãy tính nồng độ phần trăm của dung dịch bão hòa muối ăn.</a:t>
            </a:r>
          </a:p>
        </p:txBody>
      </p:sp>
    </p:spTree>
    <p:extLst>
      <p:ext uri="{BB962C8B-B14F-4D97-AF65-F5344CB8AC3E}">
        <p14:creationId xmlns:p14="http://schemas.microsoft.com/office/powerpoint/2010/main" val="19332448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488B6C-54B4-58A1-93A0-D29AE7658381}"/>
              </a:ext>
            </a:extLst>
          </p:cNvPr>
          <p:cNvSpPr txBox="1"/>
          <p:nvPr/>
        </p:nvSpPr>
        <p:spPr>
          <a:xfrm>
            <a:off x="760637" y="1295444"/>
            <a:ext cx="10959413" cy="3570208"/>
          </a:xfrm>
          <a:prstGeom prst="rect">
            <a:avLst/>
          </a:prstGeom>
          <a:noFill/>
        </p:spPr>
        <p:txBody>
          <a:bodyPr wrap="square">
            <a:spAutoFit/>
          </a:bodyPr>
          <a:lstStyle/>
          <a:p>
            <a:pPr marL="0" marR="0">
              <a:spcBef>
                <a:spcPts val="0"/>
              </a:spcBef>
              <a:spcAft>
                <a:spcPts val="0"/>
              </a:spcAft>
            </a:pPr>
            <a:r>
              <a:rPr lang="en-US" sz="3600" b="1" u="sng">
                <a:effectLst/>
                <a:latin typeface="Times New Roman" panose="02020603050405020304" pitchFamily="18" charset="0"/>
                <a:ea typeface="Calibri" panose="020F0502020204030204" pitchFamily="34" charset="0"/>
                <a:cs typeface="Times New Roman" panose="02020603050405020304" pitchFamily="18" charset="0"/>
              </a:rPr>
              <a:t>Bài tập 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just">
              <a:spcBef>
                <a:spcPts val="0"/>
              </a:spcBef>
              <a:spcAft>
                <a:spcPts val="1200"/>
              </a:spcAft>
            </a:pPr>
            <a:r>
              <a:rPr lang="en-US" sz="3600">
                <a:solidFill>
                  <a:srgbClr val="000000"/>
                </a:solidFill>
                <a:effectLst/>
                <a:latin typeface="Times New Roman" panose="02020603050405020304" pitchFamily="18" charset="0"/>
                <a:ea typeface="Times New Roman" panose="02020603050405020304" pitchFamily="18" charset="0"/>
              </a:rPr>
              <a:t>a) Thêm nước (ở nhiệt độ phòng) vào dung dịch NaCl bão hòa được dung dịch chưa bão hòa.</a:t>
            </a:r>
            <a:endParaRPr lang="en-US" sz="3600">
              <a:effectLst/>
              <a:latin typeface="Times New Roman" panose="02020603050405020304" pitchFamily="18" charset="0"/>
              <a:ea typeface="Times New Roman" panose="02020603050405020304" pitchFamily="18" charset="0"/>
            </a:endParaRPr>
          </a:p>
          <a:p>
            <a:pPr marL="30480" marR="30480" algn="just">
              <a:spcBef>
                <a:spcPts val="0"/>
              </a:spcBef>
              <a:spcAft>
                <a:spcPts val="1200"/>
              </a:spcAft>
            </a:pPr>
            <a:r>
              <a:rPr lang="en-US" sz="3600">
                <a:solidFill>
                  <a:srgbClr val="000000"/>
                </a:solidFill>
                <a:effectLst/>
                <a:latin typeface="Times New Roman" panose="02020603050405020304" pitchFamily="18" charset="0"/>
                <a:ea typeface="Times New Roman" panose="02020603050405020304" pitchFamily="18" charset="0"/>
              </a:rPr>
              <a:t>b) Thêm NaCl vào dung dịch chưa bão hòa, khuấy tới khi dung dịch không hòa tan thêm được NaCl. Lọc qua giấy lọc, nước lọc là dung dịch NaCl bão hòa ở nhiệt độ phòng.</a:t>
            </a:r>
            <a:endParaRPr lang="en-US" sz="3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41572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D9EA047-05AF-2473-1A68-C6DAF4E08F0D}"/>
                  </a:ext>
                </a:extLst>
              </p:cNvPr>
              <p:cNvSpPr txBox="1"/>
              <p:nvPr/>
            </p:nvSpPr>
            <p:spPr>
              <a:xfrm>
                <a:off x="640015" y="961741"/>
                <a:ext cx="11717448" cy="5396029"/>
              </a:xfrm>
              <a:prstGeom prst="rect">
                <a:avLst/>
              </a:prstGeom>
              <a:noFill/>
            </p:spPr>
            <p:txBody>
              <a:bodyPr wrap="square">
                <a:spAutoFit/>
              </a:bodyPr>
              <a:lstStyle/>
              <a:p>
                <a:pPr marL="0" marR="0" algn="just">
                  <a:lnSpc>
                    <a:spcPct val="107000"/>
                  </a:lnSpc>
                  <a:spcBef>
                    <a:spcPts val="0"/>
                  </a:spcBef>
                  <a:spcAft>
                    <a:spcPts val="0"/>
                  </a:spcAft>
                </a:pPr>
                <a:r>
                  <a:rPr lang="en-US" sz="2800">
                    <a:solidFill>
                      <a:srgbClr val="0070C0"/>
                    </a:solidFill>
                    <a:effectLst/>
                    <a:ea typeface="Calibri" panose="020F0502020204030204" pitchFamily="34" charset="0"/>
                    <a:cs typeface="Times New Roman" panose="02020603050405020304" pitchFamily="18" charset="0"/>
                  </a:rPr>
                  <a:t>1.</a:t>
                </a:r>
                <a:r>
                  <a:rPr lang="en-US" sz="2800" b="1">
                    <a:solidFill>
                      <a:srgbClr val="0070C0"/>
                    </a:solidFill>
                    <a:effectLst/>
                    <a:ea typeface="Calibri" panose="020F0502020204030204" pitchFamily="34" charset="0"/>
                    <a:cs typeface="Times New Roman" panose="02020603050405020304" pitchFamily="18" charset="0"/>
                  </a:rPr>
                  <a:t>   </a:t>
                </a:r>
                <a14:m>
                  <m:oMath xmlns:m="http://schemas.openxmlformats.org/officeDocument/2006/math">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 12 − 5 = 7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endParaRPr lang="en-US" sz="2800">
                  <a:effectLs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800" spc="15">
                    <a:solidFill>
                      <a:srgbClr val="000000"/>
                    </a:solidFill>
                    <a:effectLst/>
                    <a:ea typeface="Times New Roman" panose="02020603050405020304" pitchFamily="18" charset="0"/>
                    <a:cs typeface="Times New Roman" panose="02020603050405020304" pitchFamily="18" charset="0"/>
                  </a:rPr>
                  <a:t>Độ tan của muối X trong 20g nước ở </a:t>
                </a:r>
                <a:r>
                  <a:rPr lang="en-US" sz="2800" spc="10">
                    <a:solidFill>
                      <a:srgbClr val="000000"/>
                    </a:solidFill>
                    <a:effectLst/>
                    <a:ea typeface="Calibri" panose="020F0502020204030204" pitchFamily="34" charset="0"/>
                    <a:cs typeface="Times New Roman" panose="02020603050405020304" pitchFamily="18" charset="0"/>
                  </a:rPr>
                  <a:t>25 °C là</a:t>
                </a:r>
                <a:endParaRPr lang="en-US" sz="2800">
                  <a:effectLs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800" spc="15">
                    <a:solidFill>
                      <a:srgbClr val="000000"/>
                    </a:solidFill>
                    <a:effectLst/>
                    <a:ea typeface="Calibri" panose="020F0502020204030204" pitchFamily="34" charset="0"/>
                    <a:cs typeface="Times New Roman" panose="02020603050405020304" pitchFamily="18" charset="0"/>
                  </a:rPr>
                  <a:t>S = </a:t>
                </a:r>
                <a14:m>
                  <m:oMath xmlns:m="http://schemas.openxmlformats.org/officeDocument/2006/math">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num>
                      <m:den>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r>
                      <a:rPr lang="en-US" sz="2800"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7</m:t>
                        </m:r>
                      </m:num>
                      <m:den>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20</m:t>
                        </m:r>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 35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2800">
                  <a:effectLs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800" spc="15">
                    <a:solidFill>
                      <a:srgbClr val="0070C0"/>
                    </a:solidFill>
                    <a:effectLst/>
                    <a:ea typeface="Times New Roman" panose="02020603050405020304" pitchFamily="18" charset="0"/>
                    <a:cs typeface="Times New Roman" panose="02020603050405020304" pitchFamily="18" charset="0"/>
                  </a:rPr>
                  <a:t>2</a:t>
                </a:r>
                <a:r>
                  <a:rPr lang="en-US" sz="2800" spc="15">
                    <a:solidFill>
                      <a:srgbClr val="000000"/>
                    </a:solidFill>
                    <a:effectLs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800" i="1" spc="15">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𝑆</m:t>
                        </m:r>
                      </m:e>
                      <m:sub>
                        <m:sSub>
                          <m:sSubPr>
                            <m:ctrlPr>
                              <a:rPr lang="en-US" sz="2800" i="1" spc="15">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𝑁𝑎</m:t>
                            </m:r>
                          </m:e>
                          <m:sub>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b>
                        </m:sSub>
                        <m:sSub>
                          <m:sSubPr>
                            <m:ctrlPr>
                              <a:rPr lang="en-US" sz="2800" i="1" spc="15">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𝐶𝑂</m:t>
                            </m:r>
                          </m:e>
                          <m:sub>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ub>
                        </m:sSub>
                      </m:sub>
                    </m:sSub>
                  </m:oMath>
                </a14:m>
                <a:r>
                  <a:rPr lang="en-US" sz="2800" spc="15">
                    <a:solidFill>
                      <a:srgbClr val="000000"/>
                    </a:solidFill>
                    <a:effectLst/>
                    <a:ea typeface="Calibri" panose="020F0502020204030204" pitchFamily="34" charset="0"/>
                    <a:cs typeface="Times New Roman" panose="02020603050405020304" pitchFamily="18" charset="0"/>
                  </a:rPr>
                  <a:t> = </a:t>
                </a:r>
                <a14:m>
                  <m:oMath xmlns:m="http://schemas.openxmlformats.org/officeDocument/2006/math">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num>
                      <m:den>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r>
                      <a:rPr lang="en-US" sz="2800"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35</m:t>
                        </m:r>
                      </m:num>
                      <m:den>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250</m:t>
                        </m:r>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 21,2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28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2800" spc="15">
                    <a:solidFill>
                      <a:srgbClr val="0070C0"/>
                    </a:solidFill>
                    <a:effectLst/>
                    <a:ea typeface="Times New Roman" panose="02020603050405020304" pitchFamily="18" charset="0"/>
                    <a:cs typeface="Times New Roman" panose="02020603050405020304" pitchFamily="18" charset="0"/>
                  </a:rPr>
                  <a:t>3. </a:t>
                </a:r>
                <a:r>
                  <a:rPr lang="en-US" sz="2800">
                    <a:solidFill>
                      <a:srgbClr val="212529"/>
                    </a:solidFill>
                    <a:effectLst/>
                    <a:ea typeface="Times New Roman" panose="02020603050405020304" pitchFamily="18" charset="0"/>
                    <a:cs typeface="Times New Roman" panose="02020603050405020304" pitchFamily="18" charset="0"/>
                  </a:rPr>
                  <a:t>Công thức tính độ tan: </a:t>
                </a:r>
                <a:r>
                  <a:rPr lang="en-US" sz="2800" spc="15">
                    <a:solidFill>
                      <a:srgbClr val="000000"/>
                    </a:solidFill>
                    <a:effectLst/>
                    <a:ea typeface="Calibri" panose="020F0502020204030204" pitchFamily="34" charset="0"/>
                    <a:cs typeface="Times New Roman" panose="02020603050405020304" pitchFamily="18" charset="0"/>
                  </a:rPr>
                  <a:t>S = </a:t>
                </a:r>
                <a14:m>
                  <m:oMath xmlns:m="http://schemas.openxmlformats.org/officeDocument/2006/math">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num>
                      <m:den>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oMath>
                </a14:m>
                <a:endParaRPr lang="en-US" sz="28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2800">
                    <a:solidFill>
                      <a:srgbClr val="212529"/>
                    </a:solidFill>
                    <a:effectLst/>
                    <a:ea typeface="Times New Roman" panose="02020603050405020304" pitchFamily="18" charset="0"/>
                    <a:cs typeface="Times New Roman" panose="02020603050405020304" pitchFamily="18" charset="0"/>
                  </a:rPr>
                  <a:t>=&gt;  </a:t>
                </a:r>
                <a14:m>
                  <m:oMath xmlns:m="http://schemas.openxmlformats.org/officeDocument/2006/math">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oMath>
                </a14:m>
                <a:r>
                  <a:rPr lang="en-US" sz="2800" spc="15">
                    <a:solidFill>
                      <a:srgbClr val="000000"/>
                    </a:solidFill>
                    <a:effectLst/>
                    <a:ea typeface="Calibri" panose="020F0502020204030204" pitchFamily="34" charset="0"/>
                    <a:cs typeface="Times New Roman" panose="02020603050405020304" pitchFamily="18" charset="0"/>
                  </a:rPr>
                  <a:t> = </a:t>
                </a:r>
                <a14:m>
                  <m:oMath xmlns:m="http://schemas.openxmlformats.org/officeDocument/2006/math">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𝑆</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𝑁</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num>
                      <m:den>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endParaRPr lang="en-US" sz="28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14:m>
                  <m:oMath xmlns:m="http://schemas.openxmlformats.org/officeDocument/2006/math">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800" spc="15">
                    <a:solidFill>
                      <a:srgbClr val="000000"/>
                    </a:solidFill>
                    <a:effectLst/>
                    <a:ea typeface="Times New Roman" panose="02020603050405020304" pitchFamily="18" charset="0"/>
                    <a:cs typeface="Times New Roman" panose="02020603050405020304" pitchFamily="18" charset="0"/>
                  </a:rPr>
                  <a:t> K</a:t>
                </a:r>
                <a:r>
                  <a:rPr lang="en-US" sz="2800">
                    <a:solidFill>
                      <a:srgbClr val="212529"/>
                    </a:solidFill>
                    <a:effectLst/>
                    <a:ea typeface="Times New Roman" panose="02020603050405020304" pitchFamily="18" charset="0"/>
                    <a:cs typeface="Times New Roman" panose="02020603050405020304" pitchFamily="18" charset="0"/>
                  </a:rPr>
                  <a:t>hối lượng KNO</a:t>
                </a:r>
                <a:r>
                  <a:rPr lang="en-US" sz="2800" baseline="-25000">
                    <a:solidFill>
                      <a:srgbClr val="212529"/>
                    </a:solidFill>
                    <a:effectLst/>
                    <a:ea typeface="Times New Roman" panose="02020603050405020304" pitchFamily="18" charset="0"/>
                    <a:cs typeface="Times New Roman" panose="02020603050405020304" pitchFamily="18" charset="0"/>
                  </a:rPr>
                  <a:t>3</a:t>
                </a:r>
                <a:r>
                  <a:rPr lang="en-US" sz="2800">
                    <a:solidFill>
                      <a:srgbClr val="212529"/>
                    </a:solidFill>
                    <a:effectLst/>
                    <a:ea typeface="Times New Roman" panose="02020603050405020304" pitchFamily="18" charset="0"/>
                    <a:cs typeface="Times New Roman" panose="02020603050405020304" pitchFamily="18" charset="0"/>
                  </a:rPr>
                  <a:t> cần hòa tan 150 gam nước để thu được dung dịch bão hòa là:</a:t>
                </a:r>
                <a:endParaRPr lang="en-US" sz="28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14:m>
                  <m:oMath xmlns:m="http://schemas.openxmlformats.org/officeDocument/2006/math">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sSub>
                          <m:sSubPr>
                            <m:ctrlPr>
                              <a:rPr lang="en-US" sz="2800" i="1" spc="15">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𝐾𝑁𝑂</m:t>
                            </m:r>
                          </m:e>
                          <m:sub>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ub>
                        </m:sSub>
                      </m:sub>
                    </m:sSub>
                  </m:oMath>
                </a14:m>
                <a:r>
                  <a:rPr lang="en-US" sz="2800" spc="15">
                    <a:solidFill>
                      <a:srgbClr val="000000"/>
                    </a:solidFill>
                    <a:effectLst/>
                    <a:ea typeface="Calibri" panose="020F0502020204030204" pitchFamily="34" charset="0"/>
                    <a:cs typeface="Times New Roman" panose="02020603050405020304" pitchFamily="18" charset="0"/>
                  </a:rPr>
                  <a:t> = </a:t>
                </a:r>
                <a14:m>
                  <m:oMath xmlns:m="http://schemas.openxmlformats.org/officeDocument/2006/math">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𝑆</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𝑁</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num>
                      <m:den>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800" spc="15">
                    <a:solidFill>
                      <a:srgbClr val="000000"/>
                    </a:solidFill>
                    <a:effectLst/>
                    <a:ea typeface="Times New Roman" panose="02020603050405020304" pitchFamily="18" charset="0"/>
                    <a:cs typeface="Times New Roman" panose="02020603050405020304" pitchFamily="18" charset="0"/>
                  </a:rPr>
                  <a:t>=</a:t>
                </a:r>
                <a14:m>
                  <m:oMath xmlns:m="http://schemas.openxmlformats.org/officeDocument/2006/math">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30.  150</m:t>
                            </m:r>
                          </m:e>
                          <m:sub/>
                        </m:sSub>
                      </m:num>
                      <m:den>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 45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oMath>
                </a14:m>
                <a:endParaRPr lang="en-US" sz="2800">
                  <a:effectLst/>
                  <a:ea typeface="Calibri" panose="020F0502020204030204" pitchFamily="34"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ED9EA047-05AF-2473-1A68-C6DAF4E08F0D}"/>
                  </a:ext>
                </a:extLst>
              </p:cNvPr>
              <p:cNvSpPr txBox="1">
                <a:spLocks noRot="1" noChangeAspect="1" noMove="1" noResize="1" noEditPoints="1" noAdjustHandles="1" noChangeArrowheads="1" noChangeShapeType="1" noTextEdit="1"/>
              </p:cNvSpPr>
              <p:nvPr/>
            </p:nvSpPr>
            <p:spPr>
              <a:xfrm>
                <a:off x="640015" y="961741"/>
                <a:ext cx="11717448" cy="5396029"/>
              </a:xfrm>
              <a:prstGeom prst="rect">
                <a:avLst/>
              </a:prstGeom>
              <a:blipFill>
                <a:blip r:embed="rId2"/>
                <a:stretch>
                  <a:fillRect l="-1093" t="-1356" r="-624" b="-339"/>
                </a:stretch>
              </a:blipFill>
            </p:spPr>
            <p:txBody>
              <a:bodyPr/>
              <a:lstStyle/>
              <a:p>
                <a:r>
                  <a:rPr lang="en-US">
                    <a:noFill/>
                  </a:rPr>
                  <a:t> </a:t>
                </a:r>
              </a:p>
            </p:txBody>
          </p:sp>
        </mc:Fallback>
      </mc:AlternateContent>
      <p:sp>
        <p:nvSpPr>
          <p:cNvPr id="7" name="Rectangle: Rounded Corners 6">
            <a:extLst>
              <a:ext uri="{FF2B5EF4-FFF2-40B4-BE49-F238E27FC236}">
                <a16:creationId xmlns:a16="http://schemas.microsoft.com/office/drawing/2014/main"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7’</a:t>
            </a:r>
          </a:p>
          <a:p>
            <a:pPr algn="ctr"/>
            <a:r>
              <a:rPr lang="en-US" sz="2800">
                <a:solidFill>
                  <a:schemeClr val="bg1"/>
                </a:solidFill>
                <a:latin typeface="+mj-lt"/>
                <a:cs typeface="Arial" panose="020B0604020202020204" pitchFamily="34" charset="0"/>
              </a:rPr>
              <a:t>Hoàn thành phiếu học tập số 2</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3"/>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25714881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wipe(down)">
                                      <p:cBhvr>
                                        <p:cTn id="18" dur="5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down)">
                                      <p:cBhvr>
                                        <p:cTn id="23" dur="500"/>
                                        <p:tgtEl>
                                          <p:spTgt spid="2">
                                            <p:txEl>
                                              <p:pRg st="4" end="4"/>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wipe(down)">
                                      <p:cBhvr>
                                        <p:cTn id="26" dur="500"/>
                                        <p:tgtEl>
                                          <p:spTgt spid="2">
                                            <p:txEl>
                                              <p:pRg st="5" end="5"/>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wipe(down)">
                                      <p:cBhvr>
                                        <p:cTn id="29" dur="500"/>
                                        <p:tgtEl>
                                          <p:spTgt spid="2">
                                            <p:txEl>
                                              <p:pRg st="6" end="6"/>
                                            </p:tx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wipe(down)">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9CAE30-9C3E-3C5B-8EEA-FE4684B9B58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44269" y="814461"/>
            <a:ext cx="6058077" cy="3304641"/>
          </a:xfrm>
          <a:prstGeom prst="rect">
            <a:avLst/>
          </a:prstGeom>
          <a:noFill/>
        </p:spPr>
      </p:pic>
      <p:sp>
        <p:nvSpPr>
          <p:cNvPr id="3" name="Rectangle 2">
            <a:extLst>
              <a:ext uri="{FF2B5EF4-FFF2-40B4-BE49-F238E27FC236}">
                <a16:creationId xmlns:a16="http://schemas.microsoft.com/office/drawing/2014/main" id="{8ABEF8C6-2823-D5D7-64E8-AD3EB693E638}"/>
              </a:ext>
            </a:extLst>
          </p:cNvPr>
          <p:cNvSpPr>
            <a:spLocks noChangeArrowheads="1"/>
          </p:cNvSpPr>
          <p:nvPr/>
        </p:nvSpPr>
        <p:spPr bwMode="auto">
          <a:xfrm>
            <a:off x="941916" y="4502528"/>
            <a:ext cx="1011046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Lưu ý:</a:t>
            </a:r>
            <a:r>
              <a:rPr kumimoji="0" lang="en-US" altLang="en-US" sz="32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Mối quan hệ giữa nồng độ phần trăm và độ tan</a:t>
            </a:r>
            <a:endParaRPr kumimoji="0" lang="en-US" altLang="en-US" sz="3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graphicFrame>
        <p:nvGraphicFramePr>
          <p:cNvPr id="4" name="Object 3">
            <a:extLst>
              <a:ext uri="{FF2B5EF4-FFF2-40B4-BE49-F238E27FC236}">
                <a16:creationId xmlns:a16="http://schemas.microsoft.com/office/drawing/2014/main" id="{241A5EC5-6A62-06E9-AF9B-BD08F5A419DC}"/>
              </a:ext>
            </a:extLst>
          </p:cNvPr>
          <p:cNvGraphicFramePr>
            <a:graphicFrameLocks noChangeAspect="1"/>
          </p:cNvGraphicFramePr>
          <p:nvPr>
            <p:extLst>
              <p:ext uri="{D42A27DB-BD31-4B8C-83A1-F6EECF244321}">
                <p14:modId xmlns:p14="http://schemas.microsoft.com/office/powerpoint/2010/main" val="1437453200"/>
              </p:ext>
            </p:extLst>
          </p:nvPr>
        </p:nvGraphicFramePr>
        <p:xfrm>
          <a:off x="1309525" y="5074359"/>
          <a:ext cx="3904149" cy="1277059"/>
        </p:xfrm>
        <a:graphic>
          <a:graphicData uri="http://schemas.openxmlformats.org/presentationml/2006/ole">
            <mc:AlternateContent xmlns:mc="http://schemas.openxmlformats.org/markup-compatibility/2006">
              <mc:Choice xmlns:v="urn:schemas-microsoft-com:vml" Requires="v">
                <p:oleObj spid="_x0000_s7175" r:id="rId4" imgW="1180588" imgH="393529" progId="Equation.3">
                  <p:embed/>
                </p:oleObj>
              </mc:Choice>
              <mc:Fallback>
                <p:oleObj r:id="rId4" imgW="1180588" imgH="393529"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9525" y="5074359"/>
                        <a:ext cx="3904149" cy="1277059"/>
                      </a:xfrm>
                      <a:prstGeom prst="rect">
                        <a:avLst/>
                      </a:prstGeom>
                      <a:noFill/>
                    </p:spPr>
                  </p:pic>
                </p:oleObj>
              </mc:Fallback>
            </mc:AlternateContent>
          </a:graphicData>
        </a:graphic>
      </p:graphicFrame>
      <p:sp>
        <p:nvSpPr>
          <p:cNvPr id="5" name="Rectangle 3">
            <a:extLst>
              <a:ext uri="{FF2B5EF4-FFF2-40B4-BE49-F238E27FC236}">
                <a16:creationId xmlns:a16="http://schemas.microsoft.com/office/drawing/2014/main" id="{86B55CDB-AECE-8B38-670F-65EDEA60A525}"/>
              </a:ext>
            </a:extLst>
          </p:cNvPr>
          <p:cNvSpPr>
            <a:spLocks noChangeArrowheads="1"/>
          </p:cNvSpPr>
          <p:nvPr/>
        </p:nvSpPr>
        <p:spPr bwMode="auto">
          <a:xfrm>
            <a:off x="5737487" y="5420500"/>
            <a:ext cx="388035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Trong đó S là độ tan</a:t>
            </a:r>
            <a:endParaRPr kumimoji="0" lang="en-US" altLang="en-US" sz="3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A190413-F63D-BF05-44EE-6F1A0FA99C2D}"/>
              </a:ext>
            </a:extLst>
          </p:cNvPr>
          <p:cNvSpPr txBox="1"/>
          <p:nvPr/>
        </p:nvSpPr>
        <p:spPr>
          <a:xfrm>
            <a:off x="1441313" y="506582"/>
            <a:ext cx="2980055" cy="628955"/>
          </a:xfrm>
          <a:prstGeom prst="rect">
            <a:avLst/>
          </a:prstGeom>
          <a:noFill/>
        </p:spPr>
        <p:txBody>
          <a:bodyPr wrap="square">
            <a:spAutoFit/>
          </a:bodyPr>
          <a:lstStyle/>
          <a:p>
            <a:pPr marL="0" marR="0">
              <a:lnSpc>
                <a:spcPct val="120000"/>
              </a:lnSpc>
              <a:spcBef>
                <a:spcPts val="0"/>
              </a:spcBef>
              <a:spcAft>
                <a:spcPts val="0"/>
              </a:spcAft>
            </a:pPr>
            <a:r>
              <a:rPr lang="en-US" sz="3200" b="1" u="sng">
                <a:effectLst/>
                <a:latin typeface="Arial" panose="020B0604020202020204" pitchFamily="34" charset="0"/>
                <a:ea typeface="Calibri" panose="020F0502020204030204" pitchFamily="34" charset="0"/>
                <a:cs typeface="Arial" panose="020B0604020202020204" pitchFamily="34" charset="0"/>
              </a:rPr>
              <a:t>Bài tập 2</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4103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BD328A1-9183-F71D-D3CF-E53961AD5E6B}"/>
              </a:ext>
            </a:extLst>
          </p:cNvPr>
          <p:cNvSpPr txBox="1"/>
          <p:nvPr/>
        </p:nvSpPr>
        <p:spPr>
          <a:xfrm>
            <a:off x="1264474" y="1620524"/>
            <a:ext cx="10209771" cy="3604641"/>
          </a:xfrm>
          <a:prstGeom prst="rect">
            <a:avLst/>
          </a:prstGeom>
          <a:noFill/>
        </p:spPr>
        <p:txBody>
          <a:bodyPr wrap="square">
            <a:spAutoFit/>
          </a:bodyPr>
          <a:lstStyle/>
          <a:p>
            <a:pPr marL="30480" marR="30480" algn="just">
              <a:spcBef>
                <a:spcPts val="0"/>
              </a:spcBef>
              <a:spcAft>
                <a:spcPts val="0"/>
              </a:spcAft>
            </a:pPr>
            <a:r>
              <a:rPr lang="en-US" sz="3200">
                <a:effectLst/>
                <a:latin typeface="Arial" panose="020B0604020202020204" pitchFamily="34" charset="0"/>
                <a:ea typeface="Times New Roman" panose="02020603050405020304" pitchFamily="18" charset="0"/>
                <a:cs typeface="Arial" panose="020B0604020202020204" pitchFamily="34" charset="0"/>
              </a:rPr>
              <a:t>Từ nước cất và các dụng cụ cần thiết, hãy tính toán và nêu cách pha chế:</a:t>
            </a:r>
          </a:p>
          <a:p>
            <a:pPr marL="342900" marR="30480" lvl="0" indent="-342900" algn="just">
              <a:spcBef>
                <a:spcPts val="0"/>
              </a:spcBef>
              <a:spcAft>
                <a:spcPts val="0"/>
              </a:spcAft>
              <a:buFont typeface="+mj-lt"/>
              <a:buAutoNum type="alphaLcParenR"/>
            </a:pPr>
            <a:r>
              <a:rPr lang="en-US" sz="3200">
                <a:effectLst/>
                <a:latin typeface="Arial" panose="020B0604020202020204" pitchFamily="34" charset="0"/>
                <a:ea typeface="Times New Roman" panose="02020603050405020304" pitchFamily="18" charset="0"/>
                <a:cs typeface="Arial" panose="020B0604020202020204" pitchFamily="34" charset="0"/>
              </a:rPr>
              <a:t>100 ml dung dịch Na</a:t>
            </a:r>
            <a:r>
              <a:rPr lang="en-US" sz="3200" baseline="-25000">
                <a:effectLst/>
                <a:latin typeface="Arial" panose="020B0604020202020204" pitchFamily="34" charset="0"/>
                <a:ea typeface="Times New Roman" panose="02020603050405020304" pitchFamily="18" charset="0"/>
                <a:cs typeface="Arial" panose="020B0604020202020204" pitchFamily="34" charset="0"/>
              </a:rPr>
              <a:t>2</a:t>
            </a:r>
            <a:r>
              <a:rPr lang="en-US" sz="3200">
                <a:effectLst/>
                <a:latin typeface="Arial" panose="020B0604020202020204" pitchFamily="34" charset="0"/>
                <a:ea typeface="Times New Roman" panose="02020603050405020304" pitchFamily="18" charset="0"/>
                <a:cs typeface="Arial" panose="020B0604020202020204" pitchFamily="34" charset="0"/>
              </a:rPr>
              <a:t>SO</a:t>
            </a:r>
            <a:r>
              <a:rPr lang="en-US" sz="3200" baseline="-25000">
                <a:effectLst/>
                <a:latin typeface="Arial" panose="020B0604020202020204" pitchFamily="34" charset="0"/>
                <a:ea typeface="Times New Roman" panose="02020603050405020304" pitchFamily="18" charset="0"/>
                <a:cs typeface="Arial" panose="020B0604020202020204" pitchFamily="34" charset="0"/>
              </a:rPr>
              <a:t>4</a:t>
            </a:r>
            <a:r>
              <a:rPr lang="en-US" sz="3200">
                <a:effectLst/>
                <a:latin typeface="Arial" panose="020B0604020202020204" pitchFamily="34" charset="0"/>
                <a:ea typeface="Times New Roman" panose="02020603050405020304" pitchFamily="18" charset="0"/>
                <a:cs typeface="Arial" panose="020B0604020202020204" pitchFamily="34" charset="0"/>
              </a:rPr>
              <a:t> 0,1M từ dung dịch Na</a:t>
            </a:r>
            <a:r>
              <a:rPr lang="en-US" sz="3200" baseline="-25000">
                <a:effectLst/>
                <a:latin typeface="Arial" panose="020B0604020202020204" pitchFamily="34" charset="0"/>
                <a:ea typeface="Times New Roman" panose="02020603050405020304" pitchFamily="18" charset="0"/>
                <a:cs typeface="Arial" panose="020B0604020202020204" pitchFamily="34" charset="0"/>
              </a:rPr>
              <a:t>2</a:t>
            </a:r>
            <a:r>
              <a:rPr lang="en-US" sz="3200">
                <a:effectLst/>
                <a:latin typeface="Arial" panose="020B0604020202020204" pitchFamily="34" charset="0"/>
                <a:ea typeface="Times New Roman" panose="02020603050405020304" pitchFamily="18" charset="0"/>
                <a:cs typeface="Arial" panose="020B0604020202020204" pitchFamily="34" charset="0"/>
              </a:rPr>
              <a:t>SO</a:t>
            </a:r>
            <a:r>
              <a:rPr lang="en-US" sz="3200" baseline="-25000">
                <a:effectLst/>
                <a:latin typeface="Arial" panose="020B0604020202020204" pitchFamily="34" charset="0"/>
                <a:ea typeface="Times New Roman" panose="02020603050405020304" pitchFamily="18" charset="0"/>
                <a:cs typeface="Arial" panose="020B0604020202020204" pitchFamily="34" charset="0"/>
              </a:rPr>
              <a:t>4</a:t>
            </a:r>
            <a:r>
              <a:rPr lang="en-US" sz="3200">
                <a:effectLst/>
                <a:latin typeface="Arial" panose="020B0604020202020204" pitchFamily="34" charset="0"/>
                <a:ea typeface="Times New Roman" panose="02020603050405020304" pitchFamily="18" charset="0"/>
                <a:cs typeface="Arial" panose="020B0604020202020204" pitchFamily="34" charset="0"/>
              </a:rPr>
              <a:t> 2M</a:t>
            </a:r>
          </a:p>
          <a:p>
            <a:pPr marL="342900" marR="0" lvl="0" indent="-342900" algn="just">
              <a:lnSpc>
                <a:spcPct val="107000"/>
              </a:lnSpc>
              <a:spcBef>
                <a:spcPts val="0"/>
              </a:spcBef>
              <a:spcAft>
                <a:spcPts val="0"/>
              </a:spcAft>
              <a:buFont typeface="+mj-lt"/>
              <a:buAutoNum type="alphaLcParenR"/>
            </a:pP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150 g dung dịch NaCl 2,5% từ dung dịch NaCl 10%.</a:t>
            </a:r>
            <a:endParaRPr lang="en-US" sz="32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US" sz="3200">
                <a:effectLst/>
                <a:latin typeface="Arial" panose="020B0604020202020204" pitchFamily="34" charset="0"/>
                <a:ea typeface="Calibri" panose="020F0502020204030204" pitchFamily="34" charset="0"/>
                <a:cs typeface="Arial" panose="020B0604020202020204" pitchFamily="34" charset="0"/>
              </a:rPr>
              <a:t>GV hướng dẫn HS dạng bài p</a:t>
            </a: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ha loãng một dung dịch theo nồng độ cho trước.</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FFFEE11F-5E43-F85D-B09C-0E6D835BE983}"/>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FF00"/>
                </a:solidFill>
                <a:latin typeface="Arial" panose="020B0604020202020204" pitchFamily="34" charset="0"/>
                <a:cs typeface="Arial" panose="020B0604020202020204" pitchFamily="34" charset="0"/>
              </a:rPr>
              <a:t>Thảo luận nhóm</a:t>
            </a:r>
          </a:p>
        </p:txBody>
      </p:sp>
      <p:pic>
        <p:nvPicPr>
          <p:cNvPr id="7" name="Picture 6">
            <a:extLst>
              <a:ext uri="{FF2B5EF4-FFF2-40B4-BE49-F238E27FC236}">
                <a16:creationId xmlns:a16="http://schemas.microsoft.com/office/drawing/2014/main" id="{700F314C-C483-5984-7739-91FDE3D8569F}"/>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32688796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0106D89-D8D9-DD21-83E3-969BBBDF876B}"/>
                  </a:ext>
                </a:extLst>
              </p:cNvPr>
              <p:cNvSpPr txBox="1"/>
              <p:nvPr/>
            </p:nvSpPr>
            <p:spPr>
              <a:xfrm>
                <a:off x="718784" y="531572"/>
                <a:ext cx="11006183" cy="5794856"/>
              </a:xfrm>
              <a:prstGeom prst="rect">
                <a:avLst/>
              </a:prstGeom>
              <a:noFill/>
            </p:spPr>
            <p:txBody>
              <a:bodyPr wrap="square">
                <a:spAutoFit/>
              </a:bodyPr>
              <a:lstStyle/>
              <a:p>
                <a:pPr marL="30480" marR="30480" algn="just">
                  <a:lnSpc>
                    <a:spcPct val="107000"/>
                  </a:lnSpc>
                  <a:spcBef>
                    <a:spcPts val="0"/>
                  </a:spcBef>
                  <a:spcAft>
                    <a:spcPts val="0"/>
                  </a:spcAft>
                </a:pP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 Tính toán:</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30480" marR="30480" algn="just">
                  <a:lnSpc>
                    <a:spcPct val="107000"/>
                  </a:lnSpc>
                  <a:spcBef>
                    <a:spcPts val="0"/>
                  </a:spcBef>
                  <a:spcAft>
                    <a:spcPts val="0"/>
                  </a:spcAft>
                </a:pP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Số mol chất tan Na</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trong 100 ml dd Na</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0,1M là:</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30480" marR="30480" algn="just">
                  <a:lnSpc>
                    <a:spcPct val="107000"/>
                  </a:lnSpc>
                  <a:spcBef>
                    <a:spcPts val="0"/>
                  </a:spcBef>
                  <a:spcAft>
                    <a:spcPts val="0"/>
                  </a:spcAft>
                </a:pPr>
                <a14:m>
                  <m:oMath xmlns:m="http://schemas.openxmlformats.org/officeDocument/2006/math">
                    <m:sSub>
                      <m:sSubPr>
                        <m:ctrlPr>
                          <a:rPr lang="en-US" sz="2800" i="1">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𝑛</m:t>
                        </m:r>
                      </m:e>
                      <m:sub>
                        <m:sSub>
                          <m:sSubPr>
                            <m:ctrlPr>
                              <a:rPr lang="en-US" sz="2800" i="1">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𝑁𝑎</m:t>
                            </m:r>
                          </m:e>
                          <m:sub>
                            <m:r>
                              <a:rPr lang="en-US" sz="2800" i="1">
                                <a:effectLst/>
                                <a:latin typeface="Cambria Math" panose="02040503050406030204" pitchFamily="18" charset="0"/>
                                <a:ea typeface="Segoe UI" panose="020B0502040204020203" pitchFamily="34" charset="0"/>
                                <a:cs typeface="Times New Roman" panose="02020603050405020304" pitchFamily="18" charset="0"/>
                              </a:rPr>
                              <m:t>2</m:t>
                            </m:r>
                          </m:sub>
                        </m:sSub>
                        <m:sSub>
                          <m:sSubPr>
                            <m:ctrlPr>
                              <a:rPr lang="en-US" sz="2800" i="1">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𝑆𝑂</m:t>
                            </m:r>
                          </m:e>
                          <m:sub>
                            <m:r>
                              <a:rPr lang="en-US" sz="2800" i="1">
                                <a:effectLst/>
                                <a:latin typeface="Cambria Math" panose="02040503050406030204" pitchFamily="18" charset="0"/>
                                <a:ea typeface="Segoe UI" panose="020B0502040204020203" pitchFamily="34" charset="0"/>
                                <a:cs typeface="Times New Roman" panose="02020603050405020304" pitchFamily="18" charset="0"/>
                              </a:rPr>
                              <m:t>4</m:t>
                            </m:r>
                          </m:sub>
                        </m:sSub>
                      </m:sub>
                    </m:sSub>
                  </m:oMath>
                </a14:m>
                <a:r>
                  <a:rPr lang="en-US" sz="2800">
                    <a:effectLst/>
                    <a:latin typeface="Arial" panose="020B0604020202020204" pitchFamily="34" charset="0"/>
                    <a:ea typeface="Calibri" panose="020F0502020204030204" pitchFamily="34" charset="0"/>
                    <a:cs typeface="Arial" panose="020B0604020202020204" pitchFamily="34" charset="0"/>
                  </a:rPr>
                  <a:t>=</a:t>
                </a:r>
                <a14:m>
                  <m:oMath xmlns:m="http://schemas.openxmlformats.org/officeDocument/2006/math">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Calibri" panose="020F0502020204030204" pitchFamily="34" charset="0"/>
                            <a:cs typeface="Times New Roman" panose="02020603050405020304" pitchFamily="18" charset="0"/>
                          </a:rPr>
                          <m:t>𝐶</m:t>
                        </m:r>
                      </m:e>
                      <m:sub>
                        <m:r>
                          <a:rPr lang="en-US" sz="2800" i="1">
                            <a:effectLst/>
                            <a:latin typeface="Cambria Math" panose="02040503050406030204" pitchFamily="18" charset="0"/>
                            <a:ea typeface="Calibri" panose="020F0502020204030204" pitchFamily="34" charset="0"/>
                            <a:cs typeface="Times New Roman" panose="02020603050405020304" pitchFamily="18" charset="0"/>
                          </a:rPr>
                          <m:t>𝑀</m:t>
                        </m:r>
                      </m:sub>
                    </m:sSub>
                    <m:r>
                      <a:rPr lang="en-US" sz="2800" i="1">
                        <a:effectLst/>
                        <a:latin typeface="Cambria Math" panose="02040503050406030204" pitchFamily="18" charset="0"/>
                        <a:ea typeface="Segoe UI" panose="020B0502040204020203" pitchFamily="34" charset="0"/>
                        <a:cs typeface="Times New Roman" panose="02020603050405020304" pitchFamily="18" charset="0"/>
                      </a:rPr>
                      <m:t>.</m:t>
                    </m:r>
                    <m:r>
                      <a:rPr lang="en-US" sz="2800" i="1">
                        <a:effectLst/>
                        <a:latin typeface="Cambria Math" panose="02040503050406030204" pitchFamily="18" charset="0"/>
                        <a:ea typeface="Segoe UI" panose="020B0502040204020203" pitchFamily="34" charset="0"/>
                        <a:cs typeface="Times New Roman" panose="02020603050405020304" pitchFamily="18" charset="0"/>
                      </a:rPr>
                      <m:t>𝑉</m:t>
                    </m:r>
                  </m:oMath>
                </a14:m>
                <a:r>
                  <a:rPr lang="en-US" sz="2800">
                    <a:effectLst/>
                    <a:latin typeface="Arial" panose="020B0604020202020204" pitchFamily="34" charset="0"/>
                    <a:ea typeface="Segoe UI" panose="020B0502040204020203" pitchFamily="34" charset="0"/>
                    <a:cs typeface="Arial" panose="020B0604020202020204" pitchFamily="34" charset="0"/>
                  </a:rPr>
                  <a:t> = </a:t>
                </a:r>
                <a14:m>
                  <m:oMath xmlns:m="http://schemas.openxmlformats.org/officeDocument/2006/math">
                    <m:r>
                      <a:rPr lang="en-US" sz="2800">
                        <a:effectLst/>
                        <a:latin typeface="Cambria Math" panose="02040503050406030204" pitchFamily="18" charset="0"/>
                        <a:ea typeface="Segoe UI" panose="020B0502040204020203" pitchFamily="34" charset="0"/>
                        <a:cs typeface="Times New Roman" panose="02020603050405020304" pitchFamily="18" charset="0"/>
                      </a:rPr>
                      <m:t>0,1 . 0,1 = 0,01 (</m:t>
                    </m:r>
                    <m:r>
                      <m:rPr>
                        <m:sty m:val="p"/>
                      </m:rPr>
                      <a:rPr lang="en-US" sz="2800">
                        <a:effectLst/>
                        <a:latin typeface="Cambria Math" panose="02040503050406030204" pitchFamily="18" charset="0"/>
                        <a:ea typeface="Segoe UI" panose="020B0502040204020203" pitchFamily="34" charset="0"/>
                        <a:cs typeface="Times New Roman" panose="02020603050405020304" pitchFamily="18" charset="0"/>
                      </a:rPr>
                      <m:t>mol</m:t>
                    </m:r>
                    <m:r>
                      <a:rPr lang="en-US" sz="2800">
                        <a:effectLst/>
                        <a:latin typeface="Cambria Math" panose="02040503050406030204" pitchFamily="18" charset="0"/>
                        <a:ea typeface="Segoe UI" panose="020B0502040204020203" pitchFamily="34" charset="0"/>
                        <a:cs typeface="Times New Roman" panose="02020603050405020304" pitchFamily="18" charset="0"/>
                      </a:rPr>
                      <m:t>) </m:t>
                    </m:r>
                  </m:oMath>
                </a14:m>
                <a:endParaRPr lang="en-US" sz="2000">
                  <a:effectLst/>
                  <a:latin typeface="Arial" panose="020B0604020202020204" pitchFamily="34" charset="0"/>
                  <a:ea typeface="Calibri" panose="020F0502020204030204" pitchFamily="34" charset="0"/>
                  <a:cs typeface="Arial" panose="020B0604020202020204" pitchFamily="34" charset="0"/>
                </a:endParaRPr>
              </a:p>
              <a:p>
                <a:pPr marL="30480" marR="30480" algn="just">
                  <a:lnSpc>
                    <a:spcPct val="107000"/>
                  </a:lnSpc>
                  <a:spcBef>
                    <a:spcPts val="0"/>
                  </a:spcBef>
                  <a:spcAft>
                    <a:spcPts val="0"/>
                  </a:spcAft>
                </a:pP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Thể tích của dung dịch Na</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 M (trong đó có chứa 0,01 mol chất tan Na</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là:</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US" sz="2800" i="1" u="none" strike="noStrike">
                    <a:effectLst/>
                    <a:latin typeface="Arial" panose="020B0604020202020204" pitchFamily="34" charset="0"/>
                    <a:ea typeface="Calibri" panose="020F0502020204030204" pitchFamily="34" charset="0"/>
                    <a:cs typeface="Arial" panose="020B0604020202020204" pitchFamily="34" charset="0"/>
                  </a:rPr>
                  <a:t> </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914400" marR="0" algn="just">
                  <a:lnSpc>
                    <a:spcPct val="107000"/>
                  </a:lnSpc>
                  <a:spcBef>
                    <a:spcPts val="0"/>
                  </a:spcBef>
                  <a:spcAft>
                    <a:spcPts val="0"/>
                  </a:spcAft>
                </a:pPr>
                <a14:m>
                  <m:oMath xmlns:m="http://schemas.openxmlformats.org/officeDocument/2006/math">
                    <m:sSub>
                      <m:sSubPr>
                        <m:ctrlPr>
                          <a:rPr lang="en-US" sz="2800" i="1">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𝑉</m:t>
                        </m:r>
                      </m:e>
                      <m:sub>
                        <m:sSub>
                          <m:sSubPr>
                            <m:ctrlPr>
                              <a:rPr lang="en-US" sz="2800" i="1">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𝑁𝑎</m:t>
                            </m:r>
                          </m:e>
                          <m:sub>
                            <m:r>
                              <a:rPr lang="en-US" sz="2800" i="1">
                                <a:effectLst/>
                                <a:latin typeface="Cambria Math" panose="02040503050406030204" pitchFamily="18" charset="0"/>
                                <a:ea typeface="Segoe UI" panose="020B0502040204020203" pitchFamily="34" charset="0"/>
                                <a:cs typeface="Times New Roman" panose="02020603050405020304" pitchFamily="18" charset="0"/>
                              </a:rPr>
                              <m:t>2</m:t>
                            </m:r>
                          </m:sub>
                        </m:sSub>
                        <m:sSub>
                          <m:sSubPr>
                            <m:ctrlPr>
                              <a:rPr lang="en-US" sz="2800" i="1">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𝑆𝑂</m:t>
                            </m:r>
                          </m:e>
                          <m:sub>
                            <m:r>
                              <a:rPr lang="en-US" sz="2800" i="1">
                                <a:effectLst/>
                                <a:latin typeface="Cambria Math" panose="02040503050406030204" pitchFamily="18" charset="0"/>
                                <a:ea typeface="Segoe UI" panose="020B0502040204020203" pitchFamily="34" charset="0"/>
                                <a:cs typeface="Times New Roman" panose="02020603050405020304" pitchFamily="18" charset="0"/>
                              </a:rPr>
                              <m:t>4</m:t>
                            </m:r>
                          </m:sub>
                        </m:sSub>
                      </m:sub>
                    </m:sSub>
                    <m:r>
                      <a:rPr lang="en-US" sz="2800" i="1">
                        <a:effectLst/>
                        <a:latin typeface="Cambria Math" panose="02040503050406030204" pitchFamily="18" charset="0"/>
                        <a:ea typeface="Segoe UI" panose="020B0502040204020203" pitchFamily="34" charset="0"/>
                        <a:cs typeface="Times New Roman" panose="02020603050405020304" pitchFamily="18" charset="0"/>
                      </a:rPr>
                      <m:t>= </m:t>
                    </m:r>
                    <m:f>
                      <m:f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fPr>
                      <m:num>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effectLst/>
                                <a:latin typeface="Cambria Math" panose="02040503050406030204" pitchFamily="18" charset="0"/>
                                <a:ea typeface="Calibri" panose="020F0502020204030204" pitchFamily="34" charset="0"/>
                                <a:cs typeface="Times New Roman" panose="02020603050405020304" pitchFamily="18" charset="0"/>
                              </a:rPr>
                              <m:t>n</m:t>
                            </m:r>
                          </m:e>
                          <m:sub/>
                        </m:sSub>
                      </m:num>
                      <m:den>
                        <m:r>
                          <a:rPr lang="en-US" sz="2800" i="1">
                            <a:effectLst/>
                            <a:latin typeface="Cambria Math" panose="02040503050406030204" pitchFamily="18" charset="0"/>
                            <a:ea typeface="Calibri" panose="020F0502020204030204" pitchFamily="34" charset="0"/>
                            <a:cs typeface="Times New Roman" panose="02020603050405020304" pitchFamily="18" charset="0"/>
                          </a:rPr>
                          <m:t>𝑉</m:t>
                        </m:r>
                      </m:den>
                    </m:f>
                  </m:oMath>
                </a14:m>
                <a:r>
                  <a:rPr lang="en-US" sz="2800">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f>
                      <m:f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800" i="1">
                            <a:effectLst/>
                            <a:latin typeface="Cambria Math" panose="02040503050406030204" pitchFamily="18" charset="0"/>
                            <a:ea typeface="Calibri" panose="020F0502020204030204" pitchFamily="34" charset="0"/>
                            <a:cs typeface="Times New Roman" panose="02020603050405020304" pitchFamily="18" charset="0"/>
                          </a:rPr>
                          <m:t>0,01</m:t>
                        </m:r>
                      </m:num>
                      <m:den>
                        <m:r>
                          <a:rPr lang="en-US" sz="2800" i="1">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800">
                    <a:effectLst/>
                    <a:latin typeface="Arial" panose="020B0604020202020204" pitchFamily="34" charset="0"/>
                    <a:ea typeface="Times New Roman" panose="02020603050405020304" pitchFamily="18" charset="0"/>
                    <a:cs typeface="Arial" panose="020B0604020202020204" pitchFamily="34" charset="0"/>
                  </a:rPr>
                  <a:t> = 0,005 lít = 5 mL</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2800">
                    <a:effectLst/>
                    <a:latin typeface="Arial" panose="020B0604020202020204" pitchFamily="34" charset="0"/>
                    <a:ea typeface="Times New Roman" panose="02020603050405020304" pitchFamily="18" charset="0"/>
                    <a:cs typeface="Arial" panose="020B0604020202020204" pitchFamily="34" charset="0"/>
                  </a:rPr>
                  <a:t> </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30480" marR="30480" algn="just">
                  <a:lnSpc>
                    <a:spcPct val="107000"/>
                  </a:lnSpc>
                  <a:spcBef>
                    <a:spcPts val="0"/>
                  </a:spcBef>
                  <a:spcAft>
                    <a:spcPts val="0"/>
                  </a:spcAft>
                </a:pP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Cách pha chế dung dịch:</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30480" marR="30480" algn="just">
                  <a:lnSpc>
                    <a:spcPct val="107000"/>
                  </a:lnSpc>
                  <a:spcBef>
                    <a:spcPts val="0"/>
                  </a:spcBef>
                  <a:spcAft>
                    <a:spcPts val="0"/>
                  </a:spcAft>
                </a:pP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Đong lấy 5 ml dung dịch Na</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2M cho vào cốc chia độ 200 ml.</a:t>
                </a:r>
                <a:endParaRPr lang="en-US" sz="2000">
                  <a:effectLst/>
                  <a:latin typeface="Arial" panose="020B0604020202020204" pitchFamily="34" charset="0"/>
                  <a:ea typeface="Calibri" panose="020F0502020204030204" pitchFamily="34" charset="0"/>
                  <a:cs typeface="Arial" panose="020B0604020202020204" pitchFamily="34" charset="0"/>
                </a:endParaRPr>
              </a:p>
              <a:p>
                <a:r>
                  <a:rPr lang="en-US" sz="280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Thêm từ từ nước cất đến vạch 100 ml, khuấy đều ta được 100 ml dung dịch.</a:t>
                </a:r>
                <a:endParaRPr lang="en-US" sz="2800">
                  <a:latin typeface="Arial" panose="020B0604020202020204" pitchFamily="34"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30106D89-D8D9-DD21-83E3-969BBBDF876B}"/>
                  </a:ext>
                </a:extLst>
              </p:cNvPr>
              <p:cNvSpPr txBox="1">
                <a:spLocks noRot="1" noChangeAspect="1" noMove="1" noResize="1" noEditPoints="1" noAdjustHandles="1" noChangeArrowheads="1" noChangeShapeType="1" noTextEdit="1"/>
              </p:cNvSpPr>
              <p:nvPr/>
            </p:nvSpPr>
            <p:spPr>
              <a:xfrm>
                <a:off x="718784" y="531572"/>
                <a:ext cx="11006183" cy="5794856"/>
              </a:xfrm>
              <a:prstGeom prst="rect">
                <a:avLst/>
              </a:prstGeom>
              <a:blipFill>
                <a:blip r:embed="rId2"/>
                <a:stretch>
                  <a:fillRect l="-1163" t="-1157" r="-831" b="-1893"/>
                </a:stretch>
              </a:blipFill>
            </p:spPr>
            <p:txBody>
              <a:bodyPr/>
              <a:lstStyle/>
              <a:p>
                <a:r>
                  <a:rPr lang="en-US">
                    <a:noFill/>
                  </a:rPr>
                  <a:t> </a:t>
                </a:r>
              </a:p>
            </p:txBody>
          </p:sp>
        </mc:Fallback>
      </mc:AlternateContent>
    </p:spTree>
    <p:extLst>
      <p:ext uri="{BB962C8B-B14F-4D97-AF65-F5344CB8AC3E}">
        <p14:creationId xmlns:p14="http://schemas.microsoft.com/office/powerpoint/2010/main" val="20990074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Trình bày cách pha loãng một dung dịch theo nồng độ cho trước">
            <a:extLst>
              <a:ext uri="{FF2B5EF4-FFF2-40B4-BE49-F238E27FC236}">
                <a16:creationId xmlns:a16="http://schemas.microsoft.com/office/drawing/2014/main" id="{62D4149D-1509-18E5-5A89-A75541C2FC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6572" y="1233078"/>
            <a:ext cx="3539651" cy="779923"/>
          </a:xfrm>
          <a:prstGeom prst="rect">
            <a:avLst/>
          </a:prstGeom>
          <a:noFill/>
          <a:extLst>
            <a:ext uri="{909E8E84-426E-40DD-AFC4-6F175D3DCCD1}">
              <a14:hiddenFill xmlns:a14="http://schemas.microsoft.com/office/drawing/2010/main">
                <a:solidFill>
                  <a:srgbClr val="FFFFFF"/>
                </a:solidFill>
              </a14:hiddenFill>
            </a:ext>
          </a:extLst>
        </p:spPr>
      </p:pic>
      <p:pic>
        <p:nvPicPr>
          <p:cNvPr id="20481" name="Picture 4" descr="Trình bày cách pha loãng một dung dịch theo nồng độ cho trước">
            <a:extLst>
              <a:ext uri="{FF2B5EF4-FFF2-40B4-BE49-F238E27FC236}">
                <a16:creationId xmlns:a16="http://schemas.microsoft.com/office/drawing/2014/main" id="{D1E6589E-0724-D855-19CD-6334C3BFF8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3901" y="2583953"/>
            <a:ext cx="5137299" cy="110036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5666D353-8EDC-1F76-DB8E-70C1F200ACEE}"/>
              </a:ext>
            </a:extLst>
          </p:cNvPr>
          <p:cNvSpPr>
            <a:spLocks noChangeArrowheads="1"/>
          </p:cNvSpPr>
          <p:nvPr/>
        </p:nvSpPr>
        <p:spPr bwMode="auto">
          <a:xfrm>
            <a:off x="1421492" y="426841"/>
            <a:ext cx="863730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b) Tính toán:</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Khối lượng của NaCl có trong 150g dd NaCl 2,5% là:</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3" name="Rectangle 4">
            <a:extLst>
              <a:ext uri="{FF2B5EF4-FFF2-40B4-BE49-F238E27FC236}">
                <a16:creationId xmlns:a16="http://schemas.microsoft.com/office/drawing/2014/main" id="{087C780F-8A58-FC0E-79DA-BBA723C1CD32}"/>
              </a:ext>
            </a:extLst>
          </p:cNvPr>
          <p:cNvSpPr>
            <a:spLocks noChangeArrowheads="1"/>
          </p:cNvSpPr>
          <p:nvPr/>
        </p:nvSpPr>
        <p:spPr bwMode="auto">
          <a:xfrm>
            <a:off x="1421492" y="2034057"/>
            <a:ext cx="887935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Khối lượng dd NaCl ban đầu (có chứa 3,75 g NaCl) là:</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4" name="Rectangle 5">
            <a:extLst>
              <a:ext uri="{FF2B5EF4-FFF2-40B4-BE49-F238E27FC236}">
                <a16:creationId xmlns:a16="http://schemas.microsoft.com/office/drawing/2014/main" id="{F6F47EDD-012A-BEE8-8353-640EC6DB0352}"/>
              </a:ext>
            </a:extLst>
          </p:cNvPr>
          <p:cNvSpPr>
            <a:spLocks noChangeArrowheads="1"/>
          </p:cNvSpPr>
          <p:nvPr/>
        </p:nvSpPr>
        <p:spPr bwMode="auto">
          <a:xfrm>
            <a:off x="475916" y="3753503"/>
            <a:ext cx="11360484"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Khối lượng nước cất cần dùng là: </a:t>
            </a:r>
            <a:r>
              <a:rPr kumimoji="0" lang="en-US" altLang="en-US" sz="2800" b="0" i="1" u="none" strike="noStrike" cap="none" normalizeH="0" baseline="0">
                <a:ln>
                  <a:noFill/>
                </a:ln>
                <a:solidFill>
                  <a:schemeClr val="tx1"/>
                </a:solidFill>
                <a:effectLst/>
                <a:latin typeface="Arial" panose="020B0604020202020204" pitchFamily="34" charset="0"/>
                <a:ea typeface="Segoe UI" panose="020B0502040204020203" pitchFamily="34" charset="0"/>
                <a:cs typeface="Arial" panose="020B0604020202020204" pitchFamily="34" charset="0"/>
              </a:rPr>
              <a:t>mH2O</a:t>
            </a: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 150 – 37,5 = 112,5 (g)</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Cách pha chế dung dịch:</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Cân 37,5 g dd NaCl 10% cho vào cốc thủy tinh (hoặc bình tam giác).</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Cân 112,5 g nước cất (hoặc 112,5 ml) rồi từ từ cho vào cốc thủy tinh (hoặc bình tam giác) trên.</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Khuấy đều ta được 150 ml dd NaCl 2,5%.</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011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048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0481"/>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675762" y="3023037"/>
            <a:ext cx="4280339" cy="1107996"/>
          </a:xfrm>
          <a:prstGeom prst="rect">
            <a:avLst/>
          </a:prstGeom>
          <a:noFill/>
        </p:spPr>
        <p:txBody>
          <a:bodyPr wrap="none" rtlCol="0">
            <a:spAutoFit/>
          </a:bodyPr>
          <a:lstStyle/>
          <a:p>
            <a:pPr algn="ctr"/>
            <a:r>
              <a:rPr lang="en-US" altLang="zh-CN" sz="6600">
                <a:solidFill>
                  <a:srgbClr val="7A573E"/>
                </a:solidFill>
                <a:ea typeface="汉仪喵魂体W" panose="00020600040101010101" pitchFamily="18" charset="-122"/>
              </a:rPr>
              <a:t>THANK YOU</a:t>
            </a:r>
            <a:endParaRPr lang="zh-CN" altLang="en-US" sz="6600" dirty="0">
              <a:solidFill>
                <a:srgbClr val="7A573E"/>
              </a:solidFill>
              <a:ea typeface="汉仪喵魂体W" panose="00020600040101010101" pitchFamily="18" charset="-122"/>
            </a:endParaRPr>
          </a:p>
        </p:txBody>
      </p:sp>
    </p:spTree>
    <p:extLst>
      <p:ext uri="{BB962C8B-B14F-4D97-AF65-F5344CB8AC3E}">
        <p14:creationId xmlns:p14="http://schemas.microsoft.com/office/powerpoint/2010/main" val="11241798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500" autoRev="1" fill="hold">
                                          <p:stCondLst>
                                            <p:cond delay="0"/>
                                          </p:stCondLst>
                                        </p:cTn>
                                        <p:tgtEl>
                                          <p:spTgt spid="7"/>
                                        </p:tgtEl>
                                        <p:attrNameLst>
                                          <p:attrName>ppt_w</p:attrName>
                                        </p:attrNameLst>
                                      </p:cBhvr>
                                    </p:anim>
                                    <p:anim by="(#ppt_w*0.50)" calcmode="lin" valueType="num">
                                      <p:cBhvr>
                                        <p:cTn id="8" dur="500" decel="50000" autoRev="1" fill="hold">
                                          <p:stCondLst>
                                            <p:cond delay="0"/>
                                          </p:stCondLst>
                                        </p:cTn>
                                        <p:tgtEl>
                                          <p:spTgt spid="7"/>
                                        </p:tgtEl>
                                        <p:attrNameLst>
                                          <p:attrName>ppt_x</p:attrName>
                                        </p:attrNameLst>
                                      </p:cBhvr>
                                    </p:anim>
                                    <p:anim from="(-#ppt_h/2)" to="(#ppt_y)" calcmode="lin" valueType="num">
                                      <p:cBhvr>
                                        <p:cTn id="9" dur="1000" fill="hold">
                                          <p:stCondLst>
                                            <p:cond delay="0"/>
                                          </p:stCondLst>
                                        </p:cTn>
                                        <p:tgtEl>
                                          <p:spTgt spid="7"/>
                                        </p:tgtEl>
                                        <p:attrNameLst>
                                          <p:attrName>ppt_y</p:attrName>
                                        </p:attrNameLst>
                                      </p:cBhvr>
                                    </p:anim>
                                    <p:animRot by="21600000">
                                      <p:cBhvr>
                                        <p:cTn id="10"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a:extLst>
              <a:ext uri="{FF2B5EF4-FFF2-40B4-BE49-F238E27FC236}">
                <a16:creationId xmlns:a16="http://schemas.microsoft.com/office/drawing/2014/main" id="{1487B75C-3857-549A-E199-A11C4A826FBC}"/>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441961" y="1086052"/>
            <a:ext cx="1049382" cy="735115"/>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640369B5-67A2-3BB1-A9BE-414308B0B646}"/>
              </a:ext>
            </a:extLst>
          </p:cNvPr>
          <p:cNvGrpSpPr/>
          <p:nvPr/>
        </p:nvGrpSpPr>
        <p:grpSpPr>
          <a:xfrm>
            <a:off x="4577623" y="288744"/>
            <a:ext cx="3502662" cy="797308"/>
            <a:chOff x="1850890" y="373354"/>
            <a:chExt cx="3959010" cy="1117033"/>
          </a:xfrm>
        </p:grpSpPr>
        <p:sp>
          <p:nvSpPr>
            <p:cNvPr id="9" name="矩形: 圆角 1">
              <a:extLst>
                <a:ext uri="{FF2B5EF4-FFF2-40B4-BE49-F238E27FC236}">
                  <a16:creationId xmlns:a16="http://schemas.microsoft.com/office/drawing/2014/main" id="{A5B2595C-2371-1052-FFFD-C8DC638B1AFA}"/>
                </a:ext>
              </a:extLst>
            </p:cNvPr>
            <p:cNvSpPr/>
            <p:nvPr/>
          </p:nvSpPr>
          <p:spPr>
            <a:xfrm>
              <a:off x="1850890" y="373354"/>
              <a:ext cx="3959010" cy="1117033"/>
            </a:xfrm>
            <a:prstGeom prst="roundRect">
              <a:avLst>
                <a:gd name="adj" fmla="val 50000"/>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a:extLst>
                <a:ext uri="{FF2B5EF4-FFF2-40B4-BE49-F238E27FC236}">
                  <a16:creationId xmlns:a16="http://schemas.microsoft.com/office/drawing/2014/main" id="{1DD6716A-00B0-D592-68B7-93B3D6B4991E}"/>
                </a:ext>
              </a:extLst>
            </p:cNvPr>
            <p:cNvSpPr txBox="1"/>
            <p:nvPr/>
          </p:nvSpPr>
          <p:spPr>
            <a:xfrm>
              <a:off x="2303131" y="493242"/>
              <a:ext cx="3364450" cy="991752"/>
            </a:xfrm>
            <a:prstGeom prst="rect">
              <a:avLst/>
            </a:prstGeom>
            <a:noFill/>
          </p:spPr>
          <p:txBody>
            <a:bodyPr wrap="square" rtlCol="0">
              <a:spAutoFit/>
            </a:bodyPr>
            <a:lstStyle/>
            <a:p>
              <a:r>
                <a:rPr lang="en-US" altLang="zh-CN" sz="4000" b="1">
                  <a:solidFill>
                    <a:schemeClr val="bg1"/>
                  </a:solidFill>
                  <a:latin typeface="+mj-lt"/>
                  <a:ea typeface="汉仪喵魂体W" panose="00020600040101010101" pitchFamily="18" charset="-122"/>
                </a:rPr>
                <a:t>II. Độ tan</a:t>
              </a:r>
              <a:endParaRPr lang="zh-CN" altLang="en-US" sz="4000" b="1" dirty="0">
                <a:solidFill>
                  <a:schemeClr val="bg1"/>
                </a:solidFill>
                <a:latin typeface="+mj-lt"/>
                <a:ea typeface="汉仪喵魂体W" panose="00020600040101010101" pitchFamily="18" charset="-122"/>
              </a:endParaRPr>
            </a:p>
          </p:txBody>
        </p:sp>
      </p:grpSp>
      <mc:AlternateContent xmlns:mc="http://schemas.openxmlformats.org/markup-compatibility/2006" xmlns:a14="http://schemas.microsoft.com/office/drawing/2010/main">
        <mc:Choice Requires="a14">
          <p:sp>
            <p:nvSpPr>
              <p:cNvPr id="14" name="Rectangle 2">
                <a:extLst>
                  <a:ext uri="{FF2B5EF4-FFF2-40B4-BE49-F238E27FC236}">
                    <a16:creationId xmlns:a16="http://schemas.microsoft.com/office/drawing/2014/main" id="{0B160093-20A9-FF59-BD7D-A2EA8FA7B081}"/>
                  </a:ext>
                </a:extLst>
              </p:cNvPr>
              <p:cNvSpPr>
                <a:spLocks noChangeArrowheads="1"/>
              </p:cNvSpPr>
              <p:nvPr/>
            </p:nvSpPr>
            <p:spPr bwMode="auto">
              <a:xfrm>
                <a:off x="1207986" y="1567229"/>
                <a:ext cx="10516133" cy="420471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19" tIns="45709" rIns="91419" bIns="45709" numCol="1" anchor="ctr" anchorCtr="0" compatLnSpc="1">
                <a:prstTxWarp prst="textNoShape">
                  <a:avLst/>
                </a:prstTxWarp>
                <a:spAutoFit/>
              </a:bodyPr>
              <a:lstStyle>
                <a:lvl1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9pPr>
              </a:lstStyle>
              <a:p>
                <a:pPr marL="0" marR="45720" algn="just" fontAlgn="base">
                  <a:lnSpc>
                    <a:spcPct val="107000"/>
                  </a:lnSpc>
                  <a:spcBef>
                    <a:spcPts val="0"/>
                  </a:spcBef>
                  <a:spcAft>
                    <a:spcPts val="0"/>
                  </a:spcAft>
                </a:pPr>
                <a:r>
                  <a:rPr lang="en-US" sz="3200" spc="1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Độ tan của một chất trong nước là số gam chất đó hòa tan trong 100g nước để tạo thành dung dịch bão hòa ở nhiệt độ, áp suất xác định.</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3200" spc="1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Công thức:  S = </a:t>
                </a:r>
                <a14:m>
                  <m:oMath xmlns:m="http://schemas.openxmlformats.org/officeDocument/2006/math">
                    <m:f>
                      <m:fPr>
                        <m:ctrlPr>
                          <a:rPr lang="en-US" sz="32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32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num>
                      <m:den>
                        <m:sSub>
                          <m:sSubPr>
                            <m:ctrlPr>
                              <a:rPr lang="en-US" sz="32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den>
                    </m:f>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oMath>
                </a14:m>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800"/>
                  </a:spcAf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Trong đó : 	</a:t>
                </a:r>
                <a:r>
                  <a:rPr lang="en-US" sz="3200">
                    <a:effectLst/>
                    <a:latin typeface="Times New Roman" panose="02020603050405020304" pitchFamily="18" charset="0"/>
                    <a:ea typeface="Calibri" panose="020F0502020204030204" pitchFamily="34" charset="0"/>
                    <a:cs typeface="Times New Roman" panose="02020603050405020304" pitchFamily="18" charset="0"/>
                  </a:rPr>
                  <a:t>S là độ tan (g/100g nước)</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457200">
                  <a:lnSpc>
                    <a:spcPct val="107000"/>
                  </a:lnSpc>
                  <a:spcBef>
                    <a:spcPts val="0"/>
                  </a:spcBef>
                  <a:spcAft>
                    <a:spcPts val="800"/>
                  </a:spcAft>
                </a:pPr>
                <a14:m>
                  <m:oMath xmlns:m="http://schemas.openxmlformats.org/officeDocument/2006/math">
                    <m:sSub>
                      <m:sSubPr>
                        <m:ctrlPr>
                          <a:rPr lang="en-US" sz="32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oMath>
                </a14:m>
                <a:r>
                  <a:rPr lang="en-US" sz="3200">
                    <a:effectLst/>
                    <a:latin typeface="Times New Roman" panose="02020603050405020304" pitchFamily="18" charset="0"/>
                    <a:ea typeface="Calibri" panose="020F0502020204030204" pitchFamily="34" charset="0"/>
                    <a:cs typeface="Times New Roman" panose="02020603050405020304" pitchFamily="18" charset="0"/>
                  </a:rPr>
                  <a:t> là khối lượng chất tan (g)</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457200">
                  <a:lnSpc>
                    <a:spcPct val="107000"/>
                  </a:lnSpc>
                  <a:spcBef>
                    <a:spcPts val="0"/>
                  </a:spcBef>
                  <a:spcAft>
                    <a:spcPts val="800"/>
                  </a:spcAft>
                </a:pPr>
                <a14:m>
                  <m:oMath xmlns:m="http://schemas.openxmlformats.org/officeDocument/2006/math">
                    <m:sSub>
                      <m:sSubPr>
                        <m:ctrlPr>
                          <a:rPr lang="en-US" sz="32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oMath>
                </a14:m>
                <a:r>
                  <a:rPr lang="en-US" sz="3200">
                    <a:effectLst/>
                    <a:latin typeface="Times New Roman" panose="02020603050405020304" pitchFamily="18" charset="0"/>
                    <a:ea typeface="Calibri" panose="020F0502020204030204" pitchFamily="34" charset="0"/>
                    <a:cs typeface="Times New Roman" panose="02020603050405020304" pitchFamily="18" charset="0"/>
                  </a:rPr>
                  <a:t>là khối lượng nước (g)</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4" name="Rectangle 2">
                <a:extLst>
                  <a:ext uri="{FF2B5EF4-FFF2-40B4-BE49-F238E27FC236}">
                    <a16:creationId xmlns:a16="http://schemas.microsoft.com/office/drawing/2014/main" id="{0B160093-20A9-FF59-BD7D-A2EA8FA7B081}"/>
                  </a:ext>
                </a:extLst>
              </p:cNvPr>
              <p:cNvSpPr>
                <a:spLocks noRot="1" noChangeAspect="1" noMove="1" noResize="1" noEditPoints="1" noAdjustHandles="1" noChangeArrowheads="1" noChangeShapeType="1" noTextEdit="1"/>
              </p:cNvSpPr>
              <p:nvPr/>
            </p:nvSpPr>
            <p:spPr bwMode="auto">
              <a:xfrm>
                <a:off x="1207986" y="1567229"/>
                <a:ext cx="10516133" cy="4204719"/>
              </a:xfrm>
              <a:prstGeom prst="rect">
                <a:avLst/>
              </a:prstGeom>
              <a:blipFill>
                <a:blip r:embed="rId3"/>
                <a:stretch>
                  <a:fillRect l="-1449" t="-1594" r="-1101" b="-391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1906181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wipe(down)">
                                      <p:cBhvr>
                                        <p:cTn id="11" dur="500"/>
                                        <p:tgtEl>
                                          <p:spTgt spid="1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4">
                                            <p:txEl>
                                              <p:pRg st="1" end="1"/>
                                            </p:txEl>
                                          </p:spTgt>
                                        </p:tgtEl>
                                        <p:attrNameLst>
                                          <p:attrName>style.visibility</p:attrName>
                                        </p:attrNameLst>
                                      </p:cBhvr>
                                      <p:to>
                                        <p:strVal val="visible"/>
                                      </p:to>
                                    </p:set>
                                    <p:animEffect transition="in" filter="wipe(down)">
                                      <p:cBhvr>
                                        <p:cTn id="16" dur="500"/>
                                        <p:tgtEl>
                                          <p:spTgt spid="14">
                                            <p:txEl>
                                              <p:pRg st="1" end="1"/>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Effect transition="in" filter="wipe(down)">
                                      <p:cBhvr>
                                        <p:cTn id="19" dur="500"/>
                                        <p:tgtEl>
                                          <p:spTgt spid="14">
                                            <p:txEl>
                                              <p:pRg st="2" end="2"/>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wipe(down)">
                                      <p:cBhvr>
                                        <p:cTn id="22" dur="500"/>
                                        <p:tgtEl>
                                          <p:spTgt spid="14">
                                            <p:txEl>
                                              <p:pRg st="3" end="3"/>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14">
                                            <p:txEl>
                                              <p:pRg st="4" end="4"/>
                                            </p:txEl>
                                          </p:spTgt>
                                        </p:tgtEl>
                                        <p:attrNameLst>
                                          <p:attrName>style.visibility</p:attrName>
                                        </p:attrNameLst>
                                      </p:cBhvr>
                                      <p:to>
                                        <p:strVal val="visible"/>
                                      </p:to>
                                    </p:set>
                                    <p:animEffect transition="in" filter="wipe(down)">
                                      <p:cBhvr>
                                        <p:cTn id="25"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III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2251625" y="3300933"/>
            <a:ext cx="8449110" cy="1107996"/>
          </a:xfrm>
          <a:prstGeom prst="rect">
            <a:avLst/>
          </a:prstGeom>
          <a:noFill/>
        </p:spPr>
        <p:txBody>
          <a:bodyPr wrap="square" rtlCol="0">
            <a:spAutoFit/>
          </a:bodyPr>
          <a:lstStyle/>
          <a:p>
            <a:r>
              <a:rPr lang="en-US" altLang="zh-CN" sz="6600" b="1">
                <a:solidFill>
                  <a:srgbClr val="154642"/>
                </a:solidFill>
                <a:latin typeface="+mj-lt"/>
                <a:ea typeface="汉仪喵魂体W" panose="00020600040101010101" pitchFamily="18" charset="-122"/>
              </a:rPr>
              <a:t>Nồng độ dung dịch</a:t>
            </a:r>
            <a:endParaRPr lang="zh-CN" altLang="en-US" sz="6600" b="1" dirty="0">
              <a:solidFill>
                <a:srgbClr val="154642"/>
              </a:solidFill>
              <a:latin typeface="+mj-lt"/>
              <a:ea typeface="汉仪喵魂体W" panose="00020600040101010101" pitchFamily="18" charset="-122"/>
            </a:endParaRPr>
          </a:p>
        </p:txBody>
      </p:sp>
    </p:spTree>
    <p:extLst>
      <p:ext uri="{BB962C8B-B14F-4D97-AF65-F5344CB8AC3E}">
        <p14:creationId xmlns:p14="http://schemas.microsoft.com/office/powerpoint/2010/main" val="3081248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III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3927231" y="908673"/>
            <a:ext cx="8449110" cy="1107996"/>
          </a:xfrm>
          <a:prstGeom prst="rect">
            <a:avLst/>
          </a:prstGeom>
          <a:noFill/>
        </p:spPr>
        <p:txBody>
          <a:bodyPr wrap="square" rtlCol="0">
            <a:spAutoFit/>
          </a:bodyPr>
          <a:lstStyle/>
          <a:p>
            <a:r>
              <a:rPr lang="en-US" altLang="zh-CN" sz="6600" b="1">
                <a:solidFill>
                  <a:srgbClr val="154642"/>
                </a:solidFill>
                <a:latin typeface="+mj-lt"/>
                <a:ea typeface="汉仪喵魂体W" panose="00020600040101010101" pitchFamily="18" charset="-122"/>
              </a:rPr>
              <a:t>Nồng độ dung dịch</a:t>
            </a:r>
            <a:endParaRPr lang="zh-CN" altLang="en-US" sz="6600" b="1" dirty="0">
              <a:solidFill>
                <a:srgbClr val="154642"/>
              </a:solidFill>
              <a:latin typeface="+mj-lt"/>
              <a:ea typeface="汉仪喵魂体W" panose="00020600040101010101" pitchFamily="18" charset="-122"/>
            </a:endParaRPr>
          </a:p>
        </p:txBody>
      </p:sp>
      <p:sp>
        <p:nvSpPr>
          <p:cNvPr id="2" name="文本框 22">
            <a:extLst>
              <a:ext uri="{FF2B5EF4-FFF2-40B4-BE49-F238E27FC236}">
                <a16:creationId xmlns:a16="http://schemas.microsoft.com/office/drawing/2014/main" id="{852A92C7-57EC-8A05-4960-A68DD42AC7FE}"/>
              </a:ext>
            </a:extLst>
          </p:cNvPr>
          <p:cNvSpPr txBox="1"/>
          <p:nvPr/>
        </p:nvSpPr>
        <p:spPr>
          <a:xfrm>
            <a:off x="1066353" y="2717674"/>
            <a:ext cx="9408736" cy="2123658"/>
          </a:xfrm>
          <a:prstGeom prst="rect">
            <a:avLst/>
          </a:prstGeom>
          <a:noFill/>
        </p:spPr>
        <p:txBody>
          <a:bodyPr wrap="square" rtlCol="0">
            <a:spAutoFit/>
          </a:bodyPr>
          <a:lstStyle/>
          <a:p>
            <a:pPr marL="1143000" indent="-1143000">
              <a:buAutoNum type="arabicPeriod"/>
            </a:pPr>
            <a:r>
              <a:rPr lang="en-US" altLang="zh-CN" sz="6600" b="1">
                <a:solidFill>
                  <a:srgbClr val="0070C0"/>
                </a:solidFill>
                <a:latin typeface="+mj-lt"/>
                <a:ea typeface="汉仪喵魂体W" panose="00020600040101010101" pitchFamily="18" charset="-122"/>
              </a:rPr>
              <a:t>Nồng độ phần trăm</a:t>
            </a:r>
          </a:p>
          <a:p>
            <a:pPr marL="1143000" indent="-1143000">
              <a:buAutoNum type="arabicPeriod"/>
            </a:pPr>
            <a:r>
              <a:rPr lang="en-US" altLang="zh-CN" sz="6600" b="1">
                <a:solidFill>
                  <a:srgbClr val="0070C0"/>
                </a:solidFill>
                <a:latin typeface="+mj-lt"/>
                <a:ea typeface="汉仪喵魂体W" panose="00020600040101010101" pitchFamily="18" charset="-122"/>
              </a:rPr>
              <a:t>Nồng độ mol</a:t>
            </a:r>
            <a:endParaRPr lang="zh-CN" altLang="en-US" sz="6600" b="1" dirty="0">
              <a:solidFill>
                <a:srgbClr val="0070C0"/>
              </a:solidFill>
              <a:latin typeface="+mj-lt"/>
              <a:ea typeface="汉仪喵魂体W" panose="00020600040101010101" pitchFamily="18" charset="-122"/>
            </a:endParaRPr>
          </a:p>
        </p:txBody>
      </p:sp>
    </p:spTree>
    <p:extLst>
      <p:ext uri="{BB962C8B-B14F-4D97-AF65-F5344CB8AC3E}">
        <p14:creationId xmlns:p14="http://schemas.microsoft.com/office/powerpoint/2010/main" val="37884702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wipe(down)">
                                      <p:cBhvr>
                                        <p:cTn id="18" dur="500"/>
                                        <p:tgtEl>
                                          <p:spTgt spid="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Effect transition="in" filter="wipe(down)">
                                      <p:cBhvr>
                                        <p:cTn id="23"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III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3927231" y="908673"/>
            <a:ext cx="8449110" cy="1107996"/>
          </a:xfrm>
          <a:prstGeom prst="rect">
            <a:avLst/>
          </a:prstGeom>
          <a:noFill/>
        </p:spPr>
        <p:txBody>
          <a:bodyPr wrap="square" rtlCol="0">
            <a:spAutoFit/>
          </a:bodyPr>
          <a:lstStyle/>
          <a:p>
            <a:r>
              <a:rPr lang="en-US" altLang="zh-CN" sz="6600" b="1">
                <a:solidFill>
                  <a:srgbClr val="154642"/>
                </a:solidFill>
                <a:latin typeface="+mj-lt"/>
                <a:ea typeface="汉仪喵魂体W" panose="00020600040101010101" pitchFamily="18" charset="-122"/>
              </a:rPr>
              <a:t>Nồng độ dung dịch</a:t>
            </a:r>
            <a:endParaRPr lang="zh-CN" altLang="en-US" sz="6600" b="1" dirty="0">
              <a:solidFill>
                <a:srgbClr val="154642"/>
              </a:solidFill>
              <a:latin typeface="+mj-lt"/>
              <a:ea typeface="汉仪喵魂体W" panose="00020600040101010101" pitchFamily="18" charset="-122"/>
            </a:endParaRPr>
          </a:p>
        </p:txBody>
      </p:sp>
      <p:sp>
        <p:nvSpPr>
          <p:cNvPr id="2" name="文本框 22">
            <a:extLst>
              <a:ext uri="{FF2B5EF4-FFF2-40B4-BE49-F238E27FC236}">
                <a16:creationId xmlns:a16="http://schemas.microsoft.com/office/drawing/2014/main" id="{852A92C7-57EC-8A05-4960-A68DD42AC7FE}"/>
              </a:ext>
            </a:extLst>
          </p:cNvPr>
          <p:cNvSpPr txBox="1"/>
          <p:nvPr/>
        </p:nvSpPr>
        <p:spPr>
          <a:xfrm>
            <a:off x="1066353" y="2717674"/>
            <a:ext cx="9408736" cy="1107996"/>
          </a:xfrm>
          <a:prstGeom prst="rect">
            <a:avLst/>
          </a:prstGeom>
          <a:noFill/>
        </p:spPr>
        <p:txBody>
          <a:bodyPr wrap="square" rtlCol="0">
            <a:spAutoFit/>
          </a:bodyPr>
          <a:lstStyle/>
          <a:p>
            <a:pPr marL="1143000" indent="-1143000">
              <a:buAutoNum type="arabicPeriod"/>
            </a:pPr>
            <a:r>
              <a:rPr lang="en-US" altLang="zh-CN" sz="6600" b="1">
                <a:solidFill>
                  <a:srgbClr val="0070C0"/>
                </a:solidFill>
                <a:latin typeface="+mj-lt"/>
                <a:ea typeface="汉仪喵魂体W" panose="00020600040101010101" pitchFamily="18" charset="-122"/>
              </a:rPr>
              <a:t>Nồng độ phần trăm</a:t>
            </a:r>
          </a:p>
        </p:txBody>
      </p:sp>
    </p:spTree>
    <p:extLst>
      <p:ext uri="{BB962C8B-B14F-4D97-AF65-F5344CB8AC3E}">
        <p14:creationId xmlns:p14="http://schemas.microsoft.com/office/powerpoint/2010/main" val="9964436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5498E7F2-5067-3641-08E8-79B4B38B0CF9}"/>
              </a:ext>
            </a:extLst>
          </p:cNvPr>
          <p:cNvSpPr/>
          <p:nvPr/>
        </p:nvSpPr>
        <p:spPr>
          <a:xfrm>
            <a:off x="870857" y="777535"/>
            <a:ext cx="10450286" cy="3435233"/>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6D13892-F574-0371-0697-BE3D5B313C07}"/>
              </a:ext>
            </a:extLst>
          </p:cNvPr>
          <p:cNvSpPr txBox="1"/>
          <p:nvPr/>
        </p:nvSpPr>
        <p:spPr>
          <a:xfrm>
            <a:off x="1296488" y="1355439"/>
            <a:ext cx="10024655" cy="2165786"/>
          </a:xfrm>
          <a:prstGeom prst="rect">
            <a:avLst/>
          </a:prstGeom>
          <a:noFill/>
        </p:spPr>
        <p:txBody>
          <a:bodyPr wrap="square">
            <a:spAutoFit/>
          </a:bodyPr>
          <a:lstStyle/>
          <a:p>
            <a:pPr marL="0" marR="0">
              <a:spcBef>
                <a:spcPts val="0"/>
              </a:spcBef>
              <a:spcAft>
                <a:spcPts val="300"/>
              </a:spcAft>
              <a:tabLst>
                <a:tab pos="2743200" algn="ctr"/>
                <a:tab pos="5486400" algn="r"/>
                <a:tab pos="457200" algn="l"/>
              </a:tabLst>
            </a:pPr>
            <a:r>
              <a:rPr lang="en-US" sz="3200">
                <a:latin typeface="+mj-lt"/>
                <a:ea typeface="Times New Roman" panose="02020603050405020304" pitchFamily="18" charset="0"/>
              </a:rPr>
              <a:t>N</a:t>
            </a:r>
            <a:r>
              <a:rPr lang="en-US" sz="3200">
                <a:effectLst/>
                <a:latin typeface="+mj-lt"/>
                <a:ea typeface="Times New Roman" panose="02020603050405020304" pitchFamily="18" charset="0"/>
              </a:rPr>
              <a:t>ghiên cứu thông tin SGK trả lời câu hỏi sau:</a:t>
            </a:r>
          </a:p>
          <a:p>
            <a:pPr marL="0" marR="45720" algn="just" fontAlgn="base">
              <a:lnSpc>
                <a:spcPct val="107000"/>
              </a:lnSpc>
              <a:spcBef>
                <a:spcPts val="0"/>
              </a:spcBef>
              <a:spcAft>
                <a:spcPts val="0"/>
              </a:spcAft>
              <a:tabLst>
                <a:tab pos="2571750" algn="l"/>
              </a:tabLst>
            </a:pPr>
            <a:r>
              <a:rPr lang="en-US" sz="3200">
                <a:solidFill>
                  <a:srgbClr val="0070C0"/>
                </a:solidFill>
                <a:effectLst/>
                <a:latin typeface="+mj-lt"/>
                <a:ea typeface="Calibri" panose="020F0502020204030204" pitchFamily="34" charset="0"/>
                <a:cs typeface="Times New Roman" panose="02020603050405020304" pitchFamily="18" charset="0"/>
              </a:rPr>
              <a:t>?1. </a:t>
            </a:r>
            <a:r>
              <a:rPr lang="pt-BR" sz="3200">
                <a:solidFill>
                  <a:srgbClr val="0070C0"/>
                </a:solidFill>
                <a:effectLst/>
                <a:latin typeface="+mj-lt"/>
                <a:ea typeface="Calibri" panose="020F0502020204030204" pitchFamily="34" charset="0"/>
                <a:cs typeface="Times New Roman" panose="02020603050405020304" pitchFamily="18" charset="0"/>
              </a:rPr>
              <a:t>Nồng độ phần trăm của dung dịch là gì ? Kí hiệu ?</a:t>
            </a:r>
            <a:endParaRPr lang="en-US" sz="3200">
              <a:solidFill>
                <a:srgbClr val="0070C0"/>
              </a:solidFill>
              <a:effectLst/>
              <a:latin typeface="+mj-l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tabLst>
                <a:tab pos="2571750" algn="l"/>
              </a:tabLst>
            </a:pPr>
            <a:r>
              <a:rPr lang="en-US" sz="3200">
                <a:solidFill>
                  <a:srgbClr val="0070C0"/>
                </a:solidFill>
                <a:effectLst/>
                <a:latin typeface="+mj-lt"/>
                <a:ea typeface="Calibri" panose="020F0502020204030204" pitchFamily="34" charset="0"/>
                <a:cs typeface="Times New Roman" panose="02020603050405020304" pitchFamily="18" charset="0"/>
              </a:rPr>
              <a:t>?2. Viết công thức tính </a:t>
            </a:r>
            <a:r>
              <a:rPr lang="pt-BR" sz="3200">
                <a:solidFill>
                  <a:srgbClr val="0070C0"/>
                </a:solidFill>
                <a:effectLst/>
                <a:latin typeface="+mj-lt"/>
                <a:ea typeface="Calibri" panose="020F0502020204030204" pitchFamily="34" charset="0"/>
                <a:cs typeface="Times New Roman" panose="02020603050405020304" pitchFamily="18" charset="0"/>
              </a:rPr>
              <a:t>nồng độ phần trăm của dung dịch</a:t>
            </a:r>
            <a:r>
              <a:rPr lang="en-US" sz="3200">
                <a:solidFill>
                  <a:srgbClr val="0070C0"/>
                </a:solidFill>
                <a:effectLst/>
                <a:latin typeface="+mj-lt"/>
                <a:ea typeface="Calibri" panose="020F0502020204030204" pitchFamily="34" charset="0"/>
                <a:cs typeface="Times New Roman" panose="02020603050405020304" pitchFamily="18" charset="0"/>
              </a:rPr>
              <a:t>.</a:t>
            </a:r>
          </a:p>
        </p:txBody>
      </p:sp>
      <p:pic>
        <p:nvPicPr>
          <p:cNvPr id="4" name="Picture 2">
            <a:extLst>
              <a:ext uri="{FF2B5EF4-FFF2-40B4-BE49-F238E27FC236}">
                <a16:creationId xmlns:a16="http://schemas.microsoft.com/office/drawing/2014/main" id="{8E45B769-EF3C-F420-CC58-33C398A081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9" y="4212768"/>
            <a:ext cx="2261532" cy="2261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8984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复古花朵说课教育通用ppt模板"/>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自定义 31">
      <a:dk1>
        <a:sysClr val="windowText" lastClr="000000"/>
      </a:dk1>
      <a:lt1>
        <a:sysClr val="window" lastClr="FFFFFF"/>
      </a:lt1>
      <a:dk2>
        <a:srgbClr val="44546A"/>
      </a:dk2>
      <a:lt2>
        <a:srgbClr val="E7E6E6"/>
      </a:lt2>
      <a:accent1>
        <a:srgbClr val="F0886C"/>
      </a:accent1>
      <a:accent2>
        <a:srgbClr val="E7481D"/>
      </a:accent2>
      <a:accent3>
        <a:srgbClr val="B5853D"/>
      </a:accent3>
      <a:accent4>
        <a:srgbClr val="F0886C"/>
      </a:accent4>
      <a:accent5>
        <a:srgbClr val="BF570E"/>
      </a:accent5>
      <a:accent6>
        <a:srgbClr val="B5853D"/>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429</TotalTime>
  <Words>2823</Words>
  <Application>Microsoft Office PowerPoint</Application>
  <PresentationFormat>Widescreen</PresentationFormat>
  <Paragraphs>290</Paragraphs>
  <Slides>44</Slides>
  <Notes>11</Notes>
  <HiddenSlides>0</HiddenSlides>
  <MMClips>1</MMClips>
  <ScaleCrop>false</ScaleCrop>
  <HeadingPairs>
    <vt:vector size="8" baseType="variant">
      <vt:variant>
        <vt:lpstr>Fonts Used</vt:lpstr>
      </vt:variant>
      <vt:variant>
        <vt:i4>14</vt:i4>
      </vt:variant>
      <vt:variant>
        <vt:lpstr>Theme</vt:lpstr>
      </vt:variant>
      <vt:variant>
        <vt:i4>2</vt:i4>
      </vt:variant>
      <vt:variant>
        <vt:lpstr>Embedded OLE Servers</vt:lpstr>
      </vt:variant>
      <vt:variant>
        <vt:i4>2</vt:i4>
      </vt:variant>
      <vt:variant>
        <vt:lpstr>Slide Titles</vt:lpstr>
      </vt:variant>
      <vt:variant>
        <vt:i4>44</vt:i4>
      </vt:variant>
    </vt:vector>
  </HeadingPairs>
  <TitlesOfParts>
    <vt:vector size="62" baseType="lpstr">
      <vt:lpstr>等线</vt:lpstr>
      <vt:lpstr>微软雅黑</vt:lpstr>
      <vt:lpstr>Arial</vt:lpstr>
      <vt:lpstr>Calibri</vt:lpstr>
      <vt:lpstr>Calibri Light</vt:lpstr>
      <vt:lpstr>Cambria Math</vt:lpstr>
      <vt:lpstr>ChickenScratch AOE</vt:lpstr>
      <vt:lpstr>Impact</vt:lpstr>
      <vt:lpstr>Palatino Linotype</vt:lpstr>
      <vt:lpstr>Segoe UI</vt:lpstr>
      <vt:lpstr>Times New Roman</vt:lpstr>
      <vt:lpstr>书体坊安景臣钢笔行书</vt:lpstr>
      <vt:lpstr>时尚中黑简体</vt:lpstr>
      <vt:lpstr>汉仪喵魂体W</vt:lpstr>
      <vt:lpstr>Office 主题​​</vt:lpstr>
      <vt:lpstr>Office Theme</vt:lpstr>
      <vt:lpstr>Equation.DSMT4</vt:lpstr>
      <vt:lpstr>Equation.3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BỆNH  TIỂU ĐƯỜNG:  Khi trong cơ thể người, lượng đường (glucozơ) trong máu tăng cao.  Nồng độ đường trên  5,6 mmol/lít  (0,0056 mol/lít)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复古花朵说课教育通用ppt模板</dc:title>
  <dc:creator>逆流的小鱼</dc:creator>
  <cp:lastModifiedBy>Admin</cp:lastModifiedBy>
  <cp:revision>40</cp:revision>
  <dcterms:created xsi:type="dcterms:W3CDTF">2017-06-17T11:56:52Z</dcterms:created>
  <dcterms:modified xsi:type="dcterms:W3CDTF">2023-12-14T01:56:36Z</dcterms:modified>
</cp:coreProperties>
</file>