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256" r:id="rId2"/>
    <p:sldId id="257" r:id="rId3"/>
    <p:sldId id="270" r:id="rId4"/>
    <p:sldId id="258" r:id="rId5"/>
    <p:sldId id="261" r:id="rId6"/>
    <p:sldId id="262" r:id="rId7"/>
    <p:sldId id="264" r:id="rId8"/>
    <p:sldId id="265" r:id="rId9"/>
    <p:sldId id="297" r:id="rId10"/>
    <p:sldId id="266" r:id="rId11"/>
    <p:sldId id="268" r:id="rId12"/>
    <p:sldId id="269" r:id="rId13"/>
    <p:sldId id="298" r:id="rId14"/>
    <p:sldId id="271" r:id="rId15"/>
    <p:sldId id="299" r:id="rId16"/>
    <p:sldId id="300" r:id="rId17"/>
    <p:sldId id="272" r:id="rId18"/>
    <p:sldId id="273" r:id="rId19"/>
    <p:sldId id="301" r:id="rId20"/>
    <p:sldId id="302" r:id="rId21"/>
    <p:sldId id="274" r:id="rId22"/>
    <p:sldId id="309" r:id="rId23"/>
    <p:sldId id="310" r:id="rId24"/>
    <p:sldId id="311" r:id="rId25"/>
    <p:sldId id="312" r:id="rId26"/>
    <p:sldId id="276" r:id="rId27"/>
    <p:sldId id="306" r:id="rId28"/>
    <p:sldId id="277" r:id="rId29"/>
    <p:sldId id="307" r:id="rId30"/>
    <p:sldId id="374" r:id="rId31"/>
    <p:sldId id="375" r:id="rId32"/>
    <p:sldId id="278" r:id="rId33"/>
    <p:sldId id="304" r:id="rId34"/>
  </p:sldIdLst>
  <p:sldSz cx="9144000" cy="5143500" type="screen16x9"/>
  <p:notesSz cx="6858000" cy="9144000"/>
  <p:embeddedFontLst>
    <p:embeddedFont>
      <p:font typeface="Anaheim" panose="020B0604020202020204" charset="0"/>
      <p:regular r:id="rId36"/>
    </p:embeddedFont>
    <p:embeddedFont>
      <p:font typeface="Bebas Neue" panose="020B0606020202050201" pitchFamily="34" charset="0"/>
      <p:regular r:id="rId37"/>
    </p:embeddedFont>
    <p:embeddedFont>
      <p:font typeface="Cambria Math" panose="02040503050406030204" pitchFamily="18" charset="0"/>
      <p:regular r:id="rId38"/>
    </p:embeddedFont>
    <p:embeddedFont>
      <p:font typeface="Didact Gothic" panose="00000500000000000000" pitchFamily="2" charset="0"/>
      <p:regular r:id="rId39"/>
    </p:embeddedFont>
    <p:embeddedFont>
      <p:font typeface="Nunito Light" panose="00000400000000000000" pitchFamily="2" charset="0"/>
      <p:regular r:id="rId40"/>
      <p:italic r:id="rId41"/>
    </p:embeddedFont>
    <p:embeddedFont>
      <p:font typeface="Sofia Sans Condensed" panose="020B0604020202020204" charset="0"/>
      <p:regular r:id="rId42"/>
      <p:bold r:id="rId43"/>
      <p:italic r:id="rId44"/>
      <p:boldItalic r:id="rId45"/>
    </p:embeddedFont>
    <p:embeddedFont>
      <p:font typeface="Sofia Sans Condensed Medium"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10" d="100"/>
          <a:sy n="110" d="100"/>
        </p:scale>
        <p:origin x="811"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7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8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81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2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727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68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1d638a11d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1d638a11d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89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05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2" r:id="rId21"/>
    <p:sldLayoutId id="214748367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CHÀO MỪNG CÁC EM </a:t>
            </a:r>
            <a:br>
              <a:rPr lang="en-US" sz="4400" b="1">
                <a:latin typeface="+mj-lt"/>
              </a:rPr>
            </a:br>
            <a:r>
              <a:rPr lang="en-US" sz="4400" b="1">
                <a:latin typeface="+mj-lt"/>
              </a:rPr>
              <a:t>ĐẾN VỚI BÀI HỌC HÔM NAY!</a:t>
            </a:r>
            <a:endParaRPr sz="4400" b="1">
              <a:latin typeface="+mj-lt"/>
            </a:endParaRPr>
          </a:p>
        </p:txBody>
      </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8" name="TextBox 7">
            <a:extLst>
              <a:ext uri="{FF2B5EF4-FFF2-40B4-BE49-F238E27FC236}">
                <a16:creationId xmlns:a16="http://schemas.microsoft.com/office/drawing/2014/main" id="{A4DAA20A-9DC1-1623-EF10-B6AB9C65DDF2}"/>
              </a:ext>
            </a:extLst>
          </p:cNvPr>
          <p:cNvSpPr txBox="1"/>
          <p:nvPr/>
        </p:nvSpPr>
        <p:spPr>
          <a:xfrm>
            <a:off x="0" y="420264"/>
            <a:ext cx="8310125" cy="577850"/>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1. Xác định khối lượng riêng của một lượng chất lỏng</a:t>
            </a:r>
            <a:endParaRPr lang="en-US" sz="2400">
              <a:effectLst/>
              <a:latin typeface="+mj-lt"/>
              <a:ea typeface="Calibri" panose="020F0502020204030204" pitchFamily="34" charset="0"/>
              <a:cs typeface="Times New Roman" panose="02020603050405020304" pitchFamily="18" charset="0"/>
            </a:endParaRPr>
          </a:p>
        </p:txBody>
      </p:sp>
      <p:sp>
        <p:nvSpPr>
          <p:cNvPr id="9" name="Line Callout 1 (Border and Accent Bar) 3">
            <a:extLst>
              <a:ext uri="{FF2B5EF4-FFF2-40B4-BE49-F238E27FC236}">
                <a16:creationId xmlns:a16="http://schemas.microsoft.com/office/drawing/2014/main" id="{0957A5F7-56DB-DCA9-3614-38FF002F957B}"/>
              </a:ext>
            </a:extLst>
          </p:cNvPr>
          <p:cNvSpPr/>
          <p:nvPr/>
        </p:nvSpPr>
        <p:spPr>
          <a:xfrm>
            <a:off x="438472" y="1234640"/>
            <a:ext cx="2684798"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accent2">
                    <a:lumMod val="50000"/>
                  </a:schemeClr>
                </a:solidFill>
                <a:latin typeface="Arial" panose="020B0604020202020204" pitchFamily="34" charset="0"/>
                <a:cs typeface="Arial" panose="020B0604020202020204" pitchFamily="34" charset="0"/>
              </a:rPr>
              <a:t>Thảo luận nhóm</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980A33B-85DC-A064-A33E-2467973EB920}"/>
              </a:ext>
            </a:extLst>
          </p:cNvPr>
          <p:cNvGrpSpPr/>
          <p:nvPr/>
        </p:nvGrpSpPr>
        <p:grpSpPr>
          <a:xfrm>
            <a:off x="248122" y="2062728"/>
            <a:ext cx="8647756" cy="1239691"/>
            <a:chOff x="614008" y="2129664"/>
            <a:chExt cx="8296984" cy="1229077"/>
          </a:xfrm>
        </p:grpSpPr>
        <p:sp>
          <p:nvSpPr>
            <p:cNvPr id="10" name="Rectangle 9">
              <a:extLst>
                <a:ext uri="{FF2B5EF4-FFF2-40B4-BE49-F238E27FC236}">
                  <a16:creationId xmlns:a16="http://schemas.microsoft.com/office/drawing/2014/main" id="{87E8ADBE-6CE4-E6B2-9B52-D250CD9F23A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a:extLst>
                <a:ext uri="{FF2B5EF4-FFF2-40B4-BE49-F238E27FC236}">
                  <a16:creationId xmlns:a16="http://schemas.microsoft.com/office/drawing/2014/main" id="{18D33237-F537-F2A2-A02F-4C31695AA2BC}"/>
                </a:ext>
              </a:extLst>
            </p:cNvPr>
            <p:cNvSpPr/>
            <p:nvPr/>
          </p:nvSpPr>
          <p:spPr>
            <a:xfrm>
              <a:off x="796637" y="2280021"/>
              <a:ext cx="8114355" cy="107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3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Thảo luận, đề xuất các cách xác định khối lượng riêng của một lượng chất lỏng.</a:t>
              </a:r>
            </a:p>
          </p:txBody>
        </p:sp>
      </p:grpSp>
      <p:grpSp>
        <p:nvGrpSpPr>
          <p:cNvPr id="14" name="Group 13">
            <a:extLst>
              <a:ext uri="{FF2B5EF4-FFF2-40B4-BE49-F238E27FC236}">
                <a16:creationId xmlns:a16="http://schemas.microsoft.com/office/drawing/2014/main" id="{A0F71B35-2A27-CFC4-53C5-207C664E7C62}"/>
              </a:ext>
            </a:extLst>
          </p:cNvPr>
          <p:cNvGrpSpPr/>
          <p:nvPr/>
        </p:nvGrpSpPr>
        <p:grpSpPr>
          <a:xfrm>
            <a:off x="248123" y="3657261"/>
            <a:ext cx="8647756" cy="1247248"/>
            <a:chOff x="614008" y="2129664"/>
            <a:chExt cx="8296984" cy="1034529"/>
          </a:xfrm>
        </p:grpSpPr>
        <p:sp>
          <p:nvSpPr>
            <p:cNvPr id="15" name="Rectangle 14">
              <a:extLst>
                <a:ext uri="{FF2B5EF4-FFF2-40B4-BE49-F238E27FC236}">
                  <a16:creationId xmlns:a16="http://schemas.microsoft.com/office/drawing/2014/main" id="{D19995DF-9D62-9341-6AEE-A3DC4DF1452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AC7F3-6677-BC3D-8328-79CEC6EAF0A4}"/>
                </a:ext>
              </a:extLst>
            </p:cNvPr>
            <p:cNvSpPr/>
            <p:nvPr/>
          </p:nvSpPr>
          <p:spPr>
            <a:xfrm>
              <a:off x="796637" y="2280021"/>
              <a:ext cx="8114355" cy="884172"/>
            </a:xfrm>
            <a:prstGeom prst="rect">
              <a:avLst/>
            </a:prstGeom>
            <a:solidFill>
              <a:schemeClr val="tx2">
                <a:lumMod val="9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4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Cần lưu ý điều gì khi đọc giá trị thể tích chất lỏng trên cốc đong?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623AB6A-9F92-5CD9-0D7F-FDD07415AAA6}"/>
              </a:ext>
            </a:extLst>
          </p:cNvPr>
          <p:cNvSpPr/>
          <p:nvPr/>
        </p:nvSpPr>
        <p:spPr>
          <a:xfrm>
            <a:off x="443517" y="1151425"/>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3</a:t>
            </a:r>
          </a:p>
        </p:txBody>
      </p:sp>
      <p:sp>
        <p:nvSpPr>
          <p:cNvPr id="22" name="TextBox 21">
            <a:extLst>
              <a:ext uri="{FF2B5EF4-FFF2-40B4-BE49-F238E27FC236}">
                <a16:creationId xmlns:a16="http://schemas.microsoft.com/office/drawing/2014/main" id="{D5E91197-EE68-DB6C-C01C-92AB9CFA7638}"/>
              </a:ext>
            </a:extLst>
          </p:cNvPr>
          <p:cNvSpPr txBox="1"/>
          <p:nvPr/>
        </p:nvSpPr>
        <p:spPr>
          <a:xfrm>
            <a:off x="1969975" y="631703"/>
            <a:ext cx="6959395" cy="188199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lượng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cân xác định khối lượng m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bình chia độ xác định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Sử dụng công thức để khối lượng riêng của chất lỏng.</a:t>
            </a:r>
          </a:p>
        </p:txBody>
      </p:sp>
      <p:sp>
        <p:nvSpPr>
          <p:cNvPr id="25" name="TextBox 24">
            <a:extLst>
              <a:ext uri="{FF2B5EF4-FFF2-40B4-BE49-F238E27FC236}">
                <a16:creationId xmlns:a16="http://schemas.microsoft.com/office/drawing/2014/main" id="{CD50D404-2A00-DB64-AD74-430853AAAEF1}"/>
              </a:ext>
            </a:extLst>
          </p:cNvPr>
          <p:cNvSpPr txBox="1"/>
          <p:nvPr/>
        </p:nvSpPr>
        <p:spPr>
          <a:xfrm>
            <a:off x="1969975" y="2840099"/>
            <a:ext cx="6509569" cy="1881990"/>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Xác định giới hạn đo của cốc đong.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Luôn đặt mắt vuông góc với cốc đong, ngang với mực chất lỏng và đọc giá trị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rPr>
              <a:t>Luôn đặt cốc tại vị trí thăng bằng.</a:t>
            </a:r>
            <a:endParaRPr lang="en-US" sz="2000">
              <a:latin typeface="+mj-lt"/>
            </a:endParaRPr>
          </a:p>
        </p:txBody>
      </p:sp>
      <p:sp>
        <p:nvSpPr>
          <p:cNvPr id="32" name="Rectangle: Rounded Corners 31">
            <a:extLst>
              <a:ext uri="{FF2B5EF4-FFF2-40B4-BE49-F238E27FC236}">
                <a16:creationId xmlns:a16="http://schemas.microsoft.com/office/drawing/2014/main" id="{D1ED16D8-A230-7268-EE0E-16CE9DECA756}"/>
              </a:ext>
            </a:extLst>
          </p:cNvPr>
          <p:cNvSpPr/>
          <p:nvPr/>
        </p:nvSpPr>
        <p:spPr>
          <a:xfrm>
            <a:off x="443516" y="3301764"/>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5"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10000"/>
                  </a:schemeClr>
                </a:solidFil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Dụng cụ</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F5E95A6-9B1E-DDDB-C6A9-0304C15BA774}"/>
              </a:ext>
            </a:extLst>
          </p:cNvPr>
          <p:cNvSpPr txBox="1"/>
          <p:nvPr/>
        </p:nvSpPr>
        <p:spPr>
          <a:xfrm>
            <a:off x="2262324" y="1072407"/>
            <a:ext cx="3030792" cy="456535"/>
          </a:xfrm>
          <a:prstGeom prst="rect">
            <a:avLst/>
          </a:prstGeom>
          <a:noFill/>
        </p:spPr>
        <p:txBody>
          <a:bodyPr wrap="square">
            <a:spAutoFit/>
          </a:bodyPr>
          <a:lstStyle/>
          <a:p>
            <a:pPr marL="0" marR="0" algn="ctr">
              <a:lnSpc>
                <a:spcPct val="150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Chất lỏng, cốc đong, cân</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Tiến hành</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B2F89A-E25E-5A4F-5DF5-853FA5E5CFE9}"/>
                  </a:ext>
                </a:extLst>
              </p:cNvPr>
              <p:cNvSpPr txBox="1"/>
              <p:nvPr/>
            </p:nvSpPr>
            <p:spPr>
              <a:xfrm>
                <a:off x="2358448" y="2139207"/>
                <a:ext cx="6183973" cy="2534027"/>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n-lt"/>
                    <a:ea typeface="Calibri" panose="020F0502020204030204" pitchFamily="34" charset="0"/>
                    <a:cs typeface="Times New Roman" panose="02020603050405020304" pitchFamily="18" charset="0"/>
                  </a:rPr>
                  <a:t>Bước 1: </a:t>
                </a:r>
                <a:r>
                  <a:rPr lang="en-US" sz="1800">
                    <a:effectLst/>
                    <a:latin typeface="+mn-lt"/>
                    <a:ea typeface="Calibri" panose="020F0502020204030204" pitchFamily="34" charset="0"/>
                    <a:cs typeface="Times New Roman" panose="02020603050405020304" pitchFamily="18" charset="0"/>
                  </a:rPr>
                  <a:t>Xác định khối lượng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Dùng cân xác định khối lượng m</a:t>
                </a:r>
                <a:r>
                  <a:rPr lang="en-US" sz="1800" baseline="-25000">
                    <a:effectLst/>
                    <a:latin typeface="+mn-lt"/>
                    <a:ea typeface="Calibri" panose="020F0502020204030204" pitchFamily="34" charset="0"/>
                    <a:cs typeface="Times New Roman" panose="02020603050405020304" pitchFamily="18" charset="0"/>
                  </a:rPr>
                  <a:t>1</a:t>
                </a:r>
                <a:r>
                  <a:rPr lang="en-US" sz="1800">
                    <a:effectLst/>
                    <a:latin typeface="+mn-lt"/>
                    <a:ea typeface="Calibri" panose="020F0502020204030204" pitchFamily="34" charset="0"/>
                    <a:cs typeface="Times New Roman" panose="02020603050405020304" pitchFamily="18" charset="0"/>
                  </a:rPr>
                  <a:t> của cốc đong.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Đổ lượng chất lỏng cần xác định khối lượng riêng vào cốc đong. Dùng cân xác định tổng khối lượng m</a:t>
                </a:r>
                <a:r>
                  <a:rPr lang="en-US" sz="1800" baseline="-25000">
                    <a:effectLst/>
                    <a:latin typeface="+mn-lt"/>
                    <a:ea typeface="Calibri" panose="020F0502020204030204" pitchFamily="34" charset="0"/>
                    <a:cs typeface="Times New Roman" panose="02020603050405020304" pitchFamily="18" charset="0"/>
                  </a:rPr>
                  <a:t>2</a:t>
                </a:r>
                <a:r>
                  <a:rPr lang="en-US" sz="1800">
                    <a:effectLst/>
                    <a:latin typeface="+mn-lt"/>
                    <a:ea typeface="Calibri" panose="020F0502020204030204" pitchFamily="34" charset="0"/>
                    <a:cs typeface="Times New Roman" panose="02020603050405020304" pitchFamily="18" charset="0"/>
                  </a:rPr>
                  <a:t> của cốc đong và lượng chất lỏng.</a:t>
                </a:r>
              </a:p>
              <a:p>
                <a:pPr marL="285750" indent="-285750" algn="just">
                  <a:lnSpc>
                    <a:spcPct val="150000"/>
                  </a:lnSpc>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Tính khối lượng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a:effectLst/>
                    <a:latin typeface="+mn-lt"/>
                    <a:ea typeface="Times New Roman" panose="02020603050405020304" pitchFamily="18"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B2F89A-E25E-5A4F-5DF5-853FA5E5CFE9}"/>
                  </a:ext>
                </a:extLst>
              </p:cNvPr>
              <p:cNvSpPr txBox="1">
                <a:spLocks noRot="1" noChangeAspect="1" noMove="1" noResize="1" noEditPoints="1" noAdjustHandles="1" noChangeArrowheads="1" noChangeShapeType="1" noTextEdit="1"/>
              </p:cNvSpPr>
              <p:nvPr/>
            </p:nvSpPr>
            <p:spPr>
              <a:xfrm>
                <a:off x="2358448" y="2139207"/>
                <a:ext cx="6183973" cy="2534027"/>
              </a:xfrm>
              <a:prstGeom prst="rect">
                <a:avLst/>
              </a:prstGeom>
              <a:blipFill>
                <a:blip r:embed="rId3"/>
                <a:stretch>
                  <a:fillRect l="-690" r="-789" b="-2885"/>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3F6B831F-34B9-BE90-DD7E-6839807E3039}"/>
              </a:ext>
            </a:extLst>
          </p:cNvPr>
          <p:cNvPicPr>
            <a:picLocks noChangeAspect="1"/>
          </p:cNvPicPr>
          <p:nvPr/>
        </p:nvPicPr>
        <p:blipFill>
          <a:blip r:embed="rId4"/>
          <a:stretch>
            <a:fillRect/>
          </a:stretch>
        </p:blipFill>
        <p:spPr>
          <a:xfrm>
            <a:off x="718410" y="2872531"/>
            <a:ext cx="1081173" cy="2144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57355" y="938942"/>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5E20B1-30CC-8895-F075-98A3A3045C21}"/>
                  </a:ext>
                </a:extLst>
              </p:cNvPr>
              <p:cNvSpPr txBox="1"/>
              <p:nvPr/>
            </p:nvSpPr>
            <p:spPr>
              <a:xfrm>
                <a:off x="811160" y="1546680"/>
                <a:ext cx="7765026" cy="1432956"/>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a:t>
                </a:r>
                <a:r>
                  <a:rPr lang="en-US" sz="1800">
                    <a:effectLst/>
                    <a:latin typeface="+mj-lt"/>
                    <a:ea typeface="Calibri" panose="020F0502020204030204" pitchFamily="34" charset="0"/>
                    <a:cs typeface="Times New Roman" panose="02020603050405020304" pitchFamily="18" charset="0"/>
                  </a:rPr>
                  <a:t> Đo thể tích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Đọc giá trị thể tích V của lượng chất lỏng trên cốc đong.</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a:t>
                </a:r>
                <a:r>
                  <a:rPr lang="en-US" sz="1800">
                    <a:effectLst/>
                    <a:latin typeface="+mj-lt"/>
                    <a:ea typeface="Calibri" panose="020F0502020204030204" pitchFamily="34" charset="0"/>
                    <a:cs typeface="Times New Roman" panose="02020603050405020304" pitchFamily="18" charset="0"/>
                  </a:rPr>
                  <a:t> </a:t>
                </a:r>
                <a:r>
                  <a:rPr lang="en-US" sz="1800">
                    <a:solidFill>
                      <a:srgbClr val="FF0000"/>
                    </a:solidFill>
                    <a:effectLst/>
                    <a:latin typeface="+mj-lt"/>
                    <a:ea typeface="Calibri" panose="020F0502020204030204" pitchFamily="34" charset="0"/>
                    <a:cs typeface="Times New Roman" panose="02020603050405020304" pitchFamily="18" charset="0"/>
                  </a:rPr>
                  <a:t>Tính khối lượng riêng của lượng chất lỏng: </a:t>
                </a:r>
                <a14:m>
                  <m:oMath xmlns:m="http://schemas.openxmlformats.org/officeDocument/2006/math">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en-US" sz="1800">
                    <a:effectLst/>
                    <a:latin typeface="+mj-lt"/>
                    <a:ea typeface="Times New Roman" panose="02020603050405020304" pitchFamily="18"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95E20B1-30CC-8895-F075-98A3A3045C21}"/>
                  </a:ext>
                </a:extLst>
              </p:cNvPr>
              <p:cNvSpPr txBox="1">
                <a:spLocks noRot="1" noChangeAspect="1" noMove="1" noResize="1" noEditPoints="1" noAdjustHandles="1" noChangeArrowheads="1" noChangeShapeType="1" noTextEdit="1"/>
              </p:cNvSpPr>
              <p:nvPr/>
            </p:nvSpPr>
            <p:spPr>
              <a:xfrm>
                <a:off x="811160" y="1546680"/>
                <a:ext cx="7765026" cy="1432956"/>
              </a:xfrm>
              <a:prstGeom prst="rect">
                <a:avLst/>
              </a:prstGeom>
              <a:blipFill>
                <a:blip r:embed="rId3"/>
                <a:stretch>
                  <a:fillRect l="-471" b="-1702"/>
                </a:stretch>
              </a:blipFill>
            </p:spPr>
            <p:txBody>
              <a:bodyPr/>
              <a:lstStyle/>
              <a:p>
                <a:r>
                  <a:rPr lang="en-US">
                    <a:noFill/>
                  </a:rPr>
                  <a:t> </a:t>
                </a:r>
              </a:p>
            </p:txBody>
          </p:sp>
        </mc:Fallback>
      </mc:AlternateContent>
      <p:sp>
        <p:nvSpPr>
          <p:cNvPr id="5" name="Cloud 4">
            <a:extLst>
              <a:ext uri="{FF2B5EF4-FFF2-40B4-BE49-F238E27FC236}">
                <a16:creationId xmlns:a16="http://schemas.microsoft.com/office/drawing/2014/main" id="{9CFDDCC5-0C46-CF3D-2682-1CEF2450BAEB}"/>
              </a:ext>
            </a:extLst>
          </p:cNvPr>
          <p:cNvSpPr/>
          <p:nvPr/>
        </p:nvSpPr>
        <p:spPr>
          <a:xfrm>
            <a:off x="1618635" y="3119284"/>
            <a:ext cx="5906729" cy="18619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bg1">
                    <a:lumMod val="10000"/>
                  </a:schemeClr>
                </a:solidFill>
                <a:effectLst/>
                <a:latin typeface="+mj-lt"/>
                <a:ea typeface="Calibri" panose="020F0502020204030204" pitchFamily="34" charset="0"/>
              </a:rPr>
              <a:t>Hãy xử lí số liệu và so sánh khối lượng riêng của chất lỏng trong thí nghiệm với Bảng 14.1 (SGK – tr74).</a:t>
            </a:r>
            <a:endParaRPr lang="en-US">
              <a:solidFill>
                <a:schemeClr val="bg1">
                  <a:lumMod val="10000"/>
                </a:schemeClr>
              </a:solidFill>
              <a:latin typeface="+mj-lt"/>
            </a:endParaRPr>
          </a:p>
        </p:txBody>
      </p:sp>
    </p:spTree>
    <p:extLst>
      <p:ext uri="{BB962C8B-B14F-4D97-AF65-F5344CB8AC3E}">
        <p14:creationId xmlns:p14="http://schemas.microsoft.com/office/powerpoint/2010/main" val="14705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5" y="222791"/>
            <a:ext cx="6761649"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2. Xác định khối lượng riêng của một khối hộp chữ nhật</a:t>
            </a:r>
            <a:endParaRPr lang="en-US" sz="2400">
              <a:effectLst/>
              <a:latin typeface="+mj-l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AE51FDDF-6289-A020-DEA1-A6B8EEC898F4}"/>
              </a:ext>
            </a:extLst>
          </p:cNvPr>
          <p:cNvGrpSpPr/>
          <p:nvPr/>
        </p:nvGrpSpPr>
        <p:grpSpPr>
          <a:xfrm>
            <a:off x="1369238" y="1542428"/>
            <a:ext cx="6405522" cy="3189064"/>
            <a:chOff x="1396631" y="1382935"/>
            <a:chExt cx="6405522" cy="3189064"/>
          </a:xfrm>
        </p:grpSpPr>
        <p:grpSp>
          <p:nvGrpSpPr>
            <p:cNvPr id="11" name="Group 10">
              <a:extLst>
                <a:ext uri="{FF2B5EF4-FFF2-40B4-BE49-F238E27FC236}">
                  <a16:creationId xmlns:a16="http://schemas.microsoft.com/office/drawing/2014/main" id="{674134FB-6CE1-6DF3-6683-66ADFBEFDE71}"/>
                </a:ext>
              </a:extLst>
            </p:cNvPr>
            <p:cNvGrpSpPr/>
            <p:nvPr/>
          </p:nvGrpSpPr>
          <p:grpSpPr>
            <a:xfrm>
              <a:off x="1562886" y="1382935"/>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619482"/>
              </a:xfrm>
              <a:prstGeom prst="rect">
                <a:avLst/>
              </a:prstGeom>
              <a:noFill/>
            </p:spPr>
            <p:txBody>
              <a:bodyPr wrap="square">
                <a:spAutoFit/>
              </a:bodyPr>
              <a:lstStyle/>
              <a:p>
                <a:pPr marL="0" marR="0" algn="just">
                  <a:lnSpc>
                    <a:spcPct val="150000"/>
                  </a:lnSpc>
                  <a:spcBef>
                    <a:spcPts val="0"/>
                  </a:spcBef>
                  <a:spcAft>
                    <a:spcPts val="800"/>
                  </a:spcAft>
                </a:pPr>
                <a:r>
                  <a:rPr lang="en-US" sz="2300">
                    <a:solidFill>
                      <a:schemeClr val="bg1">
                        <a:lumMod val="10000"/>
                      </a:schemeClr>
                    </a:solidFill>
                    <a:effectLst/>
                    <a:latin typeface="+mj-lt"/>
                    <a:ea typeface="Calibri" panose="020F0502020204030204" pitchFamily="34" charset="0"/>
                    <a:cs typeface="Times New Roman" panose="02020603050405020304" pitchFamily="18" charset="0"/>
                  </a:rPr>
                  <a:t>Hãy để đề xuất phương án xác định khối lượng riêng của một khối hộp chữ nhật ?</a:t>
                </a:r>
              </a:p>
            </p:txBody>
          </p:sp>
        </p:grpSp>
        <p:pic>
          <p:nvPicPr>
            <p:cNvPr id="12" name="Picture 6">
              <a:extLst>
                <a:ext uri="{FF2B5EF4-FFF2-40B4-BE49-F238E27FC236}">
                  <a16:creationId xmlns:a16="http://schemas.microsoft.com/office/drawing/2014/main" id="{19A7E887-01E5-65B2-4F0A-3D6BCDF4E8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6631" y="1948767"/>
              <a:ext cx="1170146" cy="2057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689640" y="1096211"/>
            <a:ext cx="4328651" cy="496996"/>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Khối hộp chữ nhật, thước, cân</a:t>
            </a:r>
          </a:p>
        </p:txBody>
      </p:sp>
      <p:sp>
        <p:nvSpPr>
          <p:cNvPr id="7" name="TextBox 6">
            <a:extLst>
              <a:ext uri="{FF2B5EF4-FFF2-40B4-BE49-F238E27FC236}">
                <a16:creationId xmlns:a16="http://schemas.microsoft.com/office/drawing/2014/main" id="{52DD0493-5EBB-BC92-C566-CEECB2F8B4EE}"/>
              </a:ext>
            </a:extLst>
          </p:cNvPr>
          <p:cNvSpPr txBox="1"/>
          <p:nvPr/>
        </p:nvSpPr>
        <p:spPr>
          <a:xfrm>
            <a:off x="2372550" y="2012989"/>
            <a:ext cx="3915955" cy="95866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1:</a:t>
            </a:r>
            <a:r>
              <a:rPr lang="en-US" sz="2000">
                <a:effectLst/>
                <a:latin typeface="+mj-lt"/>
                <a:ea typeface="Calibri" panose="020F0502020204030204" pitchFamily="34" charset="0"/>
                <a:cs typeface="Times New Roman" panose="02020603050405020304" pitchFamily="18" charset="0"/>
              </a:rPr>
              <a:t> Xác định khối lượng m của khối hộp bằng cân.</a:t>
            </a:r>
          </a:p>
        </p:txBody>
      </p:sp>
      <p:pic>
        <p:nvPicPr>
          <p:cNvPr id="8" name="Picture 7">
            <a:extLst>
              <a:ext uri="{FF2B5EF4-FFF2-40B4-BE49-F238E27FC236}">
                <a16:creationId xmlns:a16="http://schemas.microsoft.com/office/drawing/2014/main" id="{26CCAC1C-C2DE-3A2D-4D3C-9A07EE1B4DBC}"/>
              </a:ext>
            </a:extLst>
          </p:cNvPr>
          <p:cNvPicPr>
            <a:picLocks noChangeAspect="1"/>
          </p:cNvPicPr>
          <p:nvPr/>
        </p:nvPicPr>
        <p:blipFill>
          <a:blip r:embed="rId3"/>
          <a:stretch>
            <a:fillRect/>
          </a:stretch>
        </p:blipFill>
        <p:spPr>
          <a:xfrm>
            <a:off x="6489031" y="1079610"/>
            <a:ext cx="2484069" cy="3920932"/>
          </a:xfrm>
          <a:prstGeom prst="rect">
            <a:avLst/>
          </a:prstGeom>
        </p:spPr>
      </p:pic>
    </p:spTree>
    <p:extLst>
      <p:ext uri="{BB962C8B-B14F-4D97-AF65-F5344CB8AC3E}">
        <p14:creationId xmlns:p14="http://schemas.microsoft.com/office/powerpoint/2010/main" val="15132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1145420"/>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6A7FBB-73EF-C8F9-AF75-7C53140E5245}"/>
                  </a:ext>
                </a:extLst>
              </p:cNvPr>
              <p:cNvSpPr txBox="1"/>
              <p:nvPr/>
            </p:nvSpPr>
            <p:spPr>
              <a:xfrm>
                <a:off x="302471" y="1922812"/>
                <a:ext cx="8539058" cy="2729530"/>
              </a:xfrm>
              <a:prstGeom prst="rect">
                <a:avLst/>
              </a:prstGeom>
              <a:noFill/>
            </p:spPr>
            <p:txBody>
              <a:bodyPr wrap="square">
                <a:spAutoFit/>
              </a:bodyPr>
              <a:lstStyle/>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Đo thể tích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Dùng thước đo: chiều dài a, chiều rộng b và chiều cao c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Tính thể tích của khối hộp chữ nhật: V = a.b.c.</a:t>
                </a:r>
              </a:p>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a:t>
                </a:r>
                <a:r>
                  <a:rPr lang="en-US" sz="2000">
                    <a:effectLst/>
                    <a:latin typeface="+mj-lt"/>
                    <a:ea typeface="Calibri" panose="020F0502020204030204" pitchFamily="34" charset="0"/>
                    <a:cs typeface="Times New Roman" panose="02020603050405020304" pitchFamily="18" charset="0"/>
                  </a:rPr>
                  <a:t> </a:t>
                </a:r>
                <a:r>
                  <a:rPr lang="en-US" sz="2000">
                    <a:solidFill>
                      <a:srgbClr val="FF0000"/>
                    </a:solidFill>
                    <a:effectLst/>
                    <a:latin typeface="+mj-lt"/>
                    <a:ea typeface="Calibri" panose="020F0502020204030204" pitchFamily="34" charset="0"/>
                    <a:cs typeface="Times New Roman" panose="02020603050405020304" pitchFamily="18" charset="0"/>
                  </a:rPr>
                  <a:t>Tính khối lượng riêng của khối hộp:</a:t>
                </a: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den>
                      </m:f>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c</m:t>
                          </m:r>
                        </m:den>
                      </m:f>
                    </m:oMath>
                  </m:oMathPara>
                </a14:m>
                <a:endParaRPr lang="en-US" sz="2000">
                  <a:solidFill>
                    <a:srgbClr val="FF0000"/>
                  </a:solidFill>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66A7FBB-73EF-C8F9-AF75-7C53140E5245}"/>
                  </a:ext>
                </a:extLst>
              </p:cNvPr>
              <p:cNvSpPr txBox="1">
                <a:spLocks noRot="1" noChangeAspect="1" noMove="1" noResize="1" noEditPoints="1" noAdjustHandles="1" noChangeArrowheads="1" noChangeShapeType="1" noTextEdit="1"/>
              </p:cNvSpPr>
              <p:nvPr/>
            </p:nvSpPr>
            <p:spPr>
              <a:xfrm>
                <a:off x="302471" y="1922812"/>
                <a:ext cx="8539058" cy="2729530"/>
              </a:xfrm>
              <a:prstGeom prst="rect">
                <a:avLst/>
              </a:prstGeom>
              <a:blipFill>
                <a:blip r:embed="rId3"/>
                <a:stretch>
                  <a:fillRect l="-643"/>
                </a:stretch>
              </a:blipFill>
            </p:spPr>
            <p:txBody>
              <a:bodyPr/>
              <a:lstStyle/>
              <a:p>
                <a:r>
                  <a:rPr lang="en-US">
                    <a:noFill/>
                  </a:rPr>
                  <a:t> </a:t>
                </a:r>
              </a:p>
            </p:txBody>
          </p:sp>
        </mc:Fallback>
      </mc:AlternateContent>
    </p:spTree>
    <p:extLst>
      <p:ext uri="{BB962C8B-B14F-4D97-AF65-F5344CB8AC3E}">
        <p14:creationId xmlns:p14="http://schemas.microsoft.com/office/powerpoint/2010/main" val="463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5" name="TextBox 4">
            <a:extLst>
              <a:ext uri="{FF2B5EF4-FFF2-40B4-BE49-F238E27FC236}">
                <a16:creationId xmlns:a16="http://schemas.microsoft.com/office/drawing/2014/main" id="{0B6F182E-F92B-990E-B8D5-37CEC044AE3A}"/>
              </a:ext>
            </a:extLst>
          </p:cNvPr>
          <p:cNvSpPr txBox="1"/>
          <p:nvPr/>
        </p:nvSpPr>
        <p:spPr>
          <a:xfrm>
            <a:off x="567198" y="336885"/>
            <a:ext cx="8009604"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Luyện tập 2 (SGK – tr75): </a:t>
            </a:r>
            <a:r>
              <a:rPr lang="en-US" sz="2000">
                <a:effectLst/>
                <a:latin typeface="+mj-lt"/>
                <a:ea typeface="Calibri" panose="020F0502020204030204" pitchFamily="34" charset="0"/>
                <a:cs typeface="Times New Roman" panose="02020603050405020304" pitchFamily="18" charset="0"/>
              </a:rPr>
              <a:t>Tính khối lượng của một khối nhôm hình hộp chữ nhật có chiều dài 10 cm, chiều rộng 3 cm, chiều cao 5 cm.</a:t>
            </a:r>
          </a:p>
        </p:txBody>
      </p:sp>
      <p:sp>
        <p:nvSpPr>
          <p:cNvPr id="6" name="Rectangle 5">
            <a:extLst>
              <a:ext uri="{FF2B5EF4-FFF2-40B4-BE49-F238E27FC236}">
                <a16:creationId xmlns:a16="http://schemas.microsoft.com/office/drawing/2014/main" id="{9F142664-737C-C76D-0476-3EAF6E85E3AB}"/>
              </a:ext>
            </a:extLst>
          </p:cNvPr>
          <p:cNvSpPr/>
          <p:nvPr/>
        </p:nvSpPr>
        <p:spPr>
          <a:xfrm>
            <a:off x="2438400" y="1607574"/>
            <a:ext cx="6318452" cy="3340510"/>
          </a:xfrm>
          <a:prstGeom prst="rect">
            <a:avLst/>
          </a:prstGeom>
          <a:solidFill>
            <a:schemeClr val="accent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Thể tích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V = a.b.c = 10.3.5 = 150 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Tra Bảng 14.1, ta thấy khối lượng riêng của nhôm là:</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2700 kg/m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 2,7 g/cm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Khối lượng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m = D.V = 2,7.150 = 405 g.</a:t>
            </a:r>
          </a:p>
        </p:txBody>
      </p:sp>
      <p:sp>
        <p:nvSpPr>
          <p:cNvPr id="8" name="Arrow: Curved Right 7">
            <a:extLst>
              <a:ext uri="{FF2B5EF4-FFF2-40B4-BE49-F238E27FC236}">
                <a16:creationId xmlns:a16="http://schemas.microsoft.com/office/drawing/2014/main" id="{EAC8AC3E-C81C-DC6B-D736-9D928E64E915}"/>
              </a:ext>
            </a:extLst>
          </p:cNvPr>
          <p:cNvSpPr/>
          <p:nvPr/>
        </p:nvSpPr>
        <p:spPr>
          <a:xfrm>
            <a:off x="597310" y="1946787"/>
            <a:ext cx="1482213" cy="1673797"/>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 name="TextBox 5">
            <a:extLst>
              <a:ext uri="{FF2B5EF4-FFF2-40B4-BE49-F238E27FC236}">
                <a16:creationId xmlns:a16="http://schemas.microsoft.com/office/drawing/2014/main" id="{38A28A99-B7F9-AF29-50AF-DE763AEAFF8D}"/>
              </a:ext>
            </a:extLst>
          </p:cNvPr>
          <p:cNvSpPr txBox="1"/>
          <p:nvPr/>
        </p:nvSpPr>
        <p:spPr>
          <a:xfrm>
            <a:off x="820057" y="248652"/>
            <a:ext cx="8411029" cy="496996"/>
          </a:xfrm>
          <a:prstGeom prst="rect">
            <a:avLst/>
          </a:prstGeom>
          <a:noFill/>
        </p:spPr>
        <p:txBody>
          <a:bodyPr wrap="square">
            <a:spAutoFit/>
          </a:bodyPr>
          <a:lstStyle/>
          <a:p>
            <a:pPr marL="0" marR="0" algn="ctr">
              <a:lnSpc>
                <a:spcPct val="150000"/>
              </a:lnSpc>
              <a:spcBef>
                <a:spcPts val="0"/>
              </a:spcBef>
              <a:spcAft>
                <a:spcPts val="800"/>
              </a:spcAft>
            </a:pPr>
            <a:r>
              <a:rPr lang="en-US" sz="2000" b="1">
                <a:effectLst/>
                <a:latin typeface="+mj-lt"/>
                <a:ea typeface="Calibri" panose="020F0502020204030204" pitchFamily="34" charset="0"/>
                <a:cs typeface="Times New Roman" panose="02020603050405020304" pitchFamily="18" charset="0"/>
              </a:rPr>
              <a:t>3. Xác định khối lượng riêng của một vật có hình dạng bất kì</a:t>
            </a:r>
            <a:endParaRPr lang="en-US" sz="2000">
              <a:effectLst/>
              <a:latin typeface="+mj-lt"/>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81594803-1F43-F0A8-8DDB-296837D25023}"/>
              </a:ext>
            </a:extLst>
          </p:cNvPr>
          <p:cNvSpPr/>
          <p:nvPr/>
        </p:nvSpPr>
        <p:spPr>
          <a:xfrm>
            <a:off x="212418" y="1507486"/>
            <a:ext cx="3188243" cy="3223212"/>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a:solidFill>
                  <a:schemeClr val="bg1">
                    <a:lumMod val="10000"/>
                  </a:schemeClr>
                </a:solidFill>
              </a:rPr>
              <a:t>Câu hỏi 5 (SGK – tr75)</a:t>
            </a:r>
            <a:endParaRPr lang="en-US" sz="2000">
              <a:solidFill>
                <a:schemeClr val="bg1">
                  <a:lumMod val="10000"/>
                </a:schemeClr>
              </a:solidFill>
            </a:endParaRPr>
          </a:p>
          <a:p>
            <a:pPr algn="just">
              <a:lnSpc>
                <a:spcPct val="150000"/>
              </a:lnSpc>
            </a:pPr>
            <a:r>
              <a:rPr lang="en-US" sz="2000">
                <a:solidFill>
                  <a:schemeClr val="bg1">
                    <a:lumMod val="10000"/>
                  </a:schemeClr>
                </a:solidFill>
              </a:rPr>
              <a:t>Thảo luận, đề xuất các cách xác định khối lượng riêng của một vật có hình dạng bất kì.</a:t>
            </a:r>
          </a:p>
        </p:txBody>
      </p:sp>
      <p:sp>
        <p:nvSpPr>
          <p:cNvPr id="11" name="TextBox 10">
            <a:extLst>
              <a:ext uri="{FF2B5EF4-FFF2-40B4-BE49-F238E27FC236}">
                <a16:creationId xmlns:a16="http://schemas.microsoft.com/office/drawing/2014/main" id="{C8439C71-C857-5174-DE0C-5EB7518B4B17}"/>
              </a:ext>
            </a:extLst>
          </p:cNvPr>
          <p:cNvSpPr txBox="1"/>
          <p:nvPr/>
        </p:nvSpPr>
        <p:spPr>
          <a:xfrm>
            <a:off x="3581208" y="1716432"/>
            <a:ext cx="5233929" cy="280532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vật có hình dạng bất kì bỏ lọt bình chia độ.</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cân xác định khối lượng m của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bình chia độ đo thể tích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Sử dụng công thức để tính khối lượng riêng của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242551" y="284246"/>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221179" y="1069939"/>
            <a:ext cx="1478270"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274959" y="1897915"/>
            <a:ext cx="1584069"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154484" y="1133035"/>
            <a:ext cx="4328651"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a:effectLst/>
                <a:latin typeface="+mj-lt"/>
                <a:ea typeface="Calibri" panose="020F0502020204030204" pitchFamily="34" charset="0"/>
              </a:rPr>
              <a:t>Viên đá (sỏi), cân, ống đong, nước</a:t>
            </a:r>
            <a:endParaRPr kumimoji="0" lang="en-US" sz="24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AB32B6-10DB-FEC6-12C5-2886177AC6B8}"/>
                  </a:ext>
                </a:extLst>
              </p:cNvPr>
              <p:cNvSpPr txBox="1"/>
              <p:nvPr/>
            </p:nvSpPr>
            <p:spPr>
              <a:xfrm>
                <a:off x="1859028" y="1447488"/>
                <a:ext cx="7366748" cy="3140090"/>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1: </a:t>
                </a:r>
                <a:r>
                  <a:rPr lang="en-US" sz="1800">
                    <a:effectLst/>
                    <a:latin typeface="+mj-lt"/>
                    <a:ea typeface="Calibri" panose="020F0502020204030204" pitchFamily="34" charset="0"/>
                    <a:cs typeface="Times New Roman" panose="02020603050405020304" pitchFamily="18" charset="0"/>
                  </a:rPr>
                  <a:t>Dùng cân xác định khối lượng m của viên đá.</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 </a:t>
                </a:r>
                <a:r>
                  <a:rPr lang="en-US" sz="1800">
                    <a:effectLst/>
                    <a:latin typeface="+mj-lt"/>
                    <a:ea typeface="Calibri" panose="020F0502020204030204" pitchFamily="34" charset="0"/>
                    <a:cs typeface="Times New Roman" panose="02020603050405020304" pitchFamily="18" charset="0"/>
                  </a:rPr>
                  <a:t>Đo thể tích của vật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Đổ nước vào ống đong, đọc giá trị thể tích nước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Nhúng ngập viên đá vào nước trong ống đong, đọc giá trị thể tích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Tính thể tích viên đá: V =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 </a:t>
                </a:r>
                <a:r>
                  <a:rPr lang="en-US" sz="1800">
                    <a:solidFill>
                      <a:srgbClr val="FF0000"/>
                    </a:solidFill>
                    <a:effectLst/>
                    <a:latin typeface="+mj-lt"/>
                    <a:ea typeface="Calibri" panose="020F0502020204030204" pitchFamily="34" charset="0"/>
                    <a:cs typeface="Times New Roman" panose="02020603050405020304" pitchFamily="18" charset="0"/>
                  </a:rPr>
                  <a:t>Tính khối lượng riêng </a:t>
                </a:r>
                <a:r>
                  <a:rPr lang="en-US" sz="1800">
                    <a:solidFill>
                      <a:srgbClr val="FF0000"/>
                    </a:solidFill>
                    <a:latin typeface="+mj-lt"/>
                    <a:ea typeface="Calibri" panose="020F0502020204030204" pitchFamily="34" charset="0"/>
                    <a:cs typeface="Times New Roman" panose="02020603050405020304" pitchFamily="18" charset="0"/>
                  </a:rPr>
                  <a:t>của vật bất kì </a:t>
                </a:r>
                <a:r>
                  <a:rPr lang="en-US" sz="1800">
                    <a:solidFill>
                      <a:srgbClr val="FF0000"/>
                    </a:solidFill>
                    <a:effectLst/>
                    <a:latin typeface="+mj-lt"/>
                    <a:ea typeface="Calibri" panose="020F0502020204030204" pitchFamily="34" charset="0"/>
                    <a:cs typeface="Times New Roman" panose="02020603050405020304" pitchFamily="18" charset="0"/>
                  </a:rPr>
                  <a:t>: </a:t>
                </a:r>
                <a14:m>
                  <m:oMath xmlns:m="http://schemas.openxmlformats.org/officeDocument/2006/math">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m:t>
                        </m:r>
                      </m:num>
                      <m:den>
                        <m:sSub>
                          <m:sSub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AB32B6-10DB-FEC6-12C5-2886177AC6B8}"/>
                  </a:ext>
                </a:extLst>
              </p:cNvPr>
              <p:cNvSpPr txBox="1">
                <a:spLocks noRot="1" noChangeAspect="1" noMove="1" noResize="1" noEditPoints="1" noAdjustHandles="1" noChangeArrowheads="1" noChangeShapeType="1" noTextEdit="1"/>
              </p:cNvSpPr>
              <p:nvPr/>
            </p:nvSpPr>
            <p:spPr>
              <a:xfrm>
                <a:off x="1859028" y="1447488"/>
                <a:ext cx="7366748" cy="3140090"/>
              </a:xfrm>
              <a:prstGeom prst="rect">
                <a:avLst/>
              </a:prstGeom>
              <a:blipFill>
                <a:blip r:embed="rId3"/>
                <a:stretch>
                  <a:fillRect l="-579" r="-662"/>
                </a:stretch>
              </a:blipFill>
            </p:spPr>
            <p:txBody>
              <a:bodyPr/>
              <a:lstStyle/>
              <a:p>
                <a:r>
                  <a:rPr lang="en-US">
                    <a:noFill/>
                  </a:rPr>
                  <a:t> </a:t>
                </a:r>
              </a:p>
            </p:txBody>
          </p:sp>
        </mc:Fallback>
      </mc:AlternateContent>
    </p:spTree>
    <p:extLst>
      <p:ext uri="{BB962C8B-B14F-4D97-AF65-F5344CB8AC3E}">
        <p14:creationId xmlns:p14="http://schemas.microsoft.com/office/powerpoint/2010/main" val="25614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id="{EDC0725B-D396-BECB-3073-EAC452D001FB}"/>
              </a:ext>
            </a:extLst>
          </p:cNvPr>
          <p:cNvSpPr txBox="1"/>
          <p:nvPr/>
        </p:nvSpPr>
        <p:spPr>
          <a:xfrm>
            <a:off x="2765322" y="-88491"/>
            <a:ext cx="3333135" cy="800412"/>
          </a:xfrm>
          <a:prstGeom prst="rect">
            <a:avLst/>
          </a:prstGeom>
          <a:noFill/>
        </p:spPr>
        <p:txBody>
          <a:bodyPr wrap="square" rtlCol="0">
            <a:spAutoFit/>
          </a:bodyPr>
          <a:lstStyle/>
          <a:p>
            <a:pPr algn="ctr">
              <a:lnSpc>
                <a:spcPct val="150000"/>
              </a:lnSpc>
            </a:pPr>
            <a:r>
              <a:rPr lang="en-US" sz="3500" b="1"/>
              <a:t>KHỞI ĐỘNG</a:t>
            </a:r>
          </a:p>
        </p:txBody>
      </p:sp>
      <p:pic>
        <p:nvPicPr>
          <p:cNvPr id="8" name="Picture 7">
            <a:extLst>
              <a:ext uri="{FF2B5EF4-FFF2-40B4-BE49-F238E27FC236}">
                <a16:creationId xmlns:a16="http://schemas.microsoft.com/office/drawing/2014/main" id="{046D8EB8-5482-E5B7-2037-640FB4E4746A}"/>
              </a:ext>
            </a:extLst>
          </p:cNvPr>
          <p:cNvPicPr>
            <a:picLocks noChangeAspect="1"/>
          </p:cNvPicPr>
          <p:nvPr/>
        </p:nvPicPr>
        <p:blipFill>
          <a:blip r:embed="rId3"/>
          <a:stretch>
            <a:fillRect/>
          </a:stretch>
        </p:blipFill>
        <p:spPr>
          <a:xfrm>
            <a:off x="666597" y="2181639"/>
            <a:ext cx="3278964" cy="2073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A58F3DD6-C322-9E62-1AA8-582CEABDAFC0}"/>
              </a:ext>
            </a:extLst>
          </p:cNvPr>
          <p:cNvSpPr txBox="1"/>
          <p:nvPr/>
        </p:nvSpPr>
        <p:spPr>
          <a:xfrm>
            <a:off x="4682613" y="2098405"/>
            <a:ext cx="4081616" cy="2239844"/>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000000"/>
                </a:solidFill>
                <a:effectLst/>
                <a:latin typeface="+mj-lt"/>
                <a:ea typeface="Times New Roman" panose="02020603050405020304" pitchFamily="18" charset="0"/>
                <a:cs typeface="Times New Roman" panose="02020603050405020304" pitchFamily="18" charset="0"/>
              </a:rPr>
              <a:t>Người ta làm thế nào tính được khối lượng của các khối đá dùng để dựng lên các kim tự tháp ở Ai Cập?</a:t>
            </a:r>
            <a:endParaRPr lang="en-US" sz="2400">
              <a:effectLst/>
              <a:latin typeface="+mj-lt"/>
              <a:ea typeface="Calibri" panose="020F0502020204030204" pitchFamily="34" charset="0"/>
              <a:cs typeface="Times New Roman" panose="02020603050405020304" pitchFamily="18" charset="0"/>
            </a:endParaRPr>
          </a:p>
        </p:txBody>
      </p:sp>
      <p:pic>
        <p:nvPicPr>
          <p:cNvPr id="15" name="Picture 46">
            <a:extLst>
              <a:ext uri="{FF2B5EF4-FFF2-40B4-BE49-F238E27FC236}">
                <a16:creationId xmlns:a16="http://schemas.microsoft.com/office/drawing/2014/main" id="{64D087BF-484B-2D92-9E59-B37952940CFD}"/>
              </a:ext>
            </a:extLst>
          </p:cNvPr>
          <p:cNvPicPr>
            <a:picLocks noChangeAspect="1"/>
          </p:cNvPicPr>
          <p:nvPr/>
        </p:nvPicPr>
        <p:blipFill>
          <a:blip r:embed="rId4"/>
          <a:srcRect/>
          <a:stretch>
            <a:fillRect/>
          </a:stretch>
        </p:blipFill>
        <p:spPr>
          <a:xfrm>
            <a:off x="4137141" y="1508402"/>
            <a:ext cx="825471" cy="1168809"/>
          </a:xfrm>
          <a:prstGeom prst="rect">
            <a:avLst/>
          </a:prstGeom>
        </p:spPr>
      </p:pic>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1228720" y="815160"/>
            <a:ext cx="7155737" cy="590003"/>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a:solidFill>
                  <a:schemeClr val="tx1"/>
                </a:solidFill>
              </a:rPr>
              <a:t>Quan sát hình trong mục </a:t>
            </a:r>
            <a:r>
              <a:rPr lang="en-US" sz="2200" b="1">
                <a:solidFill>
                  <a:schemeClr val="tx1"/>
                </a:solidFill>
              </a:rPr>
              <a:t>Tìm hiểu thêm (SGK – tr76):</a:t>
            </a:r>
            <a:endParaRPr lang="en-US" sz="2200">
              <a:solidFill>
                <a:schemeClr val="tx1"/>
              </a:solidFill>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7" name="Rounded Rectangle 8">
            <a:extLst>
              <a:ext uri="{FF2B5EF4-FFF2-40B4-BE49-F238E27FC236}">
                <a16:creationId xmlns:a16="http://schemas.microsoft.com/office/drawing/2014/main" id="{81594803-1F43-F0A8-8DDB-296837D25023}"/>
              </a:ext>
            </a:extLst>
          </p:cNvPr>
          <p:cNvSpPr/>
          <p:nvPr/>
        </p:nvSpPr>
        <p:spPr>
          <a:xfrm>
            <a:off x="684321" y="618638"/>
            <a:ext cx="7775357" cy="2119886"/>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1800" b="1">
                <a:solidFill>
                  <a:schemeClr val="bg1">
                    <a:lumMod val="10000"/>
                  </a:schemeClr>
                </a:solidFill>
              </a:rPr>
              <a:t>Câu hỏi 6 (SGK – tr76)</a:t>
            </a:r>
            <a:endParaRPr lang="en-US" sz="1800">
              <a:solidFill>
                <a:schemeClr val="bg1">
                  <a:lumMod val="10000"/>
                </a:schemeClr>
              </a:solidFill>
            </a:endParaRPr>
          </a:p>
          <a:p>
            <a:pPr algn="just">
              <a:lnSpc>
                <a:spcPct val="150000"/>
              </a:lnSpc>
            </a:pPr>
            <a:r>
              <a:rPr lang="en-US" sz="1800">
                <a:solidFill>
                  <a:schemeClr val="bg1">
                    <a:lumMod val="10000"/>
                  </a:schemeClr>
                </a:solidFill>
              </a:rPr>
              <a:t>Một nhóm học sinh tiến hành xác định khối lượng riêng của các viên bi giống nhau. Một bạn tiến hành thí nghiệm với một viên bi. Một bạn khác đề nghị đo tổng khối lượng và tổng thể tích của 10 viên bi. Cách làm nào cho kết quả chính xác hơn? Vì sao?</a:t>
            </a:r>
          </a:p>
        </p:txBody>
      </p:sp>
      <p:sp>
        <p:nvSpPr>
          <p:cNvPr id="5" name="TextBox 4">
            <a:extLst>
              <a:ext uri="{FF2B5EF4-FFF2-40B4-BE49-F238E27FC236}">
                <a16:creationId xmlns:a16="http://schemas.microsoft.com/office/drawing/2014/main" id="{1FAE7FB6-3FF8-CF5B-DDDA-AE756DC1682C}"/>
              </a:ext>
            </a:extLst>
          </p:cNvPr>
          <p:cNvSpPr txBox="1"/>
          <p:nvPr/>
        </p:nvSpPr>
        <p:spPr>
          <a:xfrm>
            <a:off x="3181507" y="2932511"/>
            <a:ext cx="5278171"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Khi xác định khối lượng riêng của các viên bi giống nhau ta đo tổng khối lượng và tổng thể tích của các viên bi thì kết quả thí nghiệm sẽ chính xác hơn vì khi đó sai số sẽ nhỏ.</a:t>
            </a:r>
          </a:p>
        </p:txBody>
      </p:sp>
      <p:sp>
        <p:nvSpPr>
          <p:cNvPr id="8" name="Arrow: Curved Right 7">
            <a:extLst>
              <a:ext uri="{FF2B5EF4-FFF2-40B4-BE49-F238E27FC236}">
                <a16:creationId xmlns:a16="http://schemas.microsoft.com/office/drawing/2014/main" id="{A2AA5AF6-04C3-E7ED-36CE-582CC805DC32}"/>
              </a:ext>
            </a:extLst>
          </p:cNvPr>
          <p:cNvSpPr/>
          <p:nvPr/>
        </p:nvSpPr>
        <p:spPr>
          <a:xfrm>
            <a:off x="1481177" y="3100953"/>
            <a:ext cx="1322479" cy="1284694"/>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40">
            <a:extLst>
              <a:ext uri="{FF2B5EF4-FFF2-40B4-BE49-F238E27FC236}">
                <a16:creationId xmlns:a16="http://schemas.microsoft.com/office/drawing/2014/main" id="{A2B05B2D-8AC8-98D4-E1FE-EE85B7D5C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7120" y="92312"/>
            <a:ext cx="1437068" cy="1052652"/>
          </a:xfrm>
          <a:prstGeom prst="rect">
            <a:avLst/>
          </a:prstGeom>
        </p:spPr>
      </p:pic>
    </p:spTree>
    <p:extLst>
      <p:ext uri="{BB962C8B-B14F-4D97-AF65-F5344CB8AC3E}">
        <p14:creationId xmlns:p14="http://schemas.microsoft.com/office/powerpoint/2010/main" val="1237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093871" y="1106706"/>
            <a:ext cx="6956258" cy="958660"/>
          </a:xfrm>
          <a:prstGeom prst="rect">
            <a:avLst/>
          </a:prstGeom>
          <a:noFill/>
        </p:spPr>
        <p:txBody>
          <a:bodyPr wrap="square">
            <a:spAutoFit/>
          </a:bodyPr>
          <a:lstStyle/>
          <a:p>
            <a:pPr marL="0" marR="0" algn="ctr">
              <a:lnSpc>
                <a:spcPct val="150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Câu 1: </a:t>
            </a:r>
            <a:r>
              <a:rPr lang="en-US" sz="2000">
                <a:effectLst/>
                <a:latin typeface="+mj-lt"/>
                <a:ea typeface="Times New Roman" panose="02020603050405020304" pitchFamily="18" charset="0"/>
                <a:cs typeface="Times New Roman" panose="02020603050405020304" pitchFamily="18" charset="0"/>
              </a:rPr>
              <a:t>Công thức nào dưới đây tính khối lượng riêng của một chất theo khối lượng và thể tích?</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2A5DCD1F-F39D-0617-E4F0-0C5440A5D3DC}"/>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3"/>
                  <a:stretch>
                    <a:fillRect/>
                  </a:stretch>
                </a:blipFill>
                <a:ln>
                  <a:solidFill>
                    <a:schemeClr val="accent3">
                      <a:lumMod val="25000"/>
                    </a:schemeClr>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72D0CD67-2A95-1396-86E1-7E2F008FEA7B}"/>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4"/>
                  <a:stretch>
                    <a:fillRect/>
                  </a:stretch>
                </a:blipFill>
                <a:ln>
                  <a:solidFill>
                    <a:schemeClr val="accent3">
                      <a:lumMod val="25000"/>
                    </a:schemeClr>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accent3">
                                <a:lumMod val="10000"/>
                              </a:schemeClr>
                            </a:solidFill>
                            <a:latin typeface="Cambria Math" panose="02040503050406030204" pitchFamily="18" charset="0"/>
                            <a:cs typeface="Arial" panose="020B0604020202020204" pitchFamily="34" charset="0"/>
                          </a:rPr>
                          <m:t>D</m:t>
                        </m:r>
                        <m:r>
                          <a:rPr lang="en-US" sz="2400" i="0" smtClean="0">
                            <a:solidFill>
                              <a:schemeClr val="accent3">
                                <a:lumMod val="10000"/>
                              </a:schemeClr>
                            </a:solidFill>
                            <a:latin typeface="Cambria Math" panose="02040503050406030204" pitchFamily="18" charset="0"/>
                            <a:cs typeface="Arial" panose="020B0604020202020204" pitchFamily="34" charset="0"/>
                          </a:rPr>
                          <m:t>=</m:t>
                        </m:r>
                        <m:f>
                          <m:fPr>
                            <m:ctrlPr>
                              <a:rPr lang="en-US" sz="2400" i="1" smtClean="0">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FD4E09C2-3E38-DCA1-3C36-B642FF8FDFA5}"/>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5"/>
                  <a:stretch>
                    <a:fillRect/>
                  </a:stretch>
                </a:blipFill>
                <a:ln>
                  <a:solidFill>
                    <a:schemeClr val="accent3">
                      <a:lumMod val="25000"/>
                    </a:schemeClr>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smtClean="0">
                            <a:solidFill>
                              <a:schemeClr val="accent3">
                                <a:lumMod val="10000"/>
                              </a:schemeClr>
                            </a:solidFill>
                            <a:latin typeface="Cambria Math" panose="02040503050406030204" pitchFamily="18" charset="0"/>
                            <a:cs typeface="Arial" panose="020B0604020202020204" pitchFamily="34" charset="0"/>
                          </a:rPr>
                          <m:t>V</m:t>
                        </m:r>
                        <m:r>
                          <a:rPr lang="en-US" sz="2400">
                            <a:solidFill>
                              <a:schemeClr val="accent3">
                                <a:lumMod val="10000"/>
                              </a:schemeClr>
                            </a:solidFill>
                            <a:latin typeface="Cambria Math" panose="02040503050406030204" pitchFamily="18" charset="0"/>
                            <a:cs typeface="Arial" panose="020B0604020202020204" pitchFamily="34" charset="0"/>
                          </a:rPr>
                          <m:t>=</m:t>
                        </m:r>
                        <m:f>
                          <m:fPr>
                            <m:ctrlPr>
                              <a:rPr lang="en-US" sz="2400" i="1">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9" name="Rectangle: Rounded Corners 18">
                  <a:extLst>
                    <a:ext uri="{FF2B5EF4-FFF2-40B4-BE49-F238E27FC236}">
                      <a16:creationId xmlns:a16="http://schemas.microsoft.com/office/drawing/2014/main" id="{AB907115-DB74-1828-D4B9-EFDADF3CB8BF}"/>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6"/>
                  <a:stretch>
                    <a:fillRect/>
                  </a:stretch>
                </a:blipFill>
                <a:ln>
                  <a:solidFill>
                    <a:schemeClr val="accent3">
                      <a:lumMod val="25000"/>
                    </a:schemeClr>
                  </a:solidFill>
                </a:ln>
              </p:spPr>
              <p:txBody>
                <a:bodyPr/>
                <a:lstStyle/>
                <a:p>
                  <a:r>
                    <a:rPr lang="en-US">
                      <a:noFill/>
                    </a:rPr>
                    <a:t> </a:t>
                  </a:r>
                </a:p>
              </p:txBody>
            </p:sp>
          </mc:Fallback>
        </mc:AlternateContent>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46434" y="4042866"/>
            <a:ext cx="912796" cy="84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270510" y="845828"/>
            <a:ext cx="8602980" cy="1305165"/>
          </a:xfrm>
          <a:prstGeom prst="rect">
            <a:avLst/>
          </a:prstGeom>
          <a:noFill/>
        </p:spPr>
        <p:txBody>
          <a:bodyPr wrap="square">
            <a:spAutoFit/>
          </a:bodyPr>
          <a:lstStyle/>
          <a:p>
            <a:pPr algn="ctr">
              <a:lnSpc>
                <a:spcPct val="150000"/>
              </a:lnSpc>
            </a:pPr>
            <a:r>
              <a:rPr lang="en-US" sz="2800" b="1">
                <a:effectLst/>
                <a:latin typeface="Arial" panose="020B0604020202020204" pitchFamily="34" charset="0"/>
                <a:ea typeface="Times New Roman" panose="02020603050405020304" pitchFamily="18" charset="0"/>
                <a:cs typeface="Arial" panose="020B0604020202020204" pitchFamily="34" charset="0"/>
              </a:rPr>
              <a:t>Câu 2: </a:t>
            </a:r>
            <a:r>
              <a:rPr lang="vi-VN" sz="2800">
                <a:latin typeface="Arial" panose="020B0604020202020204" pitchFamily="34" charset="0"/>
                <a:ea typeface="Times New Roman" panose="02020603050405020304" pitchFamily="18" charset="0"/>
                <a:cs typeface="Arial" panose="020B0604020202020204" pitchFamily="34" charset="0"/>
              </a:rPr>
              <a:t>Cho biết 13,5 kg nhôm có thể tích là 5 dm</a:t>
            </a:r>
            <a:r>
              <a:rPr lang="en-US" sz="2800" baseline="30000">
                <a:latin typeface="Arial" panose="020B0604020202020204" pitchFamily="34" charset="0"/>
                <a:ea typeface="Times New Roman" panose="02020603050405020304" pitchFamily="18" charset="0"/>
                <a:cs typeface="Arial" panose="020B0604020202020204" pitchFamily="34" charset="0"/>
              </a:rPr>
              <a:t>3</a:t>
            </a:r>
            <a:r>
              <a:rPr lang="vi-VN" sz="2800">
                <a:latin typeface="Arial" panose="020B0604020202020204" pitchFamily="34" charset="0"/>
                <a:ea typeface="Times New Roman" panose="02020603050405020304" pitchFamily="18" charset="0"/>
                <a:cs typeface="Arial" panose="020B0604020202020204" pitchFamily="34" charset="0"/>
              </a:rPr>
              <a:t>. Khối lượng riêng của nhôm bằng bao nhiêu?</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2700 kg/dm</a:t>
              </a:r>
              <a:r>
                <a:rPr lang="en-US" sz="2000" baseline="30000">
                  <a:solidFill>
                    <a:schemeClr val="accent3">
                      <a:lumMod val="10000"/>
                    </a:schemeClr>
                  </a:solidFill>
                  <a:latin typeface="Arial" panose="020B0604020202020204" pitchFamily="34" charset="0"/>
                  <a:cs typeface="Arial" panose="020B0604020202020204" pitchFamily="34" charset="0"/>
                </a:rPr>
                <a:t>3</a:t>
              </a:r>
              <a:r>
                <a:rPr lang="en-US" sz="20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260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41000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292768" y="1103504"/>
            <a:ext cx="8558463"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3: </a:t>
            </a:r>
            <a:r>
              <a:rPr lang="vi-VN" sz="2000">
                <a:latin typeface="Arial" panose="020B0604020202020204" pitchFamily="34" charset="0"/>
                <a:ea typeface="Times New Roman" panose="02020603050405020304" pitchFamily="18" charset="0"/>
                <a:cs typeface="Arial" panose="020B0604020202020204" pitchFamily="34" charset="0"/>
              </a:rPr>
              <a:t>Một hộp sữa Ông Thọ có khối lượng 397 g và có thể tích 320 cm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Hãy tính khối lượng riêng của sữa trong hộp theo đơn vị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Arial" panose="020B0604020202020204" pitchFamily="34" charset="0"/>
                  <a:cs typeface="Arial" panose="020B0604020202020204" pitchFamily="34" charset="0"/>
                </a:rPr>
                <a:t>1440,6 kg/m</a:t>
              </a:r>
              <a:r>
                <a:rPr lang="en-US" sz="1800" baseline="30000">
                  <a:solidFill>
                    <a:schemeClr val="accent3">
                      <a:lumMod val="10000"/>
                    </a:schemeClr>
                  </a:solidFill>
                  <a:latin typeface="Arial" panose="020B0604020202020204" pitchFamily="34" charset="0"/>
                  <a:cs typeface="Arial" panose="020B0604020202020204" pitchFamily="34" charset="0"/>
                </a:rPr>
                <a:t>3</a:t>
              </a:r>
              <a:r>
                <a:rPr lang="en-US" sz="18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1240,6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1740,6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1300,6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17000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964532" y="1103504"/>
            <a:ext cx="7214936"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4: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dầu ăn vào khoảng 800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Do đó, 2 lít dầu ăn sẽ có khối lượng khoảng.</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1,6 kg</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0,16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461" y="3979320"/>
            <a:ext cx="912796" cy="848318"/>
          </a:xfrm>
          <a:prstGeom prst="rect">
            <a:avLst/>
          </a:prstGeom>
        </p:spPr>
      </p:pic>
    </p:spTree>
    <p:extLst>
      <p:ext uri="{BB962C8B-B14F-4D97-AF65-F5344CB8AC3E}">
        <p14:creationId xmlns:p14="http://schemas.microsoft.com/office/powerpoint/2010/main" val="11338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665371" y="1038928"/>
            <a:ext cx="5813257"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5: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r>
              <a:rPr lang="en-US" sz="2000">
                <a:latin typeface="Arial" panose="020B0604020202020204" pitchFamily="34" charset="0"/>
                <a:ea typeface="Times New Roman" panose="02020603050405020304" pitchFamily="18" charset="0"/>
                <a:cs typeface="Arial" panose="020B0604020202020204" pitchFamily="34" charset="0"/>
              </a:rPr>
              <a:t>:</a:t>
            </a:r>
            <a:endParaRPr lang="vi-VN" sz="2000">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12,8 cm</a:t>
              </a:r>
              <a:r>
                <a:rPr lang="en-US" sz="2000" baseline="30000">
                  <a:solidFill>
                    <a:schemeClr val="accent3">
                      <a:lumMod val="10000"/>
                    </a:schemeClr>
                  </a:solidFill>
                  <a:latin typeface="Arial" panose="020B0604020202020204" pitchFamily="34" charset="0"/>
                  <a:cs typeface="Arial" panose="020B0604020202020204" pitchFamily="34"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Tree>
    <p:extLst>
      <p:ext uri="{BB962C8B-B14F-4D97-AF65-F5344CB8AC3E}">
        <p14:creationId xmlns:p14="http://schemas.microsoft.com/office/powerpoint/2010/main" val="39273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3" name="Title 2">
            <a:extLst>
              <a:ext uri="{FF2B5EF4-FFF2-40B4-BE49-F238E27FC236}">
                <a16:creationId xmlns:a16="http://schemas.microsoft.com/office/drawing/2014/main" id="{5D052EFA-D98D-ABAD-7B20-37ADAD2D99FC}"/>
              </a:ext>
            </a:extLst>
          </p:cNvPr>
          <p:cNvSpPr>
            <a:spLocks noGrp="1"/>
          </p:cNvSpPr>
          <p:nvPr>
            <p:ph type="title"/>
          </p:nvPr>
        </p:nvSpPr>
        <p:spPr>
          <a:xfrm>
            <a:off x="720000" y="216425"/>
            <a:ext cx="7704000" cy="572700"/>
          </a:xfrm>
        </p:spPr>
        <p:txBody>
          <a:bodyPr/>
          <a:lstStyle/>
          <a:p>
            <a:r>
              <a:rPr lang="en-US" sz="3500" b="1">
                <a:latin typeface="+mj-lt"/>
              </a:rPr>
              <a:t>VẬN DỤNG</a:t>
            </a:r>
          </a:p>
        </p:txBody>
      </p:sp>
      <p:sp>
        <p:nvSpPr>
          <p:cNvPr id="6" name="TextBox 5">
            <a:extLst>
              <a:ext uri="{FF2B5EF4-FFF2-40B4-BE49-F238E27FC236}">
                <a16:creationId xmlns:a16="http://schemas.microsoft.com/office/drawing/2014/main" id="{B59C4205-776D-5545-8ACB-8D088556C2BD}"/>
              </a:ext>
            </a:extLst>
          </p:cNvPr>
          <p:cNvSpPr txBox="1"/>
          <p:nvPr/>
        </p:nvSpPr>
        <p:spPr>
          <a:xfrm>
            <a:off x="247775" y="1929343"/>
            <a:ext cx="8648450" cy="2805320"/>
          </a:xfrm>
          <a:prstGeom prst="rect">
            <a:avLst/>
          </a:prstGeom>
          <a:noFill/>
        </p:spPr>
        <p:txBody>
          <a:bodyPr wrap="square">
            <a:spAutoFit/>
          </a:bodyPr>
          <a:lstStyle/>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Đề xuất phương án xác định khối lượng riêng của một chiếc chìa khóa.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Ước tính khối lượng không khí ở trong lớp học của em khi đóng cửa.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Tại cùng một nơi trên mặt đất, trọng lượng của vật tỉ lệ với khối lượng của nó. Số đo trọng lượng P (tính theo đơn vị N) gần bằng 10 lần số đo khối lượng m của nó (tính theo đơn vị kg). Chứng minh rằng: Trọng lượng riêng của vật (kí hiệu là d): d = 10D.</a:t>
            </a:r>
            <a:endParaRPr lang="en-US" sz="200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3221E75-B605-CB86-AB98-DC09FDC36D8E}"/>
              </a:ext>
            </a:extLst>
          </p:cNvPr>
          <p:cNvSpPr/>
          <p:nvPr/>
        </p:nvSpPr>
        <p:spPr>
          <a:xfrm>
            <a:off x="0" y="1066065"/>
            <a:ext cx="9144000"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8" name="TextBox 7">
            <a:extLst>
              <a:ext uri="{FF2B5EF4-FFF2-40B4-BE49-F238E27FC236}">
                <a16:creationId xmlns:a16="http://schemas.microsoft.com/office/drawing/2014/main" id="{CFDBF814-3833-2FFF-2E50-1900D31CB931}"/>
              </a:ext>
            </a:extLst>
          </p:cNvPr>
          <p:cNvSpPr txBox="1"/>
          <p:nvPr/>
        </p:nvSpPr>
        <p:spPr>
          <a:xfrm>
            <a:off x="350397" y="1453268"/>
            <a:ext cx="4393541" cy="2805320"/>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chiếc chìa khóa cần cân chìa khóa và xác định thể tích của nó bằng bình tràn hoặc bình chia độ. </a:t>
            </a: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 vào công thức để tính khối lượng riêng của chiếc chìa khóa.</a:t>
            </a:r>
          </a:p>
        </p:txBody>
      </p:sp>
      <p:sp>
        <p:nvSpPr>
          <p:cNvPr id="9" name="Rectangle: Rounded Corners 8">
            <a:extLst>
              <a:ext uri="{FF2B5EF4-FFF2-40B4-BE49-F238E27FC236}">
                <a16:creationId xmlns:a16="http://schemas.microsoft.com/office/drawing/2014/main" id="{730F0747-40B2-A7E7-1A3A-870A27096EE0}"/>
              </a:ext>
            </a:extLst>
          </p:cNvPr>
          <p:cNvSpPr/>
          <p:nvPr/>
        </p:nvSpPr>
        <p:spPr>
          <a:xfrm>
            <a:off x="1602893" y="281296"/>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1:</a:t>
            </a:r>
          </a:p>
        </p:txBody>
      </p:sp>
      <p:pic>
        <p:nvPicPr>
          <p:cNvPr id="3" name="Picture 2" descr="A set of keys on a ring&#10;&#10;Description automatically generated">
            <a:extLst>
              <a:ext uri="{FF2B5EF4-FFF2-40B4-BE49-F238E27FC236}">
                <a16:creationId xmlns:a16="http://schemas.microsoft.com/office/drawing/2014/main" id="{F8701275-E7AE-344E-DB2B-F4DF9EC0BEEF}"/>
              </a:ext>
            </a:extLst>
          </p:cNvPr>
          <p:cNvPicPr>
            <a:picLocks noChangeAspect="1"/>
          </p:cNvPicPr>
          <p:nvPr/>
        </p:nvPicPr>
        <p:blipFill>
          <a:blip r:embed="rId3"/>
          <a:stretch>
            <a:fillRect/>
          </a:stretch>
        </p:blipFill>
        <p:spPr>
          <a:xfrm>
            <a:off x="4837723" y="796330"/>
            <a:ext cx="4119196" cy="4119196"/>
          </a:xfrm>
          <a:prstGeom prst="rect">
            <a:avLst/>
          </a:prstGeom>
        </p:spPr>
      </p:pic>
    </p:spTree>
    <p:extLst>
      <p:ext uri="{BB962C8B-B14F-4D97-AF65-F5344CB8AC3E}">
        <p14:creationId xmlns:p14="http://schemas.microsoft.com/office/powerpoint/2010/main" val="18595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541480"/>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2</a:t>
            </a:r>
          </a:p>
        </p:txBody>
      </p:sp>
      <p:sp>
        <p:nvSpPr>
          <p:cNvPr id="3" name="Rectangle: Rounded Corners 2">
            <a:extLst>
              <a:ext uri="{FF2B5EF4-FFF2-40B4-BE49-F238E27FC236}">
                <a16:creationId xmlns:a16="http://schemas.microsoft.com/office/drawing/2014/main" id="{77199ADF-3656-A84A-800E-6AAE701849A4}"/>
              </a:ext>
            </a:extLst>
          </p:cNvPr>
          <p:cNvSpPr/>
          <p:nvPr/>
        </p:nvSpPr>
        <p:spPr>
          <a:xfrm>
            <a:off x="247845" y="1707661"/>
            <a:ext cx="2901755"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Tra Bảng 14.1 (SGK – tr74) để biết được khối lượng riêng của không khí khô: 1,23 kg/m3.</a:t>
            </a:r>
          </a:p>
        </p:txBody>
      </p:sp>
      <p:sp>
        <p:nvSpPr>
          <p:cNvPr id="4" name="Rectangle: Rounded Corners 3">
            <a:extLst>
              <a:ext uri="{FF2B5EF4-FFF2-40B4-BE49-F238E27FC236}">
                <a16:creationId xmlns:a16="http://schemas.microsoft.com/office/drawing/2014/main" id="{5129D6CF-AD8A-6590-CB1D-88342047AA3F}"/>
              </a:ext>
            </a:extLst>
          </p:cNvPr>
          <p:cNvSpPr/>
          <p:nvPr/>
        </p:nvSpPr>
        <p:spPr>
          <a:xfrm>
            <a:off x="3299753" y="1707661"/>
            <a:ext cx="3077602"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Đo chiều dài a, chiều rộng b và chiều cao c của lớp học, ta xác định được thể tích của không khí trong phòng khi đóng kín cửa V = a.b.c.</a:t>
            </a:r>
          </a:p>
        </p:txBody>
      </p:sp>
      <p:sp>
        <p:nvSpPr>
          <p:cNvPr id="5" name="Rectangle: Rounded Corners 4">
            <a:extLst>
              <a:ext uri="{FF2B5EF4-FFF2-40B4-BE49-F238E27FC236}">
                <a16:creationId xmlns:a16="http://schemas.microsoft.com/office/drawing/2014/main" id="{B107D258-6D86-FBA9-710B-3BBE550D1EB2}"/>
              </a:ext>
            </a:extLst>
          </p:cNvPr>
          <p:cNvSpPr/>
          <p:nvPr/>
        </p:nvSpPr>
        <p:spPr>
          <a:xfrm>
            <a:off x="6527508" y="1707661"/>
            <a:ext cx="2368647"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Khối lượng của không khí ước tính là: m = D.V.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385644"/>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3</a:t>
            </a:r>
          </a:p>
        </p:txBody>
      </p:sp>
      <p:grpSp>
        <p:nvGrpSpPr>
          <p:cNvPr id="15" name="Group 14">
            <a:extLst>
              <a:ext uri="{FF2B5EF4-FFF2-40B4-BE49-F238E27FC236}">
                <a16:creationId xmlns:a16="http://schemas.microsoft.com/office/drawing/2014/main" id="{6FD42BE3-13B5-A94C-D5E3-8B7D9D918F94}"/>
              </a:ext>
            </a:extLst>
          </p:cNvPr>
          <p:cNvGrpSpPr/>
          <p:nvPr/>
        </p:nvGrpSpPr>
        <p:grpSpPr>
          <a:xfrm>
            <a:off x="867508" y="1599829"/>
            <a:ext cx="4393907" cy="538692"/>
            <a:chOff x="867508" y="1599829"/>
            <a:chExt cx="4393907" cy="538692"/>
          </a:xfrm>
        </p:grpSpPr>
        <p:sp>
          <p:nvSpPr>
            <p:cNvPr id="2" name="TextBox 1">
              <a:extLst>
                <a:ext uri="{FF2B5EF4-FFF2-40B4-BE49-F238E27FC236}">
                  <a16:creationId xmlns:a16="http://schemas.microsoft.com/office/drawing/2014/main" id="{CFBBC241-17CB-4C9F-4CCE-4713DADA6BE7}"/>
                </a:ext>
              </a:extLst>
            </p:cNvPr>
            <p:cNvSpPr txBox="1"/>
            <p:nvPr/>
          </p:nvSpPr>
          <p:spPr>
            <a:xfrm>
              <a:off x="867508" y="1599829"/>
              <a:ext cx="1346785" cy="496996"/>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Ta có:</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F5C11DC-46B0-64ED-7C28-4DAED39EC40E}"/>
                </a:ext>
              </a:extLst>
            </p:cNvPr>
            <p:cNvGrpSpPr/>
            <p:nvPr/>
          </p:nvGrpSpPr>
          <p:grpSpPr>
            <a:xfrm>
              <a:off x="2335139" y="1599829"/>
              <a:ext cx="2926276" cy="538692"/>
              <a:chOff x="2936923" y="2140779"/>
              <a:chExt cx="2926276" cy="538692"/>
            </a:xfrm>
          </p:grpSpPr>
          <p:sp>
            <p:nvSpPr>
              <p:cNvPr id="7" name="TextBox 6">
                <a:extLst>
                  <a:ext uri="{FF2B5EF4-FFF2-40B4-BE49-F238E27FC236}">
                    <a16:creationId xmlns:a16="http://schemas.microsoft.com/office/drawing/2014/main" id="{86F9332E-690C-575D-AE88-CDB4853E9344}"/>
                  </a:ext>
                </a:extLst>
              </p:cNvPr>
              <p:cNvSpPr txBox="1"/>
              <p:nvPr/>
            </p:nvSpPr>
            <p:spPr>
              <a:xfrm>
                <a:off x="2936923" y="2156251"/>
                <a:ext cx="851877" cy="523220"/>
              </a:xfrm>
              <a:prstGeom prst="rect">
                <a:avLst/>
              </a:prstGeom>
              <a:noFill/>
            </p:spPr>
            <p:txBody>
              <a:bodyPr wrap="square" rtlCol="0">
                <a:spAutoFit/>
              </a:bodyPr>
              <a:lstStyle/>
              <a:p>
                <a:r>
                  <a:rPr lang="en-US" sz="2800" b="1"/>
                  <a:t>P</a:t>
                </a:r>
              </a:p>
            </p:txBody>
          </p:sp>
          <p:sp>
            <p:nvSpPr>
              <p:cNvPr id="8" name="Equals 7">
                <a:extLst>
                  <a:ext uri="{FF2B5EF4-FFF2-40B4-BE49-F238E27FC236}">
                    <a16:creationId xmlns:a16="http://schemas.microsoft.com/office/drawing/2014/main" id="{60721E02-1EAD-0E80-96D0-6DD246470D34}"/>
                  </a:ext>
                </a:extLst>
              </p:cNvPr>
              <p:cNvSpPr/>
              <p:nvPr/>
            </p:nvSpPr>
            <p:spPr>
              <a:xfrm>
                <a:off x="3527961" y="2257240"/>
                <a:ext cx="521677" cy="329506"/>
              </a:xfrm>
              <a:prstGeom prst="mathEqual">
                <a:avLst>
                  <a:gd name="adj1" fmla="val 23520"/>
                  <a:gd name="adj2" fmla="val 2599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3F16CD-1417-5DB3-4AD6-F1527523DF11}"/>
                  </a:ext>
                </a:extLst>
              </p:cNvPr>
              <p:cNvSpPr txBox="1"/>
              <p:nvPr/>
            </p:nvSpPr>
            <p:spPr>
              <a:xfrm>
                <a:off x="4187385" y="2140779"/>
                <a:ext cx="1675814" cy="523220"/>
              </a:xfrm>
              <a:prstGeom prst="rect">
                <a:avLst/>
              </a:prstGeom>
              <a:noFill/>
            </p:spPr>
            <p:txBody>
              <a:bodyPr wrap="square" rtlCol="0">
                <a:spAutoFit/>
              </a:bodyPr>
              <a:lstStyle/>
              <a:p>
                <a:r>
                  <a:rPr lang="en-US" sz="2800" b="1"/>
                  <a:t>10.m</a:t>
                </a:r>
              </a:p>
            </p:txBody>
          </p:sp>
        </p:grpSp>
      </p:grpSp>
      <p:sp>
        <p:nvSpPr>
          <p:cNvPr id="12" name="TextBox 11">
            <a:extLst>
              <a:ext uri="{FF2B5EF4-FFF2-40B4-BE49-F238E27FC236}">
                <a16:creationId xmlns:a16="http://schemas.microsoft.com/office/drawing/2014/main" id="{5120DBC7-D887-E615-38DF-E2B636FEF6A9}"/>
              </a:ext>
            </a:extLst>
          </p:cNvPr>
          <p:cNvSpPr txBox="1"/>
          <p:nvPr/>
        </p:nvSpPr>
        <p:spPr>
          <a:xfrm>
            <a:off x="867508" y="2259001"/>
            <a:ext cx="6869723" cy="96000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vi-VN" sz="2000">
                <a:latin typeface="Arial" panose="020B0604020202020204" pitchFamily="34" charset="0"/>
                <a:ea typeface="Times New Roman" panose="02020603050405020304" pitchFamily="18" charset="0"/>
                <a:cs typeface="Arial" panose="020B0604020202020204" pitchFamily="34" charset="0"/>
              </a:rPr>
              <a:t>trọng lượng riêng được xác định bằng trọng lượng của một đơn vị thể tích chất đó</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2F5844C-ACE4-E1CC-4BD4-2B42A0321313}"/>
              </a:ext>
            </a:extLst>
          </p:cNvPr>
          <p:cNvGrpSpPr/>
          <p:nvPr/>
        </p:nvGrpSpPr>
        <p:grpSpPr>
          <a:xfrm>
            <a:off x="1503207" y="3277707"/>
            <a:ext cx="5466224" cy="1480149"/>
            <a:chOff x="768561" y="2894064"/>
            <a:chExt cx="5466224" cy="148014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0D6BBF-AEA9-626C-E843-297006B2801C}"/>
                    </a:ext>
                  </a:extLst>
                </p:cNvPr>
                <p:cNvSpPr txBox="1"/>
                <p:nvPr/>
              </p:nvSpPr>
              <p:spPr>
                <a:xfrm>
                  <a:off x="1513583" y="2894064"/>
                  <a:ext cx="4721202" cy="1480149"/>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m:oMathPara>
                  </a14:m>
                  <a:endParaRPr lang="en-US" sz="32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90D6BBF-AEA9-626C-E843-297006B2801C}"/>
                    </a:ext>
                  </a:extLst>
                </p:cNvPr>
                <p:cNvSpPr txBox="1">
                  <a:spLocks noRot="1" noChangeAspect="1" noMove="1" noResize="1" noEditPoints="1" noAdjustHandles="1" noChangeArrowheads="1" noChangeShapeType="1" noTextEdit="1"/>
                </p:cNvSpPr>
                <p:nvPr/>
              </p:nvSpPr>
              <p:spPr>
                <a:xfrm>
                  <a:off x="1513583" y="2894064"/>
                  <a:ext cx="4721202" cy="1480149"/>
                </a:xfrm>
                <a:prstGeom prst="rect">
                  <a:avLst/>
                </a:prstGeom>
                <a:blipFill>
                  <a:blip r:embed="rId3"/>
                  <a:stretch>
                    <a:fillRect/>
                  </a:stretch>
                </a:blipFill>
              </p:spPr>
              <p:txBody>
                <a:bodyPr/>
                <a:lstStyle/>
                <a:p>
                  <a:r>
                    <a:rPr lang="en-US">
                      <a:noFill/>
                    </a:rPr>
                    <a:t> </a:t>
                  </a:r>
                </a:p>
              </p:txBody>
            </p:sp>
          </mc:Fallback>
        </mc:AlternateContent>
        <p:sp>
          <p:nvSpPr>
            <p:cNvPr id="13" name="Arrow: Notched Right 12">
              <a:extLst>
                <a:ext uri="{FF2B5EF4-FFF2-40B4-BE49-F238E27FC236}">
                  <a16:creationId xmlns:a16="http://schemas.microsoft.com/office/drawing/2014/main" id="{432C4688-D789-979F-C7AA-0F3314624560}"/>
                </a:ext>
              </a:extLst>
            </p:cNvPr>
            <p:cNvSpPr/>
            <p:nvPr/>
          </p:nvSpPr>
          <p:spPr>
            <a:xfrm>
              <a:off x="768561" y="3570197"/>
              <a:ext cx="692916"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7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730565" y="1708354"/>
            <a:ext cx="7543799" cy="13744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b="1" dirty="0">
                <a:solidFill>
                  <a:schemeClr val="bg1">
                    <a:lumMod val="25000"/>
                  </a:schemeClr>
                </a:solidFill>
                <a:latin typeface="+mj-lt"/>
              </a:rPr>
              <a:t>BÀI 14:</a:t>
            </a:r>
            <a:br>
              <a:rPr lang="en-US" sz="3600" b="1" dirty="0">
                <a:solidFill>
                  <a:schemeClr val="bg1">
                    <a:lumMod val="25000"/>
                  </a:schemeClr>
                </a:solidFill>
                <a:latin typeface="+mj-lt"/>
              </a:rPr>
            </a:br>
            <a:r>
              <a:rPr lang="en-US" sz="3600" b="1" dirty="0">
                <a:solidFill>
                  <a:schemeClr val="bg1">
                    <a:lumMod val="25000"/>
                  </a:schemeClr>
                </a:solidFill>
                <a:latin typeface="+mj-lt"/>
              </a:rPr>
              <a:t>KHỐI LƯỢNG RIÊNG</a:t>
            </a:r>
            <a:endParaRPr sz="3600" b="1" dirty="0">
              <a:solidFill>
                <a:schemeClr val="bg1">
                  <a:lumMod val="25000"/>
                </a:schemeClr>
              </a:solidFill>
              <a:latin typeface="+mj-lt"/>
            </a:endParaRPr>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C0AA3608-47EA-AFEE-DA45-C80C6C9201E3}"/>
              </a:ext>
            </a:extLst>
          </p:cNvPr>
          <p:cNvSpPr/>
          <p:nvPr/>
        </p:nvSpPr>
        <p:spPr>
          <a:xfrm>
            <a:off x="917189" y="530353"/>
            <a:ext cx="7170553" cy="523220"/>
          </a:xfrm>
          <a:prstGeom prst="rect">
            <a:avLst/>
          </a:prstGeom>
          <a:noFill/>
        </p:spPr>
        <p:txBody>
          <a:bodyPr wrap="none" lIns="91440" tIns="45720" rIns="91440" bIns="45720">
            <a:spAutoFit/>
          </a:bodyPr>
          <a:lstStyle/>
          <a:p>
            <a:pPr algn="ctr"/>
            <a:r>
              <a:rPr lang="en-US" sz="2800" b="1" cap="none" spc="0" dirty="0" err="1">
                <a:ln w="1905"/>
                <a:solidFill>
                  <a:srgbClr val="FF0000"/>
                </a:solidFill>
                <a:effectLst>
                  <a:innerShdw blurRad="69850" dist="43180" dir="5400000">
                    <a:srgbClr val="000000">
                      <a:alpha val="65000"/>
                    </a:srgbClr>
                  </a:innerShdw>
                </a:effectLst>
              </a:rPr>
              <a:t>PHẦN</a:t>
            </a:r>
            <a:r>
              <a:rPr lang="en-US" sz="2800" b="1" cap="none" spc="0" dirty="0">
                <a:ln w="1905"/>
                <a:solidFill>
                  <a:srgbClr val="FF0000"/>
                </a:solidFill>
                <a:effectLst>
                  <a:innerShdw blurRad="69850" dist="43180" dir="5400000">
                    <a:srgbClr val="000000">
                      <a:alpha val="65000"/>
                    </a:srgbClr>
                  </a:innerShdw>
                </a:effectLst>
              </a:rPr>
              <a:t> 2: </a:t>
            </a:r>
            <a:r>
              <a:rPr lang="en-US" sz="2800" b="1" cap="none" spc="0" dirty="0" err="1">
                <a:ln w="1905"/>
                <a:solidFill>
                  <a:srgbClr val="FF0000"/>
                </a:solidFill>
                <a:effectLst>
                  <a:innerShdw blurRad="69850" dist="43180" dir="5400000">
                    <a:srgbClr val="000000">
                      <a:alpha val="65000"/>
                    </a:srgbClr>
                  </a:innerShdw>
                </a:effectLst>
              </a:rPr>
              <a:t>NĂNG</a:t>
            </a:r>
            <a:r>
              <a:rPr lang="en-US" sz="2800" b="1" cap="none" spc="0" dirty="0">
                <a:ln w="1905"/>
                <a:solidFill>
                  <a:srgbClr val="FF0000"/>
                </a:solidFill>
                <a:effectLst>
                  <a:innerShdw blurRad="69850" dist="43180" dir="5400000">
                    <a:srgbClr val="000000">
                      <a:alpha val="65000"/>
                    </a:srgbClr>
                  </a:innerShdw>
                </a:effectLst>
              </a:rPr>
              <a:t> </a:t>
            </a:r>
            <a:r>
              <a:rPr lang="en-US" sz="2800" b="1" cap="none" spc="0" dirty="0" err="1">
                <a:ln w="1905"/>
                <a:solidFill>
                  <a:srgbClr val="FF0000"/>
                </a:solidFill>
                <a:effectLst>
                  <a:innerShdw blurRad="69850" dist="43180" dir="5400000">
                    <a:srgbClr val="000000">
                      <a:alpha val="65000"/>
                    </a:srgbClr>
                  </a:innerShdw>
                </a:effectLst>
              </a:rPr>
              <a:t>LƯỢNG</a:t>
            </a:r>
            <a:r>
              <a:rPr lang="en-US" sz="2800" b="1" cap="none" spc="0" dirty="0">
                <a:ln w="1905"/>
                <a:solidFill>
                  <a:srgbClr val="FF0000"/>
                </a:solidFill>
                <a:effectLst>
                  <a:innerShdw blurRad="69850" dist="43180" dir="5400000">
                    <a:srgbClr val="000000">
                      <a:alpha val="65000"/>
                    </a:srgbClr>
                  </a:innerShdw>
                </a:effectLst>
              </a:rPr>
              <a:t> </a:t>
            </a:r>
            <a:r>
              <a:rPr lang="en-US" sz="2800" b="1" cap="none" spc="0" dirty="0" err="1">
                <a:ln w="1905"/>
                <a:solidFill>
                  <a:srgbClr val="FF0000"/>
                </a:solidFill>
                <a:effectLst>
                  <a:innerShdw blurRad="69850" dist="43180" dir="5400000">
                    <a:srgbClr val="000000">
                      <a:alpha val="65000"/>
                    </a:srgbClr>
                  </a:innerShdw>
                </a:effectLst>
              </a:rPr>
              <a:t>VÀ</a:t>
            </a:r>
            <a:r>
              <a:rPr lang="en-US" sz="2800" b="1" cap="none" spc="0" dirty="0">
                <a:ln w="1905"/>
                <a:solidFill>
                  <a:srgbClr val="FF0000"/>
                </a:solidFill>
                <a:effectLst>
                  <a:innerShdw blurRad="69850" dist="43180" dir="5400000">
                    <a:srgbClr val="000000">
                      <a:alpha val="65000"/>
                    </a:srgbClr>
                  </a:innerShdw>
                </a:effectLst>
              </a:rPr>
              <a:t> </a:t>
            </a:r>
            <a:r>
              <a:rPr lang="en-US" sz="2800" b="1" cap="none" spc="0" dirty="0" err="1">
                <a:ln w="1905"/>
                <a:solidFill>
                  <a:srgbClr val="FF0000"/>
                </a:solidFill>
                <a:effectLst>
                  <a:innerShdw blurRad="69850" dist="43180" dir="5400000">
                    <a:srgbClr val="000000">
                      <a:alpha val="65000"/>
                    </a:srgbClr>
                  </a:innerShdw>
                </a:effectLst>
              </a:rPr>
              <a:t>SỰ</a:t>
            </a:r>
            <a:r>
              <a:rPr lang="en-US" sz="2800" b="1" cap="none" spc="0" dirty="0">
                <a:ln w="1905"/>
                <a:solidFill>
                  <a:srgbClr val="FF0000"/>
                </a:solidFill>
                <a:effectLst>
                  <a:innerShdw blurRad="69850" dist="43180" dir="5400000">
                    <a:srgbClr val="000000">
                      <a:alpha val="65000"/>
                    </a:srgbClr>
                  </a:innerShdw>
                </a:effectLst>
              </a:rPr>
              <a:t> </a:t>
            </a:r>
            <a:r>
              <a:rPr lang="en-US" sz="2800" b="1" cap="none" spc="0" dirty="0" err="1">
                <a:ln w="1905"/>
                <a:solidFill>
                  <a:srgbClr val="FF0000"/>
                </a:solidFill>
                <a:effectLst>
                  <a:innerShdw blurRad="69850" dist="43180" dir="5400000">
                    <a:srgbClr val="000000">
                      <a:alpha val="65000"/>
                    </a:srgbClr>
                  </a:innerShdw>
                </a:effectLst>
              </a:rPr>
              <a:t>BIẾN</a:t>
            </a:r>
            <a:r>
              <a:rPr lang="en-US" sz="2800" b="1" cap="none" spc="0" dirty="0">
                <a:ln w="1905"/>
                <a:solidFill>
                  <a:srgbClr val="FF0000"/>
                </a:solidFill>
                <a:effectLst>
                  <a:innerShdw blurRad="69850" dist="43180" dir="5400000">
                    <a:srgbClr val="000000">
                      <a:alpha val="65000"/>
                    </a:srgbClr>
                  </a:innerShdw>
                </a:effectLst>
              </a:rPr>
              <a:t> </a:t>
            </a:r>
            <a:r>
              <a:rPr lang="en-US" sz="2800" b="1" cap="none" spc="0" dirty="0" err="1">
                <a:ln w="1905"/>
                <a:solidFill>
                  <a:srgbClr val="FF0000"/>
                </a:solidFill>
                <a:effectLst>
                  <a:innerShdw blurRad="69850" dist="43180" dir="5400000">
                    <a:srgbClr val="000000">
                      <a:alpha val="65000"/>
                    </a:srgbClr>
                  </a:innerShdw>
                </a:effectLst>
              </a:rPr>
              <a:t>ĐỔI</a:t>
            </a:r>
            <a:endParaRPr lang="en-US" sz="2800" b="1" cap="none" spc="0" dirty="0">
              <a:ln w="1905"/>
              <a:solidFill>
                <a:srgbClr val="FF0000"/>
              </a:solidFill>
              <a:effectLst>
                <a:innerShdw blurRad="69850" dist="43180" dir="5400000">
                  <a:srgbClr val="000000">
                    <a:alpha val="65000"/>
                  </a:srgbClr>
                </a:innerShdw>
              </a:effectLst>
            </a:endParaRPr>
          </a:p>
        </p:txBody>
      </p:sp>
      <p:sp>
        <p:nvSpPr>
          <p:cNvPr id="4" name="Rectangle 3">
            <a:extLst>
              <a:ext uri="{FF2B5EF4-FFF2-40B4-BE49-F238E27FC236}">
                <a16:creationId xmlns:a16="http://schemas.microsoft.com/office/drawing/2014/main" id="{62457B2E-3833-EA5A-1A49-363A42E0C970}"/>
              </a:ext>
            </a:extLst>
          </p:cNvPr>
          <p:cNvSpPr/>
          <p:nvPr/>
        </p:nvSpPr>
        <p:spPr>
          <a:xfrm>
            <a:off x="680589" y="1110157"/>
            <a:ext cx="7949613" cy="523220"/>
          </a:xfrm>
          <a:prstGeom prst="rect">
            <a:avLst/>
          </a:prstGeom>
          <a:noFill/>
        </p:spPr>
        <p:txBody>
          <a:bodyPr wrap="none" lIns="91440" tIns="45720" rIns="91440" bIns="45720">
            <a:spAutoFit/>
          </a:bodyPr>
          <a:lstStyle/>
          <a:p>
            <a:pPr algn="ctr"/>
            <a:r>
              <a:rPr lang="en-US" sz="2800" b="1" cap="none" spc="0" dirty="0">
                <a:ln w="1905"/>
                <a:solidFill>
                  <a:srgbClr val="FF0000"/>
                </a:solidFill>
                <a:effectLst>
                  <a:innerShdw blurRad="69850" dist="43180" dir="5400000">
                    <a:srgbClr val="000000">
                      <a:alpha val="65000"/>
                    </a:srgbClr>
                  </a:innerShdw>
                </a:effectLst>
              </a:rPr>
              <a:t>CHỦ ĐỀ 3: KHỐI LƯỢNG RIÊNG VÀ ÁP SUẤT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
            <a:ext cx="9144000" cy="1361911"/>
          </a:xfrm>
          <a:prstGeom prst="rect">
            <a:avLst/>
          </a:prstGeom>
          <a:solidFill>
            <a:srgbClr val="FFFFFF"/>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2100" b="1" dirty="0" err="1">
                <a:solidFill>
                  <a:srgbClr val="FF0000"/>
                </a:solidFill>
                <a:latin typeface="Times New Roman" pitchFamily="18" charset="0"/>
                <a:cs typeface="Times New Roman" pitchFamily="18" charset="0"/>
              </a:rPr>
              <a:t>Câu</a:t>
            </a:r>
            <a:r>
              <a:rPr lang="en-US" sz="2100" b="1" dirty="0">
                <a:solidFill>
                  <a:srgbClr val="FF0000"/>
                </a:solidFill>
                <a:latin typeface="Times New Roman" pitchFamily="18" charset="0"/>
                <a:cs typeface="Times New Roman" pitchFamily="18" charset="0"/>
              </a:rPr>
              <a:t> 1:</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Công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thức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liên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hệ</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giữa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khối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lượng</a:t>
            </a:r>
            <a:r>
              <a:rPr lang="en-US" sz="2100" dirty="0">
                <a:solidFill>
                  <a:srgbClr val="FF0000"/>
                </a:solidFill>
                <a:latin typeface="Times New Roman" pitchFamily="18" charset="0"/>
                <a:cs typeface="Times New Roman" pitchFamily="18" charset="0"/>
              </a:rPr>
              <a:t> m, </a:t>
            </a:r>
            <a:r>
              <a:rPr lang="en-US" sz="2100" dirty="0" err="1">
                <a:solidFill>
                  <a:srgbClr val="FF0000"/>
                </a:solidFill>
                <a:latin typeface="Times New Roman" pitchFamily="18" charset="0"/>
                <a:cs typeface="Times New Roman" pitchFamily="18" charset="0"/>
              </a:rPr>
              <a:t>thể</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tích</a:t>
            </a:r>
            <a:r>
              <a:rPr lang="en-US" sz="2100" dirty="0">
                <a:solidFill>
                  <a:srgbClr val="FF0000"/>
                </a:solidFill>
                <a:latin typeface="Times New Roman" pitchFamily="18" charset="0"/>
                <a:cs typeface="Times New Roman" pitchFamily="18" charset="0"/>
              </a:rPr>
              <a:t> V </a:t>
            </a:r>
            <a:r>
              <a:rPr lang="en-US" sz="2100" dirty="0" err="1">
                <a:solidFill>
                  <a:srgbClr val="FF0000"/>
                </a:solidFill>
                <a:latin typeface="Times New Roman" pitchFamily="18" charset="0"/>
                <a:cs typeface="Times New Roman" pitchFamily="18" charset="0"/>
              </a:rPr>
              <a:t>và</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khối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lượng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riêng</a:t>
            </a:r>
            <a:r>
              <a:rPr lang="en-US" sz="2100" dirty="0">
                <a:solidFill>
                  <a:srgbClr val="FF0000"/>
                </a:solidFill>
                <a:latin typeface="Times New Roman" pitchFamily="18" charset="0"/>
                <a:cs typeface="Times New Roman" pitchFamily="18" charset="0"/>
              </a:rPr>
              <a:t> D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một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vật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là</a:t>
            </a:r>
            <a:endParaRPr lang="en-US" sz="21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buClrTx/>
            </a:pPr>
            <a:r>
              <a:rPr lang="en-US" sz="2100" dirty="0">
                <a:solidFill>
                  <a:srgbClr val="FF0000"/>
                </a:solidFill>
                <a:latin typeface="Times New Roman" pitchFamily="18" charset="0"/>
                <a:cs typeface="Times New Roman" pitchFamily="18" charset="0"/>
              </a:rPr>
              <a:t>A. D = </a:t>
            </a:r>
            <a:r>
              <a:rPr lang="en-US" sz="2100" dirty="0" err="1">
                <a:solidFill>
                  <a:srgbClr val="FF0000"/>
                </a:solidFill>
                <a:latin typeface="Times New Roman" pitchFamily="18" charset="0"/>
                <a:cs typeface="Times New Roman" pitchFamily="18" charset="0"/>
              </a:rPr>
              <a:t>m.V</a:t>
            </a:r>
            <a:r>
              <a:rPr lang="en-US" sz="2100" dirty="0">
                <a:solidFill>
                  <a:srgbClr val="FF0000"/>
                </a:solidFill>
                <a:latin typeface="Times New Roman" pitchFamily="18" charset="0"/>
                <a:cs typeface="Times New Roman" pitchFamily="18" charset="0"/>
              </a:rPr>
              <a:t>                                                B. m = </a:t>
            </a:r>
            <a:r>
              <a:rPr lang="en-US" sz="2100" dirty="0" err="1">
                <a:solidFill>
                  <a:srgbClr val="FF0000"/>
                </a:solidFill>
                <a:latin typeface="Times New Roman" pitchFamily="18" charset="0"/>
                <a:cs typeface="Times New Roman" pitchFamily="18" charset="0"/>
              </a:rPr>
              <a:t>D.V</a:t>
            </a:r>
            <a:endParaRPr lang="en-US" sz="2100" dirty="0">
              <a:solidFill>
                <a:srgbClr val="FF0000"/>
              </a:solidFill>
              <a:latin typeface="Times New Roman" pitchFamily="18" charset="0"/>
              <a:cs typeface="Times New Roman" pitchFamily="18" charset="0"/>
            </a:endParaRPr>
          </a:p>
          <a:p>
            <a:pPr defTabSz="685800" eaLnBrk="0" fontAlgn="base" hangingPunct="0">
              <a:spcBef>
                <a:spcPct val="0"/>
              </a:spcBef>
              <a:spcAft>
                <a:spcPct val="0"/>
              </a:spcAft>
              <a:buClrTx/>
            </a:pPr>
            <a:r>
              <a:rPr lang="en-US" sz="2100" dirty="0">
                <a:solidFill>
                  <a:srgbClr val="FF0000"/>
                </a:solidFill>
                <a:latin typeface="Times New Roman" pitchFamily="18" charset="0"/>
                <a:cs typeface="Times New Roman" pitchFamily="18" charset="0"/>
              </a:rPr>
              <a:t>C. V = </a:t>
            </a:r>
            <a:r>
              <a:rPr lang="en-US" sz="2100" dirty="0" err="1">
                <a:solidFill>
                  <a:srgbClr val="FF0000"/>
                </a:solidFill>
                <a:latin typeface="Times New Roman" pitchFamily="18" charset="0"/>
                <a:cs typeface="Times New Roman" pitchFamily="18" charset="0"/>
              </a:rPr>
              <a:t>m.D</a:t>
            </a:r>
            <a:r>
              <a:rPr lang="en-US" sz="2100" dirty="0">
                <a:solidFill>
                  <a:srgbClr val="FF0000"/>
                </a:solidFill>
                <a:latin typeface="Times New Roman" pitchFamily="18" charset="0"/>
                <a:cs typeface="Times New Roman" pitchFamily="18" charset="0"/>
              </a:rPr>
              <a:t>                                                D. m = </a:t>
            </a:r>
            <a:r>
              <a:rPr lang="en-US" sz="2100" dirty="0" err="1">
                <a:solidFill>
                  <a:srgbClr val="FF0000"/>
                </a:solidFill>
                <a:latin typeface="Times New Roman" pitchFamily="18" charset="0"/>
                <a:cs typeface="Times New Roman" pitchFamily="18" charset="0"/>
              </a:rPr>
              <a:t>D:V</a:t>
            </a:r>
            <a:endParaRPr lang="en-US" sz="2100" dirty="0">
              <a:solidFill>
                <a:srgbClr val="FF0000"/>
              </a:solidFill>
              <a:latin typeface="Times New Roman" pitchFamily="18" charset="0"/>
              <a:cs typeface="Times New Roman" pitchFamily="18" charset="0"/>
            </a:endParaRPr>
          </a:p>
        </p:txBody>
      </p:sp>
      <p:sp>
        <p:nvSpPr>
          <p:cNvPr id="4" name="Oval 3"/>
          <p:cNvSpPr/>
          <p:nvPr/>
        </p:nvSpPr>
        <p:spPr>
          <a:xfrm>
            <a:off x="4436918" y="633845"/>
            <a:ext cx="374073"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0" y="1363091"/>
            <a:ext cx="9144000" cy="1384995"/>
          </a:xfrm>
          <a:prstGeom prst="rect">
            <a:avLst/>
          </a:prstGeom>
        </p:spPr>
        <p:txBody>
          <a:bodyPr wrap="square">
            <a:spAutoFit/>
          </a:bodyPr>
          <a:lstStyle/>
          <a:p>
            <a:r>
              <a:rPr lang="vi-VN" sz="2100" b="1" dirty="0">
                <a:solidFill>
                  <a:srgbClr val="FF0000"/>
                </a:solidFill>
                <a:latin typeface="Times New Roman" pitchFamily="18" charset="0"/>
                <a:cs typeface="Times New Roman" pitchFamily="18" charset="0"/>
              </a:rPr>
              <a:t>Câu 2:</a:t>
            </a:r>
            <a:r>
              <a:rPr lang="vi-VN" sz="2100" dirty="0">
                <a:solidFill>
                  <a:srgbClr val="FF0000"/>
                </a:solidFill>
                <a:latin typeface="Times New Roman" pitchFamily="18" charset="0"/>
                <a:cs typeface="Times New Roman" pitchFamily="18" charset="0"/>
              </a:rPr>
              <a:t> Người ta đo được khối lượng của 200 ml nước là 200 g. Khối lượng riêng của nước tính theo đơn vị g/l là</a:t>
            </a:r>
          </a:p>
          <a:p>
            <a:r>
              <a:rPr lang="vi-VN" sz="2100" dirty="0">
                <a:solidFill>
                  <a:srgbClr val="FF0000"/>
                </a:solidFill>
                <a:latin typeface="Times New Roman" pitchFamily="18" charset="0"/>
                <a:cs typeface="Times New Roman" pitchFamily="18" charset="0"/>
              </a:rPr>
              <a:t>A. D = 1000 g/l.                                     B. D = 1 g/l.</a:t>
            </a:r>
          </a:p>
          <a:p>
            <a:r>
              <a:rPr lang="vi-VN" sz="2100" dirty="0">
                <a:solidFill>
                  <a:srgbClr val="FF0000"/>
                </a:solidFill>
                <a:latin typeface="Times New Roman" pitchFamily="18" charset="0"/>
                <a:cs typeface="Times New Roman" pitchFamily="18" charset="0"/>
              </a:rPr>
              <a:t>C. D = 4 g/l.                                           D. D = 4 000 g/l.</a:t>
            </a:r>
          </a:p>
        </p:txBody>
      </p:sp>
      <p:sp>
        <p:nvSpPr>
          <p:cNvPr id="6" name="Oval 5"/>
          <p:cNvSpPr/>
          <p:nvPr/>
        </p:nvSpPr>
        <p:spPr>
          <a:xfrm>
            <a:off x="10391" y="2015834"/>
            <a:ext cx="374073"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p:cNvSpPr/>
          <p:nvPr/>
        </p:nvSpPr>
        <p:spPr>
          <a:xfrm>
            <a:off x="0" y="2776393"/>
            <a:ext cx="9144000" cy="1708160"/>
          </a:xfrm>
          <a:prstGeom prst="rect">
            <a:avLst/>
          </a:prstGeom>
        </p:spPr>
        <p:txBody>
          <a:bodyPr wrap="square">
            <a:spAutoFit/>
          </a:bodyPr>
          <a:lstStyle/>
          <a:p>
            <a:r>
              <a:rPr lang="vi-VN" sz="2100" b="1" dirty="0">
                <a:solidFill>
                  <a:srgbClr val="FF0000"/>
                </a:solidFill>
                <a:latin typeface="Times New Roman" pitchFamily="18" charset="0"/>
                <a:cs typeface="Times New Roman" pitchFamily="18" charset="0"/>
              </a:rPr>
              <a:t>Câu 3:</a:t>
            </a:r>
            <a:r>
              <a:rPr lang="vi-VN" sz="2100" dirty="0">
                <a:solidFill>
                  <a:srgbClr val="FF0000"/>
                </a:solidFill>
                <a:latin typeface="Times New Roman" pitchFamily="18" charset="0"/>
                <a:cs typeface="Times New Roman" pitchFamily="18" charset="0"/>
              </a:rPr>
              <a:t> Dầu nổi trên mặt nước vì</a:t>
            </a:r>
          </a:p>
          <a:p>
            <a:r>
              <a:rPr lang="vi-VN" sz="2100" dirty="0">
                <a:solidFill>
                  <a:srgbClr val="FF0000"/>
                </a:solidFill>
                <a:latin typeface="Times New Roman" pitchFamily="18" charset="0"/>
                <a:cs typeface="Times New Roman" pitchFamily="18" charset="0"/>
              </a:rPr>
              <a:t>A. khối lượng riêng của dầu bằng khối lượng riêng của nước.</a:t>
            </a:r>
          </a:p>
          <a:p>
            <a:r>
              <a:rPr lang="vi-VN" sz="2100" dirty="0">
                <a:solidFill>
                  <a:srgbClr val="FF0000"/>
                </a:solidFill>
                <a:latin typeface="Times New Roman" pitchFamily="18" charset="0"/>
                <a:cs typeface="Times New Roman" pitchFamily="18" charset="0"/>
              </a:rPr>
              <a:t>B. khối lượng riêng của dầu nhỏ hơn khối lượng riêng của nước.</a:t>
            </a:r>
          </a:p>
          <a:p>
            <a:r>
              <a:rPr lang="vi-VN" sz="2100" dirty="0">
                <a:solidFill>
                  <a:srgbClr val="FF0000"/>
                </a:solidFill>
                <a:latin typeface="Times New Roman" pitchFamily="18" charset="0"/>
                <a:cs typeface="Times New Roman" pitchFamily="18" charset="0"/>
              </a:rPr>
              <a:t>C. khối lượng riêng của dầu lớn hơn khối lượng riêng của nước.</a:t>
            </a:r>
          </a:p>
          <a:p>
            <a:r>
              <a:rPr lang="vi-VN" sz="2100" dirty="0">
                <a:solidFill>
                  <a:srgbClr val="FF0000"/>
                </a:solidFill>
                <a:latin typeface="Times New Roman" pitchFamily="18" charset="0"/>
                <a:cs typeface="Times New Roman" pitchFamily="18" charset="0"/>
              </a:rPr>
              <a:t>D. thể tích của dầu nhỏ hơn thể tích của nước.</a:t>
            </a:r>
          </a:p>
        </p:txBody>
      </p:sp>
      <p:sp>
        <p:nvSpPr>
          <p:cNvPr id="8" name="Oval 7"/>
          <p:cNvSpPr/>
          <p:nvPr/>
        </p:nvSpPr>
        <p:spPr>
          <a:xfrm>
            <a:off x="0" y="3439389"/>
            <a:ext cx="374073"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Right)">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Right)">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4" grpId="0" animBg="1"/>
      <p:bldP spid="5" grpId="0"/>
      <p:bldP spid="6" grpId="0" animBg="1"/>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76999"/>
            <a:ext cx="9144000" cy="807913"/>
          </a:xfrm>
          <a:prstGeom prst="rect">
            <a:avLst/>
          </a:prstGeom>
          <a:solidFill>
            <a:srgbClr val="FFFFFF"/>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r>
              <a:rPr lang="vi-VN" sz="1600" b="1" dirty="0">
                <a:solidFill>
                  <a:srgbClr val="FF0000"/>
                </a:solidFill>
                <a:latin typeface="Times New Roman" pitchFamily="18" charset="0"/>
                <a:cs typeface="Times New Roman" pitchFamily="18" charset="0"/>
              </a:rPr>
              <a:t>Câu </a:t>
            </a:r>
            <a:r>
              <a:rPr lang="en-US" sz="1600" b="1" dirty="0">
                <a:solidFill>
                  <a:srgbClr val="FF0000"/>
                </a:solidFill>
                <a:latin typeface="Times New Roman" pitchFamily="18" charset="0"/>
                <a:cs typeface="Times New Roman" pitchFamily="18" charset="0"/>
              </a:rPr>
              <a:t>4</a:t>
            </a:r>
            <a:r>
              <a:rPr lang="vi-VN" sz="1600" b="1" dirty="0">
                <a:solidFill>
                  <a:srgbClr val="FF0000"/>
                </a:solidFill>
                <a:latin typeface="Times New Roman" pitchFamily="18" charset="0"/>
                <a:cs typeface="Times New Roman" pitchFamily="18" charset="0"/>
              </a:rPr>
              <a:t>:</a:t>
            </a:r>
            <a:r>
              <a:rPr lang="vi-VN" sz="1600" dirty="0">
                <a:solidFill>
                  <a:srgbClr val="FF0000"/>
                </a:solidFill>
                <a:latin typeface="Times New Roman" pitchFamily="18" charset="0"/>
                <a:cs typeface="Times New Roman" pitchFamily="18" charset="0"/>
              </a:rPr>
              <a:t> Dầu chứa trong một bình có thể tích V = 0,330 lít. Biết khối lượng riêng của dầu là D = 0,920 kg/l.</a:t>
            </a:r>
          </a:p>
          <a:p>
            <a:r>
              <a:rPr lang="vi-VN" sz="1600" dirty="0">
                <a:solidFill>
                  <a:srgbClr val="FF0000"/>
                </a:solidFill>
                <a:latin typeface="Times New Roman" pitchFamily="18" charset="0"/>
                <a:cs typeface="Times New Roman" pitchFamily="18" charset="0"/>
              </a:rPr>
              <a:t>a) Xác định khối lượng của dầu chứa trong bình theo đơn vị gam.</a:t>
            </a:r>
          </a:p>
          <a:p>
            <a:r>
              <a:rPr lang="vi-VN" sz="1600" dirty="0">
                <a:solidFill>
                  <a:srgbClr val="FF0000"/>
                </a:solidFill>
                <a:latin typeface="Times New Roman" pitchFamily="18" charset="0"/>
                <a:cs typeface="Times New Roman" pitchFamily="18" charset="0"/>
              </a:rPr>
              <a:t>b) Khi đổ dầu vào nước, dầu có nổi trong nước không? Vì sao?</a:t>
            </a:r>
          </a:p>
        </p:txBody>
      </p:sp>
      <p:sp>
        <p:nvSpPr>
          <p:cNvPr id="35841" name="Rectangle 1"/>
          <p:cNvSpPr>
            <a:spLocks noChangeArrowheads="1"/>
          </p:cNvSpPr>
          <p:nvPr/>
        </p:nvSpPr>
        <p:spPr bwMode="auto">
          <a:xfrm>
            <a:off x="0" y="1593552"/>
            <a:ext cx="9144000" cy="1054135"/>
          </a:xfrm>
          <a:prstGeom prst="rect">
            <a:avLst/>
          </a:prstGeom>
          <a:solidFill>
            <a:srgbClr val="FFFFFF"/>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buClrTx/>
            </a:pPr>
            <a:r>
              <a:rPr lang="en-US" sz="1600" b="1" dirty="0" err="1">
                <a:solidFill>
                  <a:srgbClr val="FF0000"/>
                </a:solidFill>
                <a:latin typeface="Times New Roman" pitchFamily="18" charset="0"/>
                <a:cs typeface="Times New Roman" pitchFamily="18" charset="0"/>
              </a:rPr>
              <a:t>Câu</a:t>
            </a:r>
            <a:r>
              <a:rPr lang="en-US" sz="1600" b="1" dirty="0">
                <a:solidFill>
                  <a:srgbClr val="FF0000"/>
                </a:solidFill>
                <a:latin typeface="Times New Roman" pitchFamily="18" charset="0"/>
                <a:cs typeface="Times New Roman" pitchFamily="18" charset="0"/>
              </a:rPr>
              <a:t> 5:</a:t>
            </a:r>
            <a:r>
              <a:rPr lang="en-US" sz="1600" dirty="0">
                <a:solidFill>
                  <a:srgbClr val="FF0000"/>
                </a:solidFill>
                <a:latin typeface="Times New Roman" pitchFamily="18" charset="0"/>
                <a:cs typeface="Times New Roman" pitchFamily="18" charset="0"/>
              </a:rPr>
              <a:t> </a:t>
            </a:r>
          </a:p>
          <a:p>
            <a:pPr defTabSz="685800" fontAlgn="base">
              <a:spcBef>
                <a:spcPct val="0"/>
              </a:spcBef>
              <a:spcAft>
                <a:spcPct val="0"/>
              </a:spcAft>
              <a:buClrTx/>
            </a:pPr>
            <a:r>
              <a:rPr lang="en-US" sz="1600" dirty="0">
                <a:solidFill>
                  <a:srgbClr val="FF0000"/>
                </a:solidFill>
                <a:latin typeface="Times New Roman" pitchFamily="18" charset="0"/>
                <a:cs typeface="Times New Roman" pitchFamily="18" charset="0"/>
              </a:rPr>
              <a:t>a) </a:t>
            </a:r>
            <a:r>
              <a:rPr lang="en-US" sz="1600" dirty="0" err="1">
                <a:solidFill>
                  <a:srgbClr val="FF0000"/>
                </a:solidFill>
                <a:latin typeface="Times New Roman" pitchFamily="18" charset="0"/>
                <a:cs typeface="Times New Roman" pitchFamily="18" charset="0"/>
              </a:rPr>
              <a:t>Tính</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khối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lượng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riêng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của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một</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miếng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gỗ</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có</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khối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lượng</a:t>
            </a:r>
            <a:r>
              <a:rPr lang="en-US" sz="1600" dirty="0">
                <a:solidFill>
                  <a:srgbClr val="FF0000"/>
                </a:solidFill>
                <a:latin typeface="Times New Roman" pitchFamily="18" charset="0"/>
                <a:cs typeface="Times New Roman" pitchFamily="18" charset="0"/>
              </a:rPr>
              <a:t> 9,70 g, </a:t>
            </a:r>
            <a:r>
              <a:rPr lang="en-US" sz="1600" dirty="0" err="1">
                <a:solidFill>
                  <a:srgbClr val="FF0000"/>
                </a:solidFill>
                <a:latin typeface="Times New Roman" pitchFamily="18" charset="0"/>
                <a:cs typeface="Times New Roman" pitchFamily="18" charset="0"/>
              </a:rPr>
              <a:t>biết</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thể</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tích</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của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nó</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là</a:t>
            </a:r>
            <a:r>
              <a:rPr lang="en-US" sz="1600" dirty="0">
                <a:solidFill>
                  <a:srgbClr val="FF0000"/>
                </a:solidFill>
                <a:latin typeface="Times New Roman" pitchFamily="18" charset="0"/>
                <a:cs typeface="Times New Roman" pitchFamily="18" charset="0"/>
              </a:rPr>
              <a:t> 10,0 </a:t>
            </a:r>
            <a:r>
              <a:rPr lang="en-US" sz="1600" dirty="0" err="1">
                <a:solidFill>
                  <a:srgbClr val="FF0000"/>
                </a:solidFill>
                <a:latin typeface="Times New Roman" pitchFamily="18" charset="0"/>
                <a:cs typeface="Times New Roman" pitchFamily="18" charset="0"/>
              </a:rPr>
              <a:t>cm3</a:t>
            </a:r>
            <a:r>
              <a:rPr lang="en-US" sz="1600" dirty="0">
                <a:solidFill>
                  <a:srgbClr val="FF0000"/>
                </a:solidFill>
                <a:latin typeface="Times New Roman" pitchFamily="18" charset="0"/>
                <a:cs typeface="Times New Roman" pitchFamily="18" charset="0"/>
              </a:rPr>
              <a:t>.</a:t>
            </a:r>
          </a:p>
          <a:p>
            <a:pPr defTabSz="685800" eaLnBrk="0" fontAlgn="base" hangingPunct="0">
              <a:spcBef>
                <a:spcPct val="0"/>
              </a:spcBef>
              <a:spcAft>
                <a:spcPct val="0"/>
              </a:spcAft>
              <a:buClrTx/>
            </a:pPr>
            <a:r>
              <a:rPr lang="en-US" sz="1600" dirty="0">
                <a:solidFill>
                  <a:srgbClr val="FF0000"/>
                </a:solidFill>
                <a:latin typeface="Times New Roman" pitchFamily="18" charset="0"/>
                <a:cs typeface="Times New Roman" pitchFamily="18" charset="0"/>
              </a:rPr>
              <a:t>b) So </a:t>
            </a:r>
            <a:r>
              <a:rPr lang="en-US" sz="1600" dirty="0" err="1">
                <a:solidFill>
                  <a:srgbClr val="FF0000"/>
                </a:solidFill>
                <a:latin typeface="Times New Roman" pitchFamily="18" charset="0"/>
                <a:cs typeface="Times New Roman" pitchFamily="18" charset="0"/>
              </a:rPr>
              <a:t>sánh</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khối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lượng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riêng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của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miếng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gỗ</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với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khối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lượng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riêng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của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dầu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Điều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gì</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xảy</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ra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thả</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miếng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gỗ</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vào</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trong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dầu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Biết</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khối</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lượng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riêng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của</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dầu</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bằng</a:t>
            </a:r>
            <a:r>
              <a:rPr lang="en-US" sz="1600" dirty="0">
                <a:solidFill>
                  <a:srgbClr val="FF0000"/>
                </a:solidFill>
                <a:latin typeface="Times New Roman" pitchFamily="18" charset="0"/>
                <a:cs typeface="Times New Roman" pitchFamily="18" charset="0"/>
              </a:rPr>
              <a:t> 0,80 kg/l.</a:t>
            </a:r>
          </a:p>
        </p:txBody>
      </p:sp>
      <p:sp>
        <p:nvSpPr>
          <p:cNvPr id="9" name="Rectangle 8"/>
          <p:cNvSpPr/>
          <p:nvPr/>
        </p:nvSpPr>
        <p:spPr>
          <a:xfrm>
            <a:off x="115558" y="3355881"/>
            <a:ext cx="8562277" cy="584775"/>
          </a:xfrm>
          <a:prstGeom prst="rect">
            <a:avLst/>
          </a:prstGeom>
        </p:spPr>
        <p:txBody>
          <a:bodyPr wrap="square">
            <a:spAutoFit/>
          </a:bodyPr>
          <a:lstStyle/>
          <a:p>
            <a:r>
              <a:rPr lang="vi-VN" sz="1600" b="1" dirty="0">
                <a:solidFill>
                  <a:srgbClr val="FF0000"/>
                </a:solidFill>
                <a:latin typeface="Times New Roman" pitchFamily="18" charset="0"/>
                <a:cs typeface="Times New Roman" pitchFamily="18" charset="0"/>
              </a:rPr>
              <a:t>Câu </a:t>
            </a:r>
            <a:r>
              <a:rPr lang="en-US" sz="1600" b="1" dirty="0">
                <a:solidFill>
                  <a:srgbClr val="FF0000"/>
                </a:solidFill>
                <a:latin typeface="Times New Roman" pitchFamily="18" charset="0"/>
                <a:cs typeface="Times New Roman" pitchFamily="18" charset="0"/>
              </a:rPr>
              <a:t>6:</a:t>
            </a:r>
            <a:r>
              <a:rPr lang="vi-VN" sz="1600" dirty="0">
                <a:solidFill>
                  <a:srgbClr val="FF0000"/>
                </a:solidFill>
                <a:latin typeface="Times New Roman" pitchFamily="18" charset="0"/>
                <a:cs typeface="Times New Roman" pitchFamily="18" charset="0"/>
              </a:rPr>
              <a:t> Một khối hình hộp chữ nhật có kích thước 3 cm x 4 cm x 5 cm, khối lượng 48 g. </a:t>
            </a:r>
            <a:r>
              <a:rPr lang="en-US" sz="1600" dirty="0" err="1">
                <a:solidFill>
                  <a:srgbClr val="FF0000"/>
                </a:solidFill>
                <a:latin typeface="Times New Roman" pitchFamily="18" charset="0"/>
                <a:cs typeface="Times New Roman" pitchFamily="18" charset="0"/>
              </a:rPr>
              <a:t>Tính</a:t>
            </a:r>
            <a:r>
              <a:rPr lang="en-US" sz="1600" dirty="0">
                <a:solidFill>
                  <a:srgbClr val="FF0000"/>
                </a:solidFill>
                <a:latin typeface="Times New Roman" pitchFamily="18" charset="0"/>
                <a:cs typeface="Times New Roman" pitchFamily="18" charset="0"/>
              </a:rPr>
              <a:t> k</a:t>
            </a:r>
            <a:r>
              <a:rPr lang="vi-VN" sz="1600" dirty="0">
                <a:solidFill>
                  <a:srgbClr val="FF0000"/>
                </a:solidFill>
                <a:latin typeface="Times New Roman" pitchFamily="18" charset="0"/>
                <a:cs typeface="Times New Roman" pitchFamily="18" charset="0"/>
              </a:rPr>
              <a:t>hối lượng riêng của vật liệu làm khối hình hộp</a:t>
            </a:r>
            <a:r>
              <a:rPr lang="en-US" sz="16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1487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1000" fill="hold"/>
                                        <p:tgtEl>
                                          <p:spTgt spid="26625"/>
                                        </p:tgtEl>
                                        <p:attrNameLst>
                                          <p:attrName>ppt_w</p:attrName>
                                        </p:attrNameLst>
                                      </p:cBhvr>
                                      <p:tavLst>
                                        <p:tav tm="0">
                                          <p:val>
                                            <p:fltVal val="0"/>
                                          </p:val>
                                        </p:tav>
                                        <p:tav tm="100000">
                                          <p:val>
                                            <p:strVal val="#ppt_w"/>
                                          </p:val>
                                        </p:tav>
                                      </p:tavLst>
                                    </p:anim>
                                    <p:anim calcmode="lin" valueType="num">
                                      <p:cBhvr>
                                        <p:cTn id="8" dur="1000" fill="hold"/>
                                        <p:tgtEl>
                                          <p:spTgt spid="26625"/>
                                        </p:tgtEl>
                                        <p:attrNameLst>
                                          <p:attrName>ppt_h</p:attrName>
                                        </p:attrNameLst>
                                      </p:cBhvr>
                                      <p:tavLst>
                                        <p:tav tm="0">
                                          <p:val>
                                            <p:fltVal val="0"/>
                                          </p:val>
                                        </p:tav>
                                        <p:tav tm="100000">
                                          <p:val>
                                            <p:strVal val="#ppt_h"/>
                                          </p:val>
                                        </p:tav>
                                      </p:tavLst>
                                    </p:anim>
                                    <p:animEffect transition="in" filter="fade">
                                      <p:cBhvr>
                                        <p:cTn id="9" dur="1000"/>
                                        <p:tgtEl>
                                          <p:spTgt spid="26625"/>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5841"/>
                                        </p:tgtEl>
                                        <p:attrNameLst>
                                          <p:attrName>style.visibility</p:attrName>
                                        </p:attrNameLst>
                                      </p:cBhvr>
                                      <p:to>
                                        <p:strVal val="visible"/>
                                      </p:to>
                                    </p:set>
                                    <p:animEffect transition="in" filter="fade">
                                      <p:cBhvr>
                                        <p:cTn id="14" dur="800" decel="100000"/>
                                        <p:tgtEl>
                                          <p:spTgt spid="35841"/>
                                        </p:tgtEl>
                                      </p:cBhvr>
                                    </p:animEffect>
                                    <p:anim calcmode="lin" valueType="num">
                                      <p:cBhvr>
                                        <p:cTn id="15" dur="800" decel="100000" fill="hold"/>
                                        <p:tgtEl>
                                          <p:spTgt spid="35841"/>
                                        </p:tgtEl>
                                        <p:attrNameLst>
                                          <p:attrName>style.rotation</p:attrName>
                                        </p:attrNameLst>
                                      </p:cBhvr>
                                      <p:tavLst>
                                        <p:tav tm="0">
                                          <p:val>
                                            <p:fltVal val="-90"/>
                                          </p:val>
                                        </p:tav>
                                        <p:tav tm="100000">
                                          <p:val>
                                            <p:fltVal val="0"/>
                                          </p:val>
                                        </p:tav>
                                      </p:tavLst>
                                    </p:anim>
                                    <p:anim calcmode="lin" valueType="num">
                                      <p:cBhvr>
                                        <p:cTn id="16" dur="800" decel="100000" fill="hold"/>
                                        <p:tgtEl>
                                          <p:spTgt spid="35841"/>
                                        </p:tgtEl>
                                        <p:attrNameLst>
                                          <p:attrName>ppt_x</p:attrName>
                                        </p:attrNameLst>
                                      </p:cBhvr>
                                      <p:tavLst>
                                        <p:tav tm="0">
                                          <p:val>
                                            <p:strVal val="#ppt_x+0.4"/>
                                          </p:val>
                                        </p:tav>
                                        <p:tav tm="100000">
                                          <p:val>
                                            <p:strVal val="#ppt_x-0.05"/>
                                          </p:val>
                                        </p:tav>
                                      </p:tavLst>
                                    </p:anim>
                                    <p:anim calcmode="lin" valueType="num">
                                      <p:cBhvr>
                                        <p:cTn id="17" dur="800" decel="100000" fill="hold"/>
                                        <p:tgtEl>
                                          <p:spTgt spid="358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58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584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P spid="35841"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 name="TextBox 7">
            <a:extLst>
              <a:ext uri="{FF2B5EF4-FFF2-40B4-BE49-F238E27FC236}">
                <a16:creationId xmlns:a16="http://schemas.microsoft.com/office/drawing/2014/main" id="{1B282E80-3466-E3C0-DC31-0C03F4189487}"/>
              </a:ext>
            </a:extLst>
          </p:cNvPr>
          <p:cNvSpPr txBox="1"/>
          <p:nvPr/>
        </p:nvSpPr>
        <p:spPr>
          <a:xfrm>
            <a:off x="1607820" y="0"/>
            <a:ext cx="5524500" cy="800412"/>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HƯỚNG DẪN VỀ NHÀ</a:t>
            </a:r>
          </a:p>
        </p:txBody>
      </p:sp>
      <p:sp>
        <p:nvSpPr>
          <p:cNvPr id="9" name="Arrow: Pentagon 8">
            <a:extLst>
              <a:ext uri="{FF2B5EF4-FFF2-40B4-BE49-F238E27FC236}">
                <a16:creationId xmlns:a16="http://schemas.microsoft.com/office/drawing/2014/main" id="{2E78F265-F89C-AE7A-2C44-EDC723D76ED4}"/>
              </a:ext>
            </a:extLst>
          </p:cNvPr>
          <p:cNvSpPr/>
          <p:nvPr/>
        </p:nvSpPr>
        <p:spPr>
          <a:xfrm>
            <a:off x="3147060" y="1054657"/>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Xem lại kiến thức đã học ở bài 14</a:t>
            </a:r>
            <a:endParaRPr lang="en-US" sz="2000" b="1" dirty="0">
              <a:solidFill>
                <a:schemeClr val="bg1">
                  <a:lumMod val="10000"/>
                </a:schemeClr>
              </a:solidFill>
            </a:endParaRPr>
          </a:p>
        </p:txBody>
      </p:sp>
      <p:sp>
        <p:nvSpPr>
          <p:cNvPr id="11" name="Arrow: Pentagon 10">
            <a:extLst>
              <a:ext uri="{FF2B5EF4-FFF2-40B4-BE49-F238E27FC236}">
                <a16:creationId xmlns:a16="http://schemas.microsoft.com/office/drawing/2014/main" id="{F88C1AF6-0161-EED2-6568-B7F1C6D9F307}"/>
              </a:ext>
            </a:extLst>
          </p:cNvPr>
          <p:cNvSpPr/>
          <p:nvPr/>
        </p:nvSpPr>
        <p:spPr>
          <a:xfrm>
            <a:off x="3147060" y="2319266"/>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Hoàn</a:t>
            </a:r>
            <a:r>
              <a:rPr lang="vi-VN" sz="2000">
                <a:solidFill>
                  <a:schemeClr val="bg1">
                    <a:lumMod val="10000"/>
                  </a:schemeClr>
                </a:solidFill>
              </a:rPr>
              <a:t> thành các bài tập </a:t>
            </a:r>
            <a:r>
              <a:rPr lang="en-US" sz="2000">
                <a:solidFill>
                  <a:schemeClr val="bg1">
                    <a:lumMod val="10000"/>
                  </a:schemeClr>
                </a:solidFill>
              </a:rPr>
              <a:t>trong Sách bài tập Khoa học tự nhiên 8</a:t>
            </a:r>
            <a:endParaRPr lang="en-US" sz="2000" b="1" dirty="0">
              <a:solidFill>
                <a:schemeClr val="bg1">
                  <a:lumMod val="10000"/>
                </a:schemeClr>
              </a:solidFill>
            </a:endParaRPr>
          </a:p>
        </p:txBody>
      </p:sp>
      <p:sp>
        <p:nvSpPr>
          <p:cNvPr id="12" name="Arrow: Pentagon 11">
            <a:extLst>
              <a:ext uri="{FF2B5EF4-FFF2-40B4-BE49-F238E27FC236}">
                <a16:creationId xmlns:a16="http://schemas.microsoft.com/office/drawing/2014/main" id="{A4AA7C3A-6ED3-6127-73AB-F204E5326E49}"/>
              </a:ext>
            </a:extLst>
          </p:cNvPr>
          <p:cNvSpPr/>
          <p:nvPr/>
        </p:nvSpPr>
        <p:spPr>
          <a:xfrm>
            <a:off x="3147060" y="3698797"/>
            <a:ext cx="489996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000">
                <a:solidFill>
                  <a:schemeClr val="bg1">
                    <a:lumMod val="10000"/>
                  </a:schemeClr>
                </a:solidFill>
              </a:rPr>
              <a:t>Xem trước nội dung </a:t>
            </a:r>
            <a:r>
              <a:rPr lang="en-US" sz="2000" b="1" i="1">
                <a:solidFill>
                  <a:schemeClr val="bg1">
                    <a:lumMod val="10000"/>
                  </a:schemeClr>
                </a:solidFill>
              </a:rPr>
              <a:t>Bài 15. Tác dụng của chất lỏng lên vật đặt trong nó</a:t>
            </a:r>
            <a:endParaRPr lang="en-US" sz="2000" b="1" dirty="0">
              <a:solidFill>
                <a:schemeClr val="bg1">
                  <a:lumMod val="10000"/>
                </a:schemeClr>
              </a:solidFill>
            </a:endParaRPr>
          </a:p>
        </p:txBody>
      </p:sp>
      <p:pic>
        <p:nvPicPr>
          <p:cNvPr id="16" name="Picture 7">
            <a:extLst>
              <a:ext uri="{FF2B5EF4-FFF2-40B4-BE49-F238E27FC236}">
                <a16:creationId xmlns:a16="http://schemas.microsoft.com/office/drawing/2014/main" id="{4285E9A5-6F78-9B4A-61AF-2F6399D5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2957" y="2201323"/>
            <a:ext cx="2616365" cy="2256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0" y="1333722"/>
            <a:ext cx="8991600" cy="288314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3600" b="1">
                <a:latin typeface="+mj-lt"/>
              </a:rPr>
              <a:t>CẢM ƠN CÁC EM ĐÃ </a:t>
            </a:r>
            <a:br>
              <a:rPr lang="en-US" sz="3600" b="1">
                <a:latin typeface="+mj-lt"/>
              </a:rPr>
            </a:br>
            <a:r>
              <a:rPr lang="en-US" sz="3600" b="1">
                <a:latin typeface="+mj-lt"/>
              </a:rPr>
              <a:t>LẮNG NGHE BÀI GIẢNG </a:t>
            </a:r>
            <a:br>
              <a:rPr lang="en-US" sz="3600" b="1">
                <a:latin typeface="+mj-lt"/>
              </a:rPr>
            </a:br>
            <a:r>
              <a:rPr lang="en-US" sz="3600" b="1">
                <a:latin typeface="+mj-lt"/>
              </a:rPr>
              <a:t>HÔM NAY!</a:t>
            </a:r>
            <a:endParaRPr sz="3600" b="1">
              <a:latin typeface="+mj-lt"/>
            </a:endParaRPr>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87156"/>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7"/>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latin typeface="+mj-lt"/>
              </a:rPr>
              <a:t>NỘI DUNG BÀI HỌC</a:t>
            </a:r>
            <a:endParaRPr sz="3500" b="1">
              <a:latin typeface="+mj-lt"/>
            </a:endParaRPr>
          </a:p>
        </p:txBody>
      </p:sp>
      <p:grpSp>
        <p:nvGrpSpPr>
          <p:cNvPr id="3" name="Group 2">
            <a:extLst>
              <a:ext uri="{FF2B5EF4-FFF2-40B4-BE49-F238E27FC236}">
                <a16:creationId xmlns:a16="http://schemas.microsoft.com/office/drawing/2014/main" id="{8DBFB683-5B1F-439A-62DC-1997F5E9B53D}"/>
              </a:ext>
            </a:extLst>
          </p:cNvPr>
          <p:cNvGrpSpPr/>
          <p:nvPr/>
        </p:nvGrpSpPr>
        <p:grpSpPr>
          <a:xfrm>
            <a:off x="720587" y="2681220"/>
            <a:ext cx="8423413" cy="1261820"/>
            <a:chOff x="812736" y="3067411"/>
            <a:chExt cx="8057726" cy="1261820"/>
          </a:xfrm>
        </p:grpSpPr>
        <p:sp>
          <p:nvSpPr>
            <p:cNvPr id="27" name="Rectangle: Rounded Corners 26">
              <a:extLst>
                <a:ext uri="{FF2B5EF4-FFF2-40B4-BE49-F238E27FC236}">
                  <a16:creationId xmlns:a16="http://schemas.microsoft.com/office/drawing/2014/main" id="{F49B3CC8-A04E-9C95-CD30-29AAD8E2D9A7}"/>
                </a:ext>
              </a:extLst>
            </p:cNvPr>
            <p:cNvSpPr/>
            <p:nvPr/>
          </p:nvSpPr>
          <p:spPr>
            <a:xfrm>
              <a:off x="812736" y="3067411"/>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bg2">
                      <a:lumMod val="25000"/>
                    </a:schemeClr>
                  </a:solidFill>
                </a:rPr>
                <a:t>II</a:t>
              </a:r>
            </a:p>
          </p:txBody>
        </p:sp>
        <p:sp>
          <p:nvSpPr>
            <p:cNvPr id="30" name="TextBox 29">
              <a:extLst>
                <a:ext uri="{FF2B5EF4-FFF2-40B4-BE49-F238E27FC236}">
                  <a16:creationId xmlns:a16="http://schemas.microsoft.com/office/drawing/2014/main" id="{CADA5991-0AF8-167D-FEDD-E7C050171E3B}"/>
                </a:ext>
              </a:extLst>
            </p:cNvPr>
            <p:cNvSpPr txBox="1"/>
            <p:nvPr/>
          </p:nvSpPr>
          <p:spPr>
            <a:xfrm>
              <a:off x="1529878" y="3067411"/>
              <a:ext cx="7340584" cy="1261820"/>
            </a:xfrm>
            <a:prstGeom prst="rect">
              <a:avLst/>
            </a:prstGeom>
            <a:noFill/>
          </p:spPr>
          <p:txBody>
            <a:bodyPr wrap="square">
              <a:spAutoFit/>
            </a:bodyPr>
            <a:lstStyle/>
            <a:p>
              <a:pPr algn="just">
                <a:lnSpc>
                  <a:spcPct val="150000"/>
                </a:lnSpc>
              </a:pPr>
              <a:r>
                <a:rPr lang="en-US" sz="2700" b="1" dirty="0" err="1">
                  <a:effectLst/>
                  <a:latin typeface="+mj-lt"/>
                  <a:ea typeface="Calibri" panose="020F0502020204030204" pitchFamily="34" charset="0"/>
                </a:rPr>
                <a:t>Xác</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định</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khối</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lượng</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riêng</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bằng</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thực</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nghiệm</a:t>
              </a:r>
              <a:endParaRPr lang="en-US" sz="2700" b="1" dirty="0">
                <a:latin typeface="+mj-lt"/>
              </a:endParaRPr>
            </a:p>
          </p:txBody>
        </p:sp>
      </p:grpSp>
      <p:grpSp>
        <p:nvGrpSpPr>
          <p:cNvPr id="2" name="Group 1">
            <a:extLst>
              <a:ext uri="{FF2B5EF4-FFF2-40B4-BE49-F238E27FC236}">
                <a16:creationId xmlns:a16="http://schemas.microsoft.com/office/drawing/2014/main" id="{99D1A26C-2A5D-3C48-5376-6C9E929F4FDD}"/>
              </a:ext>
            </a:extLst>
          </p:cNvPr>
          <p:cNvGrpSpPr/>
          <p:nvPr/>
        </p:nvGrpSpPr>
        <p:grpSpPr>
          <a:xfrm>
            <a:off x="720587" y="1526656"/>
            <a:ext cx="6203705" cy="759543"/>
            <a:chOff x="812737" y="1558160"/>
            <a:chExt cx="5934383" cy="759543"/>
          </a:xfrm>
        </p:grpSpPr>
        <p:sp>
          <p:nvSpPr>
            <p:cNvPr id="26" name="Rectangle: Rounded Corners 25">
              <a:extLst>
                <a:ext uri="{FF2B5EF4-FFF2-40B4-BE49-F238E27FC236}">
                  <a16:creationId xmlns:a16="http://schemas.microsoft.com/office/drawing/2014/main" id="{09DC1CC6-B350-5358-6840-25B83B18E908}"/>
                </a:ext>
              </a:extLst>
            </p:cNvPr>
            <p:cNvSpPr/>
            <p:nvPr/>
          </p:nvSpPr>
          <p:spPr>
            <a:xfrm>
              <a:off x="812737" y="1558160"/>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a:solidFill>
                    <a:schemeClr val="bg2">
                      <a:lumMod val="25000"/>
                    </a:schemeClr>
                  </a:solidFill>
                </a:rPr>
                <a:t>I</a:t>
              </a:r>
            </a:p>
          </p:txBody>
        </p:sp>
        <p:sp>
          <p:nvSpPr>
            <p:cNvPr id="33" name="TextBox 32">
              <a:extLst>
                <a:ext uri="{FF2B5EF4-FFF2-40B4-BE49-F238E27FC236}">
                  <a16:creationId xmlns:a16="http://schemas.microsoft.com/office/drawing/2014/main" id="{30E7A2D5-29E1-88AF-681B-83EC6695112A}"/>
                </a:ext>
              </a:extLst>
            </p:cNvPr>
            <p:cNvSpPr txBox="1"/>
            <p:nvPr/>
          </p:nvSpPr>
          <p:spPr>
            <a:xfrm>
              <a:off x="1529878" y="1660932"/>
              <a:ext cx="5217242" cy="507831"/>
            </a:xfrm>
            <a:prstGeom prst="rect">
              <a:avLst/>
            </a:prstGeom>
            <a:noFill/>
          </p:spPr>
          <p:txBody>
            <a:bodyPr wrap="square">
              <a:spAutoFit/>
            </a:bodyPr>
            <a:lstStyle/>
            <a:p>
              <a:r>
                <a:rPr lang="en-US" sz="2700" b="1" dirty="0" err="1">
                  <a:effectLst/>
                  <a:latin typeface="+mj-lt"/>
                  <a:ea typeface="Calibri" panose="020F0502020204030204" pitchFamily="34" charset="0"/>
                </a:rPr>
                <a:t>Khái</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niệm</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khối</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lượng</a:t>
              </a:r>
              <a:r>
                <a:rPr lang="en-US" sz="2700" b="1" dirty="0">
                  <a:effectLst/>
                  <a:latin typeface="+mj-lt"/>
                  <a:ea typeface="Calibri" panose="020F0502020204030204" pitchFamily="34" charset="0"/>
                </a:rPr>
                <a:t> </a:t>
              </a:r>
              <a:r>
                <a:rPr lang="en-US" sz="2700" b="1" dirty="0" err="1">
                  <a:effectLst/>
                  <a:latin typeface="+mj-lt"/>
                  <a:ea typeface="Calibri" panose="020F0502020204030204" pitchFamily="34" charset="0"/>
                </a:rPr>
                <a:t>riêng</a:t>
              </a:r>
              <a:endParaRPr lang="en-US" sz="2700" b="1" dirty="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id="{24603A76-61B7-328E-BB1C-F702D7A4D353}"/>
              </a:ext>
            </a:extLst>
          </p:cNvPr>
          <p:cNvGrpSpPr/>
          <p:nvPr/>
        </p:nvGrpSpPr>
        <p:grpSpPr>
          <a:xfrm>
            <a:off x="391885" y="633774"/>
            <a:ext cx="8541657" cy="1322635"/>
            <a:chOff x="952500" y="507239"/>
            <a:chExt cx="7734300" cy="1459984"/>
          </a:xfrm>
        </p:grpSpPr>
        <p:sp>
          <p:nvSpPr>
            <p:cNvPr id="8" name="Rectangle 7">
              <a:extLst>
                <a:ext uri="{FF2B5EF4-FFF2-40B4-BE49-F238E27FC236}">
                  <a16:creationId xmlns:a16="http://schemas.microsoft.com/office/drawing/2014/main"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300">
                  <a:solidFill>
                    <a:schemeClr val="bg2">
                      <a:lumMod val="10000"/>
                    </a:schemeClr>
                  </a:solidFill>
                  <a:latin typeface="+mj-lt"/>
                </a:rPr>
                <a:t>- Khối lượng riêng của một vật được xác định bằng khối lượng của một đơn vị thể tích chất đó. </a:t>
              </a:r>
            </a:p>
          </p:txBody>
        </p:sp>
      </p:grpSp>
      <p:grpSp>
        <p:nvGrpSpPr>
          <p:cNvPr id="12" name="Group 11">
            <a:extLst>
              <a:ext uri="{FF2B5EF4-FFF2-40B4-BE49-F238E27FC236}">
                <a16:creationId xmlns:a16="http://schemas.microsoft.com/office/drawing/2014/main" id="{00D04F73-C5F2-FAD3-F90E-7D975832FCFD}"/>
              </a:ext>
            </a:extLst>
          </p:cNvPr>
          <p:cNvGrpSpPr/>
          <p:nvPr/>
        </p:nvGrpSpPr>
        <p:grpSpPr>
          <a:xfrm>
            <a:off x="466239" y="1946348"/>
            <a:ext cx="8467303" cy="2881400"/>
            <a:chOff x="899160" y="807720"/>
            <a:chExt cx="7666974" cy="1062821"/>
          </a:xfrm>
        </p:grpSpPr>
        <p:sp>
          <p:nvSpPr>
            <p:cNvPr id="13" name="Rectangle 12">
              <a:extLst>
                <a:ext uri="{FF2B5EF4-FFF2-40B4-BE49-F238E27FC236}">
                  <a16:creationId xmlns:a16="http://schemas.microsoft.com/office/drawing/2014/main"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9E3E7-BBCE-5C61-D9FA-E6A27156097A}"/>
                </a:ext>
              </a:extLst>
            </p:cNvPr>
            <p:cNvSpPr/>
            <p:nvPr/>
          </p:nvSpPr>
          <p:spPr>
            <a:xfrm>
              <a:off x="984234" y="862881"/>
              <a:ext cx="7581900" cy="100766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300">
                <a:solidFill>
                  <a:srgbClr val="FF0000"/>
                </a:solidFill>
                <a:latin typeface="+mj-lt"/>
              </a:endParaRPr>
            </a:p>
          </p:txBody>
        </p:sp>
      </p:grpSp>
      <p:sp>
        <p:nvSpPr>
          <p:cNvPr id="2" name="TextBox 1">
            <a:extLst>
              <a:ext uri="{FF2B5EF4-FFF2-40B4-BE49-F238E27FC236}">
                <a16:creationId xmlns:a16="http://schemas.microsoft.com/office/drawing/2014/main" id="{9C8071B1-343D-E98C-8557-C2850ED3DDAF}"/>
              </a:ext>
            </a:extLst>
          </p:cNvPr>
          <p:cNvSpPr txBox="1"/>
          <p:nvPr/>
        </p:nvSpPr>
        <p:spPr>
          <a:xfrm>
            <a:off x="1807029" y="55924"/>
            <a:ext cx="6315568" cy="577850"/>
          </a:xfrm>
          <a:prstGeom prst="rect">
            <a:avLst/>
          </a:prstGeom>
          <a:noFill/>
        </p:spPr>
        <p:txBody>
          <a:bodyPr wrap="square" rtlCol="0">
            <a:spAutoFit/>
          </a:bodyPr>
          <a:lstStyle/>
          <a:p>
            <a:pPr marL="571500" indent="-571500">
              <a:lnSpc>
                <a:spcPct val="150000"/>
              </a:lnSpc>
              <a:buAutoNum type="romanUcPeriod"/>
            </a:pPr>
            <a:r>
              <a:rPr lang="en-US" sz="2400" b="1" dirty="0"/>
              <a:t>KHÁI NIỆM KHỐI LƯỢNG RIÊNG</a:t>
            </a:r>
          </a:p>
        </p:txBody>
      </p:sp>
      <p:sp>
        <p:nvSpPr>
          <p:cNvPr id="3" name="TextBox 2">
            <a:extLst>
              <a:ext uri="{FF2B5EF4-FFF2-40B4-BE49-F238E27FC236}">
                <a16:creationId xmlns:a16="http://schemas.microsoft.com/office/drawing/2014/main" id="{BC238E90-DEC0-9002-042D-8CD9855ABBA7}"/>
              </a:ext>
            </a:extLst>
          </p:cNvPr>
          <p:cNvSpPr txBox="1"/>
          <p:nvPr/>
        </p:nvSpPr>
        <p:spPr>
          <a:xfrm>
            <a:off x="596480" y="2281398"/>
            <a:ext cx="2843406" cy="461665"/>
          </a:xfrm>
          <a:prstGeom prst="rect">
            <a:avLst/>
          </a:prstGeom>
          <a:noFill/>
        </p:spPr>
        <p:txBody>
          <a:bodyPr wrap="square" rtlCol="0">
            <a:spAutoFit/>
          </a:bodyPr>
          <a:lstStyle/>
          <a:p>
            <a:pPr algn="just"/>
            <a:r>
              <a:rPr lang="en-US" sz="2400" dirty="0" err="1">
                <a:solidFill>
                  <a:srgbClr val="FF0000"/>
                </a:solidFill>
                <a:latin typeface="+mj-lt"/>
                <a:cs typeface="Times New Roman" pitchFamily="18" charset="0"/>
              </a:rPr>
              <a:t>khối</a:t>
            </a:r>
            <a:r>
              <a:rPr lang="en-US" sz="2400" dirty="0">
                <a:solidFill>
                  <a:srgbClr val="FF0000"/>
                </a:solidFill>
                <a:latin typeface="+mj-lt"/>
                <a:cs typeface="Times New Roman" pitchFamily="18" charset="0"/>
              </a:rPr>
              <a:t> </a:t>
            </a:r>
            <a:r>
              <a:rPr lang="en-US" sz="2400" dirty="0" err="1">
                <a:solidFill>
                  <a:srgbClr val="FF0000"/>
                </a:solidFill>
                <a:latin typeface="+mj-lt"/>
                <a:cs typeface="Times New Roman" pitchFamily="18" charset="0"/>
              </a:rPr>
              <a:t>lượng</a:t>
            </a:r>
            <a:r>
              <a:rPr lang="en-US" sz="2400" dirty="0">
                <a:solidFill>
                  <a:srgbClr val="FF0000"/>
                </a:solidFill>
                <a:latin typeface="+mj-lt"/>
                <a:cs typeface="Times New Roman" pitchFamily="18" charset="0"/>
              </a:rPr>
              <a:t> </a:t>
            </a:r>
            <a:r>
              <a:rPr lang="en-US" sz="2400" dirty="0" err="1">
                <a:solidFill>
                  <a:srgbClr val="FF0000"/>
                </a:solidFill>
                <a:latin typeface="+mj-lt"/>
                <a:cs typeface="Times New Roman" pitchFamily="18" charset="0"/>
              </a:rPr>
              <a:t>riêng</a:t>
            </a:r>
            <a:r>
              <a:rPr lang="en-US" sz="2400" dirty="0">
                <a:solidFill>
                  <a:srgbClr val="FF0000"/>
                </a:solidFill>
                <a:latin typeface="+mj-lt"/>
                <a:cs typeface="Times New Roman" pitchFamily="18" charset="0"/>
              </a:rPr>
              <a:t> =</a:t>
            </a:r>
          </a:p>
        </p:txBody>
      </p:sp>
      <p:sp>
        <p:nvSpPr>
          <p:cNvPr id="4" name="TextBox 3">
            <a:extLst>
              <a:ext uri="{FF2B5EF4-FFF2-40B4-BE49-F238E27FC236}">
                <a16:creationId xmlns:a16="http://schemas.microsoft.com/office/drawing/2014/main" id="{89C55952-78CD-AB15-03F8-928299F9B90B}"/>
              </a:ext>
            </a:extLst>
          </p:cNvPr>
          <p:cNvSpPr txBox="1"/>
          <p:nvPr/>
        </p:nvSpPr>
        <p:spPr>
          <a:xfrm>
            <a:off x="3205285" y="2090605"/>
            <a:ext cx="1759528" cy="461665"/>
          </a:xfrm>
          <a:prstGeom prst="rect">
            <a:avLst/>
          </a:prstGeom>
          <a:noFill/>
        </p:spPr>
        <p:txBody>
          <a:bodyPr wrap="square" rtlCol="0">
            <a:spAutoFit/>
          </a:bodyPr>
          <a:lstStyle/>
          <a:p>
            <a:pPr algn="ctr"/>
            <a:r>
              <a:rPr lang="en-US" sz="2400" dirty="0" err="1">
                <a:solidFill>
                  <a:srgbClr val="FF0000"/>
                </a:solidFill>
                <a:latin typeface="+mj-lt"/>
                <a:cs typeface="Times New Roman" pitchFamily="18" charset="0"/>
              </a:rPr>
              <a:t>khối</a:t>
            </a:r>
            <a:r>
              <a:rPr lang="en-US" sz="2400" dirty="0">
                <a:solidFill>
                  <a:srgbClr val="FF0000"/>
                </a:solidFill>
                <a:latin typeface="+mj-lt"/>
                <a:cs typeface="Times New Roman" pitchFamily="18" charset="0"/>
              </a:rPr>
              <a:t> </a:t>
            </a:r>
            <a:r>
              <a:rPr lang="en-US" sz="2400" dirty="0" err="1">
                <a:solidFill>
                  <a:srgbClr val="FF0000"/>
                </a:solidFill>
                <a:latin typeface="+mj-lt"/>
                <a:cs typeface="Times New Roman" pitchFamily="18" charset="0"/>
              </a:rPr>
              <a:t>lượng</a:t>
            </a:r>
            <a:endParaRPr lang="en-US" sz="2400" dirty="0">
              <a:solidFill>
                <a:srgbClr val="FF0000"/>
              </a:solidFill>
              <a:latin typeface="+mj-lt"/>
              <a:cs typeface="Times New Roman" pitchFamily="18" charset="0"/>
            </a:endParaRPr>
          </a:p>
        </p:txBody>
      </p:sp>
      <p:sp>
        <p:nvSpPr>
          <p:cNvPr id="5" name="TextBox 4">
            <a:extLst>
              <a:ext uri="{FF2B5EF4-FFF2-40B4-BE49-F238E27FC236}">
                <a16:creationId xmlns:a16="http://schemas.microsoft.com/office/drawing/2014/main" id="{8DB0543A-75BD-C91C-7BC7-4908964E7C52}"/>
              </a:ext>
            </a:extLst>
          </p:cNvPr>
          <p:cNvSpPr txBox="1"/>
          <p:nvPr/>
        </p:nvSpPr>
        <p:spPr>
          <a:xfrm>
            <a:off x="3462451" y="2548068"/>
            <a:ext cx="1274617" cy="461665"/>
          </a:xfrm>
          <a:prstGeom prst="rect">
            <a:avLst/>
          </a:prstGeom>
          <a:noFill/>
        </p:spPr>
        <p:txBody>
          <a:bodyPr wrap="square" rtlCol="0">
            <a:spAutoFit/>
          </a:bodyPr>
          <a:lstStyle/>
          <a:p>
            <a:pPr algn="ctr"/>
            <a:r>
              <a:rPr lang="en-US" sz="2400" dirty="0" err="1">
                <a:solidFill>
                  <a:srgbClr val="FF0000"/>
                </a:solidFill>
                <a:latin typeface="+mj-lt"/>
                <a:cs typeface="Times New Roman" pitchFamily="18" charset="0"/>
              </a:rPr>
              <a:t>thể</a:t>
            </a:r>
            <a:r>
              <a:rPr lang="en-US" sz="2400" dirty="0">
                <a:solidFill>
                  <a:srgbClr val="FF0000"/>
                </a:solidFill>
                <a:latin typeface="+mj-lt"/>
                <a:cs typeface="Times New Roman" pitchFamily="18" charset="0"/>
              </a:rPr>
              <a:t> </a:t>
            </a:r>
            <a:r>
              <a:rPr lang="en-US" sz="2400" dirty="0" err="1">
                <a:solidFill>
                  <a:srgbClr val="FF0000"/>
                </a:solidFill>
                <a:latin typeface="+mj-lt"/>
                <a:cs typeface="Times New Roman" pitchFamily="18" charset="0"/>
              </a:rPr>
              <a:t>tích</a:t>
            </a:r>
            <a:endParaRPr lang="en-US" sz="2400" dirty="0">
              <a:solidFill>
                <a:srgbClr val="FF0000"/>
              </a:solidFill>
              <a:latin typeface="+mj-lt"/>
              <a:cs typeface="Times New Roman" pitchFamily="18" charset="0"/>
            </a:endParaRPr>
          </a:p>
        </p:txBody>
      </p:sp>
      <p:cxnSp>
        <p:nvCxnSpPr>
          <p:cNvPr id="6" name="Straight Connector 5">
            <a:extLst>
              <a:ext uri="{FF2B5EF4-FFF2-40B4-BE49-F238E27FC236}">
                <a16:creationId xmlns:a16="http://schemas.microsoft.com/office/drawing/2014/main" id="{677417C2-FA4D-5B1B-660D-E6282102C2AE}"/>
              </a:ext>
            </a:extLst>
          </p:cNvPr>
          <p:cNvCxnSpPr>
            <a:cxnSpLocks/>
          </p:cNvCxnSpPr>
          <p:nvPr/>
        </p:nvCxnSpPr>
        <p:spPr>
          <a:xfrm>
            <a:off x="3287486" y="2548068"/>
            <a:ext cx="1560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eft-Right Arrow 34">
            <a:extLst>
              <a:ext uri="{FF2B5EF4-FFF2-40B4-BE49-F238E27FC236}">
                <a16:creationId xmlns:a16="http://schemas.microsoft.com/office/drawing/2014/main" id="{46EA80ED-24E1-3DAC-BBE5-A695626457F8}"/>
              </a:ext>
            </a:extLst>
          </p:cNvPr>
          <p:cNvSpPr/>
          <p:nvPr/>
        </p:nvSpPr>
        <p:spPr>
          <a:xfrm>
            <a:off x="5275808" y="2404690"/>
            <a:ext cx="817418" cy="290945"/>
          </a:xfrm>
          <a:prstGeom prst="lef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E88E4B8-E5B6-D7C3-0704-7AEDFA8FA276}"/>
                  </a:ext>
                </a:extLst>
              </p:cNvPr>
              <p:cNvSpPr txBox="1"/>
              <p:nvPr/>
            </p:nvSpPr>
            <p:spPr>
              <a:xfrm>
                <a:off x="6320971" y="2232038"/>
                <a:ext cx="1175658" cy="665760"/>
              </a:xfrm>
              <a:prstGeom prst="rect">
                <a:avLst/>
              </a:prstGeom>
              <a:noFill/>
            </p:spPr>
            <p:txBody>
              <a:bodyPr wrap="square" rtlCol="0">
                <a:spAutoFit/>
              </a:bodyPr>
              <a:lstStyle/>
              <a:p>
                <a:r>
                  <a:rPr lang="en-US" sz="2800" b="1">
                    <a:solidFill>
                      <a:srgbClr val="FF0000"/>
                    </a:solidFill>
                    <a:latin typeface="+mj-lt"/>
                  </a:rPr>
                  <a:t>D</a:t>
                </a:r>
                <a14:m>
                  <m:oMath xmlns:m="http://schemas.openxmlformats.org/officeDocument/2006/math">
                    <m:r>
                      <a:rPr lang="en-US" sz="2800" b="1" i="0" smtClean="0">
                        <a:solidFill>
                          <a:srgbClr val="FF0000"/>
                        </a:solidFill>
                        <a:latin typeface="Cambria Math" panose="02040503050406030204" pitchFamily="18" charset="0"/>
                      </a:rPr>
                      <m:t>= </m:t>
                    </m:r>
                    <m:f>
                      <m:fPr>
                        <m:ctrlPr>
                          <a:rPr lang="en-US" sz="2800" b="1" i="1" smtClean="0">
                            <a:solidFill>
                              <a:srgbClr val="FF0000"/>
                            </a:solidFill>
                            <a:latin typeface="Cambria Math" panose="02040503050406030204" pitchFamily="18" charset="0"/>
                          </a:rPr>
                        </m:ctrlPr>
                      </m:fPr>
                      <m:num>
                        <m:r>
                          <a:rPr lang="en-US" sz="2800" b="1" i="0" smtClean="0">
                            <a:solidFill>
                              <a:srgbClr val="FF0000"/>
                            </a:solidFill>
                            <a:latin typeface="Cambria Math" panose="02040503050406030204" pitchFamily="18" charset="0"/>
                          </a:rPr>
                          <m:t>𝐦</m:t>
                        </m:r>
                      </m:num>
                      <m:den>
                        <m:r>
                          <a:rPr lang="en-US" sz="2800" b="1" i="0" smtClean="0">
                            <a:solidFill>
                              <a:srgbClr val="FF0000"/>
                            </a:solidFill>
                            <a:latin typeface="Cambria Math" panose="02040503050406030204" pitchFamily="18" charset="0"/>
                          </a:rPr>
                          <m:t>𝐕</m:t>
                        </m:r>
                      </m:den>
                    </m:f>
                  </m:oMath>
                </a14:m>
                <a:endParaRPr lang="en-US" sz="2800" b="1">
                  <a:solidFill>
                    <a:srgbClr val="FF0000"/>
                  </a:solidFill>
                  <a:latin typeface="+mj-lt"/>
                </a:endParaRPr>
              </a:p>
            </p:txBody>
          </p:sp>
        </mc:Choice>
        <mc:Fallback xmlns="">
          <p:sp>
            <p:nvSpPr>
              <p:cNvPr id="19" name="TextBox 18">
                <a:extLst>
                  <a:ext uri="{FF2B5EF4-FFF2-40B4-BE49-F238E27FC236}">
                    <a16:creationId xmlns:a16="http://schemas.microsoft.com/office/drawing/2014/main" id="{9E88E4B8-E5B6-D7C3-0704-7AEDFA8FA276}"/>
                  </a:ext>
                </a:extLst>
              </p:cNvPr>
              <p:cNvSpPr txBox="1">
                <a:spLocks noRot="1" noChangeAspect="1" noMove="1" noResize="1" noEditPoints="1" noAdjustHandles="1" noChangeArrowheads="1" noChangeShapeType="1" noTextEdit="1"/>
              </p:cNvSpPr>
              <p:nvPr/>
            </p:nvSpPr>
            <p:spPr>
              <a:xfrm>
                <a:off x="6320971" y="2232038"/>
                <a:ext cx="1175658" cy="665760"/>
              </a:xfrm>
              <a:prstGeom prst="rect">
                <a:avLst/>
              </a:prstGeom>
              <a:blipFill>
                <a:blip r:embed="rId3"/>
                <a:stretch>
                  <a:fillRect l="-10881" t="-2752" b="-10092"/>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8F8B0E1C-BB39-6907-EE12-A234FAAF6CFB}"/>
              </a:ext>
            </a:extLst>
          </p:cNvPr>
          <p:cNvSpPr txBox="1"/>
          <p:nvPr/>
        </p:nvSpPr>
        <p:spPr>
          <a:xfrm>
            <a:off x="4173113" y="3134145"/>
            <a:ext cx="2431715" cy="400110"/>
          </a:xfrm>
          <a:prstGeom prst="rect">
            <a:avLst/>
          </a:prstGeom>
          <a:noFill/>
        </p:spPr>
        <p:txBody>
          <a:bodyPr wrap="square" rtlCol="0">
            <a:spAutoFit/>
          </a:bodyPr>
          <a:lstStyle/>
          <a:p>
            <a:pPr algn="just"/>
            <a:r>
              <a:rPr lang="en-US" sz="2000" dirty="0">
                <a:solidFill>
                  <a:schemeClr val="bg1">
                    <a:lumMod val="10000"/>
                  </a:schemeClr>
                </a:solidFill>
                <a:latin typeface="+mj-lt"/>
                <a:cs typeface="Times New Roman" pitchFamily="18" charset="0"/>
              </a:rPr>
              <a:t>D: </a:t>
            </a:r>
            <a:r>
              <a:rPr lang="en-US" sz="2000" dirty="0" err="1">
                <a:solidFill>
                  <a:schemeClr val="bg1">
                    <a:lumMod val="10000"/>
                  </a:schemeClr>
                </a:solidFill>
                <a:latin typeface="+mj-lt"/>
                <a:cs typeface="Times New Roman" pitchFamily="18" charset="0"/>
              </a:rPr>
              <a:t>khối</a:t>
            </a:r>
            <a:r>
              <a:rPr lang="en-US" sz="2000" dirty="0">
                <a:solidFill>
                  <a:schemeClr val="bg1">
                    <a:lumMod val="10000"/>
                  </a:schemeClr>
                </a:solidFill>
                <a:latin typeface="+mj-lt"/>
                <a:cs typeface="Times New Roman" pitchFamily="18" charset="0"/>
              </a:rPr>
              <a:t> </a:t>
            </a:r>
            <a:r>
              <a:rPr lang="en-US" sz="2000" err="1">
                <a:solidFill>
                  <a:schemeClr val="bg1">
                    <a:lumMod val="10000"/>
                  </a:schemeClr>
                </a:solidFill>
                <a:latin typeface="+mj-lt"/>
                <a:cs typeface="Times New Roman" pitchFamily="18" charset="0"/>
              </a:rPr>
              <a:t>lượng</a:t>
            </a:r>
            <a:r>
              <a:rPr lang="en-US" sz="2000">
                <a:solidFill>
                  <a:schemeClr val="bg1">
                    <a:lumMod val="10000"/>
                  </a:schemeClr>
                </a:solidFill>
                <a:latin typeface="+mj-lt"/>
                <a:cs typeface="Times New Roman" pitchFamily="18" charset="0"/>
              </a:rPr>
              <a:t> riêng </a:t>
            </a:r>
            <a:endParaRPr lang="en-US" sz="2000" dirty="0">
              <a:solidFill>
                <a:schemeClr val="bg1">
                  <a:lumMod val="10000"/>
                </a:schemeClr>
              </a:solidFill>
              <a:latin typeface="+mj-lt"/>
              <a:cs typeface="Times New Roman" pitchFamily="18" charset="0"/>
            </a:endParaRPr>
          </a:p>
        </p:txBody>
      </p:sp>
      <p:sp>
        <p:nvSpPr>
          <p:cNvPr id="21" name="TextBox 20">
            <a:extLst>
              <a:ext uri="{FF2B5EF4-FFF2-40B4-BE49-F238E27FC236}">
                <a16:creationId xmlns:a16="http://schemas.microsoft.com/office/drawing/2014/main" id="{5532948D-8598-AE4B-3ECF-03C66D0D6C3F}"/>
              </a:ext>
            </a:extLst>
          </p:cNvPr>
          <p:cNvSpPr txBox="1"/>
          <p:nvPr/>
        </p:nvSpPr>
        <p:spPr>
          <a:xfrm>
            <a:off x="537629" y="3092164"/>
            <a:ext cx="2902257" cy="400110"/>
          </a:xfrm>
          <a:prstGeom prst="rect">
            <a:avLst/>
          </a:prstGeom>
          <a:noFill/>
        </p:spPr>
        <p:txBody>
          <a:bodyPr wrap="square" rtlCol="0">
            <a:spAutoFit/>
          </a:bodyPr>
          <a:lstStyle/>
          <a:p>
            <a:pPr algn="just"/>
            <a:r>
              <a:rPr lang="en-US" sz="2000" dirty="0">
                <a:solidFill>
                  <a:schemeClr val="bg1">
                    <a:lumMod val="10000"/>
                  </a:schemeClr>
                </a:solidFill>
                <a:latin typeface="+mj-lt"/>
                <a:cs typeface="Times New Roman" pitchFamily="18" charset="0"/>
              </a:rPr>
              <a:t>m: </a:t>
            </a:r>
            <a:r>
              <a:rPr lang="en-US" sz="2000" dirty="0" err="1">
                <a:solidFill>
                  <a:schemeClr val="bg1">
                    <a:lumMod val="10000"/>
                  </a:schemeClr>
                </a:solidFill>
                <a:latin typeface="+mj-lt"/>
                <a:cs typeface="Times New Roman" pitchFamily="18" charset="0"/>
              </a:rPr>
              <a:t>khối</a:t>
            </a:r>
            <a:r>
              <a:rPr lang="en-US" sz="2000" dirty="0">
                <a:solidFill>
                  <a:schemeClr val="bg1">
                    <a:lumMod val="10000"/>
                  </a:schemeClr>
                </a:solidFill>
                <a:latin typeface="+mj-lt"/>
                <a:cs typeface="Times New Roman" pitchFamily="18" charset="0"/>
              </a:rPr>
              <a:t> </a:t>
            </a:r>
            <a:r>
              <a:rPr lang="en-US" sz="2000" dirty="0" err="1">
                <a:solidFill>
                  <a:schemeClr val="bg1">
                    <a:lumMod val="10000"/>
                  </a:schemeClr>
                </a:solidFill>
                <a:latin typeface="+mj-lt"/>
                <a:cs typeface="Times New Roman" pitchFamily="18" charset="0"/>
              </a:rPr>
              <a:t>lượng</a:t>
            </a:r>
            <a:r>
              <a:rPr lang="en-US" sz="2000" dirty="0">
                <a:solidFill>
                  <a:schemeClr val="bg1">
                    <a:lumMod val="10000"/>
                  </a:schemeClr>
                </a:solidFill>
                <a:latin typeface="+mj-lt"/>
                <a:cs typeface="Times New Roman" pitchFamily="18" charset="0"/>
              </a:rPr>
              <a:t> </a:t>
            </a:r>
            <a:r>
              <a:rPr lang="en-US" sz="2000" err="1">
                <a:solidFill>
                  <a:schemeClr val="bg1">
                    <a:lumMod val="10000"/>
                  </a:schemeClr>
                </a:solidFill>
                <a:latin typeface="+mj-lt"/>
                <a:cs typeface="Times New Roman" pitchFamily="18" charset="0"/>
              </a:rPr>
              <a:t>của</a:t>
            </a:r>
            <a:r>
              <a:rPr lang="en-US" sz="2000">
                <a:solidFill>
                  <a:schemeClr val="bg1">
                    <a:lumMod val="10000"/>
                  </a:schemeClr>
                </a:solidFill>
                <a:latin typeface="+mj-lt"/>
                <a:cs typeface="Times New Roman" pitchFamily="18" charset="0"/>
              </a:rPr>
              <a:t> chất </a:t>
            </a:r>
            <a:endParaRPr lang="en-US" sz="2000" dirty="0">
              <a:solidFill>
                <a:schemeClr val="bg1">
                  <a:lumMod val="10000"/>
                </a:schemeClr>
              </a:solidFill>
              <a:latin typeface="+mj-lt"/>
              <a:cs typeface="Times New Roman" pitchFamily="18" charset="0"/>
            </a:endParaRPr>
          </a:p>
        </p:txBody>
      </p:sp>
      <p:sp>
        <p:nvSpPr>
          <p:cNvPr id="22" name="TextBox 21">
            <a:extLst>
              <a:ext uri="{FF2B5EF4-FFF2-40B4-BE49-F238E27FC236}">
                <a16:creationId xmlns:a16="http://schemas.microsoft.com/office/drawing/2014/main" id="{37C712C8-966B-CD84-F61C-2D8D0DA17D15}"/>
              </a:ext>
            </a:extLst>
          </p:cNvPr>
          <p:cNvSpPr txBox="1"/>
          <p:nvPr/>
        </p:nvSpPr>
        <p:spPr>
          <a:xfrm>
            <a:off x="560194" y="3581850"/>
            <a:ext cx="2451520" cy="400110"/>
          </a:xfrm>
          <a:prstGeom prst="rect">
            <a:avLst/>
          </a:prstGeom>
          <a:noFill/>
        </p:spPr>
        <p:txBody>
          <a:bodyPr wrap="square" rtlCol="0">
            <a:spAutoFit/>
          </a:bodyPr>
          <a:lstStyle/>
          <a:p>
            <a:pPr algn="just"/>
            <a:r>
              <a:rPr lang="en-US" sz="2000" dirty="0">
                <a:solidFill>
                  <a:schemeClr val="bg1">
                    <a:lumMod val="10000"/>
                  </a:schemeClr>
                </a:solidFill>
                <a:latin typeface="+mj-lt"/>
                <a:cs typeface="Times New Roman" pitchFamily="18" charset="0"/>
              </a:rPr>
              <a:t>V: </a:t>
            </a:r>
            <a:r>
              <a:rPr lang="en-US" sz="2000" dirty="0" err="1">
                <a:solidFill>
                  <a:schemeClr val="bg1">
                    <a:lumMod val="10000"/>
                  </a:schemeClr>
                </a:solidFill>
                <a:latin typeface="+mj-lt"/>
                <a:cs typeface="Times New Roman" pitchFamily="18" charset="0"/>
              </a:rPr>
              <a:t>thể</a:t>
            </a:r>
            <a:r>
              <a:rPr lang="en-US" sz="2000" dirty="0">
                <a:solidFill>
                  <a:schemeClr val="bg1">
                    <a:lumMod val="10000"/>
                  </a:schemeClr>
                </a:solidFill>
                <a:latin typeface="+mj-lt"/>
                <a:cs typeface="Times New Roman" pitchFamily="18" charset="0"/>
              </a:rPr>
              <a:t> </a:t>
            </a:r>
            <a:r>
              <a:rPr lang="en-US" sz="2000" dirty="0" err="1">
                <a:solidFill>
                  <a:schemeClr val="bg1">
                    <a:lumMod val="10000"/>
                  </a:schemeClr>
                </a:solidFill>
                <a:latin typeface="+mj-lt"/>
                <a:cs typeface="Times New Roman" pitchFamily="18" charset="0"/>
              </a:rPr>
              <a:t>tích</a:t>
            </a:r>
            <a:r>
              <a:rPr lang="en-US" sz="2000" dirty="0">
                <a:solidFill>
                  <a:schemeClr val="bg1">
                    <a:lumMod val="10000"/>
                  </a:schemeClr>
                </a:solidFill>
                <a:latin typeface="+mj-lt"/>
                <a:cs typeface="Times New Roman" pitchFamily="18" charset="0"/>
              </a:rPr>
              <a:t> </a:t>
            </a:r>
            <a:r>
              <a:rPr lang="en-US" sz="2000" dirty="0" err="1">
                <a:solidFill>
                  <a:schemeClr val="bg1">
                    <a:lumMod val="10000"/>
                  </a:schemeClr>
                </a:solidFill>
                <a:latin typeface="+mj-lt"/>
                <a:cs typeface="Times New Roman" pitchFamily="18" charset="0"/>
              </a:rPr>
              <a:t>của</a:t>
            </a:r>
            <a:r>
              <a:rPr lang="en-US" sz="2000" dirty="0">
                <a:solidFill>
                  <a:schemeClr val="bg1">
                    <a:lumMod val="10000"/>
                  </a:schemeClr>
                </a:solidFill>
                <a:latin typeface="+mj-lt"/>
                <a:cs typeface="Times New Roman" pitchFamily="18" charset="0"/>
              </a:rPr>
              <a:t> </a:t>
            </a:r>
            <a:r>
              <a:rPr lang="en-US" sz="2000" dirty="0" err="1">
                <a:solidFill>
                  <a:schemeClr val="bg1">
                    <a:lumMod val="10000"/>
                  </a:schemeClr>
                </a:solidFill>
                <a:latin typeface="+mj-lt"/>
                <a:cs typeface="Times New Roman" pitchFamily="18" charset="0"/>
              </a:rPr>
              <a:t>chất</a:t>
            </a:r>
            <a:r>
              <a:rPr lang="en-US" sz="2000" dirty="0">
                <a:solidFill>
                  <a:schemeClr val="bg1">
                    <a:lumMod val="10000"/>
                  </a:schemeClr>
                </a:solidFill>
                <a:latin typeface="+mj-lt"/>
                <a:cs typeface="Times New Roman" pitchFamily="18" charset="0"/>
              </a:rPr>
              <a:t> </a:t>
            </a:r>
          </a:p>
        </p:txBody>
      </p:sp>
      <p:sp>
        <p:nvSpPr>
          <p:cNvPr id="25" name="TextBox 24">
            <a:extLst>
              <a:ext uri="{FF2B5EF4-FFF2-40B4-BE49-F238E27FC236}">
                <a16:creationId xmlns:a16="http://schemas.microsoft.com/office/drawing/2014/main" id="{AC442903-450C-1BF2-213A-9F719004F7C8}"/>
              </a:ext>
            </a:extLst>
          </p:cNvPr>
          <p:cNvSpPr txBox="1"/>
          <p:nvPr/>
        </p:nvSpPr>
        <p:spPr>
          <a:xfrm>
            <a:off x="3207406" y="3092164"/>
            <a:ext cx="689428" cy="400110"/>
          </a:xfrm>
          <a:prstGeom prst="rect">
            <a:avLst/>
          </a:prstGeom>
          <a:noFill/>
        </p:spPr>
        <p:txBody>
          <a:bodyPr wrap="square" rtlCol="0">
            <a:spAutoFit/>
          </a:bodyPr>
          <a:lstStyle/>
          <a:p>
            <a:r>
              <a:rPr lang="en-US" sz="2000">
                <a:latin typeface="+mj-lt"/>
              </a:rPr>
              <a:t>(kg)</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49A0503-305C-7F38-7779-3DFA443C916D}"/>
                  </a:ext>
                </a:extLst>
              </p:cNvPr>
              <p:cNvSpPr txBox="1"/>
              <p:nvPr/>
            </p:nvSpPr>
            <p:spPr>
              <a:xfrm>
                <a:off x="2848680" y="3596158"/>
                <a:ext cx="689428" cy="407099"/>
              </a:xfrm>
              <a:prstGeom prst="rect">
                <a:avLst/>
              </a:prstGeom>
              <a:noFill/>
            </p:spPr>
            <p:txBody>
              <a:bodyPr wrap="square" rtlCol="0">
                <a:spAutoFit/>
              </a:bodyPr>
              <a:lstStyle/>
              <a:p>
                <a:r>
                  <a:rPr lang="en-US" sz="2000">
                    <a:latin typeface="+mj-lt"/>
                  </a:rPr>
                  <a:t>(</a:t>
                </a:r>
                <a14:m>
                  <m:oMath xmlns:m="http://schemas.openxmlformats.org/officeDocument/2006/math">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m</m:t>
                        </m:r>
                      </m:e>
                      <m:sup>
                        <m:r>
                          <a:rPr lang="en-US" sz="2000" b="0" i="0" smtClean="0">
                            <a:latin typeface="Cambria Math" panose="02040503050406030204" pitchFamily="18" charset="0"/>
                          </a:rPr>
                          <m:t>3</m:t>
                        </m:r>
                      </m:sup>
                    </m:sSup>
                  </m:oMath>
                </a14:m>
                <a:r>
                  <a:rPr lang="en-US" sz="2000">
                    <a:latin typeface="+mj-lt"/>
                  </a:rPr>
                  <a:t>)</a:t>
                </a:r>
              </a:p>
            </p:txBody>
          </p:sp>
        </mc:Choice>
        <mc:Fallback xmlns="">
          <p:sp>
            <p:nvSpPr>
              <p:cNvPr id="26" name="TextBox 25">
                <a:extLst>
                  <a:ext uri="{FF2B5EF4-FFF2-40B4-BE49-F238E27FC236}">
                    <a16:creationId xmlns:a16="http://schemas.microsoft.com/office/drawing/2014/main" id="{549A0503-305C-7F38-7779-3DFA443C916D}"/>
                  </a:ext>
                </a:extLst>
              </p:cNvPr>
              <p:cNvSpPr txBox="1">
                <a:spLocks noRot="1" noChangeAspect="1" noMove="1" noResize="1" noEditPoints="1" noAdjustHandles="1" noChangeArrowheads="1" noChangeShapeType="1" noTextEdit="1"/>
              </p:cNvSpPr>
              <p:nvPr/>
            </p:nvSpPr>
            <p:spPr>
              <a:xfrm>
                <a:off x="2848680" y="3596158"/>
                <a:ext cx="689428" cy="407099"/>
              </a:xfrm>
              <a:prstGeom prst="rect">
                <a:avLst/>
              </a:prstGeom>
              <a:blipFill>
                <a:blip r:embed="rId4"/>
                <a:stretch>
                  <a:fillRect l="-8850" t="-5970" r="-7965" b="-26866"/>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D465C0C1-EA4B-EA78-C9DE-829F861927C8}"/>
              </a:ext>
            </a:extLst>
          </p:cNvPr>
          <p:cNvSpPr txBox="1"/>
          <p:nvPr/>
        </p:nvSpPr>
        <p:spPr>
          <a:xfrm>
            <a:off x="6505298" y="3134145"/>
            <a:ext cx="1175658" cy="400110"/>
          </a:xfrm>
          <a:prstGeom prst="rect">
            <a:avLst/>
          </a:prstGeom>
          <a:noFill/>
        </p:spPr>
        <p:txBody>
          <a:bodyPr wrap="square">
            <a:spAutoFit/>
          </a:bodyPr>
          <a:lstStyle/>
          <a:p>
            <a:r>
              <a:rPr lang="en-US" sz="2000">
                <a:solidFill>
                  <a:schemeClr val="bg1">
                    <a:lumMod val="10000"/>
                  </a:schemeClr>
                </a:solidFill>
                <a:latin typeface="+mj-lt"/>
                <a:cs typeface="Times New Roman" pitchFamily="18" charset="0"/>
              </a:rPr>
              <a:t>(kg/m</a:t>
            </a:r>
            <a:r>
              <a:rPr lang="en-US" sz="2000" baseline="30000">
                <a:solidFill>
                  <a:schemeClr val="bg1">
                    <a:lumMod val="10000"/>
                  </a:schemeClr>
                </a:solidFill>
                <a:latin typeface="+mj-lt"/>
                <a:cs typeface="Times New Roman" pitchFamily="18" charset="0"/>
              </a:rPr>
              <a:t>3</a:t>
            </a:r>
            <a:r>
              <a:rPr lang="en-US" sz="2000">
                <a:solidFill>
                  <a:schemeClr val="bg1">
                    <a:lumMod val="10000"/>
                  </a:schemeClr>
                </a:solidFill>
                <a:latin typeface="+mj-lt"/>
                <a:cs typeface="Times New Roman" pitchFamily="18" charset="0"/>
              </a:rPr>
              <a:t>)</a:t>
            </a:r>
            <a:endParaRPr lang="en-US" sz="2000">
              <a:solidFill>
                <a:schemeClr val="bg1">
                  <a:lumMod val="10000"/>
                </a:schemeClr>
              </a:solidFill>
              <a:latin typeface="+mj-lt"/>
            </a:endParaRPr>
          </a:p>
        </p:txBody>
      </p:sp>
      <p:pic>
        <p:nvPicPr>
          <p:cNvPr id="30" name="Picture 29">
            <a:extLst>
              <a:ext uri="{FF2B5EF4-FFF2-40B4-BE49-F238E27FC236}">
                <a16:creationId xmlns:a16="http://schemas.microsoft.com/office/drawing/2014/main" id="{66998B17-C4A0-4BE1-C37F-86D9F5DF8441}"/>
              </a:ext>
            </a:extLst>
          </p:cNvPr>
          <p:cNvPicPr>
            <a:picLocks noChangeAspect="1"/>
          </p:cNvPicPr>
          <p:nvPr/>
        </p:nvPicPr>
        <p:blipFill rotWithShape="1">
          <a:blip r:embed="rId5"/>
          <a:srcRect l="31143" t="18645" r="29916" b="19640"/>
          <a:stretch/>
        </p:blipFill>
        <p:spPr>
          <a:xfrm>
            <a:off x="4271335" y="3506045"/>
            <a:ext cx="3272972" cy="1321703"/>
          </a:xfrm>
          <a:prstGeom prst="rect">
            <a:avLst/>
          </a:prstGeom>
        </p:spPr>
      </p:pic>
      <p:sp>
        <p:nvSpPr>
          <p:cNvPr id="33" name="TextBox 32">
            <a:extLst>
              <a:ext uri="{FF2B5EF4-FFF2-40B4-BE49-F238E27FC236}">
                <a16:creationId xmlns:a16="http://schemas.microsoft.com/office/drawing/2014/main" id="{5FA60E6B-2D25-AF9F-B6B9-957B3EB07F1D}"/>
              </a:ext>
            </a:extLst>
          </p:cNvPr>
          <p:cNvSpPr txBox="1"/>
          <p:nvPr/>
        </p:nvSpPr>
        <p:spPr>
          <a:xfrm>
            <a:off x="5524237" y="3533831"/>
            <a:ext cx="2020070" cy="400110"/>
          </a:xfrm>
          <a:prstGeom prst="rect">
            <a:avLst/>
          </a:prstGeom>
          <a:noFill/>
        </p:spPr>
        <p:txBody>
          <a:bodyPr wrap="square">
            <a:spAutoFit/>
          </a:bodyPr>
          <a:lstStyle/>
          <a:p>
            <a:r>
              <a:rPr lang="en-US" sz="2000">
                <a:solidFill>
                  <a:schemeClr val="bg1">
                    <a:lumMod val="10000"/>
                  </a:schemeClr>
                </a:solidFill>
                <a:latin typeface="+mj-lt"/>
                <a:cs typeface="Times New Roman" pitchFamily="18" charset="0"/>
              </a:rPr>
              <a:t>g/cm</a:t>
            </a:r>
            <a:r>
              <a:rPr lang="en-US" sz="2000" baseline="30000">
                <a:solidFill>
                  <a:schemeClr val="bg1">
                    <a:lumMod val="10000"/>
                  </a:schemeClr>
                </a:solidFill>
                <a:latin typeface="+mj-lt"/>
                <a:cs typeface="Times New Roman" pitchFamily="18" charset="0"/>
              </a:rPr>
              <a:t>3</a:t>
            </a:r>
            <a:r>
              <a:rPr lang="en-US" sz="2000">
                <a:solidFill>
                  <a:schemeClr val="bg1">
                    <a:lumMod val="10000"/>
                  </a:schemeClr>
                </a:solidFill>
                <a:latin typeface="+mj-lt"/>
                <a:cs typeface="Times New Roman" pitchFamily="18" charset="0"/>
              </a:rPr>
              <a:t> hoặc g/ml</a:t>
            </a:r>
            <a:endParaRPr lang="en-US" sz="2000">
              <a:solidFill>
                <a:schemeClr val="bg1">
                  <a:lumMod val="10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Effect transition="in" filter="fade">
                                      <p:cBhvr>
                                        <p:cTn id="28" dur="1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ppt_w</p:attrName>
                                        </p:attrNameLst>
                                      </p:cBhvr>
                                      <p:tavLst>
                                        <p:tav tm="0">
                                          <p:val>
                                            <p:fltVal val="0"/>
                                          </p:val>
                                        </p:tav>
                                        <p:tav tm="100000">
                                          <p:val>
                                            <p:strVal val="#ppt_w"/>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fltVal val="0"/>
                                          </p:val>
                                        </p:tav>
                                        <p:tav tm="100000">
                                          <p:val>
                                            <p:strVal val="#ppt_w"/>
                                          </p:val>
                                        </p:tav>
                                      </p:tavLst>
                                    </p:anim>
                                    <p:anim calcmode="lin" valueType="num">
                                      <p:cBhvr>
                                        <p:cTn id="51" dur="1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3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8" grpId="0" animBg="1"/>
      <p:bldP spid="19" grpId="0"/>
      <p:bldP spid="20" grpId="0"/>
      <p:bldP spid="21" grpId="0"/>
      <p:bldP spid="22" grpId="0"/>
      <p:bldP spid="25" grpId="0"/>
      <p:bldP spid="26" grpId="0"/>
      <p:bldP spid="28"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870108" y="152582"/>
            <a:ext cx="7570714" cy="1420325"/>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1 (SGK – trang 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So sánh khối lượng nước chứa trong một bình 20 lít và trong một chai 0,5 lít.</a:t>
            </a:r>
          </a:p>
        </p:txBody>
      </p:sp>
      <p:sp>
        <p:nvSpPr>
          <p:cNvPr id="11" name="Rectangle 10">
            <a:extLst>
              <a:ext uri="{FF2B5EF4-FFF2-40B4-BE49-F238E27FC236}">
                <a16:creationId xmlns:a16="http://schemas.microsoft.com/office/drawing/2014/main" id="{95574A72-EF78-E8C8-C548-78582D95906A}"/>
              </a:ext>
            </a:extLst>
          </p:cNvPr>
          <p:cNvSpPr/>
          <p:nvPr/>
        </p:nvSpPr>
        <p:spPr>
          <a:xfrm>
            <a:off x="2886542" y="2000132"/>
            <a:ext cx="3131443" cy="958660"/>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rPr>
              <a:t>Lớn hơn</a:t>
            </a:r>
          </a:p>
          <a:p>
            <a:pPr algn="ctr"/>
            <a:r>
              <a:rPr lang="en-US" sz="2300">
                <a:solidFill>
                  <a:srgbClr val="FF0000"/>
                </a:solidFill>
              </a:rPr>
              <a:t>20 : 0,5= 40 (lần)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Box 7">
            <a:extLst>
              <a:ext uri="{FF2B5EF4-FFF2-40B4-BE49-F238E27FC236}">
                <a16:creationId xmlns:a16="http://schemas.microsoft.com/office/drawing/2014/main" id="{71D7B09F-80FE-CE64-01A9-401604C0DBA8}"/>
              </a:ext>
            </a:extLst>
          </p:cNvPr>
          <p:cNvSpPr txBox="1"/>
          <p:nvPr/>
        </p:nvSpPr>
        <p:spPr>
          <a:xfrm>
            <a:off x="1603138" y="602746"/>
            <a:ext cx="7359445"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Trong một số trường hợp, có thể tính được khối lượng của một vật qua kích thước của nó mà không cần dùng cân. Ví dụ, có thể tính được khối lượng của nước trong bể bơi khi biết kích thước của bể. Dựa trên cơ sở nào có thể làm được điều đó?</a:t>
            </a:r>
          </a:p>
        </p:txBody>
      </p:sp>
      <p:sp>
        <p:nvSpPr>
          <p:cNvPr id="12" name="Rectangle: Rounded Corners 11">
            <a:extLst>
              <a:ext uri="{FF2B5EF4-FFF2-40B4-BE49-F238E27FC236}">
                <a16:creationId xmlns:a16="http://schemas.microsoft.com/office/drawing/2014/main" id="{CA9E5BC7-0990-E243-F542-4B7271863759}"/>
              </a:ext>
            </a:extLst>
          </p:cNvPr>
          <p:cNvSpPr/>
          <p:nvPr/>
        </p:nvSpPr>
        <p:spPr>
          <a:xfrm>
            <a:off x="2617839" y="2771606"/>
            <a:ext cx="6194323" cy="168869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lumMod val="50000"/>
                  </a:schemeClr>
                </a:solidFill>
                <a:effectLst/>
                <a:latin typeface="+mj-lt"/>
                <a:ea typeface="Calibri" panose="020F0502020204030204" pitchFamily="34" charset="0"/>
                <a:cs typeface="Times New Roman" panose="02020603050405020304" pitchFamily="18" charset="0"/>
              </a:rPr>
              <a:t>Ta có thể tính được khối lượng của một vật qua kích thước của nó mà không cần dùng cân dựa vào công thức khối lượng riêng.</a:t>
            </a:r>
          </a:p>
        </p:txBody>
      </p:sp>
      <p:sp>
        <p:nvSpPr>
          <p:cNvPr id="14" name="Arrow: Curved Right 13">
            <a:extLst>
              <a:ext uri="{FF2B5EF4-FFF2-40B4-BE49-F238E27FC236}">
                <a16:creationId xmlns:a16="http://schemas.microsoft.com/office/drawing/2014/main" id="{6044B9FF-899C-7D66-6717-C6AD244EA222}"/>
              </a:ext>
            </a:extLst>
          </p:cNvPr>
          <p:cNvSpPr/>
          <p:nvPr/>
        </p:nvSpPr>
        <p:spPr>
          <a:xfrm>
            <a:off x="803787" y="2771606"/>
            <a:ext cx="1526458" cy="1312606"/>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9">
            <a:extLst>
              <a:ext uri="{FF2B5EF4-FFF2-40B4-BE49-F238E27FC236}">
                <a16:creationId xmlns:a16="http://schemas.microsoft.com/office/drawing/2014/main" id="{CD866D71-7760-0901-1F98-80A2372498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553" y="29432"/>
            <a:ext cx="1534463" cy="1312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1ABD503-5311-9D8E-E876-D2383A57CD4E}"/>
              </a:ext>
            </a:extLst>
          </p:cNvPr>
          <p:cNvGrpSpPr/>
          <p:nvPr/>
        </p:nvGrpSpPr>
        <p:grpSpPr>
          <a:xfrm>
            <a:off x="2611961" y="466482"/>
            <a:ext cx="6461161" cy="1044241"/>
            <a:chOff x="2611961" y="466482"/>
            <a:chExt cx="6461161" cy="1044241"/>
          </a:xfrm>
        </p:grpSpPr>
        <p:sp>
          <p:nvSpPr>
            <p:cNvPr id="14" name="Rectangle: Rounded Corners 13">
              <a:extLst>
                <a:ext uri="{FF2B5EF4-FFF2-40B4-BE49-F238E27FC236}">
                  <a16:creationId xmlns:a16="http://schemas.microsoft.com/office/drawing/2014/main" id="{6132AFAA-F887-6CFA-C816-02C0413F7533}"/>
                </a:ext>
              </a:extLst>
            </p:cNvPr>
            <p:cNvSpPr/>
            <p:nvPr/>
          </p:nvSpPr>
          <p:spPr>
            <a:xfrm>
              <a:off x="2654710" y="466482"/>
              <a:ext cx="6349180" cy="1044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6BDFD-6B6D-E0F1-89CC-D3B39F46EA3C}"/>
                </a:ext>
              </a:extLst>
            </p:cNvPr>
            <p:cNvSpPr txBox="1"/>
            <p:nvPr/>
          </p:nvSpPr>
          <p:spPr>
            <a:xfrm>
              <a:off x="2611961" y="485058"/>
              <a:ext cx="6461161" cy="95866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Một bể bơi có chiều dài 20 m, chiều rộng 8 m, độ sâu của nước là 1,5 m, tính khối lượng của nước trong bể.</a:t>
              </a:r>
            </a:p>
          </p:txBody>
        </p:sp>
      </p:grpSp>
      <p:sp>
        <p:nvSpPr>
          <p:cNvPr id="9" name="Line Callout 1 (Border and Accent Bar) 3">
            <a:extLst>
              <a:ext uri="{FF2B5EF4-FFF2-40B4-BE49-F238E27FC236}">
                <a16:creationId xmlns:a16="http://schemas.microsoft.com/office/drawing/2014/main" id="{AE29033D-B5C5-EA53-7965-99A929151D76}"/>
              </a:ext>
            </a:extLst>
          </p:cNvPr>
          <p:cNvSpPr/>
          <p:nvPr/>
        </p:nvSpPr>
        <p:spPr>
          <a:xfrm>
            <a:off x="359783" y="466482"/>
            <a:ext cx="2102846" cy="1044241"/>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2200" b="1">
                <a:solidFill>
                  <a:schemeClr val="accent2">
                    <a:lumMod val="50000"/>
                  </a:schemeClr>
                </a:solidFill>
                <a:latin typeface="Arial" panose="020B0604020202020204" pitchFamily="34" charset="0"/>
                <a:cs typeface="Arial" panose="020B0604020202020204" pitchFamily="34" charset="0"/>
              </a:rPr>
              <a:t>Thực hành luyện tập</a:t>
            </a:r>
            <a:endParaRPr lang="en-US" sz="2200" b="1"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F02329-A83A-50AB-21A3-1C35C88CCAAB}"/>
              </a:ext>
            </a:extLst>
          </p:cNvPr>
          <p:cNvSpPr txBox="1"/>
          <p:nvPr/>
        </p:nvSpPr>
        <p:spPr>
          <a:xfrm>
            <a:off x="570400" y="2742336"/>
            <a:ext cx="7640614" cy="1625510"/>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Thể tích nước trong bể là 20.8.1,5 = 240 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Tra Bảng 14.1 ta có khối lượng riêng của nước là 1000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a:effectLst/>
                <a:latin typeface="+mj-lt"/>
                <a:ea typeface="Calibri" panose="020F0502020204030204" pitchFamily="34" charset="0"/>
                <a:cs typeface="Times New Roman" panose="02020603050405020304" pitchFamily="18" charset="0"/>
              </a:rPr>
              <a:t>Khối lượng của nước trong bể là 1000. 240 = 240 000 kg.</a:t>
            </a:r>
          </a:p>
        </p:txBody>
      </p:sp>
      <p:sp>
        <p:nvSpPr>
          <p:cNvPr id="13" name="Arrow: Curved Down 12">
            <a:extLst>
              <a:ext uri="{FF2B5EF4-FFF2-40B4-BE49-F238E27FC236}">
                <a16:creationId xmlns:a16="http://schemas.microsoft.com/office/drawing/2014/main" id="{D5CDDB6D-5C2E-2B08-0F19-663AEAB373A7}"/>
              </a:ext>
            </a:extLst>
          </p:cNvPr>
          <p:cNvSpPr/>
          <p:nvPr/>
        </p:nvSpPr>
        <p:spPr>
          <a:xfrm>
            <a:off x="3960847" y="1654744"/>
            <a:ext cx="859720" cy="1044241"/>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412774" y="1658985"/>
            <a:ext cx="8577941" cy="577850"/>
          </a:xfrm>
          <a:prstGeom prst="rect">
            <a:avLst/>
          </a:prstGeom>
          <a:noFill/>
        </p:spPr>
        <p:txBody>
          <a:bodyPr wrap="square" rtlCol="0">
            <a:spAutoFit/>
          </a:bodyPr>
          <a:lstStyle/>
          <a:p>
            <a:pPr marR="0" lvl="0" defTabSz="914400" rtl="0" eaLnBrk="1" fontAlgn="auto" latinLnBrk="0" hangingPunct="1">
              <a:lnSpc>
                <a:spcPct val="150000"/>
              </a:lnSpc>
              <a:spcBef>
                <a:spcPts val="0"/>
              </a:spcBef>
              <a:spcAft>
                <a:spcPts val="0"/>
              </a:spcAft>
              <a:buClr>
                <a:srgbClr val="000000"/>
              </a:buClr>
              <a:buSzTx/>
              <a:tabLst/>
              <a:defRPr/>
            </a:pPr>
            <a:r>
              <a:rPr lang="en-US" sz="2400" b="1"/>
              <a:t>II. XÁC ĐỊNH KHỐI LƯỢNG RIÊNG BẰNG THỰC NGHIỆM</a:t>
            </a:r>
            <a:endParaRPr kumimoji="0" lang="en-US" sz="2400" b="1"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5EECCB9A-3064-19F1-BB16-58309525733A}"/>
              </a:ext>
            </a:extLst>
          </p:cNvPr>
          <p:cNvSpPr txBox="1"/>
          <p:nvPr/>
        </p:nvSpPr>
        <p:spPr>
          <a:xfrm>
            <a:off x="1153311" y="2385201"/>
            <a:ext cx="7096866" cy="1901226"/>
          </a:xfrm>
          <a:prstGeom prst="rect">
            <a:avLst/>
          </a:prstGeom>
          <a:noFill/>
        </p:spPr>
        <p:txBody>
          <a:bodyPr wrap="square">
            <a:spAutoFit/>
          </a:bodyPr>
          <a:lstStyle/>
          <a:p>
            <a:pPr algn="just">
              <a:lnSpc>
                <a:spcPct val="125000"/>
              </a:lnSpc>
              <a:spcAft>
                <a:spcPts val="800"/>
              </a:spcAft>
            </a:pPr>
            <a:r>
              <a:rPr lang="en-US" sz="2000">
                <a:solidFill>
                  <a:srgbClr val="0D0D0D"/>
                </a:solidFill>
                <a:effectLst/>
                <a:latin typeface="+mj-lt"/>
                <a:ea typeface="Times New Roman" panose="02020603050405020304" pitchFamily="18" charset="0"/>
                <a:cs typeface="Times New Roman" panose="02020603050405020304" pitchFamily="18" charset="0"/>
              </a:rPr>
              <a:t>- Xác định khối lượng riêng một vật gồm các bước tiến hành: </a:t>
            </a:r>
            <a:endParaRPr lang="en-US" sz="2000">
              <a:effectLst/>
              <a:latin typeface="+mj-lt"/>
              <a:ea typeface="Arial" panose="020B0604020202020204" pitchFamily="34" charset="0"/>
              <a:cs typeface="Times New Roman" panose="02020603050405020304" pitchFamily="18" charset="0"/>
            </a:endParaRPr>
          </a:p>
          <a:p>
            <a:pPr algn="just">
              <a:lnSpc>
                <a:spcPct val="125000"/>
              </a:lnSpc>
              <a:spcAft>
                <a:spcPts val="800"/>
              </a:spcAft>
            </a:pPr>
            <a:r>
              <a:rPr lang="en-US" sz="2000">
                <a:solidFill>
                  <a:srgbClr val="0D0D0D"/>
                </a:solidFill>
                <a:effectLst/>
                <a:latin typeface="+mj-lt"/>
                <a:ea typeface="Times New Roman" panose="02020603050405020304" pitchFamily="18" charset="0"/>
                <a:cs typeface="Times New Roman" panose="02020603050405020304" pitchFamily="18" charset="0"/>
              </a:rPr>
              <a:t>+ Bước 1. Xác định khối lượng của vật.</a:t>
            </a:r>
            <a:endParaRPr lang="en-US" sz="2000">
              <a:effectLst/>
              <a:latin typeface="+mj-lt"/>
              <a:ea typeface="Arial" panose="020B0604020202020204" pitchFamily="34" charset="0"/>
              <a:cs typeface="Times New Roman" panose="02020603050405020304" pitchFamily="18" charset="0"/>
            </a:endParaRPr>
          </a:p>
          <a:p>
            <a:pPr algn="just">
              <a:lnSpc>
                <a:spcPct val="125000"/>
              </a:lnSpc>
              <a:spcAft>
                <a:spcPts val="800"/>
              </a:spcAft>
            </a:pPr>
            <a:r>
              <a:rPr lang="en-US" sz="2000">
                <a:solidFill>
                  <a:srgbClr val="0D0D0D"/>
                </a:solidFill>
                <a:effectLst/>
                <a:latin typeface="+mj-lt"/>
                <a:ea typeface="Times New Roman" panose="02020603050405020304" pitchFamily="18" charset="0"/>
                <a:cs typeface="Times New Roman" panose="02020603050405020304" pitchFamily="18" charset="0"/>
              </a:rPr>
              <a:t>+ Bước 2. Xác định thể tích của vật.</a:t>
            </a:r>
            <a:endParaRPr lang="en-US" sz="2000">
              <a:effectLst/>
              <a:latin typeface="+mj-lt"/>
              <a:ea typeface="Arial" panose="020B0604020202020204" pitchFamily="34" charset="0"/>
              <a:cs typeface="Times New Roman" panose="02020603050405020304" pitchFamily="18" charset="0"/>
            </a:endParaRPr>
          </a:p>
          <a:p>
            <a:pPr algn="just">
              <a:lnSpc>
                <a:spcPct val="125000"/>
              </a:lnSpc>
              <a:spcAft>
                <a:spcPts val="800"/>
              </a:spcAft>
            </a:pPr>
            <a:r>
              <a:rPr lang="en-US" sz="2000">
                <a:solidFill>
                  <a:srgbClr val="0D0D0D"/>
                </a:solidFill>
                <a:effectLst/>
                <a:latin typeface="+mj-lt"/>
                <a:ea typeface="Times New Roman" panose="02020603050405020304" pitchFamily="18" charset="0"/>
                <a:cs typeface="Times New Roman" panose="02020603050405020304" pitchFamily="18" charset="0"/>
              </a:rPr>
              <a:t>+ Bước 3. Xác định khối lượng riêng.</a:t>
            </a:r>
            <a:endParaRPr lang="en-US" sz="20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007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2194</Words>
  <Application>Microsoft Office PowerPoint</Application>
  <PresentationFormat>On-screen Show (16:9)</PresentationFormat>
  <Paragraphs>202</Paragraphs>
  <Slides>33</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Wingdings</vt:lpstr>
      <vt:lpstr>Didact Gothic</vt:lpstr>
      <vt:lpstr>Nunito Light</vt:lpstr>
      <vt:lpstr>Sofia Sans Condensed</vt:lpstr>
      <vt:lpstr>Sofia Sans Condensed Medium</vt:lpstr>
      <vt:lpstr>Bebas Neue</vt:lpstr>
      <vt:lpstr>Anaheim</vt:lpstr>
      <vt:lpstr>Cambria Math</vt:lpstr>
      <vt:lpstr>Times New Roman</vt:lpstr>
      <vt:lpstr>Warm Palette Portfolio by Slidesgo</vt:lpstr>
      <vt:lpstr>CHÀO MỪNG CÁC EM  ĐẾN VỚI BÀI HỌC HÔM NAY!</vt:lpstr>
      <vt:lpstr>PowerPoint Presentation</vt:lpstr>
      <vt:lpstr>BÀI 14: KHỐI LƯỢNG RIÊNG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CẢM ƠN CÁC EM ĐÃ  LẮNG NGHE BÀI GIẢNG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Trang Nguyễn</cp:lastModifiedBy>
  <cp:revision>16</cp:revision>
  <dcterms:modified xsi:type="dcterms:W3CDTF">2023-12-04T15:32:59Z</dcterms:modified>
</cp:coreProperties>
</file>