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sldIdLst>
    <p:sldId id="259" r:id="rId2"/>
    <p:sldId id="260" r:id="rId3"/>
    <p:sldId id="266" r:id="rId4"/>
    <p:sldId id="267" r:id="rId5"/>
    <p:sldId id="268" r:id="rId6"/>
    <p:sldId id="269" r:id="rId7"/>
    <p:sldId id="284" r:id="rId8"/>
    <p:sldId id="282" r:id="rId9"/>
    <p:sldId id="283" r:id="rId10"/>
    <p:sldId id="285" r:id="rId11"/>
    <p:sldId id="271" r:id="rId12"/>
    <p:sldId id="287" r:id="rId13"/>
    <p:sldId id="286" r:id="rId14"/>
    <p:sldId id="289" r:id="rId15"/>
    <p:sldId id="291" r:id="rId16"/>
    <p:sldId id="292" r:id="rId17"/>
    <p:sldId id="293" r:id="rId18"/>
    <p:sldId id="294" r:id="rId19"/>
    <p:sldId id="272" r:id="rId20"/>
    <p:sldId id="274" r:id="rId21"/>
    <p:sldId id="281" r:id="rId22"/>
    <p:sldId id="302" r:id="rId23"/>
    <p:sldId id="295" r:id="rId24"/>
    <p:sldId id="296" r:id="rId25"/>
    <p:sldId id="275" r:id="rId26"/>
    <p:sldId id="276" r:id="rId27"/>
    <p:sldId id="277" r:id="rId28"/>
    <p:sldId id="279" r:id="rId29"/>
    <p:sldId id="278" r:id="rId30"/>
    <p:sldId id="299" r:id="rId31"/>
    <p:sldId id="300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7411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691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74D851-9A3C-4D89-A2A3-D6D339ECC0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B01B7F-5805-4D23-91B2-FA8BF6F56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E7474-BE3E-4BBA-80E5-CFFB73DF75BD}" type="datetimeFigureOut">
              <a:rPr lang="en-US" smtClean="0"/>
              <a:t>20/09/2023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2A6E52-C82D-4501-BAC7-887DE31D3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254F6B-9759-4811-944F-544B6D797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883E3-F9BD-408C-957F-B5BA87171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5184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4F60B3A-E3B6-4C6C-8355-CDBD10DAA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36C9A6-278D-4028-B9E1-4700A2F0B9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7AFF20-99C3-4DB4-B0DB-002FCCBA6C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FE7474-BE3E-4BBA-80E5-CFFB73DF75BD}" type="datetimeFigureOut">
              <a:rPr lang="en-US" smtClean="0"/>
              <a:t>20/09/2023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797FB2-409A-4B88-9EA9-B63B65280A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3097FC-6E47-4B57-845A-8179743428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C883E3-F9BD-408C-957F-B5BA87171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014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220C72A-3852-412C-BC15-BF6C6F5B0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81000" y="304800"/>
            <a:ext cx="11506200" cy="1481175"/>
          </a:xfrm>
          <a:prstGeom prst="rect">
            <a:avLst/>
          </a:prstGeom>
          <a:solidFill>
            <a:srgbClr val="FFFF00"/>
          </a:solidFill>
          <a:ln>
            <a:solidFill>
              <a:srgbClr val="7411F7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NGUYÊN TỬ. NGUYÊN TỐ HÓA HỌC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1: NGUYÊN TỬ 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000" y="2057400"/>
            <a:ext cx="11506200" cy="4616648"/>
          </a:xfrm>
          <a:prstGeom prst="rect">
            <a:avLst/>
          </a:prstGeom>
          <a:noFill/>
          <a:ln>
            <a:solidFill>
              <a:srgbClr val="7411F7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CẤU TRÚC BÀI HỌC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I. NGUYÊN TỬ LÀ GÌ?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II. CẤU TẠO NGUYÊN TỬ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	1.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Vỏ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	2.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III. SỰ CHUYỂN ĐỘNG CỦA ELECTRON TRONG NGUYÊN TỬ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IV. KHỐI LƯỢNG NGUYÊN TỬ</a:t>
            </a:r>
          </a:p>
        </p:txBody>
      </p:sp>
    </p:spTree>
    <p:extLst>
      <p:ext uri="{BB962C8B-B14F-4D97-AF65-F5344CB8AC3E}">
        <p14:creationId xmlns:p14="http://schemas.microsoft.com/office/powerpoint/2010/main" val="419187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1196147"/>
              </p:ext>
            </p:extLst>
          </p:nvPr>
        </p:nvGraphicFramePr>
        <p:xfrm>
          <a:off x="838200" y="2362200"/>
          <a:ext cx="9982200" cy="106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82200">
                  <a:extLst>
                    <a:ext uri="{9D8B030D-6E8A-4147-A177-3AD203B41FA5}">
                      <a16:colId xmlns:a16="http://schemas.microsoft.com/office/drawing/2014/main" val="114903694"/>
                    </a:ext>
                  </a:extLst>
                </a:gridCol>
              </a:tblGrid>
              <a:tr h="9906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300" b="1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300" b="1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1: </a:t>
                      </a:r>
                      <a:r>
                        <a:rPr lang="en-US" sz="2300" b="1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300" b="1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hãy</a:t>
                      </a:r>
                      <a:r>
                        <a:rPr lang="en-US" sz="2300" b="1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300" b="1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2300" b="1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khái</a:t>
                      </a:r>
                      <a:r>
                        <a:rPr lang="en-US" sz="2300" b="1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niệm</a:t>
                      </a:r>
                      <a:r>
                        <a:rPr lang="en-US" sz="2300" b="1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2300" b="1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tử</a:t>
                      </a:r>
                      <a:r>
                        <a:rPr lang="en-US" sz="2300" b="1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? </a:t>
                      </a:r>
                      <a:r>
                        <a:rPr lang="en-US" sz="2300" b="1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Cấu</a:t>
                      </a:r>
                      <a:r>
                        <a:rPr lang="en-US" sz="2300" b="1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2300" b="1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2300" b="1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tử</a:t>
                      </a:r>
                      <a:r>
                        <a:rPr lang="en-US" sz="2300" b="1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gồm</a:t>
                      </a:r>
                      <a:r>
                        <a:rPr lang="en-US" sz="2300" b="1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mấy</a:t>
                      </a:r>
                      <a:r>
                        <a:rPr lang="en-US" sz="2300" b="1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2300" b="1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? </a:t>
                      </a:r>
                      <a:r>
                        <a:rPr lang="en-US" sz="2300" b="1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Mỗi</a:t>
                      </a:r>
                      <a:r>
                        <a:rPr lang="en-US" sz="2300" b="1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2300" b="1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gồm</a:t>
                      </a:r>
                      <a:r>
                        <a:rPr lang="en-US" sz="2300" b="1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300" b="1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loại</a:t>
                      </a:r>
                      <a:r>
                        <a:rPr lang="en-US" sz="2300" b="1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hạt</a:t>
                      </a:r>
                      <a:r>
                        <a:rPr lang="en-US" sz="2300" b="1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2300" b="1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? (3đ-3đ-4đ)</a:t>
                      </a:r>
                    </a:p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4132434"/>
                  </a:ext>
                </a:extLst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8383066"/>
              </p:ext>
            </p:extLst>
          </p:nvPr>
        </p:nvGraphicFramePr>
        <p:xfrm>
          <a:off x="838200" y="990600"/>
          <a:ext cx="9982200" cy="609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82200">
                  <a:extLst>
                    <a:ext uri="{9D8B030D-6E8A-4147-A177-3AD203B41FA5}">
                      <a16:colId xmlns:a16="http://schemas.microsoft.com/office/drawing/2014/main" val="231745270"/>
                    </a:ext>
                  </a:extLst>
                </a:gridCol>
              </a:tblGrid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KIỂM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TRA BÀI CŨ</a:t>
                      </a:r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3294564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6739571"/>
              </p:ext>
            </p:extLst>
          </p:nvPr>
        </p:nvGraphicFramePr>
        <p:xfrm>
          <a:off x="838200" y="3585754"/>
          <a:ext cx="9829800" cy="3261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29800">
                  <a:extLst>
                    <a:ext uri="{9D8B030D-6E8A-4147-A177-3AD203B41FA5}">
                      <a16:colId xmlns:a16="http://schemas.microsoft.com/office/drawing/2014/main" val="114903694"/>
                    </a:ext>
                  </a:extLst>
                </a:gridCol>
              </a:tblGrid>
              <a:tr h="2895600">
                <a:tc>
                  <a:txBody>
                    <a:bodyPr/>
                    <a:lstStyle/>
                    <a:p>
                      <a:r>
                        <a:rPr lang="en-US" sz="2300" b="1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300" b="1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2: </a:t>
                      </a:r>
                      <a:r>
                        <a:rPr lang="en-US" sz="2300" b="1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sz="2300" b="1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lang="en-US" sz="2300" b="1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2300" b="1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tử</a:t>
                      </a:r>
                      <a:r>
                        <a:rPr lang="en-US" sz="2300" b="1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trung</a:t>
                      </a:r>
                      <a:r>
                        <a:rPr lang="en-US" sz="2300" b="1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hòa</a:t>
                      </a:r>
                      <a:r>
                        <a:rPr lang="en-US" sz="2300" b="1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300" b="1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điện</a:t>
                      </a:r>
                      <a:r>
                        <a:rPr lang="en-US" sz="2300" b="1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? (4đ)</a:t>
                      </a:r>
                    </a:p>
                    <a:p>
                      <a:r>
                        <a:rPr lang="en-US" sz="2300" b="1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300" b="1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3: Cho </a:t>
                      </a:r>
                      <a:r>
                        <a:rPr lang="en-US" sz="2300" b="1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2300" b="1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300" b="1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2300" b="1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300" b="1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loại</a:t>
                      </a:r>
                      <a:r>
                        <a:rPr lang="en-US" sz="2300" b="1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hạt</a:t>
                      </a:r>
                      <a:r>
                        <a:rPr lang="en-US" sz="2300" b="1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300" b="1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2300" b="1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tử</a:t>
                      </a:r>
                      <a:r>
                        <a:rPr lang="en-US" sz="2300" b="1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dưới</a:t>
                      </a:r>
                      <a:r>
                        <a:rPr lang="en-US" sz="2300" b="1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đây</a:t>
                      </a:r>
                      <a:r>
                        <a:rPr lang="en-US" sz="2300" b="1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? (6đ)</a:t>
                      </a:r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4132434"/>
                  </a:ext>
                </a:extLst>
              </a:tr>
            </a:tbl>
          </a:graphicData>
        </a:graphic>
      </p:graphicFrame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838200" y="762000"/>
            <a:ext cx="10363200" cy="92868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10439400" y="228600"/>
            <a:ext cx="1600200" cy="762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Tiết</a:t>
            </a:r>
            <a:r>
              <a:rPr lang="en-US" dirty="0"/>
              <a:t> 2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7655" y="4495800"/>
            <a:ext cx="1950889" cy="1897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790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3855820-C2DE-4EEB-83A7-06EB1EE8AA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33400" y="228600"/>
            <a:ext cx="11201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1: NGUYÊN TỬ </a:t>
            </a:r>
          </a:p>
          <a:p>
            <a:pPr algn="ctr"/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III. SỰ CHUYỂN ĐỘNG CỦA ELECTRON TRONG NGUYÊN TỬ.</a:t>
            </a:r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4182" y="1244263"/>
            <a:ext cx="7294418" cy="654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cặp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>
              <a:spcBef>
                <a:spcPts val="600"/>
              </a:spcBef>
            </a:pP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9: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1.4,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sodium(Na)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electron.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electron?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rút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cấu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vỏ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tử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sodium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electron.</a:t>
            </a:r>
          </a:p>
          <a:p>
            <a:pPr>
              <a:spcBef>
                <a:spcPts val="600"/>
              </a:spcBef>
            </a:pP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 electron.</a:t>
            </a:r>
          </a:p>
          <a:p>
            <a:pPr>
              <a:spcBef>
                <a:spcPts val="600"/>
              </a:spcBef>
            </a:pP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8 electron.</a:t>
            </a:r>
          </a:p>
          <a:p>
            <a:pPr>
              <a:spcBef>
                <a:spcPts val="600"/>
              </a:spcBef>
            </a:pP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 electron.</a:t>
            </a:r>
          </a:p>
          <a:p>
            <a:pPr>
              <a:spcBef>
                <a:spcPts val="600"/>
              </a:spcBef>
            </a:pP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electron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endParaRPr lang="en-US" sz="2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electron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tối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tối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 electron,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tối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8 electron…</a:t>
            </a:r>
          </a:p>
          <a:p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 descr="Quan sát hình 1.4, hãy cho biết nguyên tử sodium có bao nhiêu lớp electro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1334524"/>
            <a:ext cx="3886201" cy="31783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18834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502275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electron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b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electron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electron,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 electron….</a:t>
            </a:r>
          </a:p>
        </p:txBody>
      </p:sp>
    </p:spTree>
    <p:extLst>
      <p:ext uri="{BB962C8B-B14F-4D97-AF65-F5344CB8AC3E}">
        <p14:creationId xmlns:p14="http://schemas.microsoft.com/office/powerpoint/2010/main" val="5247473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55785" y="1725857"/>
            <a:ext cx="98298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30480" marR="30480" algn="just">
              <a:lnSpc>
                <a:spcPts val="1800"/>
              </a:lnSpc>
              <a:spcAft>
                <a:spcPts val="1200"/>
              </a:spcAft>
            </a:pP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Quan sát hình ảnh mô tả cấu tạo nguyên tử nitrogen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(N)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và silicon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(Si)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(hình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ts val="1800"/>
              </a:lnSpc>
              <a:spcAft>
                <a:spcPts val="1200"/>
              </a:spcAft>
            </a:pP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1.3), cho biết mỗi nguyên tử đó có bao nhiêu lớp electron và số electron trên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ts val="1800"/>
              </a:lnSpc>
              <a:spcAft>
                <a:spcPts val="1200"/>
              </a:spcAft>
            </a:pP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mỗi lớp electron đó.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ts val="1800"/>
              </a:lnSpc>
              <a:spcAft>
                <a:spcPts val="1200"/>
              </a:spcAft>
            </a:pPr>
            <a:endParaRPr lang="en-US" sz="16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ts val="1800"/>
              </a:lnSpc>
              <a:spcAft>
                <a:spcPts val="1200"/>
              </a:spcAft>
            </a:pP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Picture 3" descr="Quan sát hình ảnh mô tả cấu tạo nguyên tử nitrogen và silicon hình 1.3 cho biết mỗi nguyên tử đó có (ảnh 1)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8875" y="3587905"/>
            <a:ext cx="6103620" cy="29870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760236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55785" y="1725857"/>
            <a:ext cx="98298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30480" marR="30480" algn="just">
              <a:lnSpc>
                <a:spcPts val="1800"/>
              </a:lnSpc>
              <a:spcAft>
                <a:spcPts val="1200"/>
              </a:spcAft>
            </a:pP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hạt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nguyên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Aluminium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(Al)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13proton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14 neutron.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ts val="1800"/>
              </a:lnSpc>
              <a:spcAft>
                <a:spcPts val="120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hạt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electron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nguyên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vẽ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mô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cấu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ts val="1800"/>
              </a:lnSpc>
              <a:spcAft>
                <a:spcPts val="120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nguyên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Aluminium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marL="30480" marR="30480" algn="just">
              <a:lnSpc>
                <a:spcPts val="1800"/>
              </a:lnSpc>
              <a:spcAft>
                <a:spcPts val="1200"/>
              </a:spcAft>
            </a:pPr>
            <a:endParaRPr lang="en-US" sz="16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ts val="1800"/>
              </a:lnSpc>
              <a:spcAft>
                <a:spcPts val="1200"/>
              </a:spcAft>
            </a:pP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0780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24000" y="2745736"/>
            <a:ext cx="8153400" cy="221599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R="161925" algn="just">
              <a:lnSpc>
                <a:spcPct val="115000"/>
              </a:lnSpc>
              <a:spcAft>
                <a:spcPts val="0"/>
              </a:spcAft>
            </a:pPr>
            <a:r>
              <a:rPr lang="de-DE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Nhiệm vụ 1:</a:t>
            </a:r>
            <a:r>
              <a:rPr lang="de-DE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GV yêu cầu học sinh thuộc nội dung mô tả trong mô hình nguyên tử Rutherford – Bohr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161925" algn="just">
              <a:lnSpc>
                <a:spcPct val="115000"/>
              </a:lnSpc>
              <a:spcAft>
                <a:spcPts val="0"/>
              </a:spcAft>
            </a:pPr>
            <a:r>
              <a:rPr lang="de-DE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Nhiệm vụ 2: </a:t>
            </a:r>
            <a:r>
              <a:rPr lang="de-DE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Xem trước nội dung phần IV: Khối lượng nguyên tử, nghiên cứu các bài 1.8 -1.11 sách BT KHTN 7- CD trang 6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29344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Rectangle 2"/>
          <p:cNvSpPr/>
          <p:nvPr/>
        </p:nvSpPr>
        <p:spPr>
          <a:xfrm>
            <a:off x="1143000" y="1905000"/>
            <a:ext cx="10439400" cy="1783180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 1: hạt mang điện dương trong nguyên tử là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AutoNum type="alphaUcPeriod"/>
            </a:pPr>
            <a:r>
              <a:rPr lang="de-DE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electron        B. neutron       C. proton và electron           D. Proton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AutoNum type="alphaUcPeriod"/>
            </a:pPr>
            <a:endParaRPr lang="de-DE" sz="14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AutoNum type="alphaUcPeriod"/>
            </a:pP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43000" y="3733800"/>
            <a:ext cx="10439400" cy="1577996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 2: Nguyên tử oxygen có 8 hạt proton trong hạt nhân. Số hạt mang điện tích trong nguyên tử oxygen là: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de-DE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8.                    B. 4.                  C. 16.                               D. 12.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9829800" y="89486"/>
            <a:ext cx="1905000" cy="10826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Tiết</a:t>
            </a:r>
            <a:r>
              <a:rPr lang="en-US" dirty="0"/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1865992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24000" y="685800"/>
            <a:ext cx="9753600" cy="4959691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 3: Có các phát biểu sau về nguyên tử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a) Điện tích của hạt proton bằng điện tích hạt electron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b) Khối lượng hạt proton bằng khối lượng hạt electron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c) Khối lượng nguyên tử tập trung chủ yếu ở hạt nhân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d) Khoảng không gian giữa vỏ nguyên tử và hạt nhân là một vùng trống rỗng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e) Trong cùng 1 nguyên tử luôn có hạt proton bằng số hạt electron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 phát biểu sai là: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de-DE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4                       B. 3                        C. 2                            D. 1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7245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63685" y="762000"/>
            <a:ext cx="11353800" cy="2500043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 4: Chọn phát biểu đúng về electron.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de-DE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Một electron có khối lượng lớn hơn một proton và mang điện tích âm.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de-DE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Một electron có khối lượng nhỏ hơn một proton và mang điện tích âm.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de-DE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Một electron có khối lượng nhỏ hơn một neutron và không mang điện tích.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de-DE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Một electron mang điện tích dương và có khối lượng lớn hơn một neutron.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09081" y="4191000"/>
            <a:ext cx="11353800" cy="1555234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 5: Hạt nhân gồm có hạt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de-DE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proton                                                                      B. neutron và electron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de-DE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proton và electron                                                    D. proton và neutron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155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3855820-C2DE-4EEB-83A7-06EB1EE8AA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33400" y="228600"/>
            <a:ext cx="11201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1: NGUYÊN TỬ 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IV. KHỐI LƯỢNG CỦA NGUYÊN TỬ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1000" y="1143000"/>
            <a:ext cx="11353800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cặp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1200"/>
              </a:spcBef>
            </a:pP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10: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>
              <a:spcBef>
                <a:spcPts val="1200"/>
              </a:spcBef>
            </a:pP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kí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amu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1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amu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= 1,6605.10</a:t>
            </a:r>
            <a:r>
              <a:rPr lang="en-US" sz="2400" baseline="30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-24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 g.</a:t>
            </a:r>
          </a:p>
          <a:p>
            <a:pPr>
              <a:spcBef>
                <a:spcPts val="1200"/>
              </a:spcBef>
            </a:pP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11: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>
              <a:spcBef>
                <a:spcPts val="1200"/>
              </a:spcBef>
            </a:pP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Proton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neutron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xấp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xỉ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amu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spcBef>
                <a:spcPts val="1200"/>
              </a:spcBef>
            </a:pP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electron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0,00055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amu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spcBef>
                <a:spcPts val="1200"/>
              </a:spcBef>
            </a:pP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⇒ 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electron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spcBef>
                <a:spcPts val="1200"/>
              </a:spcBef>
            </a:pP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12: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guyên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oxygen (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oxygen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8 proton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8 neutron)</a:t>
            </a:r>
          </a:p>
          <a:p>
            <a:pPr>
              <a:spcBef>
                <a:spcPts val="1200"/>
              </a:spcBef>
            </a:pP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oxygen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8.1 + 8.1 = 16 (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amu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767905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3855820-C2DE-4EEB-83A7-06EB1EE8AA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33400" y="228600"/>
            <a:ext cx="11201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1: NGUYÊN TỬ 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3400" y="1248449"/>
            <a:ext cx="7467600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440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triết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Lạp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Đê-mô-crit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(Democritus)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rằng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nữa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”,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(“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Lạp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atomos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nữa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”).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?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 descr="Khoảng năm 440 trước Công Nguyên, nhà triết học Hy Lạp, Đê-mô-crit (Democritus) cho rằng: nếu chia nhỏ nhiều lần một đồng tiề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990600"/>
            <a:ext cx="3276600" cy="42672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685800" y="5681990"/>
            <a:ext cx="11125200" cy="5232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nữa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63519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3855820-C2DE-4EEB-83A7-06EB1EE8AA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0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33400" y="228600"/>
            <a:ext cx="11201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1: NGUYÊN TỬ 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IV. KHỐI LƯỢNG CỦA NGUYÊN TỬ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01782" y="2025208"/>
            <a:ext cx="11353800" cy="1695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 </a:t>
            </a:r>
            <a:r>
              <a:rPr lang="en-US" sz="24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24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4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4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4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4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amu</a:t>
            </a:r>
            <a:r>
              <a:rPr lang="en-US" sz="24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1 </a:t>
            </a:r>
            <a:r>
              <a:rPr lang="en-US" sz="24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amu</a:t>
            </a:r>
            <a:r>
              <a:rPr lang="en-US" sz="24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= 1,6605.10</a:t>
            </a:r>
            <a:r>
              <a:rPr lang="en-US" sz="2400" i="1" baseline="30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-24</a:t>
            </a:r>
            <a:r>
              <a:rPr lang="en-US" sz="24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 g.</a:t>
            </a:r>
            <a:endParaRPr lang="en-US" sz="2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 </a:t>
            </a:r>
            <a:r>
              <a:rPr lang="en-US" sz="24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4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4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4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proton, neutron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electron</a:t>
            </a:r>
            <a:r>
              <a:rPr lang="en-US" sz="24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 </a:t>
            </a:r>
            <a:r>
              <a:rPr lang="en-US" sz="24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proton </a:t>
            </a:r>
            <a:r>
              <a:rPr lang="en-US" sz="24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neutron </a:t>
            </a:r>
            <a:r>
              <a:rPr lang="en-US" sz="24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4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4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xấp</a:t>
            </a:r>
            <a:r>
              <a:rPr lang="en-US" sz="24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xỉ</a:t>
            </a:r>
            <a:r>
              <a:rPr lang="en-US" sz="24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4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amu</a:t>
            </a:r>
            <a:r>
              <a:rPr lang="en-US" sz="24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4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electron 0,00055 </a:t>
            </a:r>
            <a:r>
              <a:rPr lang="en-US" sz="24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amu</a:t>
            </a:r>
            <a:r>
              <a:rPr lang="en-US" sz="24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5686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ấu tạo nguyên tử mô hình nguyên tử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41625" y="1600200"/>
            <a:ext cx="6507163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803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3855820-C2DE-4EEB-83A7-06EB1EE8AA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01782" y="228600"/>
            <a:ext cx="11201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VẬN DỤNG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685800" y="780996"/>
                <a:ext cx="10058400" cy="19622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b="1" dirty="0">
                    <a:latin typeface="Times New Roman" pitchFamily="18" charset="0"/>
                    <a:cs typeface="Times New Roman" pitchFamily="18" charset="0"/>
                  </a:rPr>
                  <a:t>Câu 13: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vi-VN" sz="2800" dirty="0">
                    <a:latin typeface="+mj-lt"/>
                  </a:rPr>
                  <a:t>Trong tự nhiên, argon có các đồng vị 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40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𝐴𝑟</m:t>
                        </m:r>
                      </m:sub>
                    </m:sSub>
                  </m:oMath>
                </a14:m>
                <a:r>
                  <a:rPr lang="vi-VN" sz="2800" dirty="0">
                    <a:latin typeface="+mj-lt"/>
                  </a:rPr>
                  <a:t>, 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38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𝐴𝑟</m:t>
                        </m:r>
                      </m:sub>
                    </m:sSub>
                  </m:oMath>
                </a14:m>
                <a:r>
                  <a:rPr lang="vi-VN" sz="2800" dirty="0">
                    <a:latin typeface="+mj-lt"/>
                  </a:rPr>
                  <a:t>, 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36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𝐴𝑟</m:t>
                        </m:r>
                      </m:sub>
                    </m:sSub>
                  </m:oMath>
                </a14:m>
                <a:r>
                  <a:rPr lang="vi-VN" sz="2800" dirty="0">
                    <a:latin typeface="+mj-lt"/>
                  </a:rPr>
                  <a:t>chiếm tương ứng khoảng 99,604%, 0,063% và 0,333% số nguyên tử. Tính nguyên tử khối trung bình của Ar.</a:t>
                </a:r>
                <a:endParaRPr lang="en-US" sz="2800" dirty="0">
                  <a:latin typeface="+mj-lt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780996"/>
                <a:ext cx="10058400" cy="1962204"/>
              </a:xfrm>
              <a:prstGeom prst="rect">
                <a:avLst/>
              </a:prstGeom>
              <a:blipFill>
                <a:blip r:embed="rId2"/>
                <a:stretch>
                  <a:fillRect l="-1273" b="-74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782782" y="3048000"/>
                <a:ext cx="10439400" cy="289560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2800" dirty="0">
                    <a:solidFill>
                      <a:schemeClr val="tx1"/>
                    </a:solidFill>
                  </a:rPr>
                  <a:t>Nguyên </a:t>
                </a:r>
                <a:r>
                  <a:rPr lang="en-US" sz="2800" dirty="0" err="1">
                    <a:solidFill>
                      <a:schemeClr val="tx1"/>
                    </a:solidFill>
                  </a:rPr>
                  <a:t>tử</a:t>
                </a:r>
                <a:r>
                  <a:rPr lang="en-US" sz="2800" dirty="0">
                    <a:solidFill>
                      <a:schemeClr val="tx1"/>
                    </a:solidFill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</a:rPr>
                  <a:t>khối</a:t>
                </a:r>
                <a:r>
                  <a:rPr lang="en-US" sz="2800" dirty="0">
                    <a:solidFill>
                      <a:schemeClr val="tx1"/>
                    </a:solidFill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</a:rPr>
                  <a:t>trung</a:t>
                </a:r>
                <a:r>
                  <a:rPr lang="en-US" sz="2800" dirty="0">
                    <a:solidFill>
                      <a:schemeClr val="tx1"/>
                    </a:solidFill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</a:rPr>
                  <a:t>bình</a:t>
                </a:r>
                <a:r>
                  <a:rPr lang="en-US" sz="2800" dirty="0">
                    <a:solidFill>
                      <a:schemeClr val="tx1"/>
                    </a:solidFill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</a:rPr>
                  <a:t>của</a:t>
                </a:r>
                <a:r>
                  <a:rPr lang="en-US" sz="2800" dirty="0">
                    <a:solidFill>
                      <a:schemeClr val="tx1"/>
                    </a:solidFill>
                  </a:rPr>
                  <a:t> argon </a:t>
                </a:r>
                <a:r>
                  <a:rPr lang="en-US" sz="2800" dirty="0" err="1">
                    <a:solidFill>
                      <a:schemeClr val="tx1"/>
                    </a:solidFill>
                  </a:rPr>
                  <a:t>là</a:t>
                </a:r>
                <a:r>
                  <a:rPr lang="en-US" sz="2800" dirty="0">
                    <a:solidFill>
                      <a:schemeClr val="tx1"/>
                    </a:solidFill>
                  </a:rPr>
                  <a:t>: 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eqArr>
                          <m:eqArrPr>
                            <m:ctrlP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40. 99,604+38.0,063+36.0,333 </m:t>
                            </m:r>
                          </m:e>
                          <m:e/>
                        </m:eqArr>
                      </m:num>
                      <m:den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99,604+0,063+0,333</m:t>
                        </m:r>
                      </m:den>
                    </m:f>
                  </m:oMath>
                </a14:m>
                <a:endParaRPr lang="en-US" sz="2800" dirty="0">
                  <a:solidFill>
                    <a:schemeClr val="tx1"/>
                  </a:solidFill>
                </a:endParaRPr>
              </a:p>
              <a:p>
                <a:pPr algn="ctr"/>
                <a:r>
                  <a:rPr lang="en-US" sz="2800" dirty="0">
                    <a:solidFill>
                      <a:schemeClr val="tx1"/>
                    </a:solidFill>
                  </a:rPr>
                  <a:t>= 39,99</a:t>
                </a: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2782" y="3048000"/>
                <a:ext cx="10439400" cy="2895600"/>
              </a:xfrm>
              <a:prstGeom prst="rect">
                <a:avLst/>
              </a:prstGeom>
              <a:blipFill>
                <a:blip r:embed="rId3"/>
                <a:stretch>
                  <a:fillRect l="-11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65837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3855820-C2DE-4EEB-83A7-06EB1EE8AA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01782" y="228600"/>
            <a:ext cx="11201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VẬN DỤNG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85800" y="914400"/>
            <a:ext cx="67056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14: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Ruột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chì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than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chì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sét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Than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chì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cấu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carbon.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a) Hãy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tên và số lượng các hạt tương ứng trong hình vẽ mô tả cấu tạo nguyên tử carbon.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b) Em hãy tìm hiểu ý nghĩa của các kí hiệu HB, 2B và 6B được ghi trên một số loại bút chì.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pic>
        <p:nvPicPr>
          <p:cNvPr id="8" name="Picture 7" descr="Ruột bút chì thường được làm từ than chì và đất sét. Than chì được cấu tạo từ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1143000"/>
            <a:ext cx="3581400" cy="3276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44622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00200" y="553085"/>
            <a:ext cx="9753600" cy="6180153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 LỜI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  <a:tabLst>
                <a:tab pos="540385" algn="l"/>
              </a:tabLs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a)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tử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carbon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6 electron (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xanh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), 6 proton (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đỏ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), 6 neutron (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xanh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lá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  <a:tabLst>
                <a:tab pos="540385" algn="l"/>
              </a:tabLs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b)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Khối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tử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carbon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6 +6 =12amu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" marR="30480" algn="just">
              <a:lnSpc>
                <a:spcPct val="115000"/>
              </a:lnSpc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c)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 thang phân loại có ghi trên thân bút chì bao gồm từ: 9B, 8B, 7B, 6B, 5B, 4B, 3B, 2B, B, HB, F, H, 2H, 3H, 4H, 5H, 6H, 8H, 9H.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0480" marR="30480" algn="just">
              <a:lnSpc>
                <a:spcPct val="115000"/>
              </a:lnSpc>
              <a:spcAft>
                <a:spcPts val="0"/>
              </a:spcAft>
            </a:pPr>
            <a:r>
              <a:rPr lang="vi-V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 đó: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0480" marR="30480" algn="just">
              <a:lnSpc>
                <a:spcPct val="115000"/>
              </a:lnSpc>
              <a:spcAft>
                <a:spcPts val="0"/>
              </a:spcAft>
            </a:pP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 là viết tắt của Hard (cứng)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0480" marR="30480" algn="just">
              <a:lnSpc>
                <a:spcPct val="115000"/>
              </a:lnSpc>
              <a:spcAft>
                <a:spcPts val="0"/>
              </a:spcAft>
            </a:pP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 viết tắt cho từ Black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0480" marR="30480" algn="just">
              <a:lnSpc>
                <a:spcPct val="115000"/>
              </a:lnSpc>
              <a:spcAft>
                <a:spcPts val="0"/>
              </a:spcAft>
            </a:pP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 là Fine có thể gọt rất nhọn mà không làm gãy đầu chì (loại bút này rất hiếm gặp). 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dãy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cứng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tăng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dần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đen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càng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ít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dần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 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bút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chì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black (B) 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đen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đậm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tỉ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lệ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nghịch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cứng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cứng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càng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đen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càng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ít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66501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3855820-C2DE-4EEB-83A7-06EB1EE8AA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01782" y="228600"/>
            <a:ext cx="11201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 TẬP</a:t>
            </a: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571500" y="914400"/>
            <a:ext cx="10917382" cy="332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tabLst>
                <a:tab pos="539750" algn="l"/>
              </a:tabLst>
            </a:pPr>
            <a:r>
              <a:rPr lang="vi-VN" sz="2400" b="1" dirty="0">
                <a:latin typeface="+mj-lt"/>
                <a:ea typeface="Times New Roman" pitchFamily="18" charset="0"/>
                <a:cs typeface="Times New Roman" pitchFamily="18" charset="0"/>
              </a:rPr>
              <a:t>Câu 1</a:t>
            </a:r>
            <a:r>
              <a:rPr lang="en-US" sz="2400" b="1" dirty="0">
                <a:latin typeface="+mj-lt"/>
                <a:ea typeface="Times New Roman" pitchFamily="18" charset="0"/>
                <a:cs typeface="Times New Roman" pitchFamily="18" charset="0"/>
              </a:rPr>
              <a:t>4</a:t>
            </a:r>
            <a:r>
              <a:rPr lang="vi-VN" sz="2400" b="1" dirty="0">
                <a:latin typeface="+mj-lt"/>
                <a:ea typeface="Times New Roman" pitchFamily="18" charset="0"/>
                <a:cs typeface="Times New Roman" pitchFamily="18" charset="0"/>
              </a:rPr>
              <a:t>: </a:t>
            </a:r>
            <a:r>
              <a:rPr kumimoji="0" lang="vi-VN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Hoàn thành thông tin trong bảng sau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+mj-lt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9750" algn="l"/>
              </a:tabLst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9750" algn="l"/>
              </a:tabLst>
            </a:pPr>
            <a:endParaRPr lang="en-US" sz="2400" dirty="0">
              <a:latin typeface="+mj-lt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9750" algn="l"/>
              </a:tabLst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9750" algn="l"/>
              </a:tabLst>
            </a:pPr>
            <a:endParaRPr lang="en-US" sz="2400" dirty="0">
              <a:latin typeface="+mj-lt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9750" algn="l"/>
              </a:tabLst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9750" algn="l"/>
              </a:tabLst>
            </a:pPr>
            <a:endParaRPr lang="en-US" sz="2400" dirty="0">
              <a:latin typeface="+mj-lt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9750" algn="l"/>
              </a:tabLst>
            </a:pPr>
            <a:endParaRPr kumimoji="0" lang="vi-VN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9750" algn="l"/>
              </a:tabLst>
            </a:pPr>
            <a:endParaRPr kumimoji="0" lang="vi-VN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6924060"/>
              </p:ext>
            </p:extLst>
          </p:nvPr>
        </p:nvGraphicFramePr>
        <p:xfrm>
          <a:off x="1600200" y="1295400"/>
          <a:ext cx="9448800" cy="246989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16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629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8178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8357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70373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8740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Nguyên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tử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0480" marR="304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proton</a:t>
                      </a:r>
                      <a:endParaRPr lang="en-US" sz="2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0480" marR="304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Số neutron</a:t>
                      </a:r>
                      <a:endParaRPr lang="en-US" sz="2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0480" marR="304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Số electron</a:t>
                      </a:r>
                      <a:endParaRPr lang="en-US" sz="2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0480" marR="304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Điện tích hạt nhân</a:t>
                      </a:r>
                      <a:endParaRPr lang="en-US" sz="2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370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Hydrogen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nl-NL" sz="2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nl-NL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370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Phosphorus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nl-NL" sz="24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nl-NL" sz="2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nl-NL" sz="2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+15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370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Iron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nl-NL" sz="2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nl-NL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+26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370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Potasium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nl-NL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nl-NL" sz="2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5238156"/>
              </p:ext>
            </p:extLst>
          </p:nvPr>
        </p:nvGraphicFramePr>
        <p:xfrm>
          <a:off x="1614050" y="1299880"/>
          <a:ext cx="9448800" cy="246989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16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629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8178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8357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70373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8740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Nguyên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tử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0480" marR="304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proton</a:t>
                      </a:r>
                      <a:endParaRPr lang="en-US" sz="2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0480" marR="304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Số neutron</a:t>
                      </a:r>
                      <a:endParaRPr lang="en-US" sz="2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0480" marR="304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Số electron</a:t>
                      </a:r>
                      <a:endParaRPr lang="en-US" sz="2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0480" marR="304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Điện tích hạt nhân</a:t>
                      </a:r>
                      <a:endParaRPr lang="en-US" sz="2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370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Hydrogen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nl-NL" sz="2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nl-NL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nl-NL" sz="24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1 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nl-NL" sz="24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+1</a:t>
                      </a:r>
                      <a:r>
                        <a:rPr lang="nl-NL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370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Phosphorus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nl-NL" sz="24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15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nl-NL" sz="2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nl-NL" sz="24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15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nl-NL" sz="2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+15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370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Iron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nl-NL" sz="24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26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nl-NL" sz="2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nl-NL" sz="24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26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nl-NL" sz="2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+26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370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Potasium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nl-NL" sz="2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nl-NL" sz="2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nl-NL" sz="24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19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nl-NL" sz="24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+19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Oval 3"/>
          <p:cNvSpPr/>
          <p:nvPr/>
        </p:nvSpPr>
        <p:spPr>
          <a:xfrm>
            <a:off x="9982200" y="228600"/>
            <a:ext cx="1905000" cy="685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2545058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3855820-C2DE-4EEB-83A7-06EB1EE8AA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01782" y="228600"/>
            <a:ext cx="11201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 TẬP</a:t>
            </a: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571500" y="645096"/>
            <a:ext cx="10917382" cy="4247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buClrTx/>
              <a:buSzTx/>
              <a:buFontTx/>
              <a:buNone/>
              <a:tabLst>
                <a:tab pos="539750" algn="l"/>
              </a:tabLst>
            </a:pPr>
            <a:r>
              <a:rPr kumimoji="0" lang="vi-VN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Câu 1</a:t>
            </a: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5</a:t>
            </a:r>
            <a:r>
              <a:rPr kumimoji="0" lang="vi-VN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: </a:t>
            </a:r>
            <a:r>
              <a:rPr kumimoji="0" lang="vi-VN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Cho biết nguyên tử sulfur có 16 electron. Hỏi nguyên tử sulfur có bao nhiêu proton? Hãy chứng minh nguyên tử sulfur trung hòa về điện</a:t>
            </a:r>
            <a:r>
              <a:rPr kumimoji="0" lang="vi-VN" sz="13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.</a:t>
            </a:r>
            <a:endParaRPr kumimoji="0" lang="en-US" sz="13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+mj-lt"/>
              <a:ea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sulfur (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huỳnh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electron =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proton = 16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+ 16 electron,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electron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-1 ⇒ 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-16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+ 16 proton,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proton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+1 ⇒ 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+16</a:t>
            </a:r>
          </a:p>
          <a:p>
            <a:pPr>
              <a:lnSpc>
                <a:spcPct val="150000"/>
              </a:lnSpc>
            </a:pP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sulfur (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huỳnh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0.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sulfur (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huỳnh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9750" algn="l"/>
              </a:tabLst>
            </a:pPr>
            <a:endParaRPr kumimoji="0" lang="vi-VN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1538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3855820-C2DE-4EEB-83A7-06EB1EE8AA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01782" y="228600"/>
            <a:ext cx="11201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 TẬP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9600" y="914400"/>
            <a:ext cx="55626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16: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cấu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carbon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aluminium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1.5),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electron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electron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electron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7" name="Picture 6" descr="Quan sát hình vẽ mô tả cấu tạo nguyên tử carbon và aluminium (hình 1.5), hãy cho biết mỗi nguyên tử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715088"/>
            <a:ext cx="5129530" cy="309491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838200" y="3710358"/>
            <a:ext cx="81534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carbon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electron.</a:t>
            </a:r>
          </a:p>
          <a:p>
            <a:pPr>
              <a:spcBef>
                <a:spcPts val="600"/>
              </a:spcBef>
            </a:pP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 electron.</a:t>
            </a:r>
          </a:p>
          <a:p>
            <a:pPr>
              <a:spcBef>
                <a:spcPts val="600"/>
              </a:spcBef>
            </a:pP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4 electron.</a:t>
            </a:r>
          </a:p>
          <a:p>
            <a:pPr>
              <a:spcBef>
                <a:spcPts val="600"/>
              </a:spcBef>
            </a:pP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aluminium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electron.</a:t>
            </a:r>
          </a:p>
          <a:p>
            <a:pPr>
              <a:spcBef>
                <a:spcPts val="600"/>
              </a:spcBef>
            </a:pP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 electron.</a:t>
            </a:r>
          </a:p>
          <a:p>
            <a:pPr>
              <a:spcBef>
                <a:spcPts val="600"/>
              </a:spcBef>
            </a:pP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8 electron.</a:t>
            </a:r>
          </a:p>
          <a:p>
            <a:pPr>
              <a:spcBef>
                <a:spcPts val="600"/>
              </a:spcBef>
            </a:pP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3 electron.   </a:t>
            </a:r>
            <a:r>
              <a:rPr lang="en-US" dirty="0">
                <a:solidFill>
                  <a:srgbClr val="0000FF"/>
                </a:solidFill>
              </a:rPr>
              <a:t>  </a:t>
            </a:r>
            <a:r>
              <a:rPr lang="en-US" dirty="0"/>
              <a:t>  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8571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3855820-C2DE-4EEB-83A7-06EB1EE8AA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01782" y="228600"/>
            <a:ext cx="11201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 TẬP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38200" y="838200"/>
            <a:ext cx="6248400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17: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1.5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Neutron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Magnesium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12,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Zinc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35</a:t>
            </a:r>
          </a:p>
          <a:p>
            <a:pPr>
              <a:spcBef>
                <a:spcPts val="600"/>
              </a:spcBef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proton, electron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spcBef>
                <a:spcPts val="600"/>
              </a:spcBef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Magnesium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Zinc</a:t>
            </a:r>
          </a:p>
          <a:p>
            <a:pPr>
              <a:spcBef>
                <a:spcPts val="600"/>
              </a:spcBef>
            </a:pP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Magnesium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12 proton; 12 electron.</a:t>
            </a:r>
          </a:p>
          <a:p>
            <a:pPr>
              <a:spcBef>
                <a:spcPts val="600"/>
              </a:spcBef>
            </a:pP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Zinc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30 proton; 30 electron</a:t>
            </a:r>
          </a:p>
          <a:p>
            <a:pPr>
              <a:spcBef>
                <a:spcPts val="600"/>
              </a:spcBef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(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amu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Magnesium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Zinc.</a:t>
            </a:r>
            <a:br>
              <a:rPr lang="en-US" sz="2400" dirty="0">
                <a:latin typeface="Times New Roman" pitchFamily="18" charset="0"/>
                <a:cs typeface="Times New Roman" pitchFamily="18" charset="0"/>
              </a:rPr>
            </a:b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carbon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>
              <a:spcBef>
                <a:spcPts val="600"/>
              </a:spcBef>
            </a:pP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12.1 + 12.1 = 24 (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amu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>
              <a:spcBef>
                <a:spcPts val="600"/>
              </a:spcBef>
            </a:pP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Zinc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>
              <a:spcBef>
                <a:spcPts val="600"/>
              </a:spcBef>
            </a:pP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30.1 + 35.1 = 65 (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amu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5271" y="490210"/>
            <a:ext cx="2408129" cy="24767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9354" y="928397"/>
            <a:ext cx="1828958" cy="1600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404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3855820-C2DE-4EEB-83A7-06EB1EE8AA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01782" y="228600"/>
            <a:ext cx="11201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 TẬP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38200" y="838200"/>
            <a:ext cx="11049000" cy="60478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18: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Beryllium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Calcium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electron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lượt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20.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Beryllium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Calcium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electron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electron ở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spcBef>
                <a:spcPts val="600"/>
              </a:spcBef>
            </a:pP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Beryllium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4 e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spcBef>
                <a:spcPts val="600"/>
              </a:spcBef>
            </a:pP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 electron.</a:t>
            </a:r>
          </a:p>
          <a:p>
            <a:pPr>
              <a:spcBef>
                <a:spcPts val="600"/>
              </a:spcBef>
            </a:pP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 electron.</a:t>
            </a:r>
          </a:p>
          <a:p>
            <a:pPr>
              <a:spcBef>
                <a:spcPts val="600"/>
              </a:spcBef>
            </a:pP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⇒ 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nitrogen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 electron ở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      </a:t>
            </a:r>
          </a:p>
          <a:p>
            <a:pPr>
              <a:spcBef>
                <a:spcPts val="600"/>
              </a:spcBef>
            </a:pP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Calcium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20 e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spcBef>
                <a:spcPts val="600"/>
              </a:spcBef>
            </a:pP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 electron.</a:t>
            </a:r>
          </a:p>
          <a:p>
            <a:pPr>
              <a:spcBef>
                <a:spcPts val="600"/>
              </a:spcBef>
            </a:pP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8 electron.</a:t>
            </a:r>
          </a:p>
          <a:p>
            <a:pPr>
              <a:spcBef>
                <a:spcPts val="600"/>
              </a:spcBef>
            </a:pP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10 electron.</a:t>
            </a:r>
          </a:p>
          <a:p>
            <a:pPr>
              <a:spcBef>
                <a:spcPts val="600"/>
              </a:spcBef>
            </a:pP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⇒ 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silicon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10 electron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1939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3855820-C2DE-4EEB-83A7-06EB1EE8AA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33400" y="228600"/>
            <a:ext cx="11201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1: NGUYÊN TỬ 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I. NGUYÊN TỬ LÀ GÌ?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3400" y="1244263"/>
            <a:ext cx="111252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cặp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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cấu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oxygen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oxygen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oxygen,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VC Computer\Downloads\Khí-ox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495800"/>
            <a:ext cx="3454742" cy="2198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VC Computer\Downloads\nuoc-la-gitim-hieu-ve-nuoc-la-g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4495801"/>
            <a:ext cx="3505200" cy="226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VC Computer\Downloads\thung-nuoc-tinh-khiet-aquafina-500m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00" y="4495801"/>
            <a:ext cx="2971800" cy="2166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/>
          <p:cNvSpPr/>
          <p:nvPr/>
        </p:nvSpPr>
        <p:spPr>
          <a:xfrm>
            <a:off x="10439400" y="381000"/>
            <a:ext cx="1447800" cy="762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Tiết</a:t>
            </a:r>
            <a:r>
              <a:rPr lang="en-US" dirty="0"/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3132414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33400" y="228600"/>
            <a:ext cx="10820400" cy="1862048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marL="30480" marR="30480" algn="just">
              <a:lnSpc>
                <a:spcPts val="1800"/>
              </a:lnSpc>
              <a:spcAft>
                <a:spcPts val="1200"/>
              </a:spcAft>
            </a:pP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19: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Tổng số proton, neutron và electron của nguyên tử X là 46. Trong đó số hạt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ts val="1800"/>
              </a:lnSpc>
              <a:spcAft>
                <a:spcPts val="1200"/>
              </a:spcAft>
            </a:pP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mang điện nhiều hơn số hạt không mang điện là 14.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ts val="1800"/>
              </a:lnSpc>
              <a:spcAft>
                <a:spcPts val="1200"/>
              </a:spcAft>
            </a:pP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a) Tính số proton, số neutron, số electron của nguyên tử X.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ts val="1800"/>
              </a:lnSpc>
              <a:spcAft>
                <a:spcPts val="1200"/>
              </a:spcAft>
            </a:pP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b) Tính khối lượng nguyên tử X.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ts val="1800"/>
              </a:lnSpc>
              <a:spcAft>
                <a:spcPts val="1200"/>
              </a:spcAft>
            </a:pP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c) Cho biết nguyên tử X có bao nhiêu lớp electron và chỉ ra số electron trên mỗi lớp.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28536" y="2209800"/>
            <a:ext cx="10825264" cy="2246769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marL="30480" marR="30480" algn="just">
              <a:lnSpc>
                <a:spcPts val="1800"/>
              </a:lnSpc>
              <a:spcAft>
                <a:spcPts val="1200"/>
              </a:spcAft>
            </a:pP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20: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Tổng số proton, neutron và electron của nguyên tử X là 10.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ts val="1800"/>
              </a:lnSpc>
              <a:spcAft>
                <a:spcPts val="1200"/>
              </a:spcAft>
            </a:pP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nguyên tử X, số neutron lớn hơn số electron và nhỏ hơn 1,5 lần số electron.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87680" marR="30480" indent="-457200" algn="just">
              <a:lnSpc>
                <a:spcPts val="1800"/>
              </a:lnSpc>
              <a:spcAft>
                <a:spcPts val="1200"/>
              </a:spcAft>
              <a:buAutoNum type="alphaLcParenR"/>
            </a:pP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Xác định số proton, số neutron, số electron của nguyên tử X. Biết trong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ts val="1800"/>
              </a:lnSpc>
              <a:spcAft>
                <a:spcPts val="1200"/>
              </a:spcAft>
            </a:pP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b) Xác định số đơn vị điện tích hạt nhân của X.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ts val="1800"/>
              </a:lnSpc>
              <a:spcAft>
                <a:spcPts val="1200"/>
              </a:spcAft>
            </a:pP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c) Tính khối lượng nguyên tử X.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ts val="1800"/>
              </a:lnSpc>
              <a:spcAft>
                <a:spcPts val="1200"/>
              </a:spcAft>
            </a:pP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d) Cho biết nguyên tử X có bao nhiêu lớp electron và xác định số electron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28536" y="4724400"/>
            <a:ext cx="10822021" cy="1862048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marL="30480" marR="30480" algn="just">
              <a:lnSpc>
                <a:spcPts val="1800"/>
              </a:lnSpc>
              <a:spcAft>
                <a:spcPts val="1200"/>
              </a:spcAft>
            </a:pPr>
            <a:endParaRPr lang="en-US" sz="28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ts val="1800"/>
              </a:lnSpc>
              <a:spcAft>
                <a:spcPts val="1200"/>
              </a:spcAft>
            </a:pP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21: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Khối lượng của nguyên tử A là 3 amu.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544830" marR="30480" indent="-514350" algn="just">
              <a:lnSpc>
                <a:spcPts val="1800"/>
              </a:lnSpc>
              <a:spcAft>
                <a:spcPts val="1200"/>
              </a:spcAft>
              <a:buAutoNum type="alphaLcParenR"/>
            </a:pP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Xác định số proton, số neutron và số electron của nguyên tử A, biết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ts val="1800"/>
              </a:lnSpc>
              <a:spcAft>
                <a:spcPts val="1200"/>
              </a:spcAft>
            </a:pP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trong A, số electron nhỏ hơn số neutron.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ts val="1800"/>
              </a:lnSpc>
              <a:spcAft>
                <a:spcPts val="1200"/>
              </a:spcAft>
            </a:pP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b) Cho biết số electron lớp ngoài cùng của A.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7448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24000" y="2745736"/>
            <a:ext cx="8153400" cy="941796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R="161925" algn="just">
              <a:lnSpc>
                <a:spcPct val="115000"/>
              </a:lnSpc>
              <a:spcAft>
                <a:spcPts val="0"/>
              </a:spcAft>
            </a:pPr>
            <a:r>
              <a:rPr lang="de-DE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Nhiệm vụ 1: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thống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kiến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161925" algn="just">
              <a:lnSpc>
                <a:spcPct val="115000"/>
              </a:lnSpc>
              <a:spcAft>
                <a:spcPts val="0"/>
              </a:spcAft>
            </a:pPr>
            <a:r>
              <a:rPr lang="de-DE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Nhiệm vụ 2: </a:t>
            </a:r>
            <a:r>
              <a:rPr lang="de-DE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Xem trước nội dung bài: Nguyên tố hóa học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88730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3855820-C2DE-4EEB-83A7-06EB1EE8AA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33400" y="228600"/>
            <a:ext cx="11201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1: NGUYÊN TỬ 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II. CẤU TẠO NGUYÊN TỬ</a:t>
            </a:r>
          </a:p>
          <a:p>
            <a:pPr algn="ctr"/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Vỏ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3400" y="1600200"/>
            <a:ext cx="111252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cặp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1.2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vỏ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cấu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Vỏ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cấu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bởi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electron</a:t>
            </a:r>
          </a:p>
        </p:txBody>
      </p:sp>
      <p:pic>
        <p:nvPicPr>
          <p:cNvPr id="9" name="Picture 8" descr="C:\Users\VC Computer\Downloads\02b1b9746333a16df82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856865"/>
            <a:ext cx="5410200" cy="171513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342900" y="5293519"/>
            <a:ext cx="1150620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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Vỏ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cấu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electron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xung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 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Electron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kí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qui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6002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3855820-C2DE-4EEB-83A7-06EB1EE8AA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33400" y="228600"/>
            <a:ext cx="11201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1: NGUYÊN TỬ 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II. CẤU TẠO NGUYÊN TỬ</a:t>
            </a:r>
          </a:p>
          <a:p>
            <a:pPr algn="ctr"/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1055" y="1675150"/>
            <a:ext cx="8208818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cặp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5: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1.2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cấu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bởi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? So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kích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kích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cấu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bởi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proton (p)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neutron (n).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kích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thước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kích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thước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endParaRPr lang="en-US" sz="2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6: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1.3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cấu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lithium.</a:t>
            </a:r>
          </a:p>
          <a:p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(1) Electron			(2)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(3) Neutron			(4) Proton</a:t>
            </a:r>
          </a:p>
          <a:p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9" descr="C:\Users\VC Computer\Downloads\02b1b9746333a16df82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1371600"/>
            <a:ext cx="2214880" cy="21902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Quan sát hình 1.3 và hoàn thành thông tin chú thích các thành phần trong cấu tạo nguyên tử lithium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4945" y="3962400"/>
            <a:ext cx="2299855" cy="22768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82743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3855820-C2DE-4EEB-83A7-06EB1EE8AA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33400" y="228600"/>
            <a:ext cx="11201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1: NGUYÊN TỬ 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II. CẤU TẠO NGUYÊN TỬ</a:t>
            </a:r>
          </a:p>
          <a:p>
            <a:pPr algn="ctr"/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54182" y="1675150"/>
            <a:ext cx="1079961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cặp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7: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cấu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dương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c)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electron,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kí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e,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proton,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kí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p,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dương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c)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neutron,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kí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n,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8: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helium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?(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helium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2 proton)</a:t>
            </a:r>
          </a:p>
          <a:p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helium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0</a:t>
            </a:r>
            <a:endParaRPr lang="en-US" sz="2400" dirty="0">
              <a:solidFill>
                <a:srgbClr val="0000FF"/>
              </a:solidFill>
            </a:endParaRPr>
          </a:p>
        </p:txBody>
      </p:sp>
      <p:pic>
        <p:nvPicPr>
          <p:cNvPr id="9" name="Picture 8" descr="Điện tích của nguyên tử helium bằng bao nhiêu?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5101054"/>
            <a:ext cx="4228465" cy="13754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60587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3855820-C2DE-4EEB-83A7-06EB1EE8AA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33400" y="228600"/>
            <a:ext cx="11201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1: NGUYÊN TỬ 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II. CẤU TẠO NGUYÊN TỬ</a:t>
            </a:r>
          </a:p>
          <a:p>
            <a:pPr algn="ctr"/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14400" y="1867073"/>
            <a:ext cx="10591800" cy="2308324"/>
          </a:xfrm>
          <a:prstGeom prst="rect">
            <a:avLst/>
          </a:prstGeom>
          <a:noFill/>
          <a:ln>
            <a:solidFill>
              <a:srgbClr val="7411F7">
                <a:alpha val="60000"/>
              </a:srgbClr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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cấu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bởi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proton (p)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neutron (n).</a:t>
            </a:r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 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Proton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kí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qui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+1.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 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Neutron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kí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9282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235075"/>
          </a:xfrm>
        </p:spPr>
        <p:txBody>
          <a:bodyPr>
            <a:normAutofit fontScale="90000"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1.2,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proton, neutron, electron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 descr="C:\Users\Admin\AppData\Local\Microsoft\Windows\INetCacheContent.Word\anh3-1658735786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828800"/>
            <a:ext cx="7162800" cy="259207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1770763"/>
              </p:ext>
            </p:extLst>
          </p:nvPr>
        </p:nvGraphicFramePr>
        <p:xfrm>
          <a:off x="1981197" y="4876800"/>
          <a:ext cx="8534402" cy="76199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267201">
                  <a:extLst>
                    <a:ext uri="{9D8B030D-6E8A-4147-A177-3AD203B41FA5}">
                      <a16:colId xmlns:a16="http://schemas.microsoft.com/office/drawing/2014/main" val="2083276407"/>
                    </a:ext>
                  </a:extLst>
                </a:gridCol>
                <a:gridCol w="4267201">
                  <a:extLst>
                    <a:ext uri="{9D8B030D-6E8A-4147-A177-3AD203B41FA5}">
                      <a16:colId xmlns:a16="http://schemas.microsoft.com/office/drawing/2014/main" val="571337783"/>
                    </a:ext>
                  </a:extLst>
                </a:gridCol>
              </a:tblGrid>
              <a:tr h="761999">
                <a:tc>
                  <a:txBody>
                    <a:bodyPr/>
                    <a:lstStyle/>
                    <a:p>
                      <a:pPr marR="16192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300" dirty="0">
                          <a:solidFill>
                            <a:srgbClr val="FF0000"/>
                          </a:solidFill>
                          <a:effectLst/>
                        </a:rPr>
                        <a:t>Nguyên tử Boron có: 5p, 6n, 5e</a:t>
                      </a:r>
                      <a:endParaRPr lang="en-US" sz="1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R="16192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300" dirty="0">
                          <a:solidFill>
                            <a:srgbClr val="FF0000"/>
                          </a:solidFill>
                          <a:effectLst/>
                        </a:rPr>
                        <a:t>Nguyên tử Fluorine có: 9e, 10n, 9p</a:t>
                      </a:r>
                      <a:endParaRPr lang="en-US" sz="1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28677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37055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24000" y="2745736"/>
            <a:ext cx="8153400" cy="179126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R="161925" algn="just">
              <a:lnSpc>
                <a:spcPct val="115000"/>
              </a:lnSpc>
              <a:spcAft>
                <a:spcPts val="0"/>
              </a:spcAft>
            </a:pPr>
            <a:r>
              <a:rPr lang="de-DE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Nhiệm vụ 1:</a:t>
            </a:r>
            <a:r>
              <a:rPr lang="de-DE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GV yêu cầu học sinh vẽ sơ đồ tư duy của nội dung đã học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161925" algn="just">
              <a:lnSpc>
                <a:spcPct val="115000"/>
              </a:lnSpc>
              <a:spcAft>
                <a:spcPts val="0"/>
              </a:spcAft>
            </a:pPr>
            <a:r>
              <a:rPr lang="de-DE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Nhiệm vụ 2: </a:t>
            </a:r>
            <a:r>
              <a:rPr lang="de-DE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 các bài tập 1.1, 1.3, 1.4, 1.5 sách bài tập KHTN 7- Cánh diều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17421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2084</Words>
  <Application>Microsoft Office PowerPoint</Application>
  <PresentationFormat>Widescreen</PresentationFormat>
  <Paragraphs>271</Paragraphs>
  <Slides>31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8" baseType="lpstr">
      <vt:lpstr>Arial</vt:lpstr>
      <vt:lpstr>Calibri</vt:lpstr>
      <vt:lpstr>Calibri Light</vt:lpstr>
      <vt:lpstr>Cambria Math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dụng: Quan sát hình 1.2, cho biết số proton, neutron, electron và điện tích hạt nhân của mỗi nguyên tử ? </vt:lpstr>
      <vt:lpstr>Nhiệm vụ về nhà</vt:lpstr>
      <vt:lpstr>PowerPoint Presentation</vt:lpstr>
      <vt:lpstr>PowerPoint Presentation</vt:lpstr>
      <vt:lpstr>Kết luận: - Trong nguyên tử, các electron được sắp xếp thành từng lớp - Mỗi lớp có số electron tối đa xác định, như lớp thứ nhất có tối đa 2 electron, lớp thứ hai có tối đa 8 electron….</vt:lpstr>
      <vt:lpstr>Vận dụng</vt:lpstr>
      <vt:lpstr>Vận dụng</vt:lpstr>
      <vt:lpstr>Nhiệm vụ về nhà</vt:lpstr>
      <vt:lpstr>Ai nhanh trí?</vt:lpstr>
      <vt:lpstr>PowerPoint Presentation</vt:lpstr>
      <vt:lpstr>PowerPoint Presentation</vt:lpstr>
      <vt:lpstr>PowerPoint Presentation</vt:lpstr>
      <vt:lpstr>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Nhiệm vụ về nhà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thuvienhoclieu.com</dc:title>
  <dc:creator/>
  <cp:keywords>thuvienhoclieu.com</cp:keywords>
  <dc:description>thuvienhoclieu.com</dc:description>
  <cp:lastModifiedBy/>
  <cp:revision>1</cp:revision>
  <dcterms:created xsi:type="dcterms:W3CDTF">2022-08-14T14:06:13Z</dcterms:created>
  <dcterms:modified xsi:type="dcterms:W3CDTF">2023-09-20T14:41:06Z</dcterms:modified>
</cp:coreProperties>
</file>