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306" r:id="rId4"/>
    <p:sldId id="258" r:id="rId5"/>
    <p:sldId id="263" r:id="rId6"/>
    <p:sldId id="289" r:id="rId7"/>
    <p:sldId id="307" r:id="rId8"/>
    <p:sldId id="290" r:id="rId9"/>
    <p:sldId id="291" r:id="rId10"/>
    <p:sldId id="292" r:id="rId11"/>
    <p:sldId id="293" r:id="rId12"/>
    <p:sldId id="294" r:id="rId13"/>
    <p:sldId id="308" r:id="rId14"/>
    <p:sldId id="309" r:id="rId15"/>
    <p:sldId id="335" r:id="rId16"/>
    <p:sldId id="336" r:id="rId17"/>
    <p:sldId id="310" r:id="rId18"/>
    <p:sldId id="300" r:id="rId19"/>
    <p:sldId id="311" r:id="rId20"/>
    <p:sldId id="312" r:id="rId21"/>
    <p:sldId id="313" r:id="rId22"/>
    <p:sldId id="314" r:id="rId23"/>
    <p:sldId id="315" r:id="rId24"/>
    <p:sldId id="316" r:id="rId25"/>
    <p:sldId id="317" r:id="rId26"/>
    <p:sldId id="319" r:id="rId27"/>
    <p:sldId id="340" r:id="rId28"/>
    <p:sldId id="341" r:id="rId29"/>
    <p:sldId id="321" r:id="rId30"/>
    <p:sldId id="322" r:id="rId31"/>
    <p:sldId id="338" r:id="rId32"/>
    <p:sldId id="337" r:id="rId33"/>
    <p:sldId id="323" r:id="rId34"/>
    <p:sldId id="339" r:id="rId35"/>
    <p:sldId id="324" r:id="rId36"/>
    <p:sldId id="325" r:id="rId37"/>
    <p:sldId id="326" r:id="rId38"/>
    <p:sldId id="327" r:id="rId39"/>
    <p:sldId id="328" r:id="rId40"/>
    <p:sldId id="329" r:id="rId41"/>
    <p:sldId id="330" r:id="rId42"/>
    <p:sldId id="331" r:id="rId43"/>
    <p:sldId id="33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45" autoAdjust="0"/>
  </p:normalViewPr>
  <p:slideViewPr>
    <p:cSldViewPr snapToGrid="0">
      <p:cViewPr varScale="1">
        <p:scale>
          <a:sx n="71" d="100"/>
          <a:sy n="71" d="100"/>
        </p:scale>
        <p:origin x="113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16/9/2023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14</a:t>
            </a:fld>
            <a:endParaRPr lang="en-US"/>
          </a:p>
        </p:txBody>
      </p:sp>
    </p:spTree>
    <p:extLst>
      <p:ext uri="{BB962C8B-B14F-4D97-AF65-F5344CB8AC3E}">
        <p14:creationId xmlns:p14="http://schemas.microsoft.com/office/powerpoint/2010/main" val="98658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t>16/9/2023</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16/9/2023</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BÀI 1 FULL PHƯƠNG PHÁP VÀ KĨ NĂNG HỌC TẬP MÔN KHOA HỌC TỰ NHIÊN 7  CHÂN TRỜI SÁNG TẠO_1080p (1)_Trim">
            <a:hlinkClick r:id="" action="ppaction://media"/>
            <a:extLst>
              <a:ext uri="{FF2B5EF4-FFF2-40B4-BE49-F238E27FC236}">
                <a16:creationId xmlns:a16="http://schemas.microsoft.com/office/drawing/2014/main" id="{3DB69899-E117-273C-1E0E-FBF527988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1693082" cy="6631984"/>
          </a:xfrm>
          <a:prstGeom prst="rect">
            <a:avLst/>
          </a:prstGeom>
        </p:spPr>
      </p:pic>
    </p:spTree>
    <p:extLst>
      <p:ext uri="{BB962C8B-B14F-4D97-AF65-F5344CB8AC3E}">
        <p14:creationId xmlns:p14="http://schemas.microsoft.com/office/powerpoint/2010/main" val="28690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a16="http://schemas.microsoft.com/office/drawing/2014/main" id="{E06EF115-8585-DAC5-8445-69E108AEDBE5}"/>
              </a:ext>
            </a:extLst>
          </p:cNvPr>
          <p:cNvSpPr txBox="1"/>
          <p:nvPr/>
        </p:nvSpPr>
        <p:spPr>
          <a:xfrm>
            <a:off x="797441" y="1545673"/>
            <a:ext cx="10302950" cy="1771767"/>
          </a:xfrm>
          <a:prstGeom prst="rect">
            <a:avLst/>
          </a:prstGeom>
          <a:noFill/>
        </p:spPr>
        <p:txBody>
          <a:bodyPr wrap="square">
            <a:spAutoFit/>
          </a:bodyPr>
          <a:lstStyle/>
          <a:p>
            <a:pPr marL="342900" lvl="0" indent="-342900" algn="just">
              <a:lnSpc>
                <a:spcPct val="130000"/>
              </a:lnSpc>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Chuẩn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mẫu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vật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dụng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cụ</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Tiến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theo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9134EE-F059-7113-5C7D-DD8B5EA31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val="35331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a16="http://schemas.microsoft.com/office/drawing/2014/main" id="{72607E9F-A80F-52E1-FF82-7040606FDCE2}"/>
              </a:ext>
            </a:extLst>
          </p:cNvPr>
          <p:cNvSpPr txBox="1"/>
          <p:nvPr/>
        </p:nvSpPr>
        <p:spPr>
          <a:xfrm>
            <a:off x="520994" y="1894807"/>
            <a:ext cx="5677788" cy="2633541"/>
          </a:xfrm>
          <a:prstGeom prst="rect">
            <a:avLst/>
          </a:prstGeom>
          <a:noFill/>
        </p:spPr>
        <p:txBody>
          <a:bodyPr wrap="square">
            <a:spAutoFit/>
          </a:bodyPr>
          <a:lstStyle/>
          <a:p>
            <a:pPr algn="just">
              <a:lnSpc>
                <a:spcPct val="130000"/>
              </a:lnSpc>
              <a:spcAft>
                <a:spcPts val="1000"/>
              </a:spcAft>
            </a:pPr>
            <a:r>
              <a:rPr lang="en-US" sz="2800" dirty="0" err="1">
                <a:effectLst/>
                <a:latin typeface="Arial" panose="020B0604020202020204" pitchFamily="34" charset="0"/>
                <a:ea typeface="Calibri" panose="020F0502020204030204" pitchFamily="34" charset="0"/>
                <a:cs typeface="Arial" panose="020B0604020202020204" pitchFamily="34" charset="0"/>
              </a:rPr>
              <a:t>Thực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hiện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phép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cần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xây</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đồ</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Từ</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việc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rút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luận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được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nhận</a:t>
            </a:r>
            <a:r>
              <a:rPr lang="en-US" sz="2800" dirty="0">
                <a:effectLst/>
                <a:latin typeface="Arial" panose="020B0604020202020204" pitchFamily="34" charset="0"/>
                <a:ea typeface="Calibri" panose="020F0502020204030204" pitchFamily="34" charset="0"/>
                <a:cs typeface="Arial" panose="020B0604020202020204" pitchFamily="34" charset="0"/>
              </a:rPr>
              <a:t> hay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bỏ</a:t>
            </a:r>
            <a:r>
              <a:rPr lang="en-US" sz="1800" dirty="0">
                <a:effectLst/>
                <a:latin typeface="Times New Roman" panose="02020603050405020304" pitchFamily="18" charset="0"/>
                <a:ea typeface="Calibri" panose="020F0502020204030204" pitchFamily="34" charset="0"/>
              </a:rPr>
              <a:t>.</a:t>
            </a:r>
            <a:endParaRPr lang="en-US" dirty="0"/>
          </a:p>
        </p:txBody>
      </p:sp>
      <p:pic>
        <p:nvPicPr>
          <p:cNvPr id="8" name="Picture 7">
            <a:extLst>
              <a:ext uri="{FF2B5EF4-FFF2-40B4-BE49-F238E27FC236}">
                <a16:creationId xmlns:a16="http://schemas.microsoft.com/office/drawing/2014/main" id="{7259B4C7-4A98-4B3A-51BE-34FDE36F6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007" y="1763885"/>
            <a:ext cx="4839119" cy="3330229"/>
          </a:xfrm>
          <a:prstGeom prst="rect">
            <a:avLst/>
          </a:prstGeom>
        </p:spPr>
      </p:pic>
    </p:spTree>
    <p:extLst>
      <p:ext uri="{BB962C8B-B14F-4D97-AF65-F5344CB8AC3E}">
        <p14:creationId xmlns:p14="http://schemas.microsoft.com/office/powerpoint/2010/main" val="1840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a16="http://schemas.microsoft.com/office/drawing/2014/main" id="{757C7AC7-C624-2C6A-1FA6-4A49040123F5}"/>
              </a:ext>
            </a:extLst>
          </p:cNvPr>
          <p:cNvSpPr txBox="1"/>
          <p:nvPr/>
        </p:nvSpPr>
        <p:spPr>
          <a:xfrm>
            <a:off x="563527" y="1476711"/>
            <a:ext cx="11617843" cy="4898777"/>
          </a:xfrm>
          <a:prstGeom prst="rect">
            <a:avLst/>
          </a:prstGeom>
          <a:noFill/>
        </p:spPr>
        <p:txBody>
          <a:bodyPr wrap="square">
            <a:spAutoFit/>
          </a:bodyPr>
          <a:lstStyle/>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dụng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thường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gồm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chính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như</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sau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cốt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lõi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hoặc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nhóm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Mẫu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cụ</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Mô</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đầy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đủ</a:t>
            </a:r>
            <a:r>
              <a:rPr lang="en-US" sz="2000" dirty="0">
                <a:effectLst/>
                <a:latin typeface="Arial" panose="020B0604020202020204" pitchFamily="34" charset="0"/>
                <a:ea typeface="Calibri" panose="020F0502020204030204" pitchFamily="34" charset="0"/>
                <a:cs typeface="Arial" panose="020B0604020202020204" pitchFamily="34" charset="0"/>
              </a:rPr>
              <a:t>, chi </a:t>
            </a:r>
            <a:r>
              <a:rPr lang="en-US" sz="2000" dirty="0" err="1">
                <a:effectLst/>
                <a:latin typeface="Arial" panose="020B0604020202020204" pitchFamily="34" charset="0"/>
                <a:ea typeface="Calibri" panose="020F0502020204030204" pitchFamily="34" charset="0"/>
                <a:cs typeface="Arial" panose="020B0604020202020204" pitchFamily="34" charset="0"/>
              </a:rPr>
              <a:t>tiết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phương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liệu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dùng</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thảo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err="1">
                <a:effectLst/>
                <a:latin typeface="Arial" panose="020B0604020202020204" pitchFamily="34" charset="0"/>
                <a:ea typeface="Calibri" panose="020F0502020204030204" pitchFamily="34" charset="0"/>
                <a:cs typeface="Arial" panose="020B0604020202020204" pitchFamily="34" charset="0"/>
              </a:rPr>
              <a:t>giải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nghĩa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gợi</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cần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theo.</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quan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trọng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hợp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5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826" y="590132"/>
            <a:ext cx="10195035" cy="2062103"/>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2: GV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cầu</a:t>
            </a:r>
            <a:r>
              <a:rPr lang="en-US" sz="3200" b="1" dirty="0">
                <a:solidFill>
                  <a:srgbClr val="FF0000"/>
                </a:solidFill>
                <a:latin typeface="Times New Roman" pitchFamily="18" charset="0"/>
                <a:cs typeface="Times New Roman" pitchFamily="18" charset="0"/>
              </a:rPr>
              <a:t> HS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4 (5 - 7 p)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1 tr.6: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78263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14166256"/>
              </p:ext>
            </p:extLst>
          </p:nvPr>
        </p:nvGraphicFramePr>
        <p:xfrm>
          <a:off x="1295029" y="835573"/>
          <a:ext cx="9914254" cy="5604266"/>
        </p:xfrm>
        <a:graphic>
          <a:graphicData uri="http://schemas.openxmlformats.org/drawingml/2006/table">
            <a:tbl>
              <a:tblPr firstRow="1" firstCol="1" bandRow="1">
                <a:tableStyleId>{5DA37D80-6434-44D0-A028-1B22A696006F}</a:tableStyleId>
              </a:tblPr>
              <a:tblGrid>
                <a:gridCol w="843745">
                  <a:extLst>
                    <a:ext uri="{9D8B030D-6E8A-4147-A177-3AD203B41FA5}">
                      <a16:colId xmlns:a16="http://schemas.microsoft.com/office/drawing/2014/main" val="20000"/>
                    </a:ext>
                  </a:extLst>
                </a:gridCol>
                <a:gridCol w="2488889">
                  <a:extLst>
                    <a:ext uri="{9D8B030D-6E8A-4147-A177-3AD203B41FA5}">
                      <a16:colId xmlns:a16="http://schemas.microsoft.com/office/drawing/2014/main" val="20001"/>
                    </a:ext>
                  </a:extLst>
                </a:gridCol>
                <a:gridCol w="4831134">
                  <a:extLst>
                    <a:ext uri="{9D8B030D-6E8A-4147-A177-3AD203B41FA5}">
                      <a16:colId xmlns:a16="http://schemas.microsoft.com/office/drawing/2014/main" val="20002"/>
                    </a:ext>
                  </a:extLst>
                </a:gridCol>
                <a:gridCol w="1750486">
                  <a:extLst>
                    <a:ext uri="{9D8B030D-6E8A-4147-A177-3AD203B41FA5}">
                      <a16:colId xmlns:a16="http://schemas.microsoft.com/office/drawing/2014/main" val="20003"/>
                    </a:ext>
                  </a:extLst>
                </a:gridCol>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0"/>
                  </a:ext>
                </a:extLst>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0" dirty="0">
                          <a:effectLst/>
                          <a:latin typeface="Times New Roman" pitchFamily="18" charset="0"/>
                          <a:cs typeface="Times New Roman" pitchFamily="18" charset="0"/>
                        </a:rPr>
                        <a:t>Đầy đủ nội dung theo tiến trình</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1"/>
                  </a:ext>
                </a:extLst>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báo</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Thể</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nội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dng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cốt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lõi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vấn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đề</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2"/>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tên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hoặc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nhóm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thực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3"/>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mục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đích</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hoạt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động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4"/>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Mô tả được đầy đủ, chi tiết về phương pháp, thiết bị và vật liệu đã dùng.</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5"/>
                  </a:ext>
                </a:extLst>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6"/>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0" dirty="0">
                          <a:effectLst/>
                          <a:latin typeface="Times New Roman" pitchFamily="18" charset="0"/>
                          <a:cs typeface="Times New Roman" pitchFamily="18" charset="0"/>
                        </a:rPr>
                        <a:t>Phát biểu được các kết luận quan trọng nhất phù hợp với nội dung tìm hiểu.</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804041" y="154868"/>
            <a:ext cx="9466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Biểu điểm chấm sản phẩm nhiệm vụ 2.</a:t>
            </a:r>
            <a:endParaRPr kumimoji="0" lang="nl-NL" sz="2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7685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3892C8-87D3-710F-91FA-A6F078B91963}"/>
              </a:ext>
            </a:extLst>
          </p:cNvPr>
          <p:cNvPicPr>
            <a:picLocks noChangeAspect="1"/>
          </p:cNvPicPr>
          <p:nvPr/>
        </p:nvPicPr>
        <p:blipFill rotWithShape="1">
          <a:blip r:embed="rId2">
            <a:extLst>
              <a:ext uri="{28A0092B-C50C-407E-A947-70E740481C1C}">
                <a14:useLocalDpi xmlns:a14="http://schemas.microsoft.com/office/drawing/2010/main" val="0"/>
              </a:ext>
            </a:extLst>
          </a:blip>
          <a:srcRect l="7156" t="20890" r="53905" b="9820"/>
          <a:stretch/>
        </p:blipFill>
        <p:spPr>
          <a:xfrm>
            <a:off x="2701961" y="0"/>
            <a:ext cx="6788077" cy="6777318"/>
          </a:xfrm>
          <a:prstGeom prst="rect">
            <a:avLst/>
          </a:prstGeom>
        </p:spPr>
      </p:pic>
      <p:sp>
        <p:nvSpPr>
          <p:cNvPr id="4" name="TextBox 3">
            <a:extLst>
              <a:ext uri="{FF2B5EF4-FFF2-40B4-BE49-F238E27FC236}">
                <a16:creationId xmlns:a16="http://schemas.microsoft.com/office/drawing/2014/main" id="{3A52888E-CA5A-CF33-9FCE-2255C81715A8}"/>
              </a:ext>
            </a:extLst>
          </p:cNvPr>
          <p:cNvSpPr txBox="1"/>
          <p:nvPr/>
        </p:nvSpPr>
        <p:spPr>
          <a:xfrm>
            <a:off x="473335" y="40341"/>
            <a:ext cx="613187" cy="6555641"/>
          </a:xfrm>
          <a:prstGeom prst="rect">
            <a:avLst/>
          </a:prstGeom>
          <a:noFill/>
        </p:spPr>
        <p:txBody>
          <a:bodyPr wrap="square" rtlCol="0">
            <a:spAutoFit/>
          </a:bodyPr>
          <a:lstStyle/>
          <a:p>
            <a:r>
              <a:rPr lang="en-US" sz="4200" b="1" dirty="0" err="1">
                <a:solidFill>
                  <a:srgbClr val="FF0000"/>
                </a:solidFill>
                <a:cs typeface="Times New Roman" panose="02020603050405020304" pitchFamily="18" charset="0"/>
              </a:rPr>
              <a:t>Phương</a:t>
            </a:r>
            <a:r>
              <a:rPr lang="en-US" sz="4200" b="1" dirty="0">
                <a:solidFill>
                  <a:srgbClr val="FF0000"/>
                </a:solidFill>
                <a:cs typeface="Times New Roman" panose="02020603050405020304" pitchFamily="18" charset="0"/>
              </a:rPr>
              <a:t> </a:t>
            </a:r>
            <a:r>
              <a:rPr lang="en-US" sz="4200" b="1" dirty="0" err="1">
                <a:solidFill>
                  <a:srgbClr val="FF0000"/>
                </a:solidFill>
                <a:cs typeface="Times New Roman" panose="02020603050405020304" pitchFamily="18" charset="0"/>
              </a:rPr>
              <a:t>pháp</a:t>
            </a:r>
            <a:endParaRPr lang="en-US" sz="42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7889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7B8B2-FD2B-8B8E-882B-3E43A54DC7E6}"/>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75" r="22607" b="-275"/>
          <a:stretch/>
        </p:blipFill>
        <p:spPr>
          <a:xfrm>
            <a:off x="-1" y="0"/>
            <a:ext cx="2345167" cy="2205079"/>
          </a:xfrm>
          <a:prstGeom prst="rect">
            <a:avLst/>
          </a:prstGeom>
        </p:spPr>
      </p:pic>
      <p:sp>
        <p:nvSpPr>
          <p:cNvPr id="4" name="Oval 3">
            <a:extLst>
              <a:ext uri="{FF2B5EF4-FFF2-40B4-BE49-F238E27FC236}">
                <a16:creationId xmlns:a16="http://schemas.microsoft.com/office/drawing/2014/main" id="{5746F035-D219-5700-649B-C991B7508488}"/>
              </a:ext>
            </a:extLst>
          </p:cNvPr>
          <p:cNvSpPr/>
          <p:nvPr/>
        </p:nvSpPr>
        <p:spPr>
          <a:xfrm>
            <a:off x="4251063" y="58273"/>
            <a:ext cx="3980330" cy="1366221"/>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FF0000"/>
                </a:solidFill>
                <a:latin typeface="Times New Roman" panose="02020603050405020304" pitchFamily="18" charset="0"/>
                <a:cs typeface="Times New Roman" panose="02020603050405020304" pitchFamily="18" charset="0"/>
              </a:rPr>
              <a:t>Phương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pháp</a:t>
            </a:r>
            <a:r>
              <a:rPr lang="en-US" sz="3000" dirty="0">
                <a:solidFill>
                  <a:srgbClr val="FF0000"/>
                </a:solidFill>
                <a:latin typeface="Times New Roman" panose="02020603050405020304" pitchFamily="18" charset="0"/>
                <a:cs typeface="Times New Roman" panose="02020603050405020304" pitchFamily="18" charset="0"/>
              </a:rPr>
              <a:t> </a:t>
            </a:r>
          </a:p>
          <a:p>
            <a:pPr algn="ctr"/>
            <a:r>
              <a:rPr lang="en-US" sz="3000" dirty="0" err="1">
                <a:solidFill>
                  <a:srgbClr val="FF0000"/>
                </a:solidFill>
                <a:latin typeface="Times New Roman" panose="02020603050405020304" pitchFamily="18" charset="0"/>
                <a:cs typeface="Times New Roman" panose="02020603050405020304" pitchFamily="18" charset="0"/>
              </a:rPr>
              <a:t>tìm</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hiểu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tự</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nhiên</a:t>
            </a:r>
            <a:endParaRPr lang="en-US" sz="3000" dirty="0">
              <a:solidFill>
                <a:srgbClr val="FF000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0C7E47-2D9A-3403-FED4-90E4454EE4BC}"/>
              </a:ext>
            </a:extLst>
          </p:cNvPr>
          <p:cNvCxnSpPr>
            <a:cxnSpLocks/>
          </p:cNvCxnSpPr>
          <p:nvPr/>
        </p:nvCxnSpPr>
        <p:spPr>
          <a:xfrm>
            <a:off x="6241228" y="1456767"/>
            <a:ext cx="0" cy="9246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623A7B-537D-CC78-0246-66EFFA167E03}"/>
              </a:ext>
            </a:extLst>
          </p:cNvPr>
          <p:cNvCxnSpPr>
            <a:cxnSpLocks/>
          </p:cNvCxnSpPr>
          <p:nvPr/>
        </p:nvCxnSpPr>
        <p:spPr>
          <a:xfrm flipH="1">
            <a:off x="1235335" y="2381427"/>
            <a:ext cx="869639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8D7AE5-0AEE-6EB4-8C77-5CCEA60DE8ED}"/>
              </a:ext>
            </a:extLst>
          </p:cNvPr>
          <p:cNvSpPr/>
          <p:nvPr/>
        </p:nvSpPr>
        <p:spPr>
          <a:xfrm>
            <a:off x="355005" y="2883051"/>
            <a:ext cx="1570614" cy="173172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2060"/>
                </a:solidFill>
                <a:latin typeface="Times New Roman" panose="02020603050405020304" pitchFamily="18" charset="0"/>
                <a:cs typeface="Times New Roman" panose="02020603050405020304" pitchFamily="18" charset="0"/>
              </a:rPr>
              <a:t>Quan </a:t>
            </a:r>
            <a:r>
              <a:rPr lang="en-US" sz="2500" b="1" dirty="0" err="1">
                <a:solidFill>
                  <a:srgbClr val="002060"/>
                </a:solidFill>
                <a:latin typeface="Times New Roman" panose="02020603050405020304" pitchFamily="18" charset="0"/>
                <a:cs typeface="Times New Roman" panose="02020603050405020304" pitchFamily="18" charset="0"/>
              </a:rPr>
              <a:t>sát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đặt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câu</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hỏi</a:t>
            </a:r>
            <a:endParaRPr lang="en-US" sz="2500" b="1" dirty="0">
              <a:solidFill>
                <a:srgbClr val="00206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C13EBDD-6DE2-8513-CFB0-C70C7B6B4A78}"/>
              </a:ext>
            </a:extLst>
          </p:cNvPr>
          <p:cNvSpPr txBox="1"/>
          <p:nvPr/>
        </p:nvSpPr>
        <p:spPr>
          <a:xfrm>
            <a:off x="6337687" y="1670766"/>
            <a:ext cx="1090471" cy="477054"/>
          </a:xfrm>
          <a:prstGeom prst="rect">
            <a:avLst/>
          </a:prstGeom>
          <a:noFill/>
          <a:ln w="28575">
            <a:solidFill>
              <a:schemeClr val="tx1"/>
            </a:solidFill>
          </a:ln>
        </p:spPr>
        <p:txBody>
          <a:bodyPr wrap="square" rtlCol="0">
            <a:spAutoFit/>
          </a:bodyPr>
          <a:lstStyle/>
          <a:p>
            <a:r>
              <a:rPr lang="en-US" sz="2500" dirty="0">
                <a:latin typeface="Times New Roman" panose="02020603050405020304" pitchFamily="18" charset="0"/>
                <a:cs typeface="Times New Roman" panose="02020603050405020304" pitchFamily="18" charset="0"/>
              </a:rPr>
              <a:t>5 </a:t>
            </a:r>
            <a:r>
              <a:rPr lang="en-US" sz="2500" dirty="0" err="1">
                <a:latin typeface="Times New Roman" panose="02020603050405020304" pitchFamily="18" charset="0"/>
                <a:cs typeface="Times New Roman" panose="02020603050405020304" pitchFamily="18" charset="0"/>
              </a:rPr>
              <a:t>bước</a:t>
            </a:r>
            <a:endParaRPr lang="en-US" sz="25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568576B9-982F-94D2-CEBB-C39FCA308982}"/>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75" r="22607" b="-275"/>
          <a:stretch/>
        </p:blipFill>
        <p:spPr>
          <a:xfrm>
            <a:off x="1756751" y="225717"/>
            <a:ext cx="8240091" cy="6632283"/>
          </a:xfrm>
          <a:prstGeom prst="rect">
            <a:avLst/>
          </a:prstGeom>
        </p:spPr>
      </p:pic>
      <p:sp>
        <p:nvSpPr>
          <p:cNvPr id="25" name="Rectangle 24">
            <a:extLst>
              <a:ext uri="{FF2B5EF4-FFF2-40B4-BE49-F238E27FC236}">
                <a16:creationId xmlns:a16="http://schemas.microsoft.com/office/drawing/2014/main" id="{9FC4662C-C31E-540B-41DA-403C5C71BF02}"/>
              </a:ext>
            </a:extLst>
          </p:cNvPr>
          <p:cNvSpPr/>
          <p:nvPr/>
        </p:nvSpPr>
        <p:spPr>
          <a:xfrm>
            <a:off x="2345166" y="2883050"/>
            <a:ext cx="1503737" cy="173901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rgbClr val="002060"/>
                </a:solidFill>
                <a:latin typeface="Times New Roman" panose="02020603050405020304" pitchFamily="18" charset="0"/>
                <a:cs typeface="Times New Roman" panose="02020603050405020304" pitchFamily="18" charset="0"/>
              </a:rPr>
              <a:t>Xây</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dựng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giả</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thuyết</a:t>
            </a:r>
            <a:endParaRPr lang="en-US" sz="2500" b="1" dirty="0">
              <a:solidFill>
                <a:srgbClr val="002060"/>
              </a:solidFill>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B185758D-F1FF-FBDE-400A-3556B4CDD171}"/>
              </a:ext>
            </a:extLst>
          </p:cNvPr>
          <p:cNvCxnSpPr>
            <a:cxnSpLocks/>
          </p:cNvCxnSpPr>
          <p:nvPr/>
        </p:nvCxnSpPr>
        <p:spPr>
          <a:xfrm>
            <a:off x="3083857" y="2343104"/>
            <a:ext cx="0" cy="532656"/>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F7499A2-A6DB-9522-5A3E-2CEF2C8628F2}"/>
              </a:ext>
            </a:extLst>
          </p:cNvPr>
          <p:cNvSpPr/>
          <p:nvPr/>
        </p:nvSpPr>
        <p:spPr>
          <a:xfrm>
            <a:off x="4321431" y="2875760"/>
            <a:ext cx="1713333" cy="173901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rgbClr val="002060"/>
                </a:solidFill>
                <a:latin typeface="Times New Roman" panose="02020603050405020304" pitchFamily="18" charset="0"/>
                <a:cs typeface="Times New Roman" panose="02020603050405020304" pitchFamily="18" charset="0"/>
              </a:rPr>
              <a:t>Kiểm</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tra</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giả</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thuyết</a:t>
            </a:r>
            <a:endParaRPr lang="en-US" sz="2500" b="1" dirty="0">
              <a:solidFill>
                <a:srgbClr val="00206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69248B63-5D84-3109-A521-F670FC287750}"/>
              </a:ext>
            </a:extLst>
          </p:cNvPr>
          <p:cNvCxnSpPr>
            <a:cxnSpLocks/>
          </p:cNvCxnSpPr>
          <p:nvPr/>
        </p:nvCxnSpPr>
        <p:spPr>
          <a:xfrm>
            <a:off x="5112389" y="2335814"/>
            <a:ext cx="0" cy="539946"/>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D5320D1-B336-31BC-0503-AB10D79FC008}"/>
              </a:ext>
            </a:extLst>
          </p:cNvPr>
          <p:cNvSpPr/>
          <p:nvPr/>
        </p:nvSpPr>
        <p:spPr>
          <a:xfrm>
            <a:off x="6799809" y="2925003"/>
            <a:ext cx="1431584" cy="173901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rgbClr val="002060"/>
                </a:solidFill>
                <a:latin typeface="Times New Roman" panose="02020603050405020304" pitchFamily="18" charset="0"/>
                <a:cs typeface="Times New Roman" panose="02020603050405020304" pitchFamily="18" charset="0"/>
              </a:rPr>
              <a:t>Phân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tích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kết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quả</a:t>
            </a:r>
            <a:endParaRPr lang="en-US" sz="2500" b="1" dirty="0">
              <a:solidFill>
                <a:srgbClr val="002060"/>
              </a:solidFill>
              <a:latin typeface="Times New Roman" panose="02020603050405020304" pitchFamily="18" charset="0"/>
              <a:cs typeface="Times New Roman" panose="02020603050405020304" pitchFamily="18" charset="0"/>
            </a:endParaRPr>
          </a:p>
        </p:txBody>
      </p:sp>
      <p:cxnSp>
        <p:nvCxnSpPr>
          <p:cNvPr id="5120" name="Straight Connector 5119">
            <a:extLst>
              <a:ext uri="{FF2B5EF4-FFF2-40B4-BE49-F238E27FC236}">
                <a16:creationId xmlns:a16="http://schemas.microsoft.com/office/drawing/2014/main" id="{F872C5D7-057F-847D-C483-A7F59205BC6C}"/>
              </a:ext>
            </a:extLst>
          </p:cNvPr>
          <p:cNvCxnSpPr>
            <a:cxnSpLocks/>
          </p:cNvCxnSpPr>
          <p:nvPr/>
        </p:nvCxnSpPr>
        <p:spPr>
          <a:xfrm>
            <a:off x="7448697" y="2391266"/>
            <a:ext cx="0" cy="519627"/>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23" name="Rectangle 5122">
            <a:extLst>
              <a:ext uri="{FF2B5EF4-FFF2-40B4-BE49-F238E27FC236}">
                <a16:creationId xmlns:a16="http://schemas.microsoft.com/office/drawing/2014/main" id="{C06ACCD8-432C-A81C-A691-9BDF1FB3934F}"/>
              </a:ext>
            </a:extLst>
          </p:cNvPr>
          <p:cNvSpPr/>
          <p:nvPr/>
        </p:nvSpPr>
        <p:spPr>
          <a:xfrm>
            <a:off x="8996438" y="2896783"/>
            <a:ext cx="1870580" cy="172273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rgbClr val="002060"/>
                </a:solidFill>
                <a:latin typeface="Times New Roman" panose="02020603050405020304" pitchFamily="18" charset="0"/>
                <a:cs typeface="Times New Roman" panose="02020603050405020304" pitchFamily="18" charset="0"/>
              </a:rPr>
              <a:t>Viết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trình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bày</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báo</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cáo</a:t>
            </a:r>
            <a:endParaRPr lang="en-US" sz="2500" b="1" dirty="0">
              <a:solidFill>
                <a:srgbClr val="002060"/>
              </a:solidFill>
              <a:latin typeface="Times New Roman" panose="02020603050405020304" pitchFamily="18" charset="0"/>
              <a:cs typeface="Times New Roman" panose="02020603050405020304" pitchFamily="18" charset="0"/>
            </a:endParaRPr>
          </a:p>
        </p:txBody>
      </p:sp>
      <p:cxnSp>
        <p:nvCxnSpPr>
          <p:cNvPr id="5124" name="Straight Connector 5123">
            <a:extLst>
              <a:ext uri="{FF2B5EF4-FFF2-40B4-BE49-F238E27FC236}">
                <a16:creationId xmlns:a16="http://schemas.microsoft.com/office/drawing/2014/main" id="{B6A74311-CA38-DD05-FD0F-3BE56646ACEF}"/>
              </a:ext>
            </a:extLst>
          </p:cNvPr>
          <p:cNvCxnSpPr>
            <a:cxnSpLocks/>
            <a:endCxn id="5123" idx="0"/>
          </p:cNvCxnSpPr>
          <p:nvPr/>
        </p:nvCxnSpPr>
        <p:spPr>
          <a:xfrm>
            <a:off x="9931728" y="2391266"/>
            <a:ext cx="0" cy="505517"/>
          </a:xfrm>
          <a:prstGeom prst="line">
            <a:avLst/>
          </a:prstGeom>
          <a:noFill/>
          <a:ln w="28575"/>
        </p:spPr>
        <p:style>
          <a:lnRef idx="1">
            <a:schemeClr val="accent1"/>
          </a:lnRef>
          <a:fillRef idx="0">
            <a:schemeClr val="accent1"/>
          </a:fillRef>
          <a:effectRef idx="0">
            <a:schemeClr val="accent1"/>
          </a:effectRef>
          <a:fontRef idx="minor">
            <a:schemeClr val="tx1"/>
          </a:fontRef>
        </p:style>
      </p:cxnSp>
      <p:cxnSp>
        <p:nvCxnSpPr>
          <p:cNvPr id="5141" name="Straight Connector 5140">
            <a:extLst>
              <a:ext uri="{FF2B5EF4-FFF2-40B4-BE49-F238E27FC236}">
                <a16:creationId xmlns:a16="http://schemas.microsoft.com/office/drawing/2014/main" id="{5E37B006-C646-93F4-CA49-77D2CF216E46}"/>
              </a:ext>
            </a:extLst>
          </p:cNvPr>
          <p:cNvCxnSpPr>
            <a:cxnSpLocks/>
          </p:cNvCxnSpPr>
          <p:nvPr/>
        </p:nvCxnSpPr>
        <p:spPr>
          <a:xfrm>
            <a:off x="1235335" y="2343104"/>
            <a:ext cx="0" cy="532656"/>
          </a:xfrm>
          <a:prstGeom prst="line">
            <a:avLst/>
          </a:prstGeom>
          <a:noFill/>
          <a:ln w="28575"/>
        </p:spPr>
        <p:style>
          <a:lnRef idx="1">
            <a:schemeClr val="accent1"/>
          </a:lnRef>
          <a:fillRef idx="0">
            <a:schemeClr val="accent1"/>
          </a:fillRef>
          <a:effectRef idx="0">
            <a:schemeClr val="accent1"/>
          </a:effectRef>
          <a:fontRef idx="minor">
            <a:schemeClr val="tx1"/>
          </a:fontRef>
        </p:style>
      </p:cxnSp>
      <p:cxnSp>
        <p:nvCxnSpPr>
          <p:cNvPr id="5152" name="Straight Connector 5151">
            <a:extLst>
              <a:ext uri="{FF2B5EF4-FFF2-40B4-BE49-F238E27FC236}">
                <a16:creationId xmlns:a16="http://schemas.microsoft.com/office/drawing/2014/main" id="{EA538B65-B13E-765C-DD7E-A21E92533214}"/>
              </a:ext>
            </a:extLst>
          </p:cNvPr>
          <p:cNvCxnSpPr>
            <a:cxnSpLocks/>
          </p:cNvCxnSpPr>
          <p:nvPr/>
        </p:nvCxnSpPr>
        <p:spPr>
          <a:xfrm>
            <a:off x="9925183" y="4614770"/>
            <a:ext cx="0" cy="322990"/>
          </a:xfrm>
          <a:prstGeom prst="line">
            <a:avLst/>
          </a:prstGeom>
          <a:noFill/>
          <a:ln w="28575"/>
        </p:spPr>
        <p:style>
          <a:lnRef idx="1">
            <a:schemeClr val="accent1"/>
          </a:lnRef>
          <a:fillRef idx="0">
            <a:schemeClr val="accent1"/>
          </a:fillRef>
          <a:effectRef idx="0">
            <a:schemeClr val="accent1"/>
          </a:effectRef>
          <a:fontRef idx="minor">
            <a:schemeClr val="tx1"/>
          </a:fontRef>
        </p:style>
      </p:cxnSp>
      <p:cxnSp>
        <p:nvCxnSpPr>
          <p:cNvPr id="5153" name="Straight Connector 5152">
            <a:extLst>
              <a:ext uri="{FF2B5EF4-FFF2-40B4-BE49-F238E27FC236}">
                <a16:creationId xmlns:a16="http://schemas.microsoft.com/office/drawing/2014/main" id="{0E9E00BD-0368-8A7A-7ECB-BFC13D5DA2DE}"/>
              </a:ext>
            </a:extLst>
          </p:cNvPr>
          <p:cNvCxnSpPr>
            <a:cxnSpLocks/>
          </p:cNvCxnSpPr>
          <p:nvPr/>
        </p:nvCxnSpPr>
        <p:spPr>
          <a:xfrm flipH="1">
            <a:off x="692748" y="4968790"/>
            <a:ext cx="1047983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159" name="Group 5158">
            <a:extLst>
              <a:ext uri="{FF2B5EF4-FFF2-40B4-BE49-F238E27FC236}">
                <a16:creationId xmlns:a16="http://schemas.microsoft.com/office/drawing/2014/main" id="{B74A17B9-BFEB-FCDD-EE0A-96AF8A53D0E2}"/>
              </a:ext>
            </a:extLst>
          </p:cNvPr>
          <p:cNvGrpSpPr/>
          <p:nvPr/>
        </p:nvGrpSpPr>
        <p:grpSpPr>
          <a:xfrm>
            <a:off x="8159218" y="4990502"/>
            <a:ext cx="1870579" cy="1722328"/>
            <a:chOff x="2122482" y="4924641"/>
            <a:chExt cx="1090471" cy="2712350"/>
          </a:xfrm>
        </p:grpSpPr>
        <p:cxnSp>
          <p:nvCxnSpPr>
            <p:cNvPr id="5155" name="Straight Connector 5154">
              <a:extLst>
                <a:ext uri="{FF2B5EF4-FFF2-40B4-BE49-F238E27FC236}">
                  <a16:creationId xmlns:a16="http://schemas.microsoft.com/office/drawing/2014/main" id="{08CC8698-04C9-DB24-6EAA-4EA2323092F1}"/>
                </a:ext>
              </a:extLst>
            </p:cNvPr>
            <p:cNvCxnSpPr>
              <a:cxnSpLocks/>
            </p:cNvCxnSpPr>
            <p:nvPr/>
          </p:nvCxnSpPr>
          <p:spPr>
            <a:xfrm>
              <a:off x="2610547" y="4924641"/>
              <a:ext cx="0" cy="696414"/>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56" name="TextBox 5155">
              <a:extLst>
                <a:ext uri="{FF2B5EF4-FFF2-40B4-BE49-F238E27FC236}">
                  <a16:creationId xmlns:a16="http://schemas.microsoft.com/office/drawing/2014/main" id="{116E96B3-0690-F41D-7978-1C938837E95F}"/>
                </a:ext>
              </a:extLst>
            </p:cNvPr>
            <p:cNvSpPr txBox="1"/>
            <p:nvPr/>
          </p:nvSpPr>
          <p:spPr>
            <a:xfrm>
              <a:off x="2122482" y="5621055"/>
              <a:ext cx="1090471" cy="2015936"/>
            </a:xfrm>
            <a:prstGeom prst="rect">
              <a:avLst/>
            </a:prstGeom>
            <a:noFill/>
            <a:ln w="28575">
              <a:solidFill>
                <a:schemeClr val="tx1"/>
              </a:solidFill>
            </a:ln>
          </p:spPr>
          <p:txBody>
            <a:bodyPr wrap="square" rtlCol="0">
              <a:spAutoFit/>
            </a:bodyPr>
            <a:lstStyle/>
            <a:p>
              <a:r>
                <a:rPr lang="en-US" sz="2500" b="1" dirty="0" err="1">
                  <a:latin typeface="Times New Roman" panose="02020603050405020304" pitchFamily="18" charset="0"/>
                  <a:cs typeface="Times New Roman" panose="02020603050405020304" pitchFamily="18" charset="0"/>
                </a:rPr>
                <a:t>Kết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luận</a:t>
              </a:r>
              <a:endParaRPr lang="en-US" sz="2500" b="1" dirty="0">
                <a:latin typeface="Times New Roman" panose="02020603050405020304" pitchFamily="18" charset="0"/>
                <a:cs typeface="Times New Roman" panose="02020603050405020304" pitchFamily="18" charset="0"/>
              </a:endParaRPr>
            </a:p>
          </p:txBody>
        </p:sp>
      </p:grpSp>
      <p:grpSp>
        <p:nvGrpSpPr>
          <p:cNvPr id="5160" name="Group 5159">
            <a:extLst>
              <a:ext uri="{FF2B5EF4-FFF2-40B4-BE49-F238E27FC236}">
                <a16:creationId xmlns:a16="http://schemas.microsoft.com/office/drawing/2014/main" id="{53C314F0-6A4D-C50B-ACC4-1006B9B2FC27}"/>
              </a:ext>
            </a:extLst>
          </p:cNvPr>
          <p:cNvGrpSpPr/>
          <p:nvPr/>
        </p:nvGrpSpPr>
        <p:grpSpPr>
          <a:xfrm>
            <a:off x="1564072" y="4993639"/>
            <a:ext cx="1745483" cy="1763869"/>
            <a:chOff x="1922262" y="5145353"/>
            <a:chExt cx="1211882" cy="1763869"/>
          </a:xfrm>
        </p:grpSpPr>
        <p:cxnSp>
          <p:nvCxnSpPr>
            <p:cNvPr id="5161" name="Straight Connector 5160">
              <a:extLst>
                <a:ext uri="{FF2B5EF4-FFF2-40B4-BE49-F238E27FC236}">
                  <a16:creationId xmlns:a16="http://schemas.microsoft.com/office/drawing/2014/main" id="{F0D20DC4-E6EC-90C4-3AC7-D06980D069A7}"/>
                </a:ext>
              </a:extLst>
            </p:cNvPr>
            <p:cNvCxnSpPr>
              <a:cxnSpLocks/>
            </p:cNvCxnSpPr>
            <p:nvPr/>
          </p:nvCxnSpPr>
          <p:spPr>
            <a:xfrm>
              <a:off x="2613551" y="5145353"/>
              <a:ext cx="0" cy="505517"/>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62" name="TextBox 5161">
              <a:extLst>
                <a:ext uri="{FF2B5EF4-FFF2-40B4-BE49-F238E27FC236}">
                  <a16:creationId xmlns:a16="http://schemas.microsoft.com/office/drawing/2014/main" id="{400E30C7-9D9F-5653-8F5C-5B68D747A005}"/>
                </a:ext>
              </a:extLst>
            </p:cNvPr>
            <p:cNvSpPr txBox="1"/>
            <p:nvPr/>
          </p:nvSpPr>
          <p:spPr>
            <a:xfrm>
              <a:off x="1922262" y="5662727"/>
              <a:ext cx="1211882" cy="1246495"/>
            </a:xfrm>
            <a:prstGeom prst="rect">
              <a:avLst/>
            </a:prstGeom>
            <a:noFill/>
            <a:ln w="28575">
              <a:solidFill>
                <a:schemeClr val="tx1"/>
              </a:solidFill>
            </a:ln>
          </p:spPr>
          <p:txBody>
            <a:bodyPr wrap="square" rtlCol="0">
              <a:spAutoFit/>
            </a:bodyPr>
            <a:lstStyle/>
            <a:p>
              <a:pPr algn="ctr"/>
              <a:r>
                <a:rPr lang="en-US" sz="2500" b="1" dirty="0" err="1">
                  <a:latin typeface="Times New Roman" panose="02020603050405020304" pitchFamily="18" charset="0"/>
                  <a:cs typeface="Times New Roman" panose="02020603050405020304" pitchFamily="18" charset="0"/>
                </a:rPr>
                <a:t>Tên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thực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endParaRPr lang="en-US" sz="2500" b="1" dirty="0">
                <a:latin typeface="Times New Roman" panose="02020603050405020304" pitchFamily="18" charset="0"/>
                <a:cs typeface="Times New Roman" panose="02020603050405020304" pitchFamily="18" charset="0"/>
              </a:endParaRPr>
            </a:p>
            <a:p>
              <a:endParaRPr lang="en-US" sz="2500" b="1" dirty="0">
                <a:latin typeface="Times New Roman" panose="02020603050405020304" pitchFamily="18" charset="0"/>
                <a:cs typeface="Times New Roman" panose="02020603050405020304" pitchFamily="18" charset="0"/>
              </a:endParaRPr>
            </a:p>
          </p:txBody>
        </p:sp>
      </p:grpSp>
      <p:grpSp>
        <p:nvGrpSpPr>
          <p:cNvPr id="5163" name="Group 5162">
            <a:extLst>
              <a:ext uri="{FF2B5EF4-FFF2-40B4-BE49-F238E27FC236}">
                <a16:creationId xmlns:a16="http://schemas.microsoft.com/office/drawing/2014/main" id="{D3BB8D33-A1F4-8EEB-44F1-83F4BDFBF4A4}"/>
              </a:ext>
            </a:extLst>
          </p:cNvPr>
          <p:cNvGrpSpPr/>
          <p:nvPr/>
        </p:nvGrpSpPr>
        <p:grpSpPr>
          <a:xfrm>
            <a:off x="3669806" y="4959473"/>
            <a:ext cx="1497831" cy="1782502"/>
            <a:chOff x="1877027" y="4867529"/>
            <a:chExt cx="1497831" cy="1782502"/>
          </a:xfrm>
        </p:grpSpPr>
        <p:cxnSp>
          <p:nvCxnSpPr>
            <p:cNvPr id="5164" name="Straight Connector 5163">
              <a:extLst>
                <a:ext uri="{FF2B5EF4-FFF2-40B4-BE49-F238E27FC236}">
                  <a16:creationId xmlns:a16="http://schemas.microsoft.com/office/drawing/2014/main" id="{85B7C25D-B9A6-5CA5-A927-E20C0D355F34}"/>
                </a:ext>
              </a:extLst>
            </p:cNvPr>
            <p:cNvCxnSpPr>
              <a:cxnSpLocks/>
            </p:cNvCxnSpPr>
            <p:nvPr/>
          </p:nvCxnSpPr>
          <p:spPr>
            <a:xfrm>
              <a:off x="2642659" y="4867529"/>
              <a:ext cx="0" cy="505517"/>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65" name="TextBox 5164">
              <a:extLst>
                <a:ext uri="{FF2B5EF4-FFF2-40B4-BE49-F238E27FC236}">
                  <a16:creationId xmlns:a16="http://schemas.microsoft.com/office/drawing/2014/main" id="{F7E98BC4-288A-A6CA-D7B5-314B45C3DFF9}"/>
                </a:ext>
              </a:extLst>
            </p:cNvPr>
            <p:cNvSpPr txBox="1"/>
            <p:nvPr/>
          </p:nvSpPr>
          <p:spPr>
            <a:xfrm>
              <a:off x="1877027" y="5403536"/>
              <a:ext cx="1497831" cy="1246495"/>
            </a:xfrm>
            <a:prstGeom prst="rect">
              <a:avLst/>
            </a:prstGeom>
            <a:noFill/>
            <a:ln w="28575">
              <a:solidFill>
                <a:schemeClr val="tx1"/>
              </a:solidFill>
            </a:ln>
          </p:spPr>
          <p:txBody>
            <a:bodyPr wrap="square" rtlCol="0">
              <a:spAutoFit/>
            </a:bodyPr>
            <a:lstStyle/>
            <a:p>
              <a:pPr algn="ctr"/>
              <a:r>
                <a:rPr lang="en-US" sz="2500" b="1" dirty="0" err="1">
                  <a:latin typeface="Times New Roman" panose="02020603050405020304" pitchFamily="18" charset="0"/>
                  <a:cs typeface="Times New Roman" panose="02020603050405020304" pitchFamily="18" charset="0"/>
                </a:rPr>
                <a:t>Mục</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đích</a:t>
              </a:r>
              <a:endParaRPr lang="en-US" sz="2500" b="1" dirty="0">
                <a:latin typeface="Times New Roman" panose="02020603050405020304" pitchFamily="18" charset="0"/>
                <a:cs typeface="Times New Roman" panose="02020603050405020304" pitchFamily="18" charset="0"/>
              </a:endParaRPr>
            </a:p>
            <a:p>
              <a:endParaRPr lang="en-US" sz="2500" b="1" dirty="0">
                <a:latin typeface="Times New Roman" panose="02020603050405020304" pitchFamily="18" charset="0"/>
                <a:cs typeface="Times New Roman" panose="02020603050405020304" pitchFamily="18" charset="0"/>
              </a:endParaRPr>
            </a:p>
          </p:txBody>
        </p:sp>
      </p:grpSp>
      <p:grpSp>
        <p:nvGrpSpPr>
          <p:cNvPr id="5166" name="Group 5165">
            <a:extLst>
              <a:ext uri="{FF2B5EF4-FFF2-40B4-BE49-F238E27FC236}">
                <a16:creationId xmlns:a16="http://schemas.microsoft.com/office/drawing/2014/main" id="{4BC97124-E243-296B-9800-EB2B17DDCED4}"/>
              </a:ext>
            </a:extLst>
          </p:cNvPr>
          <p:cNvGrpSpPr/>
          <p:nvPr/>
        </p:nvGrpSpPr>
        <p:grpSpPr>
          <a:xfrm>
            <a:off x="5509556" y="4959473"/>
            <a:ext cx="2185131" cy="1781715"/>
            <a:chOff x="2122482" y="4599872"/>
            <a:chExt cx="948530" cy="3399455"/>
          </a:xfrm>
        </p:grpSpPr>
        <p:cxnSp>
          <p:nvCxnSpPr>
            <p:cNvPr id="5167" name="Straight Connector 5166">
              <a:extLst>
                <a:ext uri="{FF2B5EF4-FFF2-40B4-BE49-F238E27FC236}">
                  <a16:creationId xmlns:a16="http://schemas.microsoft.com/office/drawing/2014/main" id="{5B34ADDC-39C3-754F-5882-C31876F49253}"/>
                </a:ext>
              </a:extLst>
            </p:cNvPr>
            <p:cNvCxnSpPr>
              <a:cxnSpLocks/>
              <a:endCxn id="5168" idx="0"/>
            </p:cNvCxnSpPr>
            <p:nvPr/>
          </p:nvCxnSpPr>
          <p:spPr>
            <a:xfrm>
              <a:off x="2590558" y="4599872"/>
              <a:ext cx="6189" cy="1021183"/>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68" name="TextBox 5167">
              <a:extLst>
                <a:ext uri="{FF2B5EF4-FFF2-40B4-BE49-F238E27FC236}">
                  <a16:creationId xmlns:a16="http://schemas.microsoft.com/office/drawing/2014/main" id="{18F599C1-3AB5-0EE3-70FC-66D31307813D}"/>
                </a:ext>
              </a:extLst>
            </p:cNvPr>
            <p:cNvSpPr txBox="1"/>
            <p:nvPr/>
          </p:nvSpPr>
          <p:spPr>
            <a:xfrm>
              <a:off x="2122482" y="5621054"/>
              <a:ext cx="948530" cy="2378273"/>
            </a:xfrm>
            <a:prstGeom prst="rect">
              <a:avLst/>
            </a:prstGeom>
            <a:noFill/>
            <a:ln w="28575">
              <a:solidFill>
                <a:schemeClr val="tx1"/>
              </a:solidFill>
            </a:ln>
          </p:spPr>
          <p:txBody>
            <a:bodyPr wrap="square" rtlCol="0">
              <a:spAutoFit/>
            </a:bodyPr>
            <a:lstStyle/>
            <a:p>
              <a:r>
                <a:rPr lang="en-US" sz="2500" b="1" dirty="0" err="1">
                  <a:latin typeface="Times New Roman" panose="02020603050405020304" pitchFamily="18" charset="0"/>
                  <a:cs typeface="Times New Roman" panose="02020603050405020304" pitchFamily="18" charset="0"/>
                </a:rPr>
                <a:t>Mẫu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pháp</a:t>
              </a:r>
              <a:endParaRPr lang="en-US" sz="2500" b="1" dirty="0">
                <a:latin typeface="Times New Roman" panose="02020603050405020304" pitchFamily="18" charset="0"/>
                <a:cs typeface="Times New Roman" panose="02020603050405020304" pitchFamily="18" charset="0"/>
              </a:endParaRPr>
            </a:p>
          </p:txBody>
        </p:sp>
      </p:grpSp>
      <p:grpSp>
        <p:nvGrpSpPr>
          <p:cNvPr id="5169" name="Group 5168">
            <a:extLst>
              <a:ext uri="{FF2B5EF4-FFF2-40B4-BE49-F238E27FC236}">
                <a16:creationId xmlns:a16="http://schemas.microsoft.com/office/drawing/2014/main" id="{B0FF815F-8B38-80E0-72D1-9C78A9307755}"/>
              </a:ext>
            </a:extLst>
          </p:cNvPr>
          <p:cNvGrpSpPr/>
          <p:nvPr/>
        </p:nvGrpSpPr>
        <p:grpSpPr>
          <a:xfrm>
            <a:off x="164856" y="4990503"/>
            <a:ext cx="1090471" cy="1722327"/>
            <a:chOff x="776387" y="4978082"/>
            <a:chExt cx="1090471" cy="1722327"/>
          </a:xfrm>
        </p:grpSpPr>
        <p:cxnSp>
          <p:nvCxnSpPr>
            <p:cNvPr id="5170" name="Straight Connector 5169">
              <a:extLst>
                <a:ext uri="{FF2B5EF4-FFF2-40B4-BE49-F238E27FC236}">
                  <a16:creationId xmlns:a16="http://schemas.microsoft.com/office/drawing/2014/main" id="{8BE977FF-799F-BD3A-DE45-DB93AC06206A}"/>
                </a:ext>
              </a:extLst>
            </p:cNvPr>
            <p:cNvCxnSpPr>
              <a:cxnSpLocks/>
            </p:cNvCxnSpPr>
            <p:nvPr/>
          </p:nvCxnSpPr>
          <p:spPr>
            <a:xfrm>
              <a:off x="1323189" y="4978082"/>
              <a:ext cx="0" cy="505517"/>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71" name="TextBox 5170">
              <a:extLst>
                <a:ext uri="{FF2B5EF4-FFF2-40B4-BE49-F238E27FC236}">
                  <a16:creationId xmlns:a16="http://schemas.microsoft.com/office/drawing/2014/main" id="{432AEAC9-93EE-A74C-C44E-951962322F4A}"/>
                </a:ext>
              </a:extLst>
            </p:cNvPr>
            <p:cNvSpPr txBox="1"/>
            <p:nvPr/>
          </p:nvSpPr>
          <p:spPr>
            <a:xfrm>
              <a:off x="776387" y="5453914"/>
              <a:ext cx="1090471" cy="1246495"/>
            </a:xfrm>
            <a:prstGeom prst="rect">
              <a:avLst/>
            </a:prstGeom>
            <a:noFill/>
            <a:ln w="28575">
              <a:solidFill>
                <a:schemeClr val="tx1"/>
              </a:solidFill>
            </a:ln>
          </p:spPr>
          <p:txBody>
            <a:bodyPr wrap="square" rtlCol="0">
              <a:spAutoFit/>
            </a:bodyPr>
            <a:lstStyle/>
            <a:p>
              <a:pPr algn="ctr"/>
              <a:r>
                <a:rPr lang="en-US" sz="2500" b="1" dirty="0" err="1">
                  <a:latin typeface="Times New Roman" panose="02020603050405020304" pitchFamily="18" charset="0"/>
                  <a:cs typeface="Times New Roman" panose="02020603050405020304" pitchFamily="18" charset="0"/>
                </a:rPr>
                <a:t>Tên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cáo</a:t>
              </a:r>
              <a:endParaRPr lang="en-US" sz="2500" b="1" dirty="0">
                <a:latin typeface="Times New Roman" panose="02020603050405020304" pitchFamily="18" charset="0"/>
                <a:cs typeface="Times New Roman" panose="02020603050405020304" pitchFamily="18" charset="0"/>
              </a:endParaRPr>
            </a:p>
          </p:txBody>
        </p:sp>
      </p:grpSp>
      <p:grpSp>
        <p:nvGrpSpPr>
          <p:cNvPr id="5172" name="Group 5171">
            <a:extLst>
              <a:ext uri="{FF2B5EF4-FFF2-40B4-BE49-F238E27FC236}">
                <a16:creationId xmlns:a16="http://schemas.microsoft.com/office/drawing/2014/main" id="{884786D7-E9AB-4D53-9A6A-99F4195234B2}"/>
              </a:ext>
            </a:extLst>
          </p:cNvPr>
          <p:cNvGrpSpPr/>
          <p:nvPr/>
        </p:nvGrpSpPr>
        <p:grpSpPr>
          <a:xfrm>
            <a:off x="10428018" y="4967446"/>
            <a:ext cx="1489130" cy="1570587"/>
            <a:chOff x="2054632" y="5102374"/>
            <a:chExt cx="1090471" cy="1242205"/>
          </a:xfrm>
        </p:grpSpPr>
        <p:cxnSp>
          <p:nvCxnSpPr>
            <p:cNvPr id="5173" name="Straight Connector 5172">
              <a:extLst>
                <a:ext uri="{FF2B5EF4-FFF2-40B4-BE49-F238E27FC236}">
                  <a16:creationId xmlns:a16="http://schemas.microsoft.com/office/drawing/2014/main" id="{07EC394A-22B5-6B1E-FB52-7709D5BECFD4}"/>
                </a:ext>
              </a:extLst>
            </p:cNvPr>
            <p:cNvCxnSpPr>
              <a:cxnSpLocks/>
            </p:cNvCxnSpPr>
            <p:nvPr/>
          </p:nvCxnSpPr>
          <p:spPr>
            <a:xfrm>
              <a:off x="2587169" y="5102374"/>
              <a:ext cx="0" cy="366931"/>
            </a:xfrm>
            <a:prstGeom prst="line">
              <a:avLst/>
            </a:prstGeom>
            <a:noFill/>
            <a:ln w="28575"/>
          </p:spPr>
          <p:style>
            <a:lnRef idx="1">
              <a:schemeClr val="accent1"/>
            </a:lnRef>
            <a:fillRef idx="0">
              <a:schemeClr val="accent1"/>
            </a:fillRef>
            <a:effectRef idx="0">
              <a:schemeClr val="accent1"/>
            </a:effectRef>
            <a:fontRef idx="minor">
              <a:schemeClr val="tx1"/>
            </a:fontRef>
          </p:style>
        </p:cxnSp>
        <p:sp>
          <p:nvSpPr>
            <p:cNvPr id="5174" name="TextBox 5173">
              <a:extLst>
                <a:ext uri="{FF2B5EF4-FFF2-40B4-BE49-F238E27FC236}">
                  <a16:creationId xmlns:a16="http://schemas.microsoft.com/office/drawing/2014/main" id="{D89C80C9-53BD-DEEB-8E70-A2BFAA1E3E85}"/>
                </a:ext>
              </a:extLst>
            </p:cNvPr>
            <p:cNvSpPr txBox="1"/>
            <p:nvPr/>
          </p:nvSpPr>
          <p:spPr>
            <a:xfrm>
              <a:off x="2054632" y="5482805"/>
              <a:ext cx="1090471" cy="861774"/>
            </a:xfrm>
            <a:prstGeom prst="rect">
              <a:avLst/>
            </a:prstGeom>
            <a:noFill/>
            <a:ln w="28575">
              <a:solidFill>
                <a:schemeClr val="tx1"/>
              </a:solidFill>
            </a:ln>
          </p:spPr>
          <p:txBody>
            <a:bodyPr wrap="square" rtlCol="0">
              <a:spAutoFit/>
            </a:bodyPr>
            <a:lstStyle/>
            <a:p>
              <a:r>
                <a:rPr lang="en-US" sz="2500" b="1" dirty="0" err="1">
                  <a:latin typeface="Times New Roman" panose="02020603050405020304" pitchFamily="18" charset="0"/>
                  <a:cs typeface="Times New Roman" panose="02020603050405020304" pitchFamily="18" charset="0"/>
                </a:rPr>
                <a:t>Kết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luận</a:t>
              </a:r>
              <a:endParaRPr lang="en-US" sz="25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296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141"/>
                                        </p:tgtEl>
                                        <p:attrNameLst>
                                          <p:attrName>style.visibility</p:attrName>
                                        </p:attrNameLst>
                                      </p:cBhvr>
                                      <p:to>
                                        <p:strVal val="visible"/>
                                      </p:to>
                                    </p:set>
                                    <p:animEffect transition="in" filter="barn(inVertical)">
                                      <p:cBhvr>
                                        <p:cTn id="39" dur="500"/>
                                        <p:tgtEl>
                                          <p:spTgt spid="514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120"/>
                                        </p:tgtEl>
                                        <p:attrNameLst>
                                          <p:attrName>style.visibility</p:attrName>
                                        </p:attrNameLst>
                                      </p:cBhvr>
                                      <p:to>
                                        <p:strVal val="visible"/>
                                      </p:to>
                                    </p:set>
                                    <p:animEffect transition="in" filter="wipe(down)">
                                      <p:cBhvr>
                                        <p:cTn id="63" dur="500"/>
                                        <p:tgtEl>
                                          <p:spTgt spid="512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124"/>
                                        </p:tgtEl>
                                        <p:attrNameLst>
                                          <p:attrName>style.visibility</p:attrName>
                                        </p:attrNameLst>
                                      </p:cBhvr>
                                      <p:to>
                                        <p:strVal val="visible"/>
                                      </p:to>
                                    </p:set>
                                    <p:animEffect transition="in" filter="wipe(down)">
                                      <p:cBhvr>
                                        <p:cTn id="71" dur="500"/>
                                        <p:tgtEl>
                                          <p:spTgt spid="512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5123"/>
                                        </p:tgtEl>
                                        <p:attrNameLst>
                                          <p:attrName>style.visibility</p:attrName>
                                        </p:attrNameLst>
                                      </p:cBhvr>
                                      <p:to>
                                        <p:strVal val="visible"/>
                                      </p:to>
                                    </p:set>
                                    <p:animEffect transition="in" filter="wipe(down)">
                                      <p:cBhvr>
                                        <p:cTn id="74" dur="500"/>
                                        <p:tgtEl>
                                          <p:spTgt spid="512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152"/>
                                        </p:tgtEl>
                                        <p:attrNameLst>
                                          <p:attrName>style.visibility</p:attrName>
                                        </p:attrNameLst>
                                      </p:cBhvr>
                                      <p:to>
                                        <p:strVal val="visible"/>
                                      </p:to>
                                    </p:set>
                                    <p:animEffect transition="in" filter="fade">
                                      <p:cBhvr>
                                        <p:cTn id="79" dur="500"/>
                                        <p:tgtEl>
                                          <p:spTgt spid="5152"/>
                                        </p:tgtEl>
                                      </p:cBhvr>
                                    </p:animEffect>
                                  </p:childTnLst>
                                </p:cTn>
                              </p:par>
                              <p:par>
                                <p:cTn id="80" presetID="10" presetClass="entr" presetSubtype="0" fill="hold" nodeType="withEffect">
                                  <p:stCondLst>
                                    <p:cond delay="0"/>
                                  </p:stCondLst>
                                  <p:childTnLst>
                                    <p:set>
                                      <p:cBhvr>
                                        <p:cTn id="81" dur="1" fill="hold">
                                          <p:stCondLst>
                                            <p:cond delay="0"/>
                                          </p:stCondLst>
                                        </p:cTn>
                                        <p:tgtEl>
                                          <p:spTgt spid="5153"/>
                                        </p:tgtEl>
                                        <p:attrNameLst>
                                          <p:attrName>style.visibility</p:attrName>
                                        </p:attrNameLst>
                                      </p:cBhvr>
                                      <p:to>
                                        <p:strVal val="visible"/>
                                      </p:to>
                                    </p:set>
                                    <p:animEffect transition="in" filter="fade">
                                      <p:cBhvr>
                                        <p:cTn id="82" dur="500"/>
                                        <p:tgtEl>
                                          <p:spTgt spid="515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169"/>
                                        </p:tgtEl>
                                        <p:attrNameLst>
                                          <p:attrName>style.visibility</p:attrName>
                                        </p:attrNameLst>
                                      </p:cBhvr>
                                      <p:to>
                                        <p:strVal val="visible"/>
                                      </p:to>
                                    </p:set>
                                    <p:animEffect transition="in" filter="fade">
                                      <p:cBhvr>
                                        <p:cTn id="87" dur="500"/>
                                        <p:tgtEl>
                                          <p:spTgt spid="516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160"/>
                                        </p:tgtEl>
                                        <p:attrNameLst>
                                          <p:attrName>style.visibility</p:attrName>
                                        </p:attrNameLst>
                                      </p:cBhvr>
                                      <p:to>
                                        <p:strVal val="visible"/>
                                      </p:to>
                                    </p:set>
                                    <p:animEffect transition="in" filter="fade">
                                      <p:cBhvr>
                                        <p:cTn id="92" dur="500"/>
                                        <p:tgtEl>
                                          <p:spTgt spid="516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163"/>
                                        </p:tgtEl>
                                        <p:attrNameLst>
                                          <p:attrName>style.visibility</p:attrName>
                                        </p:attrNameLst>
                                      </p:cBhvr>
                                      <p:to>
                                        <p:strVal val="visible"/>
                                      </p:to>
                                    </p:set>
                                    <p:animEffect transition="in" filter="fade">
                                      <p:cBhvr>
                                        <p:cTn id="97" dur="500"/>
                                        <p:tgtEl>
                                          <p:spTgt spid="516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166"/>
                                        </p:tgtEl>
                                        <p:attrNameLst>
                                          <p:attrName>style.visibility</p:attrName>
                                        </p:attrNameLst>
                                      </p:cBhvr>
                                      <p:to>
                                        <p:strVal val="visible"/>
                                      </p:to>
                                    </p:set>
                                    <p:animEffect transition="in" filter="fade">
                                      <p:cBhvr>
                                        <p:cTn id="102" dur="500"/>
                                        <p:tgtEl>
                                          <p:spTgt spid="516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159"/>
                                        </p:tgtEl>
                                        <p:attrNameLst>
                                          <p:attrName>style.visibility</p:attrName>
                                        </p:attrNameLst>
                                      </p:cBhvr>
                                      <p:to>
                                        <p:strVal val="visible"/>
                                      </p:to>
                                    </p:set>
                                    <p:animEffect transition="in" filter="fade">
                                      <p:cBhvr>
                                        <p:cTn id="107" dur="500"/>
                                        <p:tgtEl>
                                          <p:spTgt spid="515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172"/>
                                        </p:tgtEl>
                                        <p:attrNameLst>
                                          <p:attrName>style.visibility</p:attrName>
                                        </p:attrNameLst>
                                      </p:cBhvr>
                                      <p:to>
                                        <p:strVal val="visible"/>
                                      </p:to>
                                    </p:set>
                                    <p:animEffect transition="in" filter="fade">
                                      <p:cBhvr>
                                        <p:cTn id="112" dur="500"/>
                                        <p:tgtEl>
                                          <p:spTgt spid="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3" grpId="0" animBg="1"/>
      <p:bldP spid="25" grpId="0" animBg="1"/>
      <p:bldP spid="28" grpId="0" animBg="1"/>
      <p:bldP spid="31" grpId="0" animBg="1"/>
      <p:bldP spid="51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40479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6E5371-82F6-ACA7-5352-0407A47B24A2}"/>
              </a:ext>
            </a:extLst>
          </p:cNvPr>
          <p:cNvSpPr txBox="1"/>
          <p:nvPr/>
        </p:nvSpPr>
        <p:spPr>
          <a:xfrm>
            <a:off x="605892" y="872288"/>
            <a:ext cx="10980213" cy="4318105"/>
          </a:xfrm>
          <a:prstGeom prst="rect">
            <a:avLst/>
          </a:prstGeom>
          <a:noFill/>
        </p:spPr>
        <p:txBody>
          <a:bodyPr wrap="square">
            <a:spAutoFit/>
          </a:bodyPr>
          <a:lstStyle/>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tìm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hiểu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ảnh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hưởng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nào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nhóm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sinh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sau</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Trồng</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hạt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đỗ</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hình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kích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thước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gần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giống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vào</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chứa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cùng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lượng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không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Giữ</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ẩm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a:effectLst/>
                <a:latin typeface="Times New Roman" pitchFamily="18" charset="0"/>
                <a:ea typeface="Calibri" panose="020F0502020204030204" pitchFamily="34" charset="0"/>
                <a:cs typeface="Times New Roman" pitchFamily="18" charset="0"/>
              </a:rPr>
              <a:t>Khi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chiều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cao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mỗi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ngày</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Kết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quả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khẳng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định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thuyết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ra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đúng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đủ</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tốt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hơn</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thiếu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a:t>
            </a:r>
          </a:p>
        </p:txBody>
      </p:sp>
      <p:sp>
        <p:nvSpPr>
          <p:cNvPr id="35" name="TextBox 34">
            <a:extLst>
              <a:ext uri="{FF2B5EF4-FFF2-40B4-BE49-F238E27FC236}">
                <a16:creationId xmlns:a16="http://schemas.microsoft.com/office/drawing/2014/main" id="{F57DBFED-AF61-506C-A75A-D17083979493}"/>
              </a:ext>
            </a:extLst>
          </p:cNvPr>
          <p:cNvSpPr txBox="1"/>
          <p:nvPr/>
        </p:nvSpPr>
        <p:spPr>
          <a:xfrm>
            <a:off x="757019" y="326482"/>
            <a:ext cx="2140331" cy="523220"/>
          </a:xfrm>
          <a:prstGeom prst="rect">
            <a:avLst/>
          </a:prstGeom>
          <a:noFill/>
        </p:spPr>
        <p:txBody>
          <a:bodyPr wrap="none" rtlCol="0">
            <a:spAutoFit/>
          </a:bodyPr>
          <a:lstStyle/>
          <a:p>
            <a:pPr algn="ct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Tình</a:t>
            </a:r>
            <a:r>
              <a:rPr lang="en-US"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huống</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71249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014" y="1543385"/>
            <a:ext cx="10021614" cy="1631216"/>
          </a:xfrm>
          <a:prstGeom prst="rect">
            <a:avLst/>
          </a:prstGeom>
        </p:spPr>
        <p:txBody>
          <a:bodyPr wrap="square">
            <a:spAutoFit/>
          </a:bodyPr>
          <a:lstStyle/>
          <a:p>
            <a:pPr marL="342900" indent="-342900" algn="just">
              <a:buAutoNum type="arabicParenR"/>
            </a:pPr>
            <a:r>
              <a:rPr lang="en-US" sz="2000" dirty="0" err="1">
                <a:latin typeface="Times New Roman" pitchFamily="18" charset="0"/>
                <a:ea typeface="Calibri" panose="020F0502020204030204" pitchFamily="34" charset="0"/>
                <a:cs typeface="Times New Roman" pitchFamily="18" charset="0"/>
              </a:rPr>
              <a:t>Thí</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nghiệm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thuộc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trong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nhóm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học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sinh</a:t>
            </a:r>
            <a:r>
              <a:rPr lang="en-US" sz="2000" dirty="0">
                <a:latin typeface="Times New Roman" pitchFamily="18" charset="0"/>
                <a:ea typeface="Calibri" panose="020F0502020204030204" pitchFamily="34" charset="0"/>
                <a:cs typeface="Times New Roman" pitchFamily="18" charset="0"/>
              </a:rPr>
              <a:t>?</a:t>
            </a:r>
          </a:p>
          <a:p>
            <a:pPr algn="just"/>
            <a:r>
              <a:rPr lang="en-US" sz="2000" dirty="0">
                <a:latin typeface="Times New Roman" pitchFamily="18" charset="0"/>
                <a:ea typeface="Calibri" panose="020F0502020204030204" pitchFamily="34" charset="0"/>
                <a:cs typeface="Times New Roman" pitchFamily="18" charset="0"/>
              </a:rPr>
              <a:t>2) </a:t>
            </a:r>
            <a:r>
              <a:rPr lang="en-US" sz="2000" dirty="0" err="1">
                <a:latin typeface="Times New Roman" pitchFamily="18" charset="0"/>
                <a:ea typeface="Calibri" panose="020F0502020204030204" pitchFamily="34" charset="0"/>
                <a:cs typeface="Times New Roman" pitchFamily="18" charset="0"/>
              </a:rPr>
              <a:t>Thảo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luận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để</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đề</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xuất</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nội</a:t>
            </a:r>
            <a:r>
              <a:rPr lang="en-US" sz="2000" dirty="0">
                <a:latin typeface="Times New Roman" pitchFamily="18" charset="0"/>
                <a:ea typeface="Calibri" panose="020F0502020204030204" pitchFamily="34" charset="0"/>
                <a:cs typeface="Times New Roman" pitchFamily="18" charset="0"/>
              </a:rPr>
              <a:t> dung </a:t>
            </a:r>
            <a:r>
              <a:rPr lang="en-US" sz="2000" dirty="0" err="1">
                <a:latin typeface="Times New Roman" pitchFamily="18" charset="0"/>
                <a:ea typeface="Calibri" panose="020F0502020204030204" pitchFamily="34" charset="0"/>
                <a:cs typeface="Times New Roman" pitchFamily="18" charset="0"/>
              </a:rPr>
              <a:t>các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a:latin typeface="Times New Roman" pitchFamily="18" charset="0"/>
                <a:ea typeface="Calibri" panose="020F0502020204030204" pitchFamily="34" charset="0"/>
                <a:cs typeface="Times New Roman" pitchFamily="18" charset="0"/>
              </a:rPr>
              <a:t>.</a:t>
            </a:r>
          </a:p>
          <a:p>
            <a:pPr algn="just"/>
            <a:r>
              <a:rPr lang="en-US" sz="2000" dirty="0">
                <a:latin typeface="Times New Roman" pitchFamily="18" charset="0"/>
                <a:ea typeface="Calibri" panose="020F0502020204030204" pitchFamily="34" charset="0"/>
                <a:cs typeface="Times New Roman" pitchFamily="18" charset="0"/>
              </a:rPr>
              <a:t>3) </a:t>
            </a:r>
            <a:r>
              <a:rPr lang="en-US" sz="2000" dirty="0" err="1">
                <a:latin typeface="Times New Roman" pitchFamily="18" charset="0"/>
                <a:ea typeface="Calibri" panose="020F0502020204030204" pitchFamily="34" charset="0"/>
                <a:cs typeface="Times New Roman" pitchFamily="18" charset="0"/>
              </a:rPr>
              <a:t>Thực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hiện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thí</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nghiệm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tại</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nhà</a:t>
            </a:r>
            <a:r>
              <a:rPr lang="en-US" sz="2000" dirty="0">
                <a:latin typeface="Times New Roman" pitchFamily="18" charset="0"/>
                <a:ea typeface="Calibri" panose="020F0502020204030204" pitchFamily="34" charset="0"/>
                <a:cs typeface="Times New Roman" pitchFamily="18" charset="0"/>
              </a:rPr>
              <a:t>.</a:t>
            </a:r>
          </a:p>
          <a:p>
            <a:pPr algn="just"/>
            <a:r>
              <a:rPr lang="en-US" sz="2000" dirty="0">
                <a:latin typeface="Times New Roman" pitchFamily="18" charset="0"/>
                <a:ea typeface="Calibri" panose="020F0502020204030204" pitchFamily="34" charset="0"/>
                <a:cs typeface="Times New Roman" pitchFamily="18" charset="0"/>
              </a:rPr>
              <a:t>4) </a:t>
            </a:r>
            <a:r>
              <a:rPr lang="en-US" sz="2000" dirty="0" err="1">
                <a:latin typeface="Times New Roman" pitchFamily="18" charset="0"/>
                <a:ea typeface="Calibri" panose="020F0502020204030204" pitchFamily="34" charset="0"/>
                <a:cs typeface="Times New Roman" pitchFamily="18" charset="0"/>
              </a:rPr>
              <a:t>Thống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kê</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các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kỹ</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năng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đã</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dùng</a:t>
            </a:r>
            <a:r>
              <a:rPr lang="en-US" sz="2000" dirty="0">
                <a:latin typeface="Times New Roman" pitchFamily="18" charset="0"/>
                <a:ea typeface="Calibri" panose="020F0502020204030204" pitchFamily="34" charset="0"/>
                <a:cs typeface="Times New Roman" pitchFamily="18" charset="0"/>
              </a:rPr>
              <a:t> ở </a:t>
            </a:r>
            <a:r>
              <a:rPr lang="en-US" sz="2000" dirty="0" err="1">
                <a:latin typeface="Times New Roman" pitchFamily="18" charset="0"/>
                <a:ea typeface="Calibri" panose="020F0502020204030204" pitchFamily="34" charset="0"/>
                <a:cs typeface="Times New Roman" pitchFamily="18" charset="0"/>
              </a:rPr>
              <a:t>mỗi</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a:t>
            </a:r>
          </a:p>
          <a:p>
            <a:pPr algn="just"/>
            <a:endParaRPr lang="en-US" sz="2000" dirty="0">
              <a:latin typeface="Times New Roman" pitchFamily="18" charset="0"/>
              <a:ea typeface="Calibri" panose="020F0502020204030204" pitchFamily="34" charset="0"/>
              <a:cs typeface="Times New Roman" pitchFamily="18" charset="0"/>
            </a:endParaRPr>
          </a:p>
        </p:txBody>
      </p:sp>
      <p:sp>
        <p:nvSpPr>
          <p:cNvPr id="4" name="TextBox 3">
            <a:extLst>
              <a:ext uri="{FF2B5EF4-FFF2-40B4-BE49-F238E27FC236}">
                <a16:creationId xmlns:a16="http://schemas.microsoft.com/office/drawing/2014/main" id="{F57DBFED-AF61-506C-A75A-D17083979493}"/>
              </a:ext>
            </a:extLst>
          </p:cNvPr>
          <p:cNvSpPr txBox="1"/>
          <p:nvPr/>
        </p:nvSpPr>
        <p:spPr>
          <a:xfrm>
            <a:off x="740976" y="326482"/>
            <a:ext cx="7454285" cy="523220"/>
          </a:xfrm>
          <a:prstGeom prst="rect">
            <a:avLst/>
          </a:prstGeom>
          <a:noFill/>
        </p:spPr>
        <p:txBody>
          <a:bodyPr wrap="none" rtlCol="0">
            <a:spAutoFit/>
          </a:bodyPr>
          <a:lstStyle/>
          <a:p>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thí</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nghiệm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theo</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mỗi</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 1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nhóm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a:t>
            </a:r>
          </a:p>
        </p:txBody>
      </p:sp>
      <p:sp>
        <p:nvSpPr>
          <p:cNvPr id="5" name="TextBox 4">
            <a:extLst>
              <a:ext uri="{FF2B5EF4-FFF2-40B4-BE49-F238E27FC236}">
                <a16:creationId xmlns:a16="http://schemas.microsoft.com/office/drawing/2014/main" id="{F57DBFED-AF61-506C-A75A-D17083979493}"/>
              </a:ext>
            </a:extLst>
          </p:cNvPr>
          <p:cNvSpPr txBox="1"/>
          <p:nvPr/>
        </p:nvSpPr>
        <p:spPr>
          <a:xfrm>
            <a:off x="740976" y="1020165"/>
            <a:ext cx="4937570" cy="523220"/>
          </a:xfrm>
          <a:prstGeom prst="rect">
            <a:avLst/>
          </a:prstGeom>
          <a:noFill/>
        </p:spPr>
        <p:txBody>
          <a:bodyPr wrap="none" rtlCol="0">
            <a:spAutoFit/>
          </a:bodyPr>
          <a:lstStyle/>
          <a:p>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3927488373"/>
              </p:ext>
            </p:extLst>
          </p:nvPr>
        </p:nvGraphicFramePr>
        <p:xfrm>
          <a:off x="1030014" y="2905429"/>
          <a:ext cx="9722068" cy="2420344"/>
        </p:xfrm>
        <a:graphic>
          <a:graphicData uri="http://schemas.openxmlformats.org/drawingml/2006/table">
            <a:tbl>
              <a:tblPr firstRow="1" firstCol="1" bandRow="1">
                <a:tableStyleId>{5940675A-B579-460E-94D1-54222C63F5DA}</a:tableStyleId>
              </a:tblPr>
              <a:tblGrid>
                <a:gridCol w="3731172">
                  <a:extLst>
                    <a:ext uri="{9D8B030D-6E8A-4147-A177-3AD203B41FA5}">
                      <a16:colId xmlns:a16="http://schemas.microsoft.com/office/drawing/2014/main" val="20000"/>
                    </a:ext>
                  </a:extLst>
                </a:gridCol>
                <a:gridCol w="2680138">
                  <a:extLst>
                    <a:ext uri="{9D8B030D-6E8A-4147-A177-3AD203B41FA5}">
                      <a16:colId xmlns:a16="http://schemas.microsoft.com/office/drawing/2014/main" val="20001"/>
                    </a:ext>
                  </a:extLst>
                </a:gridCol>
                <a:gridCol w="3310758">
                  <a:extLst>
                    <a:ext uri="{9D8B030D-6E8A-4147-A177-3AD203B41FA5}">
                      <a16:colId xmlns:a16="http://schemas.microsoft.com/office/drawing/2014/main" val="20002"/>
                    </a:ext>
                  </a:extLst>
                </a:gridCol>
              </a:tblGrid>
              <a:tr h="334718">
                <a:tc>
                  <a:txBody>
                    <a:bodyPr/>
                    <a:lstStyle/>
                    <a:p>
                      <a:pPr algn="ctr">
                        <a:lnSpc>
                          <a:spcPct val="130000"/>
                        </a:lnSpc>
                        <a:spcAft>
                          <a:spcPts val="0"/>
                        </a:spcAft>
                      </a:pPr>
                      <a:r>
                        <a:rPr lang="vi-VN" sz="2000" dirty="0">
                          <a:effectLst/>
                          <a:latin typeface="+mj-lt"/>
                        </a:rPr>
                        <a:t>Các bước</a:t>
                      </a:r>
                      <a:r>
                        <a:rPr lang="en-US" sz="2000" baseline="0" dirty="0">
                          <a:effectLst/>
                          <a:latin typeface="+mj-lt"/>
                        </a:rPr>
                        <a:t>  </a:t>
                      </a:r>
                      <a:r>
                        <a:rPr lang="vi-VN" sz="2000" dirty="0">
                          <a:effectLst/>
                          <a:latin typeface="+mj-lt"/>
                        </a:rPr>
                        <a:t>tiến trình</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vi-VN" sz="2000" dirty="0">
                          <a:effectLst/>
                          <a:latin typeface="+mj-lt"/>
                        </a:rPr>
                        <a:t>Kĩ năng đã sử dụng</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en-US" sz="2000" dirty="0">
                          <a:effectLst/>
                          <a:latin typeface="Times New Roman" pitchFamily="18" charset="0"/>
                          <a:ea typeface="Calibri"/>
                          <a:cs typeface="Times New Roman" pitchFamily="18" charset="0"/>
                        </a:rPr>
                        <a:t>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nghĩa</a:t>
                      </a:r>
                      <a:r>
                        <a:rPr lang="en-US" sz="2000" baseline="0" dirty="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41380" marR="41380" marT="0" marB="0"/>
                </a:tc>
                <a:extLst>
                  <a:ext uri="{0D108BD9-81ED-4DB2-BD59-A6C34878D82A}">
                    <a16:rowId xmlns:a16="http://schemas.microsoft.com/office/drawing/2014/main" val="10000"/>
                  </a:ext>
                </a:extLst>
              </a:tr>
              <a:tr h="425480">
                <a:tc>
                  <a:txBody>
                    <a:bodyPr/>
                    <a:lstStyle/>
                    <a:p>
                      <a:pPr>
                        <a:lnSpc>
                          <a:spcPct val="130000"/>
                        </a:lnSpc>
                        <a:spcAft>
                          <a:spcPts val="0"/>
                        </a:spcAft>
                      </a:pPr>
                      <a:r>
                        <a:rPr lang="vi-VN" sz="2000" dirty="0">
                          <a:effectLst/>
                          <a:latin typeface="+mj-lt"/>
                        </a:rPr>
                        <a:t>Bước 1: Quan sát, đặt câu hỏi</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1"/>
                  </a:ext>
                </a:extLst>
              </a:tr>
              <a:tr h="362607">
                <a:tc>
                  <a:txBody>
                    <a:bodyPr/>
                    <a:lstStyle/>
                    <a:p>
                      <a:pPr>
                        <a:lnSpc>
                          <a:spcPct val="130000"/>
                        </a:lnSpc>
                        <a:spcAft>
                          <a:spcPts val="0"/>
                        </a:spcAft>
                      </a:pPr>
                      <a:r>
                        <a:rPr lang="vi-VN" sz="2000" dirty="0">
                          <a:effectLst/>
                          <a:latin typeface="+mj-lt"/>
                        </a:rPr>
                        <a:t>Bước 2: Xây dựng giả thuyết</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2"/>
                  </a:ext>
                </a:extLst>
              </a:tr>
              <a:tr h="394138">
                <a:tc>
                  <a:txBody>
                    <a:bodyPr/>
                    <a:lstStyle/>
                    <a:p>
                      <a:pPr>
                        <a:lnSpc>
                          <a:spcPct val="130000"/>
                        </a:lnSpc>
                        <a:spcAft>
                          <a:spcPts val="0"/>
                        </a:spcAft>
                      </a:pPr>
                      <a:r>
                        <a:rPr lang="vi-VN" sz="2000">
                          <a:effectLst/>
                          <a:latin typeface="+mj-lt"/>
                        </a:rPr>
                        <a:t>Bước 3: Kiểm tra giả thuyết</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3"/>
                  </a:ext>
                </a:extLst>
              </a:tr>
              <a:tr h="409904">
                <a:tc>
                  <a:txBody>
                    <a:bodyPr/>
                    <a:lstStyle/>
                    <a:p>
                      <a:pPr algn="just">
                        <a:lnSpc>
                          <a:spcPct val="130000"/>
                        </a:lnSpc>
                        <a:spcAft>
                          <a:spcPts val="0"/>
                        </a:spcAft>
                      </a:pPr>
                      <a:r>
                        <a:rPr lang="vi-VN" sz="2000">
                          <a:effectLst/>
                          <a:latin typeface="+mj-lt"/>
                        </a:rPr>
                        <a:t>Bước 4: Phân tích kết quả</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4"/>
                  </a:ext>
                </a:extLst>
              </a:tr>
              <a:tr h="394137">
                <a:tc>
                  <a:txBody>
                    <a:bodyPr/>
                    <a:lstStyle/>
                    <a:p>
                      <a:pPr algn="just">
                        <a:lnSpc>
                          <a:spcPct val="130000"/>
                        </a:lnSpc>
                        <a:spcAft>
                          <a:spcPts val="0"/>
                        </a:spcAft>
                      </a:pPr>
                      <a:r>
                        <a:rPr lang="vi-VN" sz="2000" dirty="0">
                          <a:effectLst/>
                          <a:latin typeface="+mj-lt"/>
                        </a:rPr>
                        <a:t>Bước 5: Viết, trình bày báo cáo</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F57DBFED-AF61-506C-A75A-D17083979493}"/>
              </a:ext>
            </a:extLst>
          </p:cNvPr>
          <p:cNvSpPr txBox="1"/>
          <p:nvPr/>
        </p:nvSpPr>
        <p:spPr>
          <a:xfrm>
            <a:off x="1003738" y="5508082"/>
            <a:ext cx="11149078" cy="1384995"/>
          </a:xfrm>
          <a:prstGeom prst="rect">
            <a:avLst/>
          </a:prstGeom>
          <a:noFill/>
        </p:spPr>
        <p:txBody>
          <a:bodyPr wrap="none" rtlCol="0">
            <a:spAutoFit/>
          </a:bodyPr>
          <a:lstStyle/>
          <a:p>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Yêu</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cầu</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1,2,4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báo</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cáo</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sản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phẩm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vào</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tiết</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3</a:t>
            </a:r>
          </a:p>
          <a:p>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Tiếp</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tục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trong</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1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tuần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có</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hình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ảnh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hoặc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video) minh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họa</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cho</a:t>
            </a:r>
            <a:endParaRPr lang="en-US" sz="2800" b="1" dirty="0">
              <a:solidFill>
                <a:srgbClr val="0059B9"/>
              </a:solidFill>
              <a:latin typeface="Times New Roman" pitchFamily="18" charset="0"/>
              <a:ea typeface="Hiragino Kaku Gothic StdN W8" panose="020B0800000000000000" pitchFamily="34" charset="-128"/>
              <a:cs typeface="Times New Roman" pitchFamily="18" charset="0"/>
            </a:endParaRPr>
          </a:p>
          <a:p>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bước</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để</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thiện</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cho</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2 </a:t>
            </a:r>
            <a:r>
              <a:rPr lang="en-US" sz="2800" b="1" dirty="0" err="1">
                <a:solidFill>
                  <a:srgbClr val="0059B9"/>
                </a:solidFill>
                <a:latin typeface="Times New Roman" pitchFamily="18" charset="0"/>
                <a:ea typeface="Hiragino Kaku Gothic StdN W8" panose="020B0800000000000000" pitchFamily="34" charset="-128"/>
                <a:cs typeface="Times New Roman" pitchFamily="18" charset="0"/>
              </a:rPr>
              <a:t>và</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4.</a:t>
            </a:r>
          </a:p>
        </p:txBody>
      </p:sp>
    </p:spTree>
    <p:extLst>
      <p:ext uri="{BB962C8B-B14F-4D97-AF65-F5344CB8AC3E}">
        <p14:creationId xmlns:p14="http://schemas.microsoft.com/office/powerpoint/2010/main" val="4214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4168-C690-59E0-8C06-00E257FE7CD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18255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DBFED-AF61-506C-A75A-D17083979493}"/>
              </a:ext>
            </a:extLst>
          </p:cNvPr>
          <p:cNvSpPr txBox="1"/>
          <p:nvPr/>
        </p:nvSpPr>
        <p:spPr>
          <a:xfrm>
            <a:off x="333067" y="306123"/>
            <a:ext cx="3461205" cy="523220"/>
          </a:xfrm>
          <a:prstGeom prst="rect">
            <a:avLst/>
          </a:prstGeom>
          <a:noFill/>
        </p:spPr>
        <p:txBody>
          <a:bodyPr wrap="none" rtlCol="0">
            <a:spAutoFit/>
          </a:bodyPr>
          <a:lstStyle/>
          <a:p>
            <a:pPr algn="ct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Báo</a:t>
            </a:r>
            <a:r>
              <a:rPr lang="en-US"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cáo</a:t>
            </a:r>
            <a:r>
              <a:rPr lang="en-US"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sản</a:t>
            </a:r>
            <a:r>
              <a:rPr lang="en-US"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phẩm</a:t>
            </a:r>
            <a:r>
              <a:rPr lang="en-US"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4" name="Content Placeholder 2">
            <a:extLst>
              <a:ext uri="{FF2B5EF4-FFF2-40B4-BE49-F238E27FC236}">
                <a16:creationId xmlns:a16="http://schemas.microsoft.com/office/drawing/2014/main" id="{1A3AB681-98CC-4F18-AC4F-30B934D25469}"/>
              </a:ext>
            </a:extLst>
          </p:cNvPr>
          <p:cNvSpPr txBox="1">
            <a:spLocks/>
          </p:cNvSpPr>
          <p:nvPr/>
        </p:nvSpPr>
        <p:spPr>
          <a:xfrm>
            <a:off x="1010978" y="977278"/>
            <a:ext cx="10497850" cy="2395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24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buNone/>
            </a:pPr>
            <a:r>
              <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342900" indent="-342900" algn="just">
              <a:buAutoNum type="arabicParenR"/>
            </a:pPr>
            <a:r>
              <a:rPr lang="en-US" sz="2400" dirty="0" err="1">
                <a:latin typeface="Times New Roman" pitchFamily="18" charset="0"/>
                <a:ea typeface="Calibri" panose="020F0502020204030204" pitchFamily="34" charset="0"/>
                <a:cs typeface="Times New Roman" pitchFamily="18" charset="0"/>
              </a:rPr>
              <a:t>Thí</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nghiệm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thuộc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trong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nhóm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học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sinh</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a:latin typeface="Times New Roman" pitchFamily="18" charset="0"/>
                <a:ea typeface="Calibri" panose="020F0502020204030204" pitchFamily="34" charset="0"/>
                <a:cs typeface="Times New Roman" pitchFamily="18" charset="0"/>
              </a:rPr>
              <a:t>2) </a:t>
            </a:r>
            <a:r>
              <a:rPr lang="en-US" sz="2400" dirty="0" err="1">
                <a:latin typeface="Times New Roman" pitchFamily="18" charset="0"/>
                <a:ea typeface="Calibri" panose="020F0502020204030204" pitchFamily="34" charset="0"/>
                <a:cs typeface="Times New Roman" pitchFamily="18" charset="0"/>
              </a:rPr>
              <a:t>Thảo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luận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để</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xuất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nội</a:t>
            </a:r>
            <a:r>
              <a:rPr lang="en-US" sz="2400" dirty="0">
                <a:latin typeface="Times New Roman" pitchFamily="18" charset="0"/>
                <a:ea typeface="Calibri" panose="020F0502020204030204" pitchFamily="34" charset="0"/>
                <a:cs typeface="Times New Roman" pitchFamily="18" charset="0"/>
              </a:rPr>
              <a:t> dung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a:latin typeface="Times New Roman" pitchFamily="18" charset="0"/>
                <a:ea typeface="Calibri" panose="020F0502020204030204" pitchFamily="34" charset="0"/>
                <a:cs typeface="Times New Roman" pitchFamily="18" charset="0"/>
              </a:rPr>
              <a:t>3) </a:t>
            </a:r>
            <a:r>
              <a:rPr lang="en-US" sz="2400" dirty="0" err="1">
                <a:latin typeface="Times New Roman" pitchFamily="18" charset="0"/>
                <a:ea typeface="Calibri" panose="020F0502020204030204" pitchFamily="34" charset="0"/>
                <a:cs typeface="Times New Roman" pitchFamily="18" charset="0"/>
              </a:rPr>
              <a:t>Thống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kê</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kỹ</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năng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đã</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dùng</a:t>
            </a:r>
            <a:r>
              <a:rPr lang="en-US" sz="2400" dirty="0">
                <a:latin typeface="Times New Roman" pitchFamily="18" charset="0"/>
                <a:ea typeface="Calibri" panose="020F0502020204030204" pitchFamily="34" charset="0"/>
                <a:cs typeface="Times New Roman" pitchFamily="18" charset="0"/>
              </a:rPr>
              <a:t> ở </a:t>
            </a:r>
            <a:r>
              <a:rPr lang="en-US" sz="2400" dirty="0" err="1">
                <a:latin typeface="Times New Roman" pitchFamily="18" charset="0"/>
                <a:ea typeface="Calibri" panose="020F0502020204030204" pitchFamily="34" charset="0"/>
                <a:cs typeface="Times New Roman" pitchFamily="18" charset="0"/>
              </a:rPr>
              <a:t>mỗi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a:t>
            </a:r>
          </a:p>
          <a:p>
            <a:pPr algn="ctr"/>
            <a:r>
              <a:rPr lang="en-US" sz="2400" b="1" dirty="0" err="1">
                <a:solidFill>
                  <a:srgbClr val="0070C0"/>
                </a:solidFill>
              </a:rPr>
              <a:t>Thành</a:t>
            </a:r>
            <a:r>
              <a:rPr lang="en-US" sz="2400" b="1" dirty="0">
                <a:solidFill>
                  <a:srgbClr val="0070C0"/>
                </a:solidFill>
              </a:rPr>
              <a:t> </a:t>
            </a:r>
            <a:r>
              <a:rPr lang="en-US" sz="2400" b="1" dirty="0" err="1">
                <a:solidFill>
                  <a:srgbClr val="0070C0"/>
                </a:solidFill>
              </a:rPr>
              <a:t>viên</a:t>
            </a:r>
            <a:r>
              <a:rPr lang="en-US" sz="2400" b="1" dirty="0">
                <a:solidFill>
                  <a:srgbClr val="0070C0"/>
                </a:solidFill>
              </a:rPr>
              <a:t> </a:t>
            </a:r>
            <a:r>
              <a:rPr lang="en-US" sz="2400" b="1" dirty="0" err="1">
                <a:solidFill>
                  <a:srgbClr val="0070C0"/>
                </a:solidFill>
              </a:rPr>
              <a:t>còn</a:t>
            </a:r>
            <a:r>
              <a:rPr lang="en-US" sz="2400" b="1" dirty="0">
                <a:solidFill>
                  <a:srgbClr val="0070C0"/>
                </a:solidFill>
              </a:rPr>
              <a:t> </a:t>
            </a:r>
            <a:r>
              <a:rPr lang="en-US" sz="2400" b="1" dirty="0" err="1">
                <a:solidFill>
                  <a:srgbClr val="0070C0"/>
                </a:solidFill>
              </a:rPr>
              <a:t>lại</a:t>
            </a:r>
            <a:endParaRPr lang="en-US" sz="2400" b="1" dirty="0">
              <a:solidFill>
                <a:srgbClr val="0070C0"/>
              </a:solidFill>
            </a:endParaRPr>
          </a:p>
          <a:p>
            <a:pPr marL="457200" indent="-457200"/>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a:t>
            </a:r>
          </a:p>
          <a:p>
            <a:pPr marL="457200" indent="-457200"/>
            <a:r>
              <a:rPr lang="en-US" sz="2400" dirty="0" err="1">
                <a:latin typeface="Times New Roman" pitchFamily="18" charset="0"/>
                <a:cs typeface="Times New Roman" pitchFamily="18" charset="0"/>
              </a:rPr>
              <a:t>Chấm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endParaRPr lang="en-SG" sz="2400" dirty="0">
              <a:latin typeface="Times New Roman" pitchFamily="18" charset="0"/>
              <a:cs typeface="Times New Roman" pitchFamily="18" charset="0"/>
            </a:endParaRPr>
          </a:p>
          <a:p>
            <a:pPr marL="0" indent="0">
              <a:lnSpc>
                <a:spcPct val="120000"/>
              </a:lnSpc>
              <a:spcBef>
                <a:spcPts val="0"/>
              </a:spcBef>
              <a:buNone/>
            </a:pPr>
            <a:endPar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val="208871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925855"/>
              </p:ext>
            </p:extLst>
          </p:nvPr>
        </p:nvGraphicFramePr>
        <p:xfrm>
          <a:off x="599089" y="567560"/>
          <a:ext cx="11319643" cy="6182182"/>
        </p:xfrm>
        <a:graphic>
          <a:graphicData uri="http://schemas.openxmlformats.org/drawingml/2006/table">
            <a:tbl>
              <a:tblPr firstRow="1" firstCol="1" bandRow="1">
                <a:tableStyleId>{5940675A-B579-460E-94D1-54222C63F5DA}</a:tableStyleId>
              </a:tblPr>
              <a:tblGrid>
                <a:gridCol w="1891863">
                  <a:extLst>
                    <a:ext uri="{9D8B030D-6E8A-4147-A177-3AD203B41FA5}">
                      <a16:colId xmlns:a16="http://schemas.microsoft.com/office/drawing/2014/main" val="20000"/>
                    </a:ext>
                  </a:extLst>
                </a:gridCol>
                <a:gridCol w="2635521">
                  <a:extLst>
                    <a:ext uri="{9D8B030D-6E8A-4147-A177-3AD203B41FA5}">
                      <a16:colId xmlns:a16="http://schemas.microsoft.com/office/drawing/2014/main" val="20001"/>
                    </a:ext>
                  </a:extLst>
                </a:gridCol>
                <a:gridCol w="2263692">
                  <a:extLst>
                    <a:ext uri="{9D8B030D-6E8A-4147-A177-3AD203B41FA5}">
                      <a16:colId xmlns:a16="http://schemas.microsoft.com/office/drawing/2014/main" val="20002"/>
                    </a:ext>
                  </a:extLst>
                </a:gridCol>
                <a:gridCol w="2263692">
                  <a:extLst>
                    <a:ext uri="{9D8B030D-6E8A-4147-A177-3AD203B41FA5}">
                      <a16:colId xmlns:a16="http://schemas.microsoft.com/office/drawing/2014/main" val="20003"/>
                    </a:ext>
                  </a:extLst>
                </a:gridCol>
                <a:gridCol w="2264875">
                  <a:extLst>
                    <a:ext uri="{9D8B030D-6E8A-4147-A177-3AD203B41FA5}">
                      <a16:colId xmlns:a16="http://schemas.microsoft.com/office/drawing/2014/main" val="20004"/>
                    </a:ext>
                  </a:extLst>
                </a:gridCol>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1"/>
                  </a:ext>
                </a:extLst>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2"/>
                  </a:ext>
                </a:extLst>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3"/>
                  </a:ext>
                </a:extLst>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4"/>
                  </a:ext>
                </a:extLst>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5"/>
                  </a:ext>
                </a:extLst>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6"/>
                  </a:ext>
                </a:extLst>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3667901" y="159860"/>
            <a:ext cx="2585964" cy="369332"/>
          </a:xfrm>
          <a:prstGeom prst="rect">
            <a:avLst/>
          </a:prstGeom>
        </p:spPr>
        <p:txBody>
          <a:bodyPr wrap="none">
            <a:spAutoFit/>
          </a:bodyPr>
          <a:lstStyle/>
          <a:p>
            <a:r>
              <a:rPr lang="nl-NL" b="1" dirty="0">
                <a:solidFill>
                  <a:srgbClr val="FF0000"/>
                </a:solidFill>
              </a:rPr>
              <a:t>Phiếu đánh giá sản phẩm</a:t>
            </a:r>
            <a:endParaRPr lang="en-US" dirty="0">
              <a:solidFill>
                <a:srgbClr val="FF0000"/>
              </a:solidFill>
            </a:endParaRPr>
          </a:p>
        </p:txBody>
      </p:sp>
    </p:spTree>
    <p:extLst>
      <p:ext uri="{BB962C8B-B14F-4D97-AF65-F5344CB8AC3E}">
        <p14:creationId xmlns:p14="http://schemas.microsoft.com/office/powerpoint/2010/main" val="220285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DBFED-AF61-506C-A75A-D17083979493}"/>
              </a:ext>
            </a:extLst>
          </p:cNvPr>
          <p:cNvSpPr txBox="1"/>
          <p:nvPr/>
        </p:nvSpPr>
        <p:spPr>
          <a:xfrm>
            <a:off x="267639" y="135717"/>
            <a:ext cx="8197565" cy="553998"/>
          </a:xfrm>
          <a:prstGeom prst="rect">
            <a:avLst/>
          </a:prstGeom>
          <a:noFill/>
        </p:spPr>
        <p:txBody>
          <a:bodyPr wrap="none" rtlCol="0">
            <a:spAutoFit/>
          </a:bodyPr>
          <a:lstStyle/>
          <a:p>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II.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Các</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kĩ</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năng</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trong</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tiến</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trình</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tìm</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hiểu</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tự</a:t>
            </a:r>
            <a:r>
              <a:rPr lang="en-US" sz="30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3000" b="1" dirty="0" err="1">
                <a:solidFill>
                  <a:srgbClr val="0059B9"/>
                </a:solidFill>
                <a:latin typeface="Times New Roman" pitchFamily="18" charset="0"/>
                <a:ea typeface="Hiragino Kaku Gothic StdN W8" panose="020B0800000000000000" pitchFamily="34" charset="-128"/>
                <a:cs typeface="Times New Roman" pitchFamily="18" charset="0"/>
              </a:rPr>
              <a:t>nhiên</a:t>
            </a:r>
            <a:endParaRPr lang="en-US" sz="3000" b="1" dirty="0">
              <a:solidFill>
                <a:srgbClr val="0059B9"/>
              </a:solidFill>
              <a:latin typeface="Times New Roman" pitchFamily="18" charset="0"/>
              <a:ea typeface="Hiragino Kaku Gothic StdN W8" panose="020B0800000000000000" pitchFamily="34" charset="-128"/>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367"/>
          <a:stretch/>
        </p:blipFill>
        <p:spPr bwMode="auto">
          <a:xfrm>
            <a:off x="606770" y="2441987"/>
            <a:ext cx="10978460" cy="372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E633A1A-E17F-1EE8-1631-DF3F69C78870}"/>
              </a:ext>
            </a:extLst>
          </p:cNvPr>
          <p:cNvSpPr txBox="1"/>
          <p:nvPr/>
        </p:nvSpPr>
        <p:spPr>
          <a:xfrm>
            <a:off x="267639" y="840322"/>
            <a:ext cx="3291840"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1. Quan </a:t>
            </a:r>
            <a:r>
              <a:rPr lang="en-US" sz="3000" b="1" dirty="0" err="1">
                <a:latin typeface="Times New Roman" panose="02020603050405020304" pitchFamily="18" charset="0"/>
                <a:cs typeface="Times New Roman" panose="02020603050405020304" pitchFamily="18" charset="0"/>
              </a:rPr>
              <a:t>sát</a:t>
            </a:r>
            <a:endParaRPr lang="en-US" sz="30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7E5C33-BB62-9215-B3E9-2F7A6D659D06}"/>
              </a:ext>
            </a:extLst>
          </p:cNvPr>
          <p:cNvSpPr txBox="1"/>
          <p:nvPr/>
        </p:nvSpPr>
        <p:spPr>
          <a:xfrm>
            <a:off x="512376" y="1575580"/>
            <a:ext cx="11072854" cy="553998"/>
          </a:xfrm>
          <a:prstGeom prst="rect">
            <a:avLst/>
          </a:prstGeom>
          <a:noFill/>
        </p:spPr>
        <p:txBody>
          <a:bodyPr wrap="square">
            <a:spAutoFit/>
          </a:bodyPr>
          <a:lstStyle/>
          <a:p>
            <a:r>
              <a:rPr lang="vi-VN" sz="3000" b="0" i="0" dirty="0">
                <a:solidFill>
                  <a:srgbClr val="000000"/>
                </a:solidFill>
                <a:effectLst/>
                <a:latin typeface="+mj-lt"/>
              </a:rPr>
              <a:t>Sử dụng các giác quan để thu thập thông tin về sự vật hoặc hiện tượng</a:t>
            </a:r>
            <a:endParaRPr lang="en-US" sz="3000" dirty="0">
              <a:latin typeface="+mj-lt"/>
            </a:endParaRPr>
          </a:p>
        </p:txBody>
      </p:sp>
    </p:spTree>
    <p:extLst>
      <p:ext uri="{BB962C8B-B14F-4D97-AF65-F5344CB8AC3E}">
        <p14:creationId xmlns:p14="http://schemas.microsoft.com/office/powerpoint/2010/main" val="1571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87"/>
          <a:stretch/>
        </p:blipFill>
        <p:spPr bwMode="auto">
          <a:xfrm>
            <a:off x="1124167" y="2000922"/>
            <a:ext cx="9546842" cy="455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2B8D06A-C28E-ED53-5C78-EC8CE94E84E6}"/>
              </a:ext>
            </a:extLst>
          </p:cNvPr>
          <p:cNvSpPr txBox="1"/>
          <p:nvPr/>
        </p:nvSpPr>
        <p:spPr>
          <a:xfrm>
            <a:off x="419548" y="172122"/>
            <a:ext cx="3818965"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2. </a:t>
            </a:r>
            <a:r>
              <a:rPr lang="en-US" sz="3000" b="1" dirty="0" err="1">
                <a:latin typeface="Times New Roman" panose="02020603050405020304" pitchFamily="18" charset="0"/>
                <a:cs typeface="Times New Roman" panose="02020603050405020304" pitchFamily="18" charset="0"/>
              </a:rPr>
              <a:t>Phân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endParaRPr lang="en-US" sz="3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D04654C-11B9-CF23-DA06-BC0B0107F80A}"/>
              </a:ext>
            </a:extLst>
          </p:cNvPr>
          <p:cNvSpPr txBox="1"/>
          <p:nvPr/>
        </p:nvSpPr>
        <p:spPr>
          <a:xfrm>
            <a:off x="419548" y="855689"/>
            <a:ext cx="11392347" cy="1015663"/>
          </a:xfrm>
          <a:prstGeom prst="rect">
            <a:avLst/>
          </a:prstGeom>
          <a:noFill/>
        </p:spPr>
        <p:txBody>
          <a:bodyPr wrap="square">
            <a:spAutoFit/>
          </a:bodyPr>
          <a:lstStyle/>
          <a:p>
            <a:r>
              <a:rPr lang="vi-VN" sz="3000" b="0" i="0" dirty="0">
                <a:solidFill>
                  <a:srgbClr val="000000"/>
                </a:solidFill>
                <a:effectLst/>
                <a:latin typeface="+mj-lt"/>
              </a:rPr>
              <a:t>Phân nhóm hoặc sắp xếp các sự vật, hiện tượng thành các loại dựa trên thuộc tính hoặc tiêu chí</a:t>
            </a:r>
            <a:endParaRPr lang="en-US" sz="3000" dirty="0">
              <a:latin typeface="+mj-lt"/>
            </a:endParaRPr>
          </a:p>
        </p:txBody>
      </p:sp>
    </p:spTree>
    <p:extLst>
      <p:ext uri="{BB962C8B-B14F-4D97-AF65-F5344CB8AC3E}">
        <p14:creationId xmlns:p14="http://schemas.microsoft.com/office/powerpoint/2010/main" val="442156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6" t="24722" r="1096" b="-399"/>
          <a:stretch/>
        </p:blipFill>
        <p:spPr bwMode="auto">
          <a:xfrm>
            <a:off x="365761" y="1756198"/>
            <a:ext cx="11032163" cy="474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9524E92-2BC3-D528-906D-B0173AA4E945}"/>
              </a:ext>
            </a:extLst>
          </p:cNvPr>
          <p:cNvSpPr txBox="1"/>
          <p:nvPr/>
        </p:nvSpPr>
        <p:spPr>
          <a:xfrm>
            <a:off x="443753" y="186537"/>
            <a:ext cx="4601583"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3. Liên </a:t>
            </a:r>
            <a:r>
              <a:rPr lang="en-US" sz="3000" b="1" dirty="0" err="1">
                <a:latin typeface="Times New Roman" panose="02020603050405020304" pitchFamily="18" charset="0"/>
                <a:cs typeface="Times New Roman" panose="02020603050405020304" pitchFamily="18" charset="0"/>
              </a:rPr>
              <a:t>hệ</a:t>
            </a:r>
            <a:endParaRPr lang="en-US" sz="3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7419237-09F8-9036-4EDC-49BC264AE26D}"/>
              </a:ext>
            </a:extLst>
          </p:cNvPr>
          <p:cNvSpPr txBox="1"/>
          <p:nvPr/>
        </p:nvSpPr>
        <p:spPr>
          <a:xfrm>
            <a:off x="443753" y="740535"/>
            <a:ext cx="11285668" cy="1015663"/>
          </a:xfrm>
          <a:prstGeom prst="rect">
            <a:avLst/>
          </a:prstGeom>
          <a:noFill/>
        </p:spPr>
        <p:txBody>
          <a:bodyPr wrap="square">
            <a:spAutoFit/>
          </a:bodyPr>
          <a:lstStyle/>
          <a:p>
            <a:r>
              <a:rPr lang="vi-VN" sz="3000" b="0" i="0" dirty="0">
                <a:solidFill>
                  <a:srgbClr val="000000"/>
                </a:solidFill>
                <a:effectLst/>
                <a:latin typeface="+mj-lt"/>
              </a:rPr>
              <a:t>Từ sự việc, hiện tượng này nghĩ đến sự việc, hiện tượng khác dựa trên những mối quan hệ nhất định.</a:t>
            </a:r>
            <a:endParaRPr lang="en-US" sz="3000" dirty="0">
              <a:latin typeface="+mj-lt"/>
            </a:endParaRPr>
          </a:p>
        </p:txBody>
      </p:sp>
    </p:spTree>
    <p:extLst>
      <p:ext uri="{BB962C8B-B14F-4D97-AF65-F5344CB8AC3E}">
        <p14:creationId xmlns:p14="http://schemas.microsoft.com/office/powerpoint/2010/main" val="332053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12" t="16773" r="9916" b="208"/>
          <a:stretch/>
        </p:blipFill>
        <p:spPr bwMode="auto">
          <a:xfrm>
            <a:off x="2130013" y="1688951"/>
            <a:ext cx="8132781" cy="472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88CFEA8-DFC9-C365-63FC-A4541509CFDC}"/>
              </a:ext>
            </a:extLst>
          </p:cNvPr>
          <p:cNvSpPr txBox="1"/>
          <p:nvPr/>
        </p:nvSpPr>
        <p:spPr>
          <a:xfrm>
            <a:off x="359942" y="755181"/>
            <a:ext cx="11335870" cy="1015663"/>
          </a:xfrm>
          <a:prstGeom prst="rect">
            <a:avLst/>
          </a:prstGeom>
          <a:noFill/>
        </p:spPr>
        <p:txBody>
          <a:bodyPr wrap="square">
            <a:spAutoFit/>
          </a:bodyPr>
          <a:lstStyle/>
          <a:p>
            <a:r>
              <a:rPr lang="vi-VN" sz="3000" b="0" i="0" dirty="0">
                <a:solidFill>
                  <a:srgbClr val="000000"/>
                </a:solidFill>
                <a:effectLst/>
                <a:latin typeface="+mj-lt"/>
              </a:rPr>
              <a:t>Sử dụng dụng cụ đo như thước, cân, đồng hồm nhiệt kế,... để mô tả các kích thước của một vật.</a:t>
            </a:r>
            <a:endParaRPr lang="en-US" sz="3000" dirty="0">
              <a:latin typeface="+mj-lt"/>
            </a:endParaRPr>
          </a:p>
        </p:txBody>
      </p:sp>
      <p:sp>
        <p:nvSpPr>
          <p:cNvPr id="5" name="TextBox 4">
            <a:extLst>
              <a:ext uri="{FF2B5EF4-FFF2-40B4-BE49-F238E27FC236}">
                <a16:creationId xmlns:a16="http://schemas.microsoft.com/office/drawing/2014/main" id="{2C1E1444-D35A-2925-495D-139CC871F5EF}"/>
              </a:ext>
            </a:extLst>
          </p:cNvPr>
          <p:cNvSpPr txBox="1"/>
          <p:nvPr/>
        </p:nvSpPr>
        <p:spPr>
          <a:xfrm>
            <a:off x="359942" y="169444"/>
            <a:ext cx="2904565"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4. </a:t>
            </a:r>
            <a:r>
              <a:rPr lang="en-US" sz="3000" b="1" dirty="0" err="1">
                <a:latin typeface="Times New Roman" panose="02020603050405020304" pitchFamily="18" charset="0"/>
                <a:cs typeface="Times New Roman" panose="02020603050405020304" pitchFamily="18" charset="0"/>
              </a:rPr>
              <a:t>Đo</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994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978"/>
          <a:stretch/>
        </p:blipFill>
        <p:spPr bwMode="auto">
          <a:xfrm>
            <a:off x="656217" y="1871830"/>
            <a:ext cx="11134164" cy="47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25C508E-D2D0-5FB8-AE19-36B5BB01F6F7}"/>
              </a:ext>
            </a:extLst>
          </p:cNvPr>
          <p:cNvSpPr txBox="1"/>
          <p:nvPr/>
        </p:nvSpPr>
        <p:spPr>
          <a:xfrm>
            <a:off x="412375" y="256446"/>
            <a:ext cx="2216075"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5. </a:t>
            </a:r>
            <a:r>
              <a:rPr lang="en-US" sz="3000" b="1" dirty="0" err="1">
                <a:latin typeface="Times New Roman" panose="02020603050405020304" pitchFamily="18" charset="0"/>
                <a:cs typeface="Times New Roman" panose="02020603050405020304" pitchFamily="18" charset="0"/>
              </a:rPr>
              <a:t>Dự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đoán</a:t>
            </a:r>
            <a:endParaRPr lang="en-US" sz="3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C9303A1-1CBA-3AB3-3D32-8322EBD2ECA7}"/>
              </a:ext>
            </a:extLst>
          </p:cNvPr>
          <p:cNvSpPr txBox="1"/>
          <p:nvPr/>
        </p:nvSpPr>
        <p:spPr>
          <a:xfrm>
            <a:off x="412375" y="1064138"/>
            <a:ext cx="11689977" cy="553998"/>
          </a:xfrm>
          <a:prstGeom prst="rect">
            <a:avLst/>
          </a:prstGeom>
          <a:noFill/>
        </p:spPr>
        <p:txBody>
          <a:bodyPr wrap="square">
            <a:spAutoFit/>
          </a:bodyPr>
          <a:lstStyle/>
          <a:p>
            <a:r>
              <a:rPr lang="vi-VN" sz="3000" b="0" i="0" dirty="0">
                <a:solidFill>
                  <a:srgbClr val="000000"/>
                </a:solidFill>
                <a:effectLst/>
                <a:latin typeface="+mj-lt"/>
              </a:rPr>
              <a:t>Nêu kết quả của một sự kiện trong tương lai dựa trên một mẫu bằng chứng.</a:t>
            </a:r>
            <a:endParaRPr lang="en-US" sz="3000" dirty="0">
              <a:latin typeface="+mj-lt"/>
            </a:endParaRPr>
          </a:p>
        </p:txBody>
      </p:sp>
    </p:spTree>
    <p:extLst>
      <p:ext uri="{BB962C8B-B14F-4D97-AF65-F5344CB8AC3E}">
        <p14:creationId xmlns:p14="http://schemas.microsoft.com/office/powerpoint/2010/main" val="4006162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47E87-C16C-3991-D770-48C3E6CEE0FA}"/>
              </a:ext>
            </a:extLst>
          </p:cNvPr>
          <p:cNvPicPr>
            <a:picLocks noChangeAspect="1"/>
          </p:cNvPicPr>
          <p:nvPr/>
        </p:nvPicPr>
        <p:blipFill rotWithShape="1">
          <a:blip r:embed="rId2">
            <a:extLst>
              <a:ext uri="{28A0092B-C50C-407E-A947-70E740481C1C}">
                <a14:useLocalDpi xmlns:a14="http://schemas.microsoft.com/office/drawing/2010/main" val="0"/>
              </a:ext>
            </a:extLst>
          </a:blip>
          <a:srcRect l="6970" t="15843" r="53942" b="12627"/>
          <a:stretch/>
        </p:blipFill>
        <p:spPr>
          <a:xfrm>
            <a:off x="2562113" y="118333"/>
            <a:ext cx="7067773" cy="6508378"/>
          </a:xfrm>
          <a:prstGeom prst="rect">
            <a:avLst/>
          </a:prstGeom>
        </p:spPr>
      </p:pic>
    </p:spTree>
    <p:extLst>
      <p:ext uri="{BB962C8B-B14F-4D97-AF65-F5344CB8AC3E}">
        <p14:creationId xmlns:p14="http://schemas.microsoft.com/office/powerpoint/2010/main" val="1762121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41B0E-E22C-3FBE-5ED1-0392025747C6}"/>
              </a:ext>
            </a:extLst>
          </p:cNvPr>
          <p:cNvPicPr>
            <a:picLocks noChangeAspect="1"/>
          </p:cNvPicPr>
          <p:nvPr/>
        </p:nvPicPr>
        <p:blipFill rotWithShape="1">
          <a:blip r:embed="rId2">
            <a:extLst>
              <a:ext uri="{28A0092B-C50C-407E-A947-70E740481C1C}">
                <a14:useLocalDpi xmlns:a14="http://schemas.microsoft.com/office/drawing/2010/main" val="0"/>
              </a:ext>
            </a:extLst>
          </a:blip>
          <a:srcRect l="6970" t="13961" r="42735" b="6353"/>
          <a:stretch/>
        </p:blipFill>
        <p:spPr>
          <a:xfrm>
            <a:off x="1247887" y="0"/>
            <a:ext cx="9187031" cy="6755802"/>
          </a:xfrm>
          <a:prstGeom prst="rect">
            <a:avLst/>
          </a:prstGeom>
        </p:spPr>
      </p:pic>
    </p:spTree>
    <p:extLst>
      <p:ext uri="{BB962C8B-B14F-4D97-AF65-F5344CB8AC3E}">
        <p14:creationId xmlns:p14="http://schemas.microsoft.com/office/powerpoint/2010/main" val="3713718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a:solidFill>
                  <a:schemeClr val="bg1"/>
                </a:solidFill>
              </a:rPr>
              <a:t>PHẦN III</a:t>
            </a: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a:solidFill>
                  <a:schemeClr val="bg1"/>
                </a:solidFill>
              </a:rPr>
              <a:t>MỘT SỐ DỤNG CỤ ĐO TRONG NỘI DUNG MÔN KHTN 7</a:t>
            </a:r>
          </a:p>
        </p:txBody>
      </p:sp>
    </p:spTree>
    <p:extLst>
      <p:ext uri="{BB962C8B-B14F-4D97-AF65-F5344CB8AC3E}">
        <p14:creationId xmlns:p14="http://schemas.microsoft.com/office/powerpoint/2010/main" val="9539854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6479" y="450530"/>
            <a:ext cx="27165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MỞ ĐẦU</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01" y="428257"/>
            <a:ext cx="945603" cy="9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27866" y="1383049"/>
            <a:ext cx="6103482" cy="1815882"/>
          </a:xfrm>
          <a:prstGeom prst="rect">
            <a:avLst/>
          </a:prstGeom>
        </p:spPr>
        <p:txBody>
          <a:bodyPr wrap="square">
            <a:spAutoFit/>
          </a:bodyPr>
          <a:lstStyle/>
          <a:p>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Rectangle 5"/>
          <p:cNvSpPr/>
          <p:nvPr/>
        </p:nvSpPr>
        <p:spPr>
          <a:xfrm>
            <a:off x="124112" y="1629271"/>
            <a:ext cx="113512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800921" y="3595550"/>
            <a:ext cx="6096000" cy="1569660"/>
          </a:xfrm>
          <a:prstGeom prst="rect">
            <a:avLst/>
          </a:prstGeom>
        </p:spPr>
        <p:txBody>
          <a:bodyPr>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0" name="Rectangle 9"/>
          <p:cNvSpPr/>
          <p:nvPr/>
        </p:nvSpPr>
        <p:spPr>
          <a:xfrm>
            <a:off x="1235348" y="5235164"/>
            <a:ext cx="6096000" cy="584775"/>
          </a:xfrm>
          <a:prstGeom prst="rect">
            <a:avLst/>
          </a:prstGeom>
        </p:spPr>
        <p:txBody>
          <a:bodyPr>
            <a:spAutoFit/>
          </a:bodyPr>
          <a:lstStyle/>
          <a:p>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Tiến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a:t>
            </a:r>
          </a:p>
        </p:txBody>
      </p:sp>
      <p:pic>
        <p:nvPicPr>
          <p:cNvPr id="11" name="Picture 10">
            <a:extLst>
              <a:ext uri="{FF2B5EF4-FFF2-40B4-BE49-F238E27FC236}">
                <a16:creationId xmlns:a16="http://schemas.microsoft.com/office/drawing/2014/main" id="{E34F594A-B2CB-39F5-D0FE-3516C2851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349" y="740978"/>
            <a:ext cx="4490588" cy="3639401"/>
          </a:xfrm>
          <a:prstGeom prst="rect">
            <a:avLst/>
          </a:prstGeom>
        </p:spPr>
      </p:pic>
    </p:spTree>
    <p:extLst>
      <p:ext uri="{BB962C8B-B14F-4D97-AF65-F5344CB8AC3E}">
        <p14:creationId xmlns:p14="http://schemas.microsoft.com/office/powerpoint/2010/main" val="1269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32" y="2194560"/>
            <a:ext cx="9847665" cy="361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2DB6357-176D-B443-0243-C41936E8A5C7}"/>
              </a:ext>
            </a:extLst>
          </p:cNvPr>
          <p:cNvSpPr txBox="1"/>
          <p:nvPr/>
        </p:nvSpPr>
        <p:spPr>
          <a:xfrm>
            <a:off x="185570" y="136637"/>
            <a:ext cx="6094206" cy="630942"/>
          </a:xfrm>
          <a:prstGeom prst="rect">
            <a:avLst/>
          </a:prstGeom>
          <a:noFill/>
        </p:spPr>
        <p:txBody>
          <a:bodyPr wrap="square">
            <a:spAutoFit/>
          </a:bodyPr>
          <a:lstStyle/>
          <a:p>
            <a:r>
              <a:rPr lang="en-US" sz="3500" b="1" i="0" dirty="0">
                <a:solidFill>
                  <a:srgbClr val="002060"/>
                </a:solidFill>
                <a:effectLst/>
                <a:latin typeface="Times New Roman" panose="02020603050405020304" pitchFamily="18" charset="0"/>
                <a:cs typeface="Times New Roman" panose="02020603050405020304" pitchFamily="18" charset="0"/>
              </a:rPr>
              <a:t>1. </a:t>
            </a:r>
            <a:r>
              <a:rPr lang="en-US" sz="3500" b="1" i="0" dirty="0" err="1">
                <a:solidFill>
                  <a:srgbClr val="002060"/>
                </a:solidFill>
                <a:effectLst/>
                <a:latin typeface="Times New Roman" panose="02020603050405020304" pitchFamily="18" charset="0"/>
                <a:cs typeface="Times New Roman" panose="02020603050405020304" pitchFamily="18" charset="0"/>
              </a:rPr>
              <a:t>Đồng</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hồ</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đo</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thời</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gian</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hiện</a:t>
            </a:r>
            <a:r>
              <a:rPr lang="en-US" sz="3500" b="1" i="0" dirty="0">
                <a:solidFill>
                  <a:srgbClr val="002060"/>
                </a:solidFill>
                <a:effectLst/>
                <a:latin typeface="Times New Roman" panose="02020603050405020304" pitchFamily="18" charset="0"/>
                <a:cs typeface="Times New Roman" panose="02020603050405020304" pitchFamily="18" charset="0"/>
              </a:rPr>
              <a:t> </a:t>
            </a:r>
            <a:r>
              <a:rPr lang="en-US" sz="3500" b="1" i="0" dirty="0" err="1">
                <a:solidFill>
                  <a:srgbClr val="002060"/>
                </a:solidFill>
                <a:effectLst/>
                <a:latin typeface="Times New Roman" panose="02020603050405020304" pitchFamily="18" charset="0"/>
                <a:cs typeface="Times New Roman" panose="02020603050405020304" pitchFamily="18" charset="0"/>
              </a:rPr>
              <a:t>số</a:t>
            </a:r>
            <a:endParaRPr lang="en-US" sz="3500"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296FB56-E772-41E1-CCC2-F6D159A179FC}"/>
              </a:ext>
            </a:extLst>
          </p:cNvPr>
          <p:cNvSpPr txBox="1"/>
          <p:nvPr/>
        </p:nvSpPr>
        <p:spPr>
          <a:xfrm>
            <a:off x="415962" y="973238"/>
            <a:ext cx="11360075"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Quan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90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BCEE30-EE06-1CF9-971C-0BA43A35395F}"/>
              </a:ext>
            </a:extLst>
          </p:cNvPr>
          <p:cNvSpPr txBox="1"/>
          <p:nvPr/>
        </p:nvSpPr>
        <p:spPr>
          <a:xfrm>
            <a:off x="120128" y="117694"/>
            <a:ext cx="6216126" cy="2585323"/>
          </a:xfrm>
          <a:prstGeom prst="rect">
            <a:avLst/>
          </a:prstGeom>
          <a:noFill/>
        </p:spPr>
        <p:txBody>
          <a:bodyPr wrap="square">
            <a:spAutoFit/>
          </a:bodyPr>
          <a:lstStyle/>
          <a:p>
            <a:pPr algn="just"/>
            <a:r>
              <a:rPr lang="vi-VN" sz="2700" b="1" i="0" dirty="0">
                <a:solidFill>
                  <a:srgbClr val="000000"/>
                </a:solidFill>
                <a:effectLst/>
                <a:latin typeface="+mj-lt"/>
              </a:rPr>
              <a:t>- </a:t>
            </a:r>
            <a:r>
              <a:rPr lang="vi-VN" sz="2700" b="0" i="0" dirty="0">
                <a:solidFill>
                  <a:srgbClr val="000000"/>
                </a:solidFill>
                <a:effectLst/>
                <a:latin typeface="+mj-lt"/>
              </a:rPr>
              <a:t>Độ chia nhỏ nhất: 0,001s</a:t>
            </a:r>
          </a:p>
          <a:p>
            <a:pPr algn="just"/>
            <a:r>
              <a:rPr lang="vi-VN" sz="2700" b="0" i="0" dirty="0">
                <a:solidFill>
                  <a:srgbClr val="000000"/>
                </a:solidFill>
                <a:effectLst/>
                <a:latin typeface="+mj-lt"/>
              </a:rPr>
              <a:t>- Phạm vi đo: 0,001s – 9999s</a:t>
            </a:r>
          </a:p>
          <a:p>
            <a:pPr algn="just"/>
            <a:r>
              <a:rPr lang="vi-VN" sz="2700" b="0" i="0" dirty="0">
                <a:solidFill>
                  <a:srgbClr val="000000"/>
                </a:solidFill>
                <a:effectLst/>
                <a:latin typeface="+mj-lt"/>
              </a:rPr>
              <a:t>- Đồng hồ đo thời gian hiện số có thể hoạt động như một đồng hồ bấm giây, được điều khiển bằng công tắc hoặc cổng quang điện.</a:t>
            </a:r>
          </a:p>
          <a:p>
            <a:pPr algn="just"/>
            <a:endParaRPr lang="vi-VN" sz="2700" b="0" i="0" dirty="0">
              <a:solidFill>
                <a:srgbClr val="000000"/>
              </a:solidFill>
              <a:effectLst/>
              <a:latin typeface="+mj-lt"/>
            </a:endParaRPr>
          </a:p>
        </p:txBody>
      </p:sp>
      <p:pic>
        <p:nvPicPr>
          <p:cNvPr id="5" name="Picture 3">
            <a:extLst>
              <a:ext uri="{FF2B5EF4-FFF2-40B4-BE49-F238E27FC236}">
                <a16:creationId xmlns:a16="http://schemas.microsoft.com/office/drawing/2014/main" id="{FE2F7DCF-1D4D-1BD9-8B58-6193B2EA0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254" y="-1"/>
            <a:ext cx="5855746" cy="363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8438CD8-446C-1B84-1813-67391E5AEE66}"/>
              </a:ext>
            </a:extLst>
          </p:cNvPr>
          <p:cNvSpPr txBox="1"/>
          <p:nvPr/>
        </p:nvSpPr>
        <p:spPr>
          <a:xfrm>
            <a:off x="238461" y="2195185"/>
            <a:ext cx="11121613" cy="4662815"/>
          </a:xfrm>
          <a:prstGeom prst="rect">
            <a:avLst/>
          </a:prstGeom>
          <a:noFill/>
        </p:spPr>
        <p:txBody>
          <a:bodyPr wrap="square">
            <a:spAutoFit/>
          </a:bodyPr>
          <a:lstStyle/>
          <a:p>
            <a:pPr algn="just"/>
            <a:r>
              <a:rPr lang="vi-VN" sz="2700" b="1" i="0" dirty="0">
                <a:solidFill>
                  <a:srgbClr val="000000"/>
                </a:solidFill>
                <a:effectLst/>
                <a:latin typeface="+mj-lt"/>
              </a:rPr>
              <a:t>- Cấu tạo</a:t>
            </a:r>
            <a:r>
              <a:rPr lang="en-US" sz="2700" b="1" i="0" dirty="0">
                <a:solidFill>
                  <a:srgbClr val="000000"/>
                </a:solidFill>
                <a:effectLst/>
                <a:latin typeface="+mj-lt"/>
              </a:rPr>
              <a:t>:</a:t>
            </a:r>
            <a:endParaRPr lang="vi-VN" sz="2700" b="1" i="0" dirty="0">
              <a:solidFill>
                <a:srgbClr val="000000"/>
              </a:solidFill>
              <a:effectLst/>
              <a:latin typeface="+mj-lt"/>
            </a:endParaRPr>
          </a:p>
          <a:p>
            <a:pPr algn="just"/>
            <a:r>
              <a:rPr lang="vi-VN" sz="2700" b="0" i="0" dirty="0">
                <a:solidFill>
                  <a:srgbClr val="000000"/>
                </a:solidFill>
                <a:effectLst/>
                <a:latin typeface="+mj-lt"/>
              </a:rPr>
              <a:t>Mặt trước gồm:</a:t>
            </a:r>
          </a:p>
          <a:p>
            <a:pPr algn="just"/>
            <a:r>
              <a:rPr lang="vi-VN" sz="2700" b="0" i="0" dirty="0">
                <a:solidFill>
                  <a:srgbClr val="000000"/>
                </a:solidFill>
                <a:effectLst/>
                <a:latin typeface="+mj-lt"/>
              </a:rPr>
              <a:t>+ Ô hiển thị thời gian</a:t>
            </a:r>
          </a:p>
          <a:p>
            <a:pPr algn="just"/>
            <a:r>
              <a:rPr lang="vi-VN" sz="2700" b="0" i="0" dirty="0">
                <a:solidFill>
                  <a:srgbClr val="000000"/>
                </a:solidFill>
                <a:effectLst/>
                <a:latin typeface="+mj-lt"/>
              </a:rPr>
              <a:t>+ Nút nhấn D để chọn số liệu cần hiển thị</a:t>
            </a:r>
          </a:p>
          <a:p>
            <a:pPr algn="just"/>
            <a:r>
              <a:rPr lang="vi-VN" sz="2700" b="0" i="0" dirty="0">
                <a:solidFill>
                  <a:srgbClr val="000000"/>
                </a:solidFill>
                <a:effectLst/>
                <a:latin typeface="+mj-lt"/>
              </a:rPr>
              <a:t>+ Nút nhấn R để xóa dữ liệu đang hiển thị trên ô thời gian</a:t>
            </a:r>
          </a:p>
          <a:p>
            <a:pPr algn="just"/>
            <a:r>
              <a:rPr lang="vi-VN" sz="2700" b="0" i="0" dirty="0">
                <a:solidFill>
                  <a:srgbClr val="000000"/>
                </a:solidFill>
                <a:effectLst/>
                <a:latin typeface="+mj-lt"/>
              </a:rPr>
              <a:t>+ Nút nhấn N để đóng ngắt dòng điện vào nam châm điện.</a:t>
            </a:r>
          </a:p>
          <a:p>
            <a:pPr algn="just"/>
            <a:r>
              <a:rPr lang="vi-VN" sz="2700" b="0" i="0" dirty="0">
                <a:solidFill>
                  <a:srgbClr val="000000"/>
                </a:solidFill>
                <a:effectLst/>
                <a:latin typeface="+mj-lt"/>
              </a:rPr>
              <a:t>+ Nút nhấn K để chọn kiểu hoạt động của đồng hồ.</a:t>
            </a:r>
          </a:p>
          <a:p>
            <a:pPr algn="just"/>
            <a:r>
              <a:rPr lang="vi-VN" sz="2700" b="0" i="0" dirty="0">
                <a:solidFill>
                  <a:srgbClr val="000000"/>
                </a:solidFill>
                <a:effectLst/>
                <a:latin typeface="+mj-lt"/>
              </a:rPr>
              <a:t>Mặt sau gồm:</a:t>
            </a:r>
          </a:p>
          <a:p>
            <a:pPr algn="just"/>
            <a:r>
              <a:rPr lang="vi-VN" sz="2700" b="0" i="0" dirty="0">
                <a:solidFill>
                  <a:srgbClr val="000000"/>
                </a:solidFill>
                <a:effectLst/>
                <a:latin typeface="+mj-lt"/>
              </a:rPr>
              <a:t>+ 3 ổ cắm 5 cân A, B, C.</a:t>
            </a:r>
          </a:p>
          <a:p>
            <a:pPr algn="just"/>
            <a:r>
              <a:rPr lang="vi-VN" sz="2700" b="0" i="0" dirty="0">
                <a:solidFill>
                  <a:srgbClr val="000000"/>
                </a:solidFill>
                <a:effectLst/>
                <a:latin typeface="+mj-lt"/>
              </a:rPr>
              <a:t>+ Dây cắm điện</a:t>
            </a:r>
          </a:p>
          <a:p>
            <a:pPr algn="just"/>
            <a:r>
              <a:rPr lang="vi-VN" sz="2700" b="0" i="0" dirty="0">
                <a:solidFill>
                  <a:srgbClr val="000000"/>
                </a:solidFill>
                <a:effectLst/>
                <a:latin typeface="+mj-lt"/>
              </a:rPr>
              <a:t>+ Công tắc nguồn</a:t>
            </a:r>
            <a:endParaRPr lang="en-US" sz="2700" dirty="0"/>
          </a:p>
        </p:txBody>
      </p:sp>
    </p:spTree>
    <p:extLst>
      <p:ext uri="{BB962C8B-B14F-4D97-AF65-F5344CB8AC3E}">
        <p14:creationId xmlns:p14="http://schemas.microsoft.com/office/powerpoint/2010/main" val="2210215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B000499-FC20-2A42-8CB9-1F1642E1D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857" y="411306"/>
            <a:ext cx="4539417" cy="368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9DA95D0-18AF-41E5-4EC8-85FB9ADBD8FF}"/>
              </a:ext>
            </a:extLst>
          </p:cNvPr>
          <p:cNvSpPr txBox="1"/>
          <p:nvPr/>
        </p:nvSpPr>
        <p:spPr>
          <a:xfrm>
            <a:off x="357692" y="170336"/>
            <a:ext cx="6094206" cy="553998"/>
          </a:xfrm>
          <a:prstGeom prst="rect">
            <a:avLst/>
          </a:prstGeom>
          <a:noFill/>
        </p:spPr>
        <p:txBody>
          <a:bodyPr wrap="square">
            <a:spAutoFit/>
          </a:bodyPr>
          <a:lstStyle/>
          <a:p>
            <a:r>
              <a:rPr lang="en-US" sz="3000" b="1" i="0" dirty="0">
                <a:solidFill>
                  <a:srgbClr val="000000"/>
                </a:solidFill>
                <a:effectLst/>
                <a:latin typeface="Times New Roman" panose="02020603050405020304" pitchFamily="18" charset="0"/>
                <a:cs typeface="Times New Roman" panose="02020603050405020304" pitchFamily="18" charset="0"/>
              </a:rPr>
              <a:t>2. </a:t>
            </a:r>
            <a:r>
              <a:rPr lang="en-US" sz="3000" b="1" i="0" dirty="0" err="1">
                <a:solidFill>
                  <a:srgbClr val="000000"/>
                </a:solidFill>
                <a:effectLst/>
                <a:latin typeface="Times New Roman" panose="02020603050405020304" pitchFamily="18" charset="0"/>
                <a:cs typeface="Times New Roman" panose="02020603050405020304" pitchFamily="18" charset="0"/>
              </a:rPr>
              <a:t>Cổng</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quang</a:t>
            </a:r>
            <a:r>
              <a:rPr lang="en-US" sz="3000" b="1" i="0" dirty="0">
                <a:solidFill>
                  <a:srgbClr val="000000"/>
                </a:solidFill>
                <a:effectLst/>
                <a:latin typeface="Times New Roman" panose="02020603050405020304" pitchFamily="18" charset="0"/>
                <a:cs typeface="Times New Roman" panose="02020603050405020304" pitchFamily="18" charset="0"/>
              </a:rPr>
              <a:t> </a:t>
            </a:r>
            <a:r>
              <a:rPr lang="en-US" sz="3000" b="1" i="0" dirty="0" err="1">
                <a:solidFill>
                  <a:srgbClr val="000000"/>
                </a:solidFill>
                <a:effectLst/>
                <a:latin typeface="Times New Roman" panose="02020603050405020304" pitchFamily="18" charset="0"/>
                <a:cs typeface="Times New Roman" panose="02020603050405020304" pitchFamily="18" charset="0"/>
              </a:rPr>
              <a:t>điện</a:t>
            </a:r>
            <a:endParaRPr lang="en-US" sz="3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FA09FC8-00CC-3DF7-F752-D0FBF7872FEF}"/>
              </a:ext>
            </a:extLst>
          </p:cNvPr>
          <p:cNvSpPr txBox="1"/>
          <p:nvPr/>
        </p:nvSpPr>
        <p:spPr>
          <a:xfrm>
            <a:off x="561726" y="1331655"/>
            <a:ext cx="6094206" cy="923330"/>
          </a:xfrm>
          <a:prstGeom prst="rect">
            <a:avLst/>
          </a:prstGeom>
          <a:noFill/>
        </p:spPr>
        <p:txBody>
          <a:bodyPr wrap="square">
            <a:spAutoFit/>
          </a:bodyPr>
          <a:lstStyle/>
          <a:p>
            <a:pPr algn="just"/>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Cấu</a:t>
            </a:r>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tạo</a:t>
            </a:r>
            <a:r>
              <a:rPr lang="en-US" b="1" i="0" dirty="0">
                <a:solidFill>
                  <a:srgbClr val="000000"/>
                </a:solidFill>
                <a:effectLst/>
                <a:latin typeface="Open Sans" panose="020B0606030504020204" pitchFamily="34" charset="0"/>
              </a:rPr>
              <a:t>:</a:t>
            </a:r>
            <a:endParaRPr lang="en-US" b="0" i="0" dirty="0">
              <a:solidFill>
                <a:srgbClr val="000000"/>
              </a:solidFill>
              <a:effectLst/>
              <a:latin typeface="Open Sans" panose="020B0606030504020204" pitchFamily="34" charset="0"/>
            </a:endParaRPr>
          </a:p>
          <a:p>
            <a:pPr algn="just"/>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(P)</a:t>
            </a:r>
          </a:p>
          <a:p>
            <a:pPr algn="just"/>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(T) </a:t>
            </a:r>
            <a:r>
              <a:rPr lang="en-US" b="0" i="0" dirty="0" err="1">
                <a:solidFill>
                  <a:srgbClr val="000000"/>
                </a:solidFill>
                <a:effectLst/>
                <a:latin typeface="Open Sans" panose="020B0606030504020204" pitchFamily="34" charset="0"/>
              </a:rPr>
              <a:t>từ</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chiếu</a:t>
            </a:r>
            <a:r>
              <a:rPr lang="en-US" b="0" i="0" dirty="0">
                <a:solidFill>
                  <a:srgbClr val="000000"/>
                </a:solidFill>
                <a:effectLst/>
                <a:latin typeface="Open Sans" panose="020B0606030504020204" pitchFamily="34" charset="0"/>
              </a:rPr>
              <a:t> sang</a:t>
            </a:r>
          </a:p>
        </p:txBody>
      </p:sp>
      <p:sp>
        <p:nvSpPr>
          <p:cNvPr id="10" name="TextBox 9">
            <a:extLst>
              <a:ext uri="{FF2B5EF4-FFF2-40B4-BE49-F238E27FC236}">
                <a16:creationId xmlns:a16="http://schemas.microsoft.com/office/drawing/2014/main" id="{5DA9ECB4-9E63-1C65-31C6-63461EA195C0}"/>
              </a:ext>
            </a:extLst>
          </p:cNvPr>
          <p:cNvSpPr txBox="1"/>
          <p:nvPr/>
        </p:nvSpPr>
        <p:spPr>
          <a:xfrm>
            <a:off x="996651" y="3111223"/>
            <a:ext cx="6094206" cy="1200329"/>
          </a:xfrm>
          <a:prstGeom prst="rect">
            <a:avLst/>
          </a:prstGeom>
          <a:noFill/>
        </p:spPr>
        <p:txBody>
          <a:bodyPr wrap="square">
            <a:spAutoFit/>
          </a:bodyPr>
          <a:lstStyle/>
          <a:p>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Nguyên</a:t>
            </a:r>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lí</a:t>
            </a:r>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hoạt</a:t>
            </a:r>
            <a:r>
              <a:rPr lang="en-US" b="1" i="0" dirty="0">
                <a:solidFill>
                  <a:srgbClr val="000000"/>
                </a:solidFill>
                <a:effectLst/>
                <a:latin typeface="Open Sans" panose="020B0606030504020204" pitchFamily="34" charset="0"/>
              </a:rPr>
              <a:t> </a:t>
            </a:r>
            <a:r>
              <a:rPr lang="en-US" b="1" i="0" dirty="0" err="1">
                <a:solidFill>
                  <a:srgbClr val="000000"/>
                </a:solidFill>
                <a:effectLst/>
                <a:latin typeface="Open Sans" panose="020B0606030504020204" pitchFamily="34" charset="0"/>
              </a:rPr>
              <a:t>động</a:t>
            </a:r>
            <a:r>
              <a:rPr lang="en-US" b="1" i="0"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Khi </a:t>
            </a:r>
            <a:r>
              <a:rPr lang="en-US" b="0" i="0" dirty="0" err="1">
                <a:solidFill>
                  <a:srgbClr val="000000"/>
                </a:solidFill>
                <a:effectLst/>
                <a:latin typeface="Open Sans" panose="020B0606030504020204" pitchFamily="34" charset="0"/>
              </a:rPr>
              <a:t>có</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vật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chắn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chùm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từ</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sang </a:t>
            </a:r>
            <a:r>
              <a:rPr lang="en-US" b="0" i="0" dirty="0" err="1">
                <a:solidFill>
                  <a:srgbClr val="000000"/>
                </a:solidFill>
                <a:effectLst/>
                <a:latin typeface="Open Sans" panose="020B0606030504020204" pitchFamily="34" charset="0"/>
              </a:rPr>
              <a:t>bộ</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cổng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quang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điện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sẽ</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ra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tín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hiệu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truyền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theo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dây</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dẫn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vào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đồng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hồ</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thời</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gian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điều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khiển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đồng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hồ</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hoạt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động</a:t>
            </a:r>
            <a:r>
              <a:rPr lang="en-US" b="0" i="0" dirty="0">
                <a:solidFill>
                  <a:srgbClr val="000000"/>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326064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986" y="1953440"/>
            <a:ext cx="8662688"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47" y="473336"/>
            <a:ext cx="9567604" cy="116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10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26D129-62A9-4F0C-6204-D689E3EDA230}"/>
              </a:ext>
            </a:extLst>
          </p:cNvPr>
          <p:cNvSpPr txBox="1"/>
          <p:nvPr/>
        </p:nvSpPr>
        <p:spPr>
          <a:xfrm>
            <a:off x="182880" y="0"/>
            <a:ext cx="11499925" cy="6986528"/>
          </a:xfrm>
          <a:prstGeom prst="rect">
            <a:avLst/>
          </a:prstGeom>
          <a:noFill/>
        </p:spPr>
        <p:txBody>
          <a:bodyPr wrap="square">
            <a:spAutoFit/>
          </a:bodyPr>
          <a:lstStyle/>
          <a:p>
            <a:pPr algn="just"/>
            <a:r>
              <a:rPr lang="vi-VN" sz="2800" b="1" i="0" dirty="0">
                <a:solidFill>
                  <a:srgbClr val="000000"/>
                </a:solidFill>
                <a:effectLst/>
                <a:latin typeface="+mj-lt"/>
              </a:rPr>
              <a:t>- Nguyên lí đo: </a:t>
            </a:r>
            <a:r>
              <a:rPr lang="vi-VN" sz="2800" b="0" i="0" dirty="0">
                <a:solidFill>
                  <a:srgbClr val="000000"/>
                </a:solidFill>
                <a:effectLst/>
                <a:latin typeface="+mj-lt"/>
              </a:rPr>
              <a:t>Khi cạnh trước của tấm chắn sáng bắt đầu chắn chùm tín hiệu ở cổng quang điện 1, đồng hồ đo thời gian hiện số bắt đầu đo. Đồng hồ ngừng đo khi cạnh trước của tấm chắn sáng bắt đầu chắn chùm tín hiệu ở cổng quang điện 2.</a:t>
            </a:r>
          </a:p>
          <a:p>
            <a:pPr algn="just"/>
            <a:r>
              <a:rPr lang="vi-VN" sz="2800" b="1" i="0" dirty="0">
                <a:solidFill>
                  <a:srgbClr val="000000"/>
                </a:solidFill>
                <a:effectLst/>
                <a:latin typeface="+mj-lt"/>
              </a:rPr>
              <a:t>- Cách đo:</a:t>
            </a:r>
            <a:endParaRPr lang="vi-VN" sz="2800" b="0" i="0" dirty="0">
              <a:solidFill>
                <a:srgbClr val="000000"/>
              </a:solidFill>
              <a:effectLst/>
              <a:latin typeface="+mj-lt"/>
            </a:endParaRPr>
          </a:p>
          <a:p>
            <a:pPr algn="just"/>
            <a:r>
              <a:rPr lang="vi-VN" sz="2800" b="0" i="0" dirty="0">
                <a:solidFill>
                  <a:srgbClr val="000000"/>
                </a:solidFill>
                <a:effectLst/>
                <a:latin typeface="+mj-lt"/>
              </a:rPr>
              <a:t>+ Cố định cổng quang điện 1 ở vị trí A, cổng quang điện 2 ở vị trí B.</a:t>
            </a:r>
          </a:p>
          <a:p>
            <a:pPr algn="just"/>
            <a:r>
              <a:rPr lang="vi-VN" sz="2800" b="0" i="0" dirty="0">
                <a:solidFill>
                  <a:srgbClr val="000000"/>
                </a:solidFill>
                <a:effectLst/>
                <a:latin typeface="+mj-lt"/>
              </a:rPr>
              <a:t>+ Cắm đầu nối dây của cổng quang điện 1 vào ổ A, đầu nối dây của cổng quang điện 2 vào ổ B của đồng hồ đo thời gian hiện số.</a:t>
            </a:r>
          </a:p>
          <a:p>
            <a:pPr algn="just"/>
            <a:r>
              <a:rPr lang="vi-VN" sz="2800" b="0" i="0" dirty="0">
                <a:solidFill>
                  <a:srgbClr val="000000"/>
                </a:solidFill>
                <a:effectLst/>
                <a:latin typeface="+mj-lt"/>
              </a:rPr>
              <a:t>+ Nhấn nút K để chọn kiểu hoạt động A – B đo khoảng thời gian giữa hai điểm A và B. Tại thời điểm A, đồng hồ được cổng quang bật, tại thời điểm B, đồng hồ được cổng quang tắt.</a:t>
            </a:r>
          </a:p>
          <a:p>
            <a:pPr algn="just"/>
            <a:r>
              <a:rPr lang="vi-VN" sz="2800" b="0" i="0" dirty="0">
                <a:solidFill>
                  <a:srgbClr val="000000"/>
                </a:solidFill>
                <a:effectLst/>
                <a:latin typeface="+mj-lt"/>
              </a:rPr>
              <a:t>+ Cho xe có gắn tấm chắn sáng chuyển động.</a:t>
            </a:r>
          </a:p>
          <a:p>
            <a:pPr algn="just"/>
            <a:r>
              <a:rPr lang="vi-VN" sz="2800" b="0" i="0" dirty="0">
                <a:solidFill>
                  <a:srgbClr val="000000"/>
                </a:solidFill>
                <a:effectLst/>
                <a:latin typeface="+mj-lt"/>
              </a:rPr>
              <a:t>+ Đọc số chỉ thời gian xe đi từ cổng quang điện 1 đến cổng quang điện 2 ở ô hiển thị thời gian của đồng hồ đo thời gian hiện số.</a:t>
            </a:r>
          </a:p>
          <a:p>
            <a:pPr algn="just"/>
            <a:r>
              <a:rPr lang="vi-VN" sz="2800" b="0" i="0" dirty="0">
                <a:solidFill>
                  <a:srgbClr val="000000"/>
                </a:solidFill>
                <a:effectLst/>
                <a:latin typeface="+mj-lt"/>
              </a:rPr>
              <a:t>- Lấy số chỉ sau trừ đi số chỉ trước ta được khoảng thời gian xe chạy trên quãng đường xác định.</a:t>
            </a:r>
          </a:p>
        </p:txBody>
      </p:sp>
    </p:spTree>
    <p:extLst>
      <p:ext uri="{BB962C8B-B14F-4D97-AF65-F5344CB8AC3E}">
        <p14:creationId xmlns:p14="http://schemas.microsoft.com/office/powerpoint/2010/main" val="80778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2282" y="0"/>
            <a:ext cx="9628094" cy="2646878"/>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Cá nhân học sinh đọc toàn bộ thông tin sách giáo khoa về đồng hồ do hiện số, cổng quang điện và thí nghiệm đo thời gian chuyển động của xe giữa 2 vị trí.</a:t>
            </a:r>
          </a:p>
          <a:p>
            <a:r>
              <a:rPr lang="nl-NL" sz="2800" dirty="0">
                <a:latin typeface="Times New Roman" pitchFamily="18" charset="0"/>
                <a:cs typeface="Times New Roman" pitchFamily="18" charset="0"/>
              </a:rPr>
              <a:t>* Thời gian: 2p</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419" y="3137074"/>
            <a:ext cx="5169119" cy="304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8994" y="710407"/>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p:txBody>
      </p:sp>
    </p:spTree>
    <p:extLst>
      <p:ext uri="{BB962C8B-B14F-4D97-AF65-F5344CB8AC3E}">
        <p14:creationId xmlns:p14="http://schemas.microsoft.com/office/powerpoint/2010/main" val="390789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410" y="0"/>
            <a:ext cx="10820590" cy="2215991"/>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Trao đổi cặp đôi để xác định cấu tạo của cổng quang điện và đồng hồ hiện số theo hình.</a:t>
            </a:r>
          </a:p>
          <a:p>
            <a:r>
              <a:rPr lang="nl-NL" sz="2800" dirty="0">
                <a:latin typeface="Times New Roman" pitchFamily="18" charset="0"/>
                <a:cs typeface="Times New Roman" pitchFamily="18" charset="0"/>
              </a:rPr>
              <a:t>* Thời gian: 3p</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1873" y="1009858"/>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spTree>
    <p:extLst>
      <p:ext uri="{BB962C8B-B14F-4D97-AF65-F5344CB8AC3E}">
        <p14:creationId xmlns:p14="http://schemas.microsoft.com/office/powerpoint/2010/main" val="619738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4" y="469824"/>
            <a:ext cx="10325739" cy="1785104"/>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Trao đổi nhóm để thuyết trình về cách đo trong thí nghiệm theo hình.</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Thực hành thí nghiệm đo với dụng cụ trong phòng thực hành.</a:t>
            </a:r>
            <a:endParaRPr lang="en-US" sz="2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0255" y="700656"/>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p>
        </p:txBody>
      </p:sp>
    </p:spTree>
    <p:extLst>
      <p:ext uri="{BB962C8B-B14F-4D97-AF65-F5344CB8AC3E}">
        <p14:creationId xmlns:p14="http://schemas.microsoft.com/office/powerpoint/2010/main" val="619738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8425378"/>
              </p:ext>
            </p:extLst>
          </p:nvPr>
        </p:nvGraphicFramePr>
        <p:xfrm>
          <a:off x="1119352" y="1025969"/>
          <a:ext cx="9443544" cy="5169982"/>
        </p:xfrm>
        <a:graphic>
          <a:graphicData uri="http://schemas.openxmlformats.org/drawingml/2006/table">
            <a:tbl>
              <a:tblPr firstRow="1" bandRow="1">
                <a:tableStyleId>{BDBED569-4797-4DF1-A0F4-6AAB3CD982D8}</a:tableStyleId>
              </a:tblPr>
              <a:tblGrid>
                <a:gridCol w="1101059">
                  <a:extLst>
                    <a:ext uri="{9D8B030D-6E8A-4147-A177-3AD203B41FA5}">
                      <a16:colId xmlns:a16="http://schemas.microsoft.com/office/drawing/2014/main" val="20000"/>
                    </a:ext>
                  </a:extLst>
                </a:gridCol>
                <a:gridCol w="4436225">
                  <a:extLst>
                    <a:ext uri="{9D8B030D-6E8A-4147-A177-3AD203B41FA5}">
                      <a16:colId xmlns:a16="http://schemas.microsoft.com/office/drawing/2014/main" val="20001"/>
                    </a:ext>
                  </a:extLst>
                </a:gridCol>
                <a:gridCol w="1231404">
                  <a:extLst>
                    <a:ext uri="{9D8B030D-6E8A-4147-A177-3AD203B41FA5}">
                      <a16:colId xmlns:a16="http://schemas.microsoft.com/office/drawing/2014/main" val="20002"/>
                    </a:ext>
                  </a:extLst>
                </a:gridCol>
                <a:gridCol w="1582079">
                  <a:extLst>
                    <a:ext uri="{9D8B030D-6E8A-4147-A177-3AD203B41FA5}">
                      <a16:colId xmlns:a16="http://schemas.microsoft.com/office/drawing/2014/main" val="20003"/>
                    </a:ext>
                  </a:extLst>
                </a:gridCol>
                <a:gridCol w="1092777">
                  <a:extLst>
                    <a:ext uri="{9D8B030D-6E8A-4147-A177-3AD203B41FA5}">
                      <a16:colId xmlns:a16="http://schemas.microsoft.com/office/drawing/2014/main" val="20004"/>
                    </a:ext>
                  </a:extLst>
                </a:gridCol>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a:solidFill>
                            <a:srgbClr val="FF0000"/>
                          </a:solidFill>
                          <a:effectLst/>
                          <a:latin typeface="Times New Roman" pitchFamily="18" charset="0"/>
                          <a:ea typeface="+mn-ea"/>
                          <a:cs typeface="Times New Roman" pitchFamily="18" charset="0"/>
                        </a:rPr>
                        <a:t>Mức</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độ</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đạt</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extLst>
                  <a:ext uri="{0D108BD9-81ED-4DB2-BD59-A6C34878D82A}">
                    <a16:rowId xmlns:a16="http://schemas.microsoft.com/office/drawing/2014/main" val="10001"/>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1</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Tích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tham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hoạt</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động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của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nhóm</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Tự</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lực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hiện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được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phân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Tinh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thần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trách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trong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việc</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Hoàn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thành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đúng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thời</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quy</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định</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1014964" y="80012"/>
            <a:ext cx="10091224" cy="646331"/>
          </a:xfrm>
          <a:prstGeom prst="rect">
            <a:avLst/>
          </a:prstGeom>
          <a:solidFill>
            <a:srgbClr val="FFFF00"/>
          </a:solidFill>
        </p:spPr>
        <p:txBody>
          <a:bodyPr wrap="none">
            <a:spAutoFit/>
          </a:bodyPr>
          <a:lstStyle/>
          <a:p>
            <a:r>
              <a:rPr lang="en-US" sz="3600" dirty="0" err="1">
                <a:solidFill>
                  <a:srgbClr val="FF0000"/>
                </a:solidFill>
                <a:latin typeface="Times New Roman" pitchFamily="18" charset="0"/>
                <a:cs typeface="Times New Roman" pitchFamily="18" charset="0"/>
              </a:rPr>
              <a:t>Thang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mức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tham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nhóm</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27975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p>
        </p:txBody>
      </p:sp>
      <p:sp>
        <p:nvSpPr>
          <p:cNvPr id="2" name="Rectangle 2"/>
          <p:cNvSpPr>
            <a:spLocks noChangeArrowheads="1"/>
          </p:cNvSpPr>
          <p:nvPr/>
        </p:nvSpPr>
        <p:spPr bwMode="auto">
          <a:xfrm>
            <a:off x="1150882" y="2479789"/>
            <a:ext cx="1036052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được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hiện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qua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(1)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Xây</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dựng</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(2)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Viết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trình</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bày</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báo</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cáo</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(3)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Kiểm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tra</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(4)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Quan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sát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đặt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câu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hỏi</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nghiên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cứu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(5)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Phân</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tích</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kết</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quả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Em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hãy</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sắp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xếp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cho</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đúng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thứ</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394775"/>
            <a:ext cx="103737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 (1); (2); (3); (4); (5).</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B. (5); (4); (3); (2); (1).</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C. (4); (1); (3); (5); (2).</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C. (3); (4); (1); (5); (2).</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2248" y="1702676"/>
            <a:ext cx="5190845" cy="584775"/>
          </a:xfrm>
          <a:prstGeom prst="rect">
            <a:avLst/>
          </a:prstGeom>
          <a:noFill/>
        </p:spPr>
        <p:txBody>
          <a:bodyPr wrap="none" rtlCol="0">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1:</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a:t>
            </a:r>
          </a:p>
        </p:txBody>
      </p:sp>
      <p:sp>
        <p:nvSpPr>
          <p:cNvPr id="6" name="Oval 5"/>
          <p:cNvSpPr/>
          <p:nvPr/>
        </p:nvSpPr>
        <p:spPr>
          <a:xfrm>
            <a:off x="1324303" y="5123795"/>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278179-8545-D6F4-0AA0-AB6EE9067B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807DF2A-F2A5-BEA1-9D72-AF1962A632F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78091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716257"/>
            <a:ext cx="9816662" cy="1323439"/>
          </a:xfrm>
          <a:prstGeom prst="rect">
            <a:avLst/>
          </a:prstGeom>
        </p:spPr>
        <p:txBody>
          <a:bodyPr wrap="square">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068" y="2948152"/>
            <a:ext cx="4083270" cy="3083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93" y="2948152"/>
            <a:ext cx="4353910" cy="30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131481"/>
            <a:ext cx="9816662" cy="584775"/>
          </a:xfrm>
          <a:prstGeom prst="rect">
            <a:avLst/>
          </a:prstGeom>
        </p:spPr>
        <p:txBody>
          <a:bodyPr wrap="square">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ở </a:t>
            </a:r>
            <a:r>
              <a:rPr lang="en-US" sz="2400" dirty="0" err="1">
                <a:latin typeface="Times New Roman" pitchFamily="18" charset="0"/>
                <a:cs typeface="Times New Roman" pitchFamily="18" charset="0"/>
              </a:rPr>
              <a:t>cột</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cột</a:t>
            </a:r>
            <a:r>
              <a:rPr lang="en-US" sz="2400" dirty="0">
                <a:latin typeface="Times New Roman" pitchFamily="18" charset="0"/>
                <a:cs typeface="Times New Roman" pitchFamily="18" charset="0"/>
              </a:rPr>
              <a:t> B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3821711066"/>
              </p:ext>
            </p:extLst>
          </p:nvPr>
        </p:nvGraphicFramePr>
        <p:xfrm>
          <a:off x="1306786" y="1094279"/>
          <a:ext cx="10312400" cy="4902924"/>
        </p:xfrm>
        <a:graphic>
          <a:graphicData uri="http://schemas.openxmlformats.org/drawingml/2006/table">
            <a:tbl>
              <a:tblPr firstRow="1" bandRow="1">
                <a:tableStyleId>{5940675A-B579-460E-94D1-54222C63F5DA}</a:tableStyleId>
              </a:tblPr>
              <a:tblGrid>
                <a:gridCol w="2808014">
                  <a:extLst>
                    <a:ext uri="{9D8B030D-6E8A-4147-A177-3AD203B41FA5}">
                      <a16:colId xmlns:a16="http://schemas.microsoft.com/office/drawing/2014/main" val="20000"/>
                    </a:ext>
                  </a:extLst>
                </a:gridCol>
                <a:gridCol w="1923393">
                  <a:extLst>
                    <a:ext uri="{9D8B030D-6E8A-4147-A177-3AD203B41FA5}">
                      <a16:colId xmlns:a16="http://schemas.microsoft.com/office/drawing/2014/main" val="20001"/>
                    </a:ext>
                  </a:extLst>
                </a:gridCol>
                <a:gridCol w="5580993">
                  <a:extLst>
                    <a:ext uri="{9D8B030D-6E8A-4147-A177-3AD203B41FA5}">
                      <a16:colId xmlns:a16="http://schemas.microsoft.com/office/drawing/2014/main" val="20002"/>
                    </a:ext>
                  </a:extLst>
                </a:gridCol>
              </a:tblGrid>
              <a:tr h="370840">
                <a:tc>
                  <a:txBody>
                    <a:bodyPr/>
                    <a:lstStyle/>
                    <a:p>
                      <a:pPr algn="ctr"/>
                      <a:r>
                        <a:rPr lang="en-US" sz="2400" b="1" dirty="0">
                          <a:solidFill>
                            <a:schemeClr val="tx1"/>
                          </a:solidFill>
                          <a:latin typeface="Times New Roman" pitchFamily="18" charset="0"/>
                          <a:cs typeface="Times New Roman" pitchFamily="18" charset="0"/>
                        </a:rPr>
                        <a:t>A. </a:t>
                      </a:r>
                      <a:r>
                        <a:rPr lang="en-US" sz="2400" b="1" dirty="0" err="1">
                          <a:solidFill>
                            <a:schemeClr val="tx1"/>
                          </a:solidFill>
                          <a:latin typeface="Times New Roman" pitchFamily="18" charset="0"/>
                          <a:cs typeface="Times New Roman" pitchFamily="18" charset="0"/>
                        </a:rPr>
                        <a:t>Các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a:solidFill>
                            <a:schemeClr val="tx1"/>
                          </a:solidFill>
                          <a:latin typeface="Times New Roman" pitchFamily="18" charset="0"/>
                          <a:cs typeface="Times New Roman" pitchFamily="18" charset="0"/>
                        </a:rPr>
                        <a:t>Đáp</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a:solidFill>
                            <a:schemeClr val="tx1"/>
                          </a:solidFill>
                          <a:latin typeface="Times New Roman" pitchFamily="18" charset="0"/>
                          <a:cs typeface="Times New Roman" pitchFamily="18" charset="0"/>
                        </a:rPr>
                        <a:t>B. </a:t>
                      </a:r>
                      <a:r>
                        <a:rPr lang="en-US" sz="2400" b="1" dirty="0" err="1">
                          <a:solidFill>
                            <a:schemeClr val="tx1"/>
                          </a:solidFill>
                          <a:latin typeface="Times New Roman" pitchFamily="18" charset="0"/>
                          <a:cs typeface="Times New Roman" pitchFamily="18" charset="0"/>
                        </a:rPr>
                        <a:t>Nội</a:t>
                      </a:r>
                      <a:r>
                        <a:rPr lang="en-US" sz="2400" b="1" baseline="0" dirty="0">
                          <a:solidFill>
                            <a:schemeClr val="tx1"/>
                          </a:solidFill>
                          <a:latin typeface="Times New Roman" pitchFamily="18" charset="0"/>
                          <a:cs typeface="Times New Roman" pitchFamily="18" charset="0"/>
                        </a:rPr>
                        <a:t> dung </a:t>
                      </a:r>
                      <a:r>
                        <a:rPr lang="en-US" sz="2400" b="1" baseline="0" dirty="0" err="1">
                          <a:solidFill>
                            <a:schemeClr val="tx1"/>
                          </a:solidFill>
                          <a:latin typeface="Times New Roman" pitchFamily="18" charset="0"/>
                          <a:cs typeface="Times New Roman" pitchFamily="18" charset="0"/>
                        </a:rPr>
                        <a:t>các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718755">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1:</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Quan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sát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đặt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câu</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hỏi</a:t>
                      </a:r>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dirty="0">
                          <a:latin typeface="Times New Roman" pitchFamily="18" charset="0"/>
                          <a:cs typeface="Times New Roman" pitchFamily="18" charset="0"/>
                        </a:rPr>
                        <a:t>a. </a:t>
                      </a:r>
                      <a:r>
                        <a:rPr lang="en-US" sz="2000" dirty="0" err="1">
                          <a:latin typeface="Times New Roman" pitchFamily="18" charset="0"/>
                          <a:cs typeface="Times New Roman" pitchFamily="18" charset="0"/>
                        </a:rPr>
                        <a:t>Là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đầu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tiên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nhận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huống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có</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vấn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Qua </a:t>
                      </a:r>
                      <a:r>
                        <a:rPr lang="en-US" sz="2000" baseline="0" dirty="0" err="1">
                          <a:latin typeface="Times New Roman" pitchFamily="18" charset="0"/>
                          <a:cs typeface="Times New Roman" pitchFamily="18" charset="0"/>
                        </a:rPr>
                        <a:t>đó</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em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đặt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câu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hỏi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vấn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cần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endParaRPr lang="en-US" sz="2000" dirty="0">
                        <a:latin typeface="Times New Roman" pitchFamily="18" charset="0"/>
                        <a:cs typeface="Times New Roman" pitchFamily="18" charset="0"/>
                      </a:endParaRPr>
                    </a:p>
                  </a:txBody>
                  <a:tcPr>
                    <a:solidFill>
                      <a:schemeClr val="accent5">
                        <a:lumMod val="40000"/>
                        <a:lumOff val="60000"/>
                      </a:schemeClr>
                    </a:solidFill>
                  </a:tcPr>
                </a:tc>
                <a:extLst>
                  <a:ext uri="{0D108BD9-81ED-4DB2-BD59-A6C34878D82A}">
                    <a16:rowId xmlns:a16="http://schemas.microsoft.com/office/drawing/2014/main" val="10001"/>
                  </a:ext>
                </a:extLst>
              </a:tr>
              <a:tr h="709449">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2:</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Xây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dựng</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giả</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b. </a:t>
                      </a:r>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chứng</a:t>
                      </a:r>
                      <a:r>
                        <a:rPr lang="en-US" sz="2000" baseline="0" dirty="0">
                          <a:latin typeface="Times New Roman" pitchFamily="18" charset="0"/>
                          <a:cs typeface="Times New Roman" pitchFamily="18" charset="0"/>
                        </a:rPr>
                        <a:t> minh </a:t>
                      </a:r>
                      <a:r>
                        <a:rPr lang="en-US" sz="2000" baseline="0" dirty="0" err="1">
                          <a:latin typeface="Times New Roman" pitchFamily="18" charset="0"/>
                          <a:cs typeface="Times New Roman" pitchFamily="18" charset="0"/>
                        </a:rPr>
                        <a:t>dự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đoán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endParaRPr lang="en-US" sz="20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3:</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Kiểm</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tra</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giả</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c. </a:t>
                      </a:r>
                      <a:r>
                        <a:rPr lang="en-US" sz="2000" dirty="0" err="1">
                          <a:latin typeface="Times New Roman" pitchFamily="18" charset="0"/>
                          <a:cs typeface="Times New Roman" pitchFamily="18" charset="0"/>
                        </a:rPr>
                        <a:t>Sử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ngôn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ngữ</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vẽ</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đồ</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bảng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đạt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3"/>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4:</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Phân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tích</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kết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quả</a:t>
                      </a:r>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d. </a:t>
                      </a:r>
                      <a:r>
                        <a:rPr lang="en-US" sz="2000" dirty="0" err="1">
                          <a:latin typeface="Times New Roman" pitchFamily="18" charset="0"/>
                          <a:cs typeface="Times New Roman" pitchFamily="18" charset="0"/>
                        </a:rPr>
                        <a:t>Dựa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của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mình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và</a:t>
                      </a:r>
                      <a:r>
                        <a:rPr lang="en-US" sz="2000" baseline="0" dirty="0">
                          <a:latin typeface="Times New Roman" pitchFamily="18" charset="0"/>
                          <a:cs typeface="Times New Roman" pitchFamily="18" charset="0"/>
                        </a:rPr>
                        <a:t> qua </a:t>
                      </a:r>
                      <a:r>
                        <a:rPr lang="en-US" sz="2000" baseline="0" dirty="0" err="1">
                          <a:latin typeface="Times New Roman" pitchFamily="18" charset="0"/>
                          <a:cs typeface="Times New Roman" pitchFamily="18" charset="0"/>
                        </a:rPr>
                        <a:t>phân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tích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quan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sát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em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đoán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tức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thuyết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lờ</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câu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hỏi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đặt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ở </a:t>
                      </a:r>
                      <a:r>
                        <a:rPr lang="en-US" sz="2000" baseline="0" dirty="0" err="1">
                          <a:latin typeface="Times New Roman" pitchFamily="18" charset="0"/>
                          <a:cs typeface="Times New Roman" pitchFamily="18" charset="0"/>
                        </a:rPr>
                        <a:t>bước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đó</a:t>
                      </a:r>
                      <a:endParaRPr lang="en-US" sz="2000" dirty="0">
                        <a:latin typeface="Times New Roman" pitchFamily="18" charset="0"/>
                        <a:cs typeface="Times New Roman" pitchFamily="18" charset="0"/>
                      </a:endParaRPr>
                    </a:p>
                  </a:txBody>
                  <a:tcPr>
                    <a:solidFill>
                      <a:schemeClr val="tx2">
                        <a:lumMod val="20000"/>
                        <a:lumOff val="80000"/>
                      </a:schemeClr>
                    </a:solidFill>
                  </a:tcPr>
                </a:tc>
                <a:extLst>
                  <a:ext uri="{0D108BD9-81ED-4DB2-BD59-A6C34878D82A}">
                    <a16:rowId xmlns:a16="http://schemas.microsoft.com/office/drawing/2014/main" val="10004"/>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5:</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Viết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trình</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bày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báo</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cáo</a:t>
                      </a:r>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e. </a:t>
                      </a:r>
                      <a:r>
                        <a:rPr lang="en-US" sz="200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hiện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các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phép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tính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cần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thiết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lập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bảng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xây</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dựng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đồ</a:t>
                      </a:r>
                      <a:r>
                        <a:rPr lang="en-US" sz="2000" baseline="0" dirty="0">
                          <a:latin typeface="Times New Roman" pitchFamily="18" charset="0"/>
                          <a:cs typeface="Times New Roman" pitchFamily="18" charset="0"/>
                        </a:rPr>
                        <a:t>… =&gt; </a:t>
                      </a:r>
                      <a:r>
                        <a:rPr lang="en-US" sz="2000" baseline="0" dirty="0" err="1">
                          <a:latin typeface="Times New Roman" pitchFamily="18" charset="0"/>
                          <a:cs typeface="Times New Roman" pitchFamily="18" charset="0"/>
                        </a:rPr>
                        <a:t>Rút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luận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thuyết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chấp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nhận</a:t>
                      </a:r>
                      <a:r>
                        <a:rPr lang="en-US" sz="2000" baseline="0" dirty="0">
                          <a:latin typeface="Times New Roman" pitchFamily="18" charset="0"/>
                          <a:cs typeface="Times New Roman" pitchFamily="18" charset="0"/>
                        </a:rPr>
                        <a:t> hay </a:t>
                      </a:r>
                      <a:r>
                        <a:rPr lang="en-US" sz="2000" baseline="0" dirty="0" err="1">
                          <a:latin typeface="Times New Roman" pitchFamily="18" charset="0"/>
                          <a:cs typeface="Times New Roman" pitchFamily="18" charset="0"/>
                        </a:rPr>
                        <a:t>bị</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bác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bỏ</a:t>
                      </a:r>
                      <a:endParaRPr lang="en-US" sz="20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4430109" y="1596839"/>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B1 - a</a:t>
            </a:r>
          </a:p>
        </p:txBody>
      </p:sp>
      <p:sp>
        <p:nvSpPr>
          <p:cNvPr id="8" name="TextBox 7"/>
          <p:cNvSpPr txBox="1"/>
          <p:nvPr/>
        </p:nvSpPr>
        <p:spPr>
          <a:xfrm>
            <a:off x="4430109" y="2337818"/>
            <a:ext cx="1103187"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B2 - d</a:t>
            </a:r>
          </a:p>
        </p:txBody>
      </p:sp>
      <p:sp>
        <p:nvSpPr>
          <p:cNvPr id="9" name="TextBox 8"/>
          <p:cNvSpPr txBox="1"/>
          <p:nvPr/>
        </p:nvSpPr>
        <p:spPr>
          <a:xfrm>
            <a:off x="4430109" y="3078797"/>
            <a:ext cx="1103187"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B3 - b</a:t>
            </a:r>
          </a:p>
        </p:txBody>
      </p:sp>
      <p:sp>
        <p:nvSpPr>
          <p:cNvPr id="10" name="TextBox 9"/>
          <p:cNvSpPr txBox="1"/>
          <p:nvPr/>
        </p:nvSpPr>
        <p:spPr>
          <a:xfrm>
            <a:off x="4430109" y="3977432"/>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B4 - e</a:t>
            </a:r>
          </a:p>
        </p:txBody>
      </p:sp>
      <p:sp>
        <p:nvSpPr>
          <p:cNvPr id="11" name="TextBox 10"/>
          <p:cNvSpPr txBox="1"/>
          <p:nvPr/>
        </p:nvSpPr>
        <p:spPr>
          <a:xfrm>
            <a:off x="4430109" y="5159846"/>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B1 - c</a:t>
            </a:r>
          </a:p>
        </p:txBody>
      </p:sp>
    </p:spTree>
    <p:extLst>
      <p:ext uri="{BB962C8B-B14F-4D97-AF65-F5344CB8AC3E}">
        <p14:creationId xmlns:p14="http://schemas.microsoft.com/office/powerpoint/2010/main" val="23647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7009" y="353711"/>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9236961" cy="2246769"/>
          </a:xfrm>
          <a:prstGeom prst="rect">
            <a:avLst/>
          </a:prstGeom>
        </p:spPr>
        <p:txBody>
          <a:bodyPr wrap="square">
            <a:spAutoFit/>
          </a:bodyPr>
          <a:lstStyle/>
          <a:p>
            <a:r>
              <a:rPr lang="en-US" sz="2800" dirty="0">
                <a:latin typeface="Times New Roman" pitchFamily="18" charset="0"/>
                <a:cs typeface="Times New Roman" pitchFamily="18" charset="0"/>
              </a:rPr>
              <a:t>1 -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2 -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3 -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p:txBody>
      </p:sp>
      <p:sp>
        <p:nvSpPr>
          <p:cNvPr id="5" name="Rectangle 4"/>
          <p:cNvSpPr/>
          <p:nvPr/>
        </p:nvSpPr>
        <p:spPr>
          <a:xfrm>
            <a:off x="1439959" y="1496705"/>
            <a:ext cx="6074099" cy="707886"/>
          </a:xfrm>
          <a:prstGeom prst="rect">
            <a:avLst/>
          </a:prstGeom>
        </p:spPr>
        <p:txBody>
          <a:bodyPr wrap="none">
            <a:spAutoFit/>
          </a:bodyPr>
          <a:lstStyle/>
          <a:p>
            <a:r>
              <a:rPr lang="nl-NL" sz="4000" dirty="0">
                <a:solidFill>
                  <a:srgbClr val="FF0000"/>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val="28572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1313792" y="1460626"/>
            <a:ext cx="924743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2.2.</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 –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I: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5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F5D52E-2511-F609-745B-D23251F66F3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0747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B467-A8C5-CC60-E79F-D99562B856EF}"/>
              </a:ext>
            </a:extLst>
          </p:cNvPr>
          <p:cNvSpPr>
            <a:spLocks noGrp="1"/>
          </p:cNvSpPr>
          <p:nvPr>
            <p:ph type="title"/>
          </p:nvPr>
        </p:nvSpPr>
        <p:spPr>
          <a:xfrm>
            <a:off x="763772" y="205637"/>
            <a:ext cx="10515600" cy="1325563"/>
          </a:xfrm>
        </p:spPr>
        <p:txBody>
          <a:bodyPr>
            <a:normAutofit/>
          </a:bodyPr>
          <a:lstStyle/>
          <a:p>
            <a:r>
              <a:rPr lang="en-US" sz="2800" dirty="0">
                <a:latin typeface="Arial" panose="020B0604020202020204" pitchFamily="34" charset="0"/>
                <a:cs typeface="Arial" panose="020B0604020202020204" pitchFamily="34" charset="0"/>
              </a:rPr>
              <a:t>Khi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41487780-14E3-F49A-198D-9B5CD2462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531" y="1531200"/>
            <a:ext cx="6965284" cy="3124471"/>
          </a:xfrm>
          <a:prstGeom prst="rect">
            <a:avLst/>
          </a:prstGeom>
        </p:spPr>
      </p:pic>
      <p:sp>
        <p:nvSpPr>
          <p:cNvPr id="5" name="TextBox 4">
            <a:extLst>
              <a:ext uri="{FF2B5EF4-FFF2-40B4-BE49-F238E27FC236}">
                <a16:creationId xmlns:a16="http://schemas.microsoft.com/office/drawing/2014/main" id="{05D598B7-87C9-E174-D267-BAF3932ECF6E}"/>
              </a:ext>
            </a:extLst>
          </p:cNvPr>
          <p:cNvSpPr txBox="1"/>
          <p:nvPr/>
        </p:nvSpPr>
        <p:spPr>
          <a:xfrm>
            <a:off x="763772" y="4880344"/>
            <a:ext cx="10666228" cy="954107"/>
          </a:xfrm>
          <a:prstGeom prst="rect">
            <a:avLst/>
          </a:prstGeom>
          <a:noFill/>
        </p:spPr>
        <p:txBody>
          <a:bodyPr wrap="square" rtlCol="0">
            <a:spAutoFit/>
          </a:bodyPr>
          <a:lstStyle/>
          <a:p>
            <a:r>
              <a:rPr lang="en-US" sz="2800" dirty="0" err="1">
                <a:solidFill>
                  <a:schemeClr val="accent1"/>
                </a:solidFill>
                <a:latin typeface="Arial" panose="020B0604020202020204" pitchFamily="34" charset="0"/>
                <a:cs typeface="Arial" panose="020B0604020202020204" pitchFamily="34" charset="0"/>
              </a:rPr>
              <a:t>Việc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tìm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hiểu</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tự</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nhiên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được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thực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hiện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bằng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phương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pháp</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kĩ</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năng</a:t>
            </a:r>
            <a:r>
              <a:rPr lang="en-US" sz="2800" dirty="0">
                <a:solidFill>
                  <a:schemeClr val="accent1"/>
                </a:solidFill>
                <a:latin typeface="Arial" panose="020B0604020202020204" pitchFamily="34" charset="0"/>
                <a:cs typeface="Arial" panose="020B0604020202020204" pitchFamily="34" charset="0"/>
              </a:rPr>
              <a:t> khoa </a:t>
            </a:r>
            <a:r>
              <a:rPr lang="en-US" sz="2800" dirty="0" err="1">
                <a:solidFill>
                  <a:schemeClr val="accent1"/>
                </a:solidFill>
                <a:latin typeface="Arial" panose="020B0604020202020204" pitchFamily="34" charset="0"/>
                <a:cs typeface="Arial" panose="020B0604020202020204" pitchFamily="34" charset="0"/>
              </a:rPr>
              <a:t>học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theo</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một</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tiến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trình</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gồm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các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bước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nào</a:t>
            </a:r>
            <a:r>
              <a:rPr lang="en-US" sz="28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5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9654" y="650990"/>
            <a:ext cx="10242331" cy="2862322"/>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Hoạt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nhân</a:t>
            </a:r>
            <a:r>
              <a:rPr lang="en-US" sz="3600" b="1"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SGK/4,5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542478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a16="http://schemas.microsoft.com/office/drawing/2014/main" id="{BA287986-927D-7BA9-019F-DF876470A448}"/>
              </a:ext>
            </a:extLst>
          </p:cNvPr>
          <p:cNvSpPr txBox="1"/>
          <p:nvPr/>
        </p:nvSpPr>
        <p:spPr>
          <a:xfrm>
            <a:off x="446567" y="1679944"/>
            <a:ext cx="10462437"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9377CE65-3F73-A9E7-7E43-21CB9E544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182" y="2806995"/>
            <a:ext cx="7026249" cy="3572539"/>
          </a:xfrm>
          <a:prstGeom prst="rect">
            <a:avLst/>
          </a:prstGeom>
        </p:spPr>
      </p:pic>
    </p:spTree>
    <p:extLst>
      <p:ext uri="{BB962C8B-B14F-4D97-AF65-F5344CB8AC3E}">
        <p14:creationId xmlns:p14="http://schemas.microsoft.com/office/powerpoint/2010/main" val="2413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a16="http://schemas.microsoft.com/office/drawing/2014/main"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4D9B960-F4BE-39D9-79B5-A08055C4E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91" y="2902688"/>
            <a:ext cx="10749518" cy="3753293"/>
          </a:xfrm>
          <a:prstGeom prst="rect">
            <a:avLst/>
          </a:prstGeom>
        </p:spPr>
      </p:pic>
    </p:spTree>
    <p:extLst>
      <p:ext uri="{BB962C8B-B14F-4D97-AF65-F5344CB8AC3E}">
        <p14:creationId xmlns:p14="http://schemas.microsoft.com/office/powerpoint/2010/main" val="16026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761</TotalTime>
  <Words>2844</Words>
  <Application>Microsoft Office PowerPoint</Application>
  <PresentationFormat>Widescreen</PresentationFormat>
  <Paragraphs>258</Paragraphs>
  <Slides>43</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A3.NotoSans-San</vt:lpstr>
      <vt:lpstr>Arial</vt:lpstr>
      <vt:lpstr>Calibri</vt:lpstr>
      <vt:lpstr>Calibri Light</vt:lpstr>
      <vt:lpstr>Lucida Grande</vt:lpstr>
      <vt:lpstr>Open Sans</vt:lpstr>
      <vt:lpstr>Symbol</vt:lpstr>
      <vt:lpstr>Times New Roman</vt:lpstr>
      <vt:lpstr>MỞ ĐẦU KHTN 7-HIỀN</vt:lpstr>
      <vt:lpstr>PowerPoint Presentation</vt:lpstr>
      <vt:lpstr>PowerPoint Presentation</vt:lpstr>
      <vt:lpstr>PowerPoint Presentation</vt:lpstr>
      <vt:lpstr>PowerPoint Presentation</vt:lpstr>
      <vt:lpstr>PowerPoint Presentation</vt:lpstr>
      <vt:lpstr>Khi em tìm bằng chứng để giải thích, chứng minh một sự vật, hiện tượng nghĩa là em đang thực hiện tìm hiểu tự nhiên  </vt:lpstr>
      <vt:lpstr>PowerPoint Presentation</vt:lpstr>
      <vt:lpstr>BƯỚC 1: QUAN SÁT, ĐẶT CÂU HỎI </vt:lpstr>
      <vt:lpstr>BƯỚC 2: XÂY DỰNG GIẢ THUYẾT </vt:lpstr>
      <vt:lpstr>BƯỚC 3: KIỂM TRA GIẢ THUYẾT </vt:lpstr>
      <vt:lpstr>BƯỚC 4: PHÂN TÍCH KẾT QUẢ </vt:lpstr>
      <vt:lpstr>BƯỚC 5: VIẾT, TRÌNH BÀY BÁO CÁO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Trang Nguyễn</cp:lastModifiedBy>
  <cp:revision>75</cp:revision>
  <dcterms:created xsi:type="dcterms:W3CDTF">2022-07-11T10:05:56Z</dcterms:created>
  <dcterms:modified xsi:type="dcterms:W3CDTF">2023-09-16T01:03:10Z</dcterms:modified>
</cp:coreProperties>
</file>