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60" r:id="rId4"/>
    <p:sldId id="266" r:id="rId5"/>
    <p:sldId id="267" r:id="rId6"/>
    <p:sldId id="268" r:id="rId7"/>
    <p:sldId id="282" r:id="rId8"/>
    <p:sldId id="269" r:id="rId9"/>
    <p:sldId id="283" r:id="rId10"/>
    <p:sldId id="270" r:id="rId11"/>
    <p:sldId id="284" r:id="rId12"/>
    <p:sldId id="285" r:id="rId13"/>
    <p:sldId id="286" r:id="rId14"/>
    <p:sldId id="287" r:id="rId15"/>
    <p:sldId id="294" r:id="rId16"/>
    <p:sldId id="295" r:id="rId17"/>
    <p:sldId id="297" r:id="rId18"/>
    <p:sldId id="271" r:id="rId19"/>
    <p:sldId id="299" r:id="rId20"/>
    <p:sldId id="298" r:id="rId21"/>
    <p:sldId id="296" r:id="rId22"/>
    <p:sldId id="300" r:id="rId23"/>
    <p:sldId id="302" r:id="rId24"/>
    <p:sldId id="272" r:id="rId25"/>
    <p:sldId id="274" r:id="rId26"/>
    <p:sldId id="279" r:id="rId27"/>
    <p:sldId id="301" r:id="rId28"/>
    <p:sldId id="303" r:id="rId29"/>
    <p:sldId id="304" r:id="rId30"/>
    <p:sldId id="276" r:id="rId31"/>
    <p:sldId id="275" r:id="rId32"/>
    <p:sldId id="277" r:id="rId33"/>
    <p:sldId id="278" r:id="rId34"/>
    <p:sldId id="280" r:id="rId35"/>
    <p:sldId id="305" r:id="rId36"/>
    <p:sldId id="306" r:id="rId37"/>
    <p:sldId id="28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Nguyễn" initials="TN" lastIdx="2" clrIdx="0">
    <p:extLst>
      <p:ext uri="{19B8F6BF-5375-455C-9EA6-DF929625EA0E}">
        <p15:presenceInfo xmlns:p15="http://schemas.microsoft.com/office/powerpoint/2012/main" userId="fa510021f0f177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0AE"/>
    <a:srgbClr val="008080"/>
    <a:srgbClr val="0000FF"/>
    <a:srgbClr val="74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11" autoAdjust="0"/>
  </p:normalViewPr>
  <p:slideViewPr>
    <p:cSldViewPr>
      <p:cViewPr varScale="1">
        <p:scale>
          <a:sx n="75" d="100"/>
          <a:sy n="75" d="100"/>
        </p:scale>
        <p:origin x="94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D851-9A3C-4D89-A2A3-D6D339EC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01B7F-5805-4D23-91B2-FA8BF6F5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7474-BE3E-4BBA-80E5-CFFB73DF75BD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A6E52-C82D-4501-BAC7-887DE31D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54F6B-9759-4811-944F-544B6D79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1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60B3A-E3B6-4C6C-8355-CDBD10DA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6C9A6-278D-4028-B9E1-4700A2F0B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AFF20-99C3-4DB4-B0DB-002FCCBA6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7474-BE3E-4BBA-80E5-CFFB73DF75BD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97FB2-409A-4B88-9EA9-B63B65280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097FC-6E47-4B57-845A-817974342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moi.vn/bai-viet/36570/tong-so-proton-neutron-va-electron-cua-nguyen-tu-x-la-46-trong-do-so-hat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moi.vn/bai-viet/36572/tong-so-proton-neutron-va-electron-cua-nguyen-tu-x-la-10-xac-dinh-so-proton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moi.vn/bai-viet/36573/khoi-luong-cua-nguyen-tu-a-la-3-amu-xac-dinh-so-proton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44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6078" y="957828"/>
            <a:ext cx="10972800" cy="3316742"/>
          </a:xfrm>
          <a:prstGeom prst="rect">
            <a:avLst/>
          </a:prstGeom>
          <a:noFill/>
          <a:ln>
            <a:solidFill>
              <a:srgbClr val="7411F7">
                <a:alpha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(p)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(n).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@"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@"/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F9561-9BAF-63DC-BBAD-94F4930E5B7A}"/>
              </a:ext>
            </a:extLst>
          </p:cNvPr>
          <p:cNvSpPr txBox="1"/>
          <p:nvPr/>
        </p:nvSpPr>
        <p:spPr>
          <a:xfrm>
            <a:off x="496078" y="152400"/>
            <a:ext cx="3352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017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FAF083-DFB8-6799-C63E-9A518F329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7" r="27166"/>
          <a:stretch/>
        </p:blipFill>
        <p:spPr>
          <a:xfrm>
            <a:off x="0" y="76200"/>
            <a:ext cx="5562600" cy="5029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266D06-39F5-AA39-27D7-3AAC50B9714F}"/>
              </a:ext>
            </a:extLst>
          </p:cNvPr>
          <p:cNvSpPr txBox="1"/>
          <p:nvPr/>
        </p:nvSpPr>
        <p:spPr>
          <a:xfrm>
            <a:off x="6324600" y="2199129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endParaRPr lang="en-US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27648F6-AB0D-C177-69DC-AE756184AE4A}"/>
              </a:ext>
            </a:extLst>
          </p:cNvPr>
          <p:cNvSpPr/>
          <p:nvPr/>
        </p:nvSpPr>
        <p:spPr>
          <a:xfrm>
            <a:off x="5410200" y="23622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81D673-390C-6DB9-3EC0-88AACF458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r="18124" b="10737"/>
          <a:stretch/>
        </p:blipFill>
        <p:spPr>
          <a:xfrm>
            <a:off x="35768" y="-10407"/>
            <a:ext cx="12134461" cy="5231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8F6C9A-5CE3-5F87-724E-E472B683BA89}"/>
              </a:ext>
            </a:extLst>
          </p:cNvPr>
          <p:cNvSpPr txBox="1"/>
          <p:nvPr/>
        </p:nvSpPr>
        <p:spPr>
          <a:xfrm>
            <a:off x="7647992" y="3207579"/>
            <a:ext cx="6858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3BD45-452D-6606-47E6-2C174D175D4A}"/>
              </a:ext>
            </a:extLst>
          </p:cNvPr>
          <p:cNvSpPr txBox="1"/>
          <p:nvPr/>
        </p:nvSpPr>
        <p:spPr>
          <a:xfrm>
            <a:off x="10058400" y="3190473"/>
            <a:ext cx="6858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B4BB7-42D2-AD82-2615-5531DB84B2D5}"/>
              </a:ext>
            </a:extLst>
          </p:cNvPr>
          <p:cNvSpPr txBox="1"/>
          <p:nvPr/>
        </p:nvSpPr>
        <p:spPr>
          <a:xfrm>
            <a:off x="3657600" y="3849356"/>
            <a:ext cx="6858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C2689-E5AD-B2B0-78F9-CB67C6749991}"/>
              </a:ext>
            </a:extLst>
          </p:cNvPr>
          <p:cNvSpPr txBox="1"/>
          <p:nvPr/>
        </p:nvSpPr>
        <p:spPr>
          <a:xfrm>
            <a:off x="10058400" y="3843136"/>
            <a:ext cx="6858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FE4B9-E55C-2FB0-645F-064F9CEB726E}"/>
              </a:ext>
            </a:extLst>
          </p:cNvPr>
          <p:cNvSpPr txBox="1"/>
          <p:nvPr/>
        </p:nvSpPr>
        <p:spPr>
          <a:xfrm>
            <a:off x="10058400" y="4475582"/>
            <a:ext cx="6858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356A9-FEC2-E33D-6B1C-FF9080012075}"/>
              </a:ext>
            </a:extLst>
          </p:cNvPr>
          <p:cNvSpPr txBox="1"/>
          <p:nvPr/>
        </p:nvSpPr>
        <p:spPr>
          <a:xfrm>
            <a:off x="7647992" y="4475582"/>
            <a:ext cx="6858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723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4A68B9-D82A-3700-CFD6-67BD3B866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r="32500"/>
          <a:stretch/>
        </p:blipFill>
        <p:spPr>
          <a:xfrm>
            <a:off x="76200" y="38395"/>
            <a:ext cx="4953000" cy="678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EAA99-42CE-C102-0712-FB2F7BAC2EFB}"/>
              </a:ext>
            </a:extLst>
          </p:cNvPr>
          <p:cNvSpPr txBox="1"/>
          <p:nvPr/>
        </p:nvSpPr>
        <p:spPr>
          <a:xfrm>
            <a:off x="5181600" y="2743200"/>
            <a:ext cx="647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proton, 14 neutron, 13 electron</a:t>
            </a:r>
          </a:p>
        </p:txBody>
      </p:sp>
    </p:spTree>
    <p:extLst>
      <p:ext uri="{BB962C8B-B14F-4D97-AF65-F5344CB8AC3E}">
        <p14:creationId xmlns:p14="http://schemas.microsoft.com/office/powerpoint/2010/main" val="16875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E5756-FE1E-E599-D069-86938616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1325563"/>
          </a:xfrm>
        </p:spPr>
        <p:txBody>
          <a:bodyPr>
            <a:noAutofit/>
          </a:bodyPr>
          <a:lstStyle/>
          <a:p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4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0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" y="1833341"/>
            <a:ext cx="2708416" cy="2429245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Times New Roman (Headings)"/>
              </a:rPr>
              <a:t>Nguyên tử  </a:t>
            </a:r>
            <a:endParaRPr lang="en-US" sz="3000" b="1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3736" y="2498980"/>
            <a:ext cx="2708416" cy="1041609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 (Headings)"/>
                <a:cs typeface="Times New Roman" panose="02020603050405020304" pitchFamily="18" charset="0"/>
              </a:rPr>
              <a:t>Vỏ</a:t>
            </a:r>
            <a:endParaRPr lang="en-US" sz="4000" dirty="0">
              <a:latin typeface="Times New Roman (Headings)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1BB1A7-E77B-1D9B-71D2-2E0F3B0E061D}"/>
              </a:ext>
            </a:extLst>
          </p:cNvPr>
          <p:cNvSpPr/>
          <p:nvPr/>
        </p:nvSpPr>
        <p:spPr>
          <a:xfrm>
            <a:off x="4782519" y="41563"/>
            <a:ext cx="7155310" cy="13587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Times New Roman (Headings)"/>
              </a:rPr>
              <a:t>Là hạt cực kỳ nhỏ bé, không mang điện, tạo nên chất </a:t>
            </a:r>
            <a:endParaRPr lang="en-US" sz="4000" dirty="0">
              <a:latin typeface="Times New Roman (Headings)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D9E9A-598E-919D-0E9A-9CD99335DD8C}"/>
              </a:ext>
            </a:extLst>
          </p:cNvPr>
          <p:cNvSpPr/>
          <p:nvPr/>
        </p:nvSpPr>
        <p:spPr>
          <a:xfrm>
            <a:off x="7503375" y="1663687"/>
            <a:ext cx="4434454" cy="146818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 (Headings)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 (Headings)"/>
              </a:rPr>
              <a:t>một hay nhiều e (- 1) </a:t>
            </a:r>
            <a:endParaRPr lang="en-US" sz="4000" dirty="0">
              <a:latin typeface="Times New Roman (Headings)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951F22-0461-4D19-99AF-B37F1D6EE5E7}"/>
              </a:ext>
            </a:extLst>
          </p:cNvPr>
          <p:cNvSpPr/>
          <p:nvPr/>
        </p:nvSpPr>
        <p:spPr>
          <a:xfrm>
            <a:off x="7772400" y="5233345"/>
            <a:ext cx="4267200" cy="138255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Times New Roman (Headings)"/>
              </a:rPr>
              <a:t>Hạt n không mang điện </a:t>
            </a:r>
            <a:endParaRPr lang="en-US" sz="4000" dirty="0">
              <a:latin typeface="Times New Roman (Headings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C72D0C-1005-C355-B824-ED4555D1D50F}"/>
              </a:ext>
            </a:extLst>
          </p:cNvPr>
          <p:cNvSpPr/>
          <p:nvPr/>
        </p:nvSpPr>
        <p:spPr>
          <a:xfrm>
            <a:off x="7772400" y="3726132"/>
            <a:ext cx="4165429" cy="100903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Times New Roman (Headings)"/>
              </a:rPr>
              <a:t>Hạt p (+1) </a:t>
            </a:r>
            <a:endParaRPr lang="en-US" sz="4000" dirty="0">
              <a:latin typeface="Times New Roman (Headings)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143942-DF30-B572-92FB-6BAB26A1163B}"/>
              </a:ext>
            </a:extLst>
          </p:cNvPr>
          <p:cNvSpPr/>
          <p:nvPr/>
        </p:nvSpPr>
        <p:spPr>
          <a:xfrm>
            <a:off x="3862178" y="5410200"/>
            <a:ext cx="2708416" cy="1041609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Times New Roman (Headings)"/>
              </a:rPr>
              <a:t>Hạt nhân </a:t>
            </a:r>
            <a:endParaRPr lang="en-US" sz="4000" dirty="0">
              <a:latin typeface="Times New Roman (Headings)"/>
            </a:endParaRP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9ED47826-A06C-79ED-F816-140DF9D0BB2B}"/>
              </a:ext>
            </a:extLst>
          </p:cNvPr>
          <p:cNvCxnSpPr>
            <a:stCxn id="3" idx="7"/>
            <a:endCxn id="2" idx="1"/>
          </p:cNvCxnSpPr>
          <p:nvPr/>
        </p:nvCxnSpPr>
        <p:spPr>
          <a:xfrm rot="5400000" flipH="1" flipV="1">
            <a:off x="2851157" y="257735"/>
            <a:ext cx="1468183" cy="2394541"/>
          </a:xfrm>
          <a:prstGeom prst="curvedConnector2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172052E-9658-31ED-1D9B-ABC84E0B98D5}"/>
              </a:ext>
            </a:extLst>
          </p:cNvPr>
          <p:cNvCxnSpPr>
            <a:cxnSpLocks/>
            <a:stCxn id="3" idx="6"/>
            <a:endCxn id="28" idx="2"/>
          </p:cNvCxnSpPr>
          <p:nvPr/>
        </p:nvCxnSpPr>
        <p:spPr>
          <a:xfrm flipV="1">
            <a:off x="2784616" y="3019785"/>
            <a:ext cx="1249120" cy="28179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E94A2C2B-78BB-1371-9EDE-38EE6B56F502}"/>
              </a:ext>
            </a:extLst>
          </p:cNvPr>
          <p:cNvCxnSpPr>
            <a:cxnSpLocks/>
            <a:stCxn id="3" idx="5"/>
            <a:endCxn id="9" idx="2"/>
          </p:cNvCxnSpPr>
          <p:nvPr/>
        </p:nvCxnSpPr>
        <p:spPr>
          <a:xfrm rot="16200000" flipH="1">
            <a:off x="2112991" y="4181818"/>
            <a:ext cx="2024174" cy="1474200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F00E2E5F-B647-DDFE-D891-0242BB28858A}"/>
              </a:ext>
            </a:extLst>
          </p:cNvPr>
          <p:cNvCxnSpPr>
            <a:cxnSpLocks/>
            <a:stCxn id="28" idx="6"/>
            <a:endCxn id="5" idx="1"/>
          </p:cNvCxnSpPr>
          <p:nvPr/>
        </p:nvCxnSpPr>
        <p:spPr>
          <a:xfrm flipV="1">
            <a:off x="6742152" y="2397778"/>
            <a:ext cx="761223" cy="622007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F270CDF2-0BDE-A02D-7F76-7063A89D2163}"/>
              </a:ext>
            </a:extLst>
          </p:cNvPr>
          <p:cNvCxnSpPr>
            <a:cxnSpLocks/>
            <a:stCxn id="9" idx="6"/>
            <a:endCxn id="6" idx="1"/>
          </p:cNvCxnSpPr>
          <p:nvPr/>
        </p:nvCxnSpPr>
        <p:spPr>
          <a:xfrm flipV="1">
            <a:off x="6570594" y="5924624"/>
            <a:ext cx="1201806" cy="6381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ADEDF57F-9E3B-753E-F422-4F30B39DFC6F}"/>
              </a:ext>
            </a:extLst>
          </p:cNvPr>
          <p:cNvCxnSpPr>
            <a:cxnSpLocks/>
            <a:stCxn id="9" idx="6"/>
            <a:endCxn id="7" idx="1"/>
          </p:cNvCxnSpPr>
          <p:nvPr/>
        </p:nvCxnSpPr>
        <p:spPr>
          <a:xfrm flipV="1">
            <a:off x="6570594" y="4230649"/>
            <a:ext cx="1201806" cy="1700356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9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CE89CF-223C-FCFE-8B7E-799285BA67EA}"/>
              </a:ext>
            </a:extLst>
          </p:cNvPr>
          <p:cNvSpPr txBox="1"/>
          <p:nvPr/>
        </p:nvSpPr>
        <p:spPr>
          <a:xfrm>
            <a:off x="533400" y="381000"/>
            <a:ext cx="1135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B1B0FAE0-E365-6F02-D4B0-FF0E97D84A56}"/>
              </a:ext>
            </a:extLst>
          </p:cNvPr>
          <p:cNvSpPr/>
          <p:nvPr/>
        </p:nvSpPr>
        <p:spPr>
          <a:xfrm>
            <a:off x="228600" y="-9728"/>
            <a:ext cx="11201400" cy="321012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Times New Roman (Headings)"/>
              </a:rPr>
              <a:t>Vỏ</a:t>
            </a:r>
            <a:r>
              <a:rPr lang="en-US" sz="45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 (Headings)"/>
              </a:rPr>
              <a:t>nguyên</a:t>
            </a:r>
            <a:r>
              <a:rPr lang="en-US" sz="45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 (Headings)"/>
              </a:rPr>
              <a:t>tử</a:t>
            </a:r>
            <a:r>
              <a:rPr lang="en-US" sz="45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 (Headings)"/>
              </a:rPr>
              <a:t>được</a:t>
            </a:r>
            <a:r>
              <a:rPr lang="en-US" sz="45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 (Headings)"/>
              </a:rPr>
              <a:t>cấu</a:t>
            </a:r>
            <a:r>
              <a:rPr lang="en-US" sz="45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 (Headings)"/>
              </a:rPr>
              <a:t>tạo</a:t>
            </a:r>
            <a:r>
              <a:rPr lang="en-US" sz="45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 (Headings)"/>
              </a:rPr>
              <a:t>từ</a:t>
            </a:r>
            <a:r>
              <a:rPr lang="en-US" sz="4500" dirty="0">
                <a:solidFill>
                  <a:srgbClr val="FF0000"/>
                </a:solidFill>
                <a:latin typeface="Times New Roman (Headings)"/>
              </a:rPr>
              <a:t>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B759EF5-E943-88B6-41F5-4792A5E63504}"/>
              </a:ext>
            </a:extLst>
          </p:cNvPr>
          <p:cNvSpPr/>
          <p:nvPr/>
        </p:nvSpPr>
        <p:spPr>
          <a:xfrm>
            <a:off x="188068" y="1971472"/>
            <a:ext cx="12039600" cy="3048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err="1">
                <a:solidFill>
                  <a:srgbClr val="7030A0"/>
                </a:solidFill>
                <a:latin typeface="Times New Roman (Headings)"/>
              </a:rPr>
              <a:t>Vậy</a:t>
            </a:r>
            <a:r>
              <a:rPr lang="en-US" sz="4500" dirty="0">
                <a:solidFill>
                  <a:srgbClr val="7030A0"/>
                </a:solidFill>
                <a:latin typeface="Times New Roman (Headings)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Times New Roman (Headings)"/>
              </a:rPr>
              <a:t>các</a:t>
            </a:r>
            <a:r>
              <a:rPr lang="en-US" sz="4500" dirty="0">
                <a:solidFill>
                  <a:srgbClr val="7030A0"/>
                </a:solidFill>
                <a:latin typeface="Times New Roman (Headings)"/>
              </a:rPr>
              <a:t> electron </a:t>
            </a:r>
            <a:r>
              <a:rPr lang="en-US" sz="4500" dirty="0" err="1">
                <a:solidFill>
                  <a:srgbClr val="7030A0"/>
                </a:solidFill>
                <a:latin typeface="Times New Roman (Headings)"/>
              </a:rPr>
              <a:t>chuyển</a:t>
            </a:r>
            <a:r>
              <a:rPr lang="en-US" sz="4500" dirty="0">
                <a:solidFill>
                  <a:srgbClr val="7030A0"/>
                </a:solidFill>
                <a:latin typeface="Times New Roman (Headings)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Times New Roman (Headings)"/>
              </a:rPr>
              <a:t>động</a:t>
            </a:r>
            <a:r>
              <a:rPr lang="en-US" sz="4500" dirty="0">
                <a:solidFill>
                  <a:srgbClr val="7030A0"/>
                </a:solidFill>
                <a:latin typeface="Times New Roman (Headings)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Times New Roman (Headings)"/>
              </a:rPr>
              <a:t>như</a:t>
            </a:r>
            <a:r>
              <a:rPr lang="en-US" sz="4500" dirty="0">
                <a:solidFill>
                  <a:srgbClr val="7030A0"/>
                </a:solidFill>
                <a:latin typeface="Times New Roman (Headings)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Times New Roman (Headings)"/>
              </a:rPr>
              <a:t>thế</a:t>
            </a:r>
            <a:r>
              <a:rPr lang="en-US" sz="4500" dirty="0">
                <a:solidFill>
                  <a:srgbClr val="7030A0"/>
                </a:solidFill>
                <a:latin typeface="Times New Roman (Headings)"/>
              </a:rPr>
              <a:t> </a:t>
            </a:r>
            <a:r>
              <a:rPr lang="en-US" sz="4500" dirty="0" err="1">
                <a:solidFill>
                  <a:srgbClr val="7030A0"/>
                </a:solidFill>
                <a:latin typeface="Times New Roman (Headings)"/>
              </a:rPr>
              <a:t>nào</a:t>
            </a:r>
            <a:r>
              <a:rPr lang="en-US" sz="4500" dirty="0">
                <a:solidFill>
                  <a:srgbClr val="7030A0"/>
                </a:solidFill>
                <a:latin typeface="Times New Roman (Headings)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3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DAED7F-9F7D-4C1C-1AD1-7AB9F28C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39600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Times New Roman (Headings)"/>
              </a:rPr>
              <a:t>III. </a:t>
            </a:r>
            <a:r>
              <a:rPr lang="en-US" b="1" dirty="0" err="1">
                <a:solidFill>
                  <a:srgbClr val="00B050"/>
                </a:solidFill>
                <a:latin typeface="Times New Roman (Headings)"/>
              </a:rPr>
              <a:t>Sự</a:t>
            </a:r>
            <a:r>
              <a:rPr lang="en-US" b="1" dirty="0">
                <a:solidFill>
                  <a:srgbClr val="00B050"/>
                </a:solidFill>
                <a:latin typeface="Times New Roman (Headings)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 (Headings)"/>
              </a:rPr>
              <a:t>chuyển</a:t>
            </a:r>
            <a:r>
              <a:rPr lang="en-US" b="1" dirty="0">
                <a:solidFill>
                  <a:srgbClr val="00B050"/>
                </a:solidFill>
                <a:latin typeface="Times New Roman (Headings)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 (Headings)"/>
              </a:rPr>
              <a:t>động</a:t>
            </a:r>
            <a:r>
              <a:rPr lang="en-US" b="1" dirty="0">
                <a:solidFill>
                  <a:srgbClr val="00B050"/>
                </a:solidFill>
                <a:latin typeface="Times New Roman (Headings)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 (Headings)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Times New Roman (Headings)"/>
              </a:rPr>
              <a:t> electron </a:t>
            </a:r>
            <a:r>
              <a:rPr lang="en-US" b="1" dirty="0" err="1">
                <a:solidFill>
                  <a:srgbClr val="00B050"/>
                </a:solidFill>
                <a:latin typeface="Times New Roman (Headings)"/>
              </a:rPr>
              <a:t>trong</a:t>
            </a:r>
            <a:r>
              <a:rPr lang="en-US" b="1" dirty="0">
                <a:solidFill>
                  <a:srgbClr val="00B050"/>
                </a:solidFill>
                <a:latin typeface="Times New Roman (Headings)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 (Headings)"/>
              </a:rPr>
              <a:t>nguyên</a:t>
            </a:r>
            <a:r>
              <a:rPr lang="en-US" b="1" dirty="0">
                <a:solidFill>
                  <a:srgbClr val="00B050"/>
                </a:solidFill>
                <a:latin typeface="Times New Roman (Headings)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 (Headings)"/>
              </a:rPr>
              <a:t>tử</a:t>
            </a:r>
            <a:endParaRPr lang="en-US" b="1" dirty="0">
              <a:solidFill>
                <a:srgbClr val="00B050"/>
              </a:solidFill>
              <a:latin typeface="Times New Roman (Heading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DEA17-F915-F223-D561-4BE88F1E09B9}"/>
              </a:ext>
            </a:extLst>
          </p:cNvPr>
          <p:cNvSpPr txBox="1"/>
          <p:nvPr/>
        </p:nvSpPr>
        <p:spPr>
          <a:xfrm>
            <a:off x="304800" y="1219200"/>
            <a:ext cx="1143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 (Headings)"/>
              </a:rPr>
              <a:t>Đọc</a:t>
            </a:r>
            <a:r>
              <a:rPr lang="en-US" sz="4000" dirty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 (Headings)"/>
              </a:rPr>
              <a:t>thông</a:t>
            </a:r>
            <a:r>
              <a:rPr lang="en-US" sz="4000" dirty="0">
                <a:solidFill>
                  <a:srgbClr val="0070C0"/>
                </a:solidFill>
                <a:latin typeface="Times New Roman (Headings)"/>
              </a:rPr>
              <a:t> tin </a:t>
            </a:r>
            <a:r>
              <a:rPr lang="en-US" sz="4000" dirty="0" err="1">
                <a:solidFill>
                  <a:srgbClr val="0070C0"/>
                </a:solidFill>
                <a:latin typeface="Times New Roman (Headings)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 (Headings)"/>
              </a:rPr>
              <a:t> SGK </a:t>
            </a:r>
            <a:r>
              <a:rPr lang="en-US" sz="4000" dirty="0" err="1">
                <a:solidFill>
                  <a:srgbClr val="0070C0"/>
                </a:solidFill>
                <a:latin typeface="Times New Roman (Headings)"/>
              </a:rPr>
              <a:t>trang</a:t>
            </a:r>
            <a:r>
              <a:rPr lang="en-US" sz="4000" dirty="0">
                <a:solidFill>
                  <a:srgbClr val="0070C0"/>
                </a:solidFill>
                <a:latin typeface="Times New Roman (Headings)"/>
              </a:rPr>
              <a:t> 12, </a:t>
            </a:r>
            <a:r>
              <a:rPr lang="en-US" sz="4000" dirty="0" err="1">
                <a:solidFill>
                  <a:srgbClr val="0070C0"/>
                </a:solidFill>
                <a:latin typeface="Times New Roman (Headings)"/>
              </a:rPr>
              <a:t>thảo</a:t>
            </a:r>
            <a:r>
              <a:rPr lang="en-US" sz="4000" dirty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 (Headings)"/>
              </a:rPr>
              <a:t>luận</a:t>
            </a:r>
            <a:r>
              <a:rPr lang="en-US" sz="4000" dirty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 (Headings)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 (Headings)"/>
              </a:rPr>
              <a:t>trả</a:t>
            </a:r>
            <a:r>
              <a:rPr lang="en-US" sz="4000" dirty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 (Headings)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 (Headings)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 (Headings)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 (Headings)"/>
              </a:rPr>
              <a:t>hỏi</a:t>
            </a:r>
            <a:r>
              <a:rPr lang="en-US" sz="4000" dirty="0">
                <a:solidFill>
                  <a:srgbClr val="0070C0"/>
                </a:solidFill>
                <a:latin typeface="Times New Roman (Headings)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9F929-5683-1A82-5F3E-CACCFEB7A947}"/>
              </a:ext>
            </a:extLst>
          </p:cNvPr>
          <p:cNvSpPr txBox="1"/>
          <p:nvPr/>
        </p:nvSpPr>
        <p:spPr>
          <a:xfrm>
            <a:off x="144294" y="2698416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 (Headings)"/>
              </a:rPr>
              <a:t>Trong </a:t>
            </a:r>
            <a:r>
              <a:rPr lang="en-US" sz="4000" dirty="0" err="1">
                <a:latin typeface="Times New Roman (Headings)"/>
              </a:rPr>
              <a:t>nguyên</a:t>
            </a:r>
            <a:r>
              <a:rPr lang="en-US" sz="4000" dirty="0">
                <a:latin typeface="Times New Roman (Headings)"/>
              </a:rPr>
              <a:t> </a:t>
            </a:r>
            <a:r>
              <a:rPr lang="en-US" sz="4000" dirty="0" err="1">
                <a:latin typeface="Times New Roman (Headings)"/>
              </a:rPr>
              <a:t>tử</a:t>
            </a:r>
            <a:r>
              <a:rPr lang="en-US" sz="4000" dirty="0">
                <a:latin typeface="Times New Roman (Headings)"/>
              </a:rPr>
              <a:t>, </a:t>
            </a:r>
            <a:r>
              <a:rPr lang="en-US" sz="4000" dirty="0" err="1">
                <a:latin typeface="Times New Roman (Headings)"/>
              </a:rPr>
              <a:t>các</a:t>
            </a:r>
            <a:r>
              <a:rPr lang="en-US" sz="4000" dirty="0">
                <a:latin typeface="Times New Roman (Headings)"/>
              </a:rPr>
              <a:t> electron </a:t>
            </a:r>
            <a:r>
              <a:rPr lang="en-US" sz="4000" dirty="0" err="1">
                <a:latin typeface="Times New Roman (Headings)"/>
              </a:rPr>
              <a:t>được</a:t>
            </a:r>
            <a:r>
              <a:rPr lang="en-US" sz="4000" dirty="0">
                <a:latin typeface="Times New Roman (Headings)"/>
              </a:rPr>
              <a:t> </a:t>
            </a:r>
            <a:r>
              <a:rPr lang="en-US" sz="4000" dirty="0" err="1">
                <a:latin typeface="Times New Roman (Headings)"/>
              </a:rPr>
              <a:t>sắp</a:t>
            </a:r>
            <a:r>
              <a:rPr lang="en-US" sz="4000" dirty="0">
                <a:latin typeface="Times New Roman (Headings)"/>
              </a:rPr>
              <a:t> </a:t>
            </a:r>
            <a:r>
              <a:rPr lang="en-US" sz="4000" dirty="0" err="1">
                <a:latin typeface="Times New Roman (Headings)"/>
              </a:rPr>
              <a:t>xếp</a:t>
            </a:r>
            <a:r>
              <a:rPr lang="en-US" sz="4000" dirty="0">
                <a:latin typeface="Times New Roman (Headings)"/>
              </a:rPr>
              <a:t> </a:t>
            </a:r>
            <a:r>
              <a:rPr lang="en-US" sz="4000" dirty="0" err="1">
                <a:latin typeface="Times New Roman (Headings)"/>
              </a:rPr>
              <a:t>như</a:t>
            </a:r>
            <a:r>
              <a:rPr lang="en-US" sz="4000" dirty="0">
                <a:latin typeface="Times New Roman (Headings)"/>
              </a:rPr>
              <a:t> </a:t>
            </a:r>
            <a:r>
              <a:rPr lang="en-US" sz="4000" dirty="0" err="1">
                <a:latin typeface="Times New Roman (Headings)"/>
              </a:rPr>
              <a:t>thế</a:t>
            </a:r>
            <a:r>
              <a:rPr lang="en-US" sz="4000" dirty="0">
                <a:latin typeface="Times New Roman (Headings)"/>
              </a:rPr>
              <a:t> </a:t>
            </a:r>
            <a:r>
              <a:rPr lang="en-US" sz="4000" dirty="0" err="1">
                <a:latin typeface="Times New Roman (Headings)"/>
              </a:rPr>
              <a:t>nào</a:t>
            </a:r>
            <a:r>
              <a:rPr lang="en-US" sz="4000" dirty="0">
                <a:latin typeface="Times New Roman (Headings)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3489A-86BB-CA0F-5E11-51D669E8955F}"/>
              </a:ext>
            </a:extLst>
          </p:cNvPr>
          <p:cNvSpPr txBox="1"/>
          <p:nvPr/>
        </p:nvSpPr>
        <p:spPr>
          <a:xfrm>
            <a:off x="457200" y="3761839"/>
            <a:ext cx="10744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81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" y="718468"/>
            <a:ext cx="1165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1.4,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electron.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electron?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9DADC-4D09-AFB3-D347-D1E0CDFA491E}"/>
              </a:ext>
            </a:extLst>
          </p:cNvPr>
          <p:cNvSpPr txBox="1"/>
          <p:nvPr/>
        </p:nvSpPr>
        <p:spPr>
          <a:xfrm>
            <a:off x="2514600" y="87868"/>
            <a:ext cx="5638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54BB3-168C-4329-3BEA-11BDDD804D26}"/>
              </a:ext>
            </a:extLst>
          </p:cNvPr>
          <p:cNvSpPr txBox="1"/>
          <p:nvPr/>
        </p:nvSpPr>
        <p:spPr>
          <a:xfrm>
            <a:off x="266700" y="2145916"/>
            <a:ext cx="6994391" cy="3702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…..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…. electron.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 electron.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…. electron.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E052AC-6FB7-1B34-471F-1B49FFFA04F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7" t="67525" r="23203" b="520"/>
          <a:stretch/>
        </p:blipFill>
        <p:spPr bwMode="auto">
          <a:xfrm>
            <a:off x="6412658" y="2009193"/>
            <a:ext cx="5714999" cy="38394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2929DE-27C7-1843-CED7-251D1887A25A}"/>
              </a:ext>
            </a:extLst>
          </p:cNvPr>
          <p:cNvSpPr txBox="1"/>
          <p:nvPr/>
        </p:nvSpPr>
        <p:spPr>
          <a:xfrm>
            <a:off x="3776865" y="2049233"/>
            <a:ext cx="381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 (Headings)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804D59-577C-3D65-8EF7-875DEF466C56}"/>
              </a:ext>
            </a:extLst>
          </p:cNvPr>
          <p:cNvSpPr txBox="1"/>
          <p:nvPr/>
        </p:nvSpPr>
        <p:spPr>
          <a:xfrm>
            <a:off x="5722090" y="2895600"/>
            <a:ext cx="381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 (Headings)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20A26A-03CE-62BB-A88B-DF7B193A663C}"/>
              </a:ext>
            </a:extLst>
          </p:cNvPr>
          <p:cNvSpPr txBox="1"/>
          <p:nvPr/>
        </p:nvSpPr>
        <p:spPr>
          <a:xfrm>
            <a:off x="2939981" y="4397695"/>
            <a:ext cx="381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 (Headings)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5BFF7E-CD14-F7B5-4917-8B596CADCB38}"/>
              </a:ext>
            </a:extLst>
          </p:cNvPr>
          <p:cNvSpPr txBox="1"/>
          <p:nvPr/>
        </p:nvSpPr>
        <p:spPr>
          <a:xfrm>
            <a:off x="2957814" y="5106270"/>
            <a:ext cx="2989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 (Headings)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88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0" grpId="0"/>
      <p:bldP spid="11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89FDC5-64AE-511A-44E5-6E0416EAD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6" t="2275" r="31889" b="12502"/>
          <a:stretch/>
        </p:blipFill>
        <p:spPr>
          <a:xfrm>
            <a:off x="0" y="0"/>
            <a:ext cx="5867400" cy="5397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4CAE2D-5821-5FB9-772D-B96CBED28ADD}"/>
              </a:ext>
            </a:extLst>
          </p:cNvPr>
          <p:cNvSpPr txBox="1"/>
          <p:nvPr/>
        </p:nvSpPr>
        <p:spPr>
          <a:xfrm>
            <a:off x="6243320" y="228600"/>
            <a:ext cx="5646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Nitrogen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electron:</a:t>
            </a:r>
          </a:p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9296F-4974-24F2-BA46-38BBB28FA60D}"/>
              </a:ext>
            </a:extLst>
          </p:cNvPr>
          <p:cNvSpPr txBox="1"/>
          <p:nvPr/>
        </p:nvSpPr>
        <p:spPr>
          <a:xfrm>
            <a:off x="6324602" y="2971800"/>
            <a:ext cx="5323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Silicon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electron:</a:t>
            </a:r>
          </a:p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9148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20C72A-3852-412C-BC15-BF6C6F5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67A5A7-1B58-CC77-4126-5FD946917483}"/>
              </a:ext>
            </a:extLst>
          </p:cNvPr>
          <p:cNvGrpSpPr/>
          <p:nvPr/>
        </p:nvGrpSpPr>
        <p:grpSpPr>
          <a:xfrm>
            <a:off x="120670" y="3521373"/>
            <a:ext cx="1348154" cy="1410918"/>
            <a:chOff x="609600" y="3657600"/>
            <a:chExt cx="762000" cy="68580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2C72891-5DC9-18F6-650A-8135FAC7FE33}"/>
                </a:ext>
              </a:extLst>
            </p:cNvPr>
            <p:cNvSpPr/>
            <p:nvPr/>
          </p:nvSpPr>
          <p:spPr>
            <a:xfrm>
              <a:off x="609600" y="3657600"/>
              <a:ext cx="762000" cy="685801"/>
            </a:xfrm>
            <a:prstGeom prst="ellipse">
              <a:avLst/>
            </a:prstGeom>
            <a:noFill/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CB8052-056A-0F3A-D16E-58C402137AB5}"/>
                </a:ext>
              </a:extLst>
            </p:cNvPr>
            <p:cNvSpPr/>
            <p:nvPr/>
          </p:nvSpPr>
          <p:spPr>
            <a:xfrm>
              <a:off x="685800" y="3730690"/>
              <a:ext cx="609600" cy="533401"/>
            </a:xfrm>
            <a:prstGeom prst="ellips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1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234078-C723-3C4D-7C71-F603ADA85FCD}"/>
              </a:ext>
            </a:extLst>
          </p:cNvPr>
          <p:cNvCxnSpPr>
            <a:cxnSpLocks/>
          </p:cNvCxnSpPr>
          <p:nvPr/>
        </p:nvCxnSpPr>
        <p:spPr>
          <a:xfrm>
            <a:off x="1468824" y="4194685"/>
            <a:ext cx="6265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B0B0D67-DCD8-5E2D-1794-AD7CB7B0356B}"/>
              </a:ext>
            </a:extLst>
          </p:cNvPr>
          <p:cNvSpPr txBox="1"/>
          <p:nvPr/>
        </p:nvSpPr>
        <p:spPr>
          <a:xfrm>
            <a:off x="2095500" y="86916"/>
            <a:ext cx="8001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</a:rPr>
              <a:t>Phần</a:t>
            </a:r>
            <a:r>
              <a:rPr lang="en-US" sz="3500" b="1" dirty="0">
                <a:solidFill>
                  <a:srgbClr val="FF0000"/>
                </a:solidFill>
              </a:rPr>
              <a:t> 1: CHẤT VÀ SỰ BIẾN ĐỔI CỦA CHẤT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202EA-769F-8EC2-A51A-9C89F0FA90DC}"/>
              </a:ext>
            </a:extLst>
          </p:cNvPr>
          <p:cNvSpPr txBox="1"/>
          <p:nvPr/>
        </p:nvSpPr>
        <p:spPr>
          <a:xfrm>
            <a:off x="1782090" y="690993"/>
            <a:ext cx="89915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/>
              <a:t>Chủ</a:t>
            </a:r>
            <a:r>
              <a:rPr lang="en-US" sz="3500" b="1" dirty="0"/>
              <a:t> </a:t>
            </a:r>
            <a:r>
              <a:rPr lang="en-US" sz="3500" b="1" dirty="0" err="1"/>
              <a:t>đề</a:t>
            </a:r>
            <a:r>
              <a:rPr lang="en-US" sz="3500" b="1" dirty="0"/>
              <a:t> 1: NGUYÊN TỬ. NGUYÊN TỐ HOÁ HỌC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188B79-74DF-6B45-6A75-59CCEAE8D87D}"/>
              </a:ext>
            </a:extLst>
          </p:cNvPr>
          <p:cNvGrpSpPr/>
          <p:nvPr/>
        </p:nvGrpSpPr>
        <p:grpSpPr>
          <a:xfrm>
            <a:off x="3810000" y="1369285"/>
            <a:ext cx="838200" cy="665202"/>
            <a:chOff x="609600" y="3657600"/>
            <a:chExt cx="762000" cy="6858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FAE9E6-3264-5DA3-E232-190B764F91F7}"/>
                </a:ext>
              </a:extLst>
            </p:cNvPr>
            <p:cNvSpPr/>
            <p:nvPr/>
          </p:nvSpPr>
          <p:spPr>
            <a:xfrm>
              <a:off x="609600" y="3657600"/>
              <a:ext cx="762000" cy="685801"/>
            </a:xfrm>
            <a:prstGeom prst="ellipse">
              <a:avLst/>
            </a:prstGeom>
            <a:noFill/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56B39DF-A504-C433-07D9-B7A270C9BE64}"/>
                </a:ext>
              </a:extLst>
            </p:cNvPr>
            <p:cNvSpPr/>
            <p:nvPr/>
          </p:nvSpPr>
          <p:spPr>
            <a:xfrm>
              <a:off x="685800" y="3730690"/>
              <a:ext cx="609600" cy="533401"/>
            </a:xfrm>
            <a:prstGeom prst="ellips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8813A30-661E-EC02-7AE7-182C3AB09861}"/>
              </a:ext>
            </a:extLst>
          </p:cNvPr>
          <p:cNvSpPr txBox="1"/>
          <p:nvPr/>
        </p:nvSpPr>
        <p:spPr>
          <a:xfrm>
            <a:off x="4742361" y="1414551"/>
            <a:ext cx="240434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008080"/>
                </a:solidFill>
              </a:rPr>
              <a:t>NGUYÊN TỬ</a:t>
            </a:r>
            <a:endParaRPr lang="en-US" sz="3300" dirty="0">
              <a:solidFill>
                <a:srgbClr val="00808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F3B0D6-3285-E58B-E4E4-745C49F71004}"/>
              </a:ext>
            </a:extLst>
          </p:cNvPr>
          <p:cNvSpPr/>
          <p:nvPr/>
        </p:nvSpPr>
        <p:spPr>
          <a:xfrm>
            <a:off x="2590800" y="2276654"/>
            <a:ext cx="5105395" cy="849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 NGUYÊN TỬ LÀ GÌ?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10B5C1-62EB-2ECA-266A-8E345A330AA6}"/>
              </a:ext>
            </a:extLst>
          </p:cNvPr>
          <p:cNvSpPr/>
          <p:nvPr/>
        </p:nvSpPr>
        <p:spPr>
          <a:xfrm>
            <a:off x="2575934" y="3345246"/>
            <a:ext cx="5105395" cy="849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</a:t>
            </a:r>
          </a:p>
          <a:p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2E23BB-BE16-3D28-244F-7C0752284E66}"/>
              </a:ext>
            </a:extLst>
          </p:cNvPr>
          <p:cNvSpPr/>
          <p:nvPr/>
        </p:nvSpPr>
        <p:spPr>
          <a:xfrm>
            <a:off x="2590800" y="4477430"/>
            <a:ext cx="5105395" cy="849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ELECTRON TRONG NGUYÊN TỬ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F09A61-E557-4164-AC14-DCEA9577BA13}"/>
              </a:ext>
            </a:extLst>
          </p:cNvPr>
          <p:cNvSpPr/>
          <p:nvPr/>
        </p:nvSpPr>
        <p:spPr>
          <a:xfrm>
            <a:off x="2590800" y="5733435"/>
            <a:ext cx="5105395" cy="849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KHỐI LƯỢNG NGUYÊN TỬ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F0A266-E247-3F52-6C4F-EB86D67BED28}"/>
              </a:ext>
            </a:extLst>
          </p:cNvPr>
          <p:cNvSpPr/>
          <p:nvPr/>
        </p:nvSpPr>
        <p:spPr>
          <a:xfrm>
            <a:off x="8834244" y="2671934"/>
            <a:ext cx="3342318" cy="849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890E29-F7E7-4B41-EF39-6A2FC6C26C38}"/>
              </a:ext>
            </a:extLst>
          </p:cNvPr>
          <p:cNvSpPr/>
          <p:nvPr/>
        </p:nvSpPr>
        <p:spPr>
          <a:xfrm>
            <a:off x="8834243" y="3918809"/>
            <a:ext cx="3237087" cy="849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00E76D-E475-2EFF-6C82-100CEF47B0F2}"/>
              </a:ext>
            </a:extLst>
          </p:cNvPr>
          <p:cNvCxnSpPr>
            <a:cxnSpLocks/>
          </p:cNvCxnSpPr>
          <p:nvPr/>
        </p:nvCxnSpPr>
        <p:spPr>
          <a:xfrm>
            <a:off x="2095356" y="2693253"/>
            <a:ext cx="0" cy="35327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7780C0-D68C-28E7-D250-F444533C479F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2095356" y="2701374"/>
            <a:ext cx="495444" cy="127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0CC974-6E62-8BEB-4025-E6FE4F73C21D}"/>
              </a:ext>
            </a:extLst>
          </p:cNvPr>
          <p:cNvCxnSpPr>
            <a:cxnSpLocks/>
          </p:cNvCxnSpPr>
          <p:nvPr/>
        </p:nvCxnSpPr>
        <p:spPr>
          <a:xfrm>
            <a:off x="2095356" y="3755985"/>
            <a:ext cx="4677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2FF43F-D0F1-6BF4-5D27-9A2A06ADAFA3}"/>
              </a:ext>
            </a:extLst>
          </p:cNvPr>
          <p:cNvCxnSpPr>
            <a:cxnSpLocks/>
          </p:cNvCxnSpPr>
          <p:nvPr/>
        </p:nvCxnSpPr>
        <p:spPr>
          <a:xfrm flipV="1">
            <a:off x="2122832" y="4902073"/>
            <a:ext cx="477493" cy="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39142E6-1C78-7A97-5EF8-88B5F1E6F559}"/>
              </a:ext>
            </a:extLst>
          </p:cNvPr>
          <p:cNvCxnSpPr>
            <a:cxnSpLocks/>
          </p:cNvCxnSpPr>
          <p:nvPr/>
        </p:nvCxnSpPr>
        <p:spPr>
          <a:xfrm flipV="1">
            <a:off x="2122832" y="6225989"/>
            <a:ext cx="467968" cy="81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1E2331-70C2-DDDC-33E2-DF35773F3E84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7681329" y="3769966"/>
            <a:ext cx="6244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9903C77-C12B-001C-C9C6-DD48874FB976}"/>
              </a:ext>
            </a:extLst>
          </p:cNvPr>
          <p:cNvCxnSpPr>
            <a:cxnSpLocks/>
          </p:cNvCxnSpPr>
          <p:nvPr/>
        </p:nvCxnSpPr>
        <p:spPr>
          <a:xfrm>
            <a:off x="8319227" y="3181942"/>
            <a:ext cx="8708" cy="1176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9ED9C74-C56E-C12A-A74E-C1E92066836A}"/>
              </a:ext>
            </a:extLst>
          </p:cNvPr>
          <p:cNvCxnSpPr>
            <a:cxnSpLocks/>
          </p:cNvCxnSpPr>
          <p:nvPr/>
        </p:nvCxnSpPr>
        <p:spPr>
          <a:xfrm>
            <a:off x="8327935" y="3167483"/>
            <a:ext cx="5063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A3F1CCD-FCD1-0884-95D9-D88B13E56339}"/>
              </a:ext>
            </a:extLst>
          </p:cNvPr>
          <p:cNvCxnSpPr>
            <a:cxnSpLocks/>
          </p:cNvCxnSpPr>
          <p:nvPr/>
        </p:nvCxnSpPr>
        <p:spPr>
          <a:xfrm>
            <a:off x="8305800" y="4343528"/>
            <a:ext cx="528443" cy="11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0B8331-A6D9-A5DA-B6CE-53411BEBD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3333" r="20740" b="65949"/>
          <a:stretch/>
        </p:blipFill>
        <p:spPr>
          <a:xfrm>
            <a:off x="381000" y="11349"/>
            <a:ext cx="1097280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F9AFE-A3B0-BC51-086A-9066F15FE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0" t="38987" r="23841" b="1940"/>
          <a:stretch/>
        </p:blipFill>
        <p:spPr>
          <a:xfrm>
            <a:off x="1524000" y="1992549"/>
            <a:ext cx="8991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88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2B3E64-8AED-1ABA-66B0-52D9771E2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7" t="-1749" r="33594" b="1749"/>
          <a:stretch/>
        </p:blipFill>
        <p:spPr>
          <a:xfrm>
            <a:off x="7696201" y="-77010"/>
            <a:ext cx="4495800" cy="69350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6A02EF-4E6B-C069-0874-2E701502FA01}"/>
              </a:ext>
            </a:extLst>
          </p:cNvPr>
          <p:cNvSpPr txBox="1"/>
          <p:nvPr/>
        </p:nvSpPr>
        <p:spPr>
          <a:xfrm>
            <a:off x="141050" y="145635"/>
            <a:ext cx="7543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 (Headings)"/>
              </a:rPr>
              <a:t>- Theo </a:t>
            </a:r>
            <a:r>
              <a:rPr lang="en-US" sz="3000" dirty="0" err="1">
                <a:latin typeface="Times New Roman (Headings)"/>
              </a:rPr>
              <a:t>mô</a:t>
            </a:r>
            <a:r>
              <a:rPr lang="en-US" sz="3000" dirty="0">
                <a:latin typeface="Times New Roman (Headings)"/>
              </a:rPr>
              <a:t> </a:t>
            </a:r>
            <a:r>
              <a:rPr lang="en-US" sz="3000" dirty="0" err="1">
                <a:latin typeface="Times New Roman (Headings)"/>
              </a:rPr>
              <a:t>hình</a:t>
            </a:r>
            <a:r>
              <a:rPr lang="en-US" sz="3000" dirty="0">
                <a:latin typeface="Times New Roman (Headings)"/>
              </a:rPr>
              <a:t> </a:t>
            </a:r>
            <a:r>
              <a:rPr lang="en-US" sz="3000" dirty="0" err="1">
                <a:latin typeface="Times New Roman (Headings)"/>
              </a:rPr>
              <a:t>của</a:t>
            </a:r>
            <a:r>
              <a:rPr lang="en-US" sz="3000" dirty="0">
                <a:latin typeface="Times New Roman (Headings)"/>
              </a:rPr>
              <a:t> </a:t>
            </a:r>
            <a:r>
              <a:rPr lang="en-US" sz="3000" dirty="0" err="1">
                <a:latin typeface="Times New Roman (Headings)"/>
              </a:rPr>
              <a:t>Rơ</a:t>
            </a:r>
            <a:r>
              <a:rPr lang="en-US" sz="3000" dirty="0">
                <a:latin typeface="Times New Roman (Headings)"/>
              </a:rPr>
              <a:t> – </a:t>
            </a:r>
            <a:r>
              <a:rPr lang="en-US" sz="3000" dirty="0" err="1">
                <a:latin typeface="Times New Roman (Headings)"/>
              </a:rPr>
              <a:t>dơ</a:t>
            </a:r>
            <a:r>
              <a:rPr lang="en-US" sz="3000" dirty="0">
                <a:latin typeface="Times New Roman (Headings)"/>
              </a:rPr>
              <a:t> pho – Bo, </a:t>
            </a:r>
            <a:r>
              <a:rPr lang="en-US" sz="3000" dirty="0" err="1">
                <a:latin typeface="Times New Roman (Headings)"/>
              </a:rPr>
              <a:t>trong</a:t>
            </a:r>
            <a:r>
              <a:rPr lang="en-US" sz="3000" dirty="0">
                <a:latin typeface="Times New Roman (Headings)"/>
              </a:rPr>
              <a:t> </a:t>
            </a:r>
            <a:r>
              <a:rPr lang="en-US" sz="3000" dirty="0" err="1">
                <a:latin typeface="Times New Roman (Headings)"/>
              </a:rPr>
              <a:t>nguyên</a:t>
            </a:r>
            <a:r>
              <a:rPr lang="en-US" sz="3000" dirty="0">
                <a:latin typeface="Times New Roman (Headings)"/>
              </a:rPr>
              <a:t> </a:t>
            </a:r>
            <a:r>
              <a:rPr lang="en-US" sz="3000" dirty="0" err="1">
                <a:latin typeface="Times New Roman (Headings)"/>
              </a:rPr>
              <a:t>tử</a:t>
            </a:r>
            <a:r>
              <a:rPr lang="en-US" sz="3000" dirty="0">
                <a:latin typeface="Times New Roman (Headings)"/>
              </a:rPr>
              <a:t>: </a:t>
            </a:r>
            <a:r>
              <a:rPr lang="en-US" sz="3000" dirty="0" err="1">
                <a:solidFill>
                  <a:srgbClr val="FF0000"/>
                </a:solidFill>
                <a:latin typeface="Times New Roman (Headings)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 (Headings)"/>
              </a:rPr>
              <a:t> electron </a:t>
            </a:r>
            <a:r>
              <a:rPr lang="en-US" sz="3000" dirty="0" err="1">
                <a:solidFill>
                  <a:srgbClr val="FF0000"/>
                </a:solidFill>
                <a:latin typeface="Times New Roman (Headings)"/>
              </a:rPr>
              <a:t>chuyển</a:t>
            </a:r>
            <a:r>
              <a:rPr lang="en-US" sz="30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 (Headings)"/>
              </a:rPr>
              <a:t>động</a:t>
            </a:r>
            <a:r>
              <a:rPr lang="en-US" sz="30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 (Headings)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 (Headings)"/>
              </a:rPr>
              <a:t>những</a:t>
            </a:r>
            <a:r>
              <a:rPr lang="en-US" sz="30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 (Headings)"/>
              </a:rPr>
              <a:t>quỹ</a:t>
            </a:r>
            <a:r>
              <a:rPr lang="en-US" sz="30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 (Headings)"/>
              </a:rPr>
              <a:t>đạo</a:t>
            </a:r>
            <a:r>
              <a:rPr lang="en-US" sz="30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US" sz="30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 (Headings)"/>
              </a:rPr>
              <a:t>định</a:t>
            </a:r>
            <a:r>
              <a:rPr lang="en-US" sz="30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 (Headings)"/>
              </a:rPr>
              <a:t>xung</a:t>
            </a:r>
            <a:r>
              <a:rPr lang="en-US" sz="30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 (Headings)"/>
              </a:rPr>
              <a:t>quanh</a:t>
            </a:r>
            <a:r>
              <a:rPr lang="en-US" sz="30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 (Headings)"/>
              </a:rPr>
              <a:t>hạt</a:t>
            </a:r>
            <a:r>
              <a:rPr lang="en-US" sz="30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 (Headings)"/>
              </a:rPr>
              <a:t>nhân</a:t>
            </a:r>
            <a:r>
              <a:rPr lang="en-US" sz="30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000" dirty="0" err="1">
                <a:latin typeface="Times New Roman (Headings)"/>
              </a:rPr>
              <a:t>như</a:t>
            </a:r>
            <a:r>
              <a:rPr lang="en-US" sz="3000" dirty="0">
                <a:latin typeface="Times New Roman (Headings)"/>
              </a:rPr>
              <a:t> </a:t>
            </a:r>
            <a:r>
              <a:rPr lang="en-US" sz="3000" dirty="0" err="1">
                <a:latin typeface="Times New Roman (Headings)"/>
              </a:rPr>
              <a:t>các</a:t>
            </a:r>
            <a:r>
              <a:rPr lang="en-US" sz="3000" dirty="0">
                <a:latin typeface="Times New Roman (Headings)"/>
              </a:rPr>
              <a:t> </a:t>
            </a:r>
            <a:r>
              <a:rPr lang="en-US" sz="3000" dirty="0" err="1">
                <a:latin typeface="Times New Roman (Headings)"/>
              </a:rPr>
              <a:t>hành</a:t>
            </a:r>
            <a:r>
              <a:rPr lang="en-US" sz="3000" dirty="0">
                <a:latin typeface="Times New Roman (Headings)"/>
              </a:rPr>
              <a:t> </a:t>
            </a:r>
            <a:r>
              <a:rPr lang="en-US" sz="3000" dirty="0" err="1">
                <a:latin typeface="Times New Roman (Headings)"/>
              </a:rPr>
              <a:t>tinh</a:t>
            </a:r>
            <a:r>
              <a:rPr lang="en-US" sz="3000" dirty="0">
                <a:latin typeface="Times New Roman (Headings)"/>
              </a:rPr>
              <a:t> quay </a:t>
            </a:r>
            <a:r>
              <a:rPr lang="en-US" sz="3000" dirty="0" err="1">
                <a:latin typeface="Times New Roman (Headings)"/>
              </a:rPr>
              <a:t>quanh</a:t>
            </a:r>
            <a:r>
              <a:rPr lang="en-US" sz="3000" dirty="0">
                <a:latin typeface="Times New Roman (Headings)"/>
              </a:rPr>
              <a:t> </a:t>
            </a:r>
            <a:r>
              <a:rPr lang="en-US" sz="3000" dirty="0" err="1">
                <a:latin typeface="Times New Roman (Headings)"/>
              </a:rPr>
              <a:t>Mặt</a:t>
            </a:r>
            <a:r>
              <a:rPr lang="en-US" sz="3000" dirty="0">
                <a:latin typeface="Times New Roman (Headings)"/>
              </a:rPr>
              <a:t> </a:t>
            </a:r>
            <a:r>
              <a:rPr lang="en-US" sz="3000" dirty="0" err="1">
                <a:latin typeface="Times New Roman (Headings)"/>
              </a:rPr>
              <a:t>Trời</a:t>
            </a:r>
            <a:r>
              <a:rPr lang="en-US" sz="3000" dirty="0">
                <a:latin typeface="Times New Roman (Headings)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33C55-BD09-12F8-B947-38277D8D14F4}"/>
              </a:ext>
            </a:extLst>
          </p:cNvPr>
          <p:cNvSpPr txBox="1"/>
          <p:nvPr/>
        </p:nvSpPr>
        <p:spPr>
          <a:xfrm>
            <a:off x="141050" y="1974822"/>
            <a:ext cx="119099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b="0" i="0" dirty="0">
                <a:solidFill>
                  <a:srgbClr val="FF0000"/>
                </a:solidFill>
                <a:effectLst/>
                <a:latin typeface="+mj-lt"/>
              </a:rPr>
              <a:t>- Sự sắp xếp các electron trong nguyên tử:</a:t>
            </a:r>
          </a:p>
          <a:p>
            <a:pPr algn="just"/>
            <a:r>
              <a:rPr lang="vi-VN" sz="3000" b="0" i="0" dirty="0">
                <a:solidFill>
                  <a:srgbClr val="FF0000"/>
                </a:solidFill>
                <a:effectLst/>
                <a:latin typeface="+mj-lt"/>
              </a:rPr>
              <a:t>+ Trong nguyên tử, các electron được xếp thành từng lớp.</a:t>
            </a:r>
          </a:p>
          <a:p>
            <a:pPr algn="just"/>
            <a:r>
              <a:rPr lang="vi-VN" sz="3000" b="0" i="0" dirty="0">
                <a:solidFill>
                  <a:srgbClr val="FF0000"/>
                </a:solidFill>
                <a:effectLst/>
                <a:latin typeface="+mj-lt"/>
              </a:rPr>
              <a:t>+ Các electron được sắp xếp lần lượt vào các lớp theo chiều từ gần hạt nhân ra ngoài.</a:t>
            </a:r>
          </a:p>
          <a:p>
            <a:pPr algn="just"/>
            <a:r>
              <a:rPr lang="vi-VN" sz="3000" b="0" i="0" dirty="0">
                <a:solidFill>
                  <a:srgbClr val="FF0000"/>
                </a:solidFill>
                <a:effectLst/>
                <a:latin typeface="+mj-lt"/>
              </a:rPr>
              <a:t>+ Mỗi lớp có số electron tối đa xác định. Lớp thứ nhất có tối đa 2 electron, lớp thứ hai có tối đa 8 electron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+mj-lt"/>
              </a:rPr>
              <a:t>…</a:t>
            </a:r>
            <a:endParaRPr lang="vi-VN" sz="3000" b="0" i="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9D6211-433B-D7C0-3FB6-B735FAD2CB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r="11310" b="1780"/>
          <a:stretch/>
        </p:blipFill>
        <p:spPr>
          <a:xfrm>
            <a:off x="295883" y="2220371"/>
            <a:ext cx="4800600" cy="39989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897704-3033-6F4B-822C-F226074A4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81" y="2246311"/>
            <a:ext cx="6858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ý thuyết KHTN 7 Cánh diều Bài 1: Nguyên tử">
            <a:extLst>
              <a:ext uri="{FF2B5EF4-FFF2-40B4-BE49-F238E27FC236}">
                <a16:creationId xmlns:a16="http://schemas.microsoft.com/office/drawing/2014/main" id="{62296CBB-C70F-D959-23E8-12B73B282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11346" b="2848"/>
          <a:stretch/>
        </p:blipFill>
        <p:spPr bwMode="auto">
          <a:xfrm>
            <a:off x="7019925" y="1600200"/>
            <a:ext cx="47148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EBB139-242C-A04C-9130-C9E40F778302}"/>
              </a:ext>
            </a:extLst>
          </p:cNvPr>
          <p:cNvSpPr txBox="1"/>
          <p:nvPr/>
        </p:nvSpPr>
        <p:spPr>
          <a:xfrm>
            <a:off x="7086600" y="5943600"/>
            <a:ext cx="46482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 (Headings)"/>
                <a:cs typeface="Open Sans" panose="020B0606030504020204" pitchFamily="34" charset="0"/>
              </a:rPr>
              <a:t>Mô</a:t>
            </a:r>
            <a:r>
              <a:rPr kumimoji="0" lang="en-US" altLang="en-US" sz="2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 (Headings)"/>
                <a:cs typeface="Open Sans" panose="020B0606030504020204" pitchFamily="34" charset="0"/>
              </a:rPr>
              <a:t> </a:t>
            </a:r>
            <a:r>
              <a:rPr kumimoji="0" lang="en-US" altLang="en-US" sz="25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 (Headings)"/>
                <a:cs typeface="Open Sans" panose="020B0606030504020204" pitchFamily="34" charset="0"/>
              </a:rPr>
              <a:t>hình</a:t>
            </a:r>
            <a:r>
              <a:rPr kumimoji="0" lang="en-US" altLang="en-US" sz="2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 (Headings)"/>
                <a:cs typeface="Open Sans" panose="020B0606030504020204" pitchFamily="34" charset="0"/>
              </a:rPr>
              <a:t> </a:t>
            </a:r>
            <a:r>
              <a:rPr kumimoji="0" lang="en-US" altLang="en-US" sz="25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 (Headings)"/>
                <a:cs typeface="Open Sans" panose="020B0606030504020204" pitchFamily="34" charset="0"/>
              </a:rPr>
              <a:t>cấu</a:t>
            </a:r>
            <a:r>
              <a:rPr kumimoji="0" lang="en-US" altLang="en-US" sz="2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 (Headings)"/>
                <a:cs typeface="Open Sans" panose="020B0606030504020204" pitchFamily="34" charset="0"/>
              </a:rPr>
              <a:t> </a:t>
            </a:r>
            <a:r>
              <a:rPr kumimoji="0" lang="en-US" altLang="en-US" sz="25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 (Headings)"/>
                <a:cs typeface="Open Sans" panose="020B0606030504020204" pitchFamily="34" charset="0"/>
              </a:rPr>
              <a:t>tạo</a:t>
            </a:r>
            <a:r>
              <a:rPr kumimoji="0" lang="en-US" altLang="en-US" sz="2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 (Headings)"/>
                <a:cs typeface="Open Sans" panose="020B0606030504020204" pitchFamily="34" charset="0"/>
              </a:rPr>
              <a:t> </a:t>
            </a:r>
            <a:r>
              <a:rPr kumimoji="0" lang="en-US" altLang="en-US" sz="25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 (Headings)"/>
                <a:cs typeface="Open Sans" panose="020B0606030504020204" pitchFamily="34" charset="0"/>
              </a:rPr>
              <a:t>nguyên</a:t>
            </a:r>
            <a:r>
              <a:rPr kumimoji="0" lang="en-US" altLang="en-US" sz="2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 (Headings)"/>
                <a:cs typeface="Open Sans" panose="020B0606030504020204" pitchFamily="34" charset="0"/>
              </a:rPr>
              <a:t> </a:t>
            </a:r>
            <a:r>
              <a:rPr kumimoji="0" lang="en-US" altLang="en-US" sz="25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 (Headings)"/>
                <a:cs typeface="Open Sans" panose="020B0606030504020204" pitchFamily="34" charset="0"/>
              </a:rPr>
              <a:t>tử</a:t>
            </a:r>
            <a:r>
              <a:rPr kumimoji="0" lang="en-US" altLang="en-US" sz="2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 (Headings)"/>
                <a:cs typeface="Open Sans" panose="020B0606030504020204" pitchFamily="34" charset="0"/>
              </a:rPr>
              <a:t> oxygen</a:t>
            </a: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(Headings)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08A59-AFD2-0A41-C8F2-987C6BD46C7B}"/>
              </a:ext>
            </a:extLst>
          </p:cNvPr>
          <p:cNvSpPr txBox="1"/>
          <p:nvPr/>
        </p:nvSpPr>
        <p:spPr>
          <a:xfrm>
            <a:off x="228600" y="252613"/>
            <a:ext cx="116586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0000"/>
                </a:solidFill>
                <a:latin typeface="Times New Roman (Headings)"/>
              </a:rPr>
              <a:t>Quan </a:t>
            </a:r>
            <a:r>
              <a:rPr lang="en-US" sz="3500" dirty="0" err="1">
                <a:solidFill>
                  <a:srgbClr val="000000"/>
                </a:solidFill>
                <a:latin typeface="Times New Roman (Headings)"/>
              </a:rPr>
              <a:t>sát</a:t>
            </a:r>
            <a:r>
              <a:rPr lang="en-US" sz="3500" dirty="0">
                <a:solidFill>
                  <a:srgbClr val="000000"/>
                </a:solidFill>
                <a:latin typeface="Times New Roman (Headings)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 (Headings)"/>
              </a:rPr>
              <a:t>hình</a:t>
            </a:r>
            <a:r>
              <a:rPr lang="en-US" sz="3500" dirty="0">
                <a:solidFill>
                  <a:srgbClr val="000000"/>
                </a:solidFill>
                <a:latin typeface="Times New Roman (Headings)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 (Headings)"/>
              </a:rPr>
              <a:t>bên</a:t>
            </a:r>
            <a:r>
              <a:rPr lang="en-US" sz="3500" dirty="0">
                <a:solidFill>
                  <a:srgbClr val="000000"/>
                </a:solidFill>
                <a:latin typeface="Times New Roman (Headings)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 (Headings)"/>
              </a:rPr>
              <a:t>và</a:t>
            </a:r>
            <a:r>
              <a:rPr lang="en-US" sz="3500" dirty="0">
                <a:solidFill>
                  <a:srgbClr val="000000"/>
                </a:solidFill>
                <a:latin typeface="Times New Roman (Headings)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 (Headings)"/>
              </a:rPr>
              <a:t>cho</a:t>
            </a:r>
            <a:r>
              <a:rPr lang="en-US" sz="3500" dirty="0">
                <a:solidFill>
                  <a:srgbClr val="000000"/>
                </a:solidFill>
                <a:latin typeface="Times New Roman (Headings)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 (Headings)"/>
              </a:rPr>
              <a:t>biết</a:t>
            </a:r>
            <a:r>
              <a:rPr lang="en-US" sz="3500" dirty="0">
                <a:solidFill>
                  <a:srgbClr val="000000"/>
                </a:solidFill>
                <a:latin typeface="Times New Roman (Headings)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 (Headings)"/>
              </a:rPr>
              <a:t>n</a:t>
            </a:r>
            <a:r>
              <a:rPr lang="en-US" sz="3500" b="0" i="0" dirty="0" err="1">
                <a:solidFill>
                  <a:srgbClr val="000000"/>
                </a:solidFill>
                <a:effectLst/>
                <a:latin typeface="Times New Roman (Headings)"/>
              </a:rPr>
              <a:t>guyên</a:t>
            </a:r>
            <a:r>
              <a:rPr lang="en-US" sz="3500" b="0" i="0" dirty="0">
                <a:solidFill>
                  <a:srgbClr val="000000"/>
                </a:solidFill>
                <a:effectLst/>
                <a:latin typeface="Times New Roman (Headings)"/>
              </a:rPr>
              <a:t> </a:t>
            </a:r>
            <a:r>
              <a:rPr lang="en-US" sz="3500" b="0" i="0" dirty="0" err="1">
                <a:solidFill>
                  <a:srgbClr val="000000"/>
                </a:solidFill>
                <a:effectLst/>
                <a:latin typeface="Times New Roman (Headings)"/>
              </a:rPr>
              <a:t>tử</a:t>
            </a:r>
            <a:r>
              <a:rPr lang="en-US" sz="3500" b="0" i="0" dirty="0">
                <a:solidFill>
                  <a:srgbClr val="000000"/>
                </a:solidFill>
                <a:effectLst/>
                <a:latin typeface="Times New Roman (Headings)"/>
              </a:rPr>
              <a:t> Oxygen </a:t>
            </a:r>
            <a:r>
              <a:rPr lang="en-US" sz="3500" b="0" i="0" dirty="0" err="1">
                <a:solidFill>
                  <a:srgbClr val="000000"/>
                </a:solidFill>
                <a:effectLst/>
                <a:latin typeface="Times New Roman (Headings)"/>
              </a:rPr>
              <a:t>có</a:t>
            </a:r>
            <a:r>
              <a:rPr lang="en-US" sz="3500" b="0" i="0" dirty="0">
                <a:solidFill>
                  <a:srgbClr val="000000"/>
                </a:solidFill>
                <a:effectLst/>
                <a:latin typeface="Times New Roman (Headings)"/>
              </a:rPr>
              <a:t> bao </a:t>
            </a:r>
            <a:r>
              <a:rPr lang="en-US" sz="3500" b="0" i="0" dirty="0" err="1">
                <a:solidFill>
                  <a:srgbClr val="000000"/>
                </a:solidFill>
                <a:effectLst/>
                <a:latin typeface="Times New Roman (Headings)"/>
              </a:rPr>
              <a:t>nhiêu</a:t>
            </a:r>
            <a:r>
              <a:rPr lang="en-US" sz="3500" b="0" i="0" dirty="0">
                <a:solidFill>
                  <a:srgbClr val="000000"/>
                </a:solidFill>
                <a:effectLst/>
                <a:latin typeface="Times New Roman (Headings)"/>
              </a:rPr>
              <a:t> </a:t>
            </a:r>
            <a:r>
              <a:rPr lang="en-US" sz="3500" b="0" i="0" dirty="0" err="1">
                <a:solidFill>
                  <a:srgbClr val="000000"/>
                </a:solidFill>
                <a:effectLst/>
                <a:latin typeface="Times New Roman (Headings)"/>
              </a:rPr>
              <a:t>lớp</a:t>
            </a:r>
            <a:r>
              <a:rPr lang="en-US" sz="3500" b="0" i="0" dirty="0">
                <a:solidFill>
                  <a:srgbClr val="000000"/>
                </a:solidFill>
                <a:effectLst/>
                <a:latin typeface="Times New Roman (Headings)"/>
              </a:rPr>
              <a:t> electron </a:t>
            </a:r>
            <a:r>
              <a:rPr lang="en-US" sz="3500" b="0" i="0" dirty="0" err="1">
                <a:solidFill>
                  <a:srgbClr val="000000"/>
                </a:solidFill>
                <a:effectLst/>
                <a:latin typeface="Times New Roman (Headings)"/>
              </a:rPr>
              <a:t>và</a:t>
            </a:r>
            <a:r>
              <a:rPr lang="en-US" sz="3500" b="0" i="0" dirty="0">
                <a:solidFill>
                  <a:srgbClr val="000000"/>
                </a:solidFill>
                <a:effectLst/>
                <a:latin typeface="Times New Roman (Headings)"/>
              </a:rPr>
              <a:t> </a:t>
            </a:r>
            <a:r>
              <a:rPr lang="en-US" sz="3500" b="0" i="0" dirty="0" err="1">
                <a:solidFill>
                  <a:srgbClr val="000000"/>
                </a:solidFill>
                <a:effectLst/>
                <a:latin typeface="Times New Roman (Headings)"/>
              </a:rPr>
              <a:t>có</a:t>
            </a:r>
            <a:r>
              <a:rPr lang="en-US" sz="3500" b="0" i="0" dirty="0">
                <a:solidFill>
                  <a:srgbClr val="000000"/>
                </a:solidFill>
                <a:effectLst/>
                <a:latin typeface="Times New Roman (Headings)"/>
              </a:rPr>
              <a:t> bao </a:t>
            </a:r>
            <a:r>
              <a:rPr lang="en-US" sz="3500" b="0" i="0" dirty="0" err="1">
                <a:solidFill>
                  <a:srgbClr val="000000"/>
                </a:solidFill>
                <a:effectLst/>
                <a:latin typeface="Times New Roman (Headings)"/>
              </a:rPr>
              <a:t>nhiêu</a:t>
            </a:r>
            <a:r>
              <a:rPr lang="en-US" sz="3500" b="0" i="0" dirty="0">
                <a:solidFill>
                  <a:srgbClr val="000000"/>
                </a:solidFill>
                <a:effectLst/>
                <a:latin typeface="Times New Roman (Headings)"/>
              </a:rPr>
              <a:t> electron </a:t>
            </a:r>
            <a:r>
              <a:rPr lang="en-US" sz="3500" dirty="0">
                <a:solidFill>
                  <a:srgbClr val="000000"/>
                </a:solidFill>
                <a:latin typeface="Times New Roman (Headings)"/>
              </a:rPr>
              <a:t>ở </a:t>
            </a:r>
            <a:r>
              <a:rPr lang="en-US" sz="3500" b="0" i="0" dirty="0" err="1">
                <a:solidFill>
                  <a:srgbClr val="000000"/>
                </a:solidFill>
                <a:effectLst/>
                <a:latin typeface="Times New Roman (Headings)"/>
              </a:rPr>
              <a:t>lớp</a:t>
            </a:r>
            <a:r>
              <a:rPr lang="en-US" sz="3500" b="0" i="0" dirty="0">
                <a:solidFill>
                  <a:srgbClr val="000000"/>
                </a:solidFill>
                <a:effectLst/>
                <a:latin typeface="Times New Roman (Headings)"/>
              </a:rPr>
              <a:t> </a:t>
            </a:r>
            <a:r>
              <a:rPr lang="en-US" sz="3500" b="0" i="0" dirty="0" err="1">
                <a:solidFill>
                  <a:srgbClr val="000000"/>
                </a:solidFill>
                <a:effectLst/>
                <a:latin typeface="Times New Roman (Headings)"/>
              </a:rPr>
              <a:t>ngoài</a:t>
            </a:r>
            <a:r>
              <a:rPr lang="en-US" sz="3500" b="0" i="0" dirty="0">
                <a:solidFill>
                  <a:srgbClr val="000000"/>
                </a:solidFill>
                <a:effectLst/>
                <a:latin typeface="Times New Roman (Headings)"/>
              </a:rPr>
              <a:t> </a:t>
            </a:r>
            <a:r>
              <a:rPr lang="en-US" sz="3500" b="0" i="0" dirty="0" err="1">
                <a:solidFill>
                  <a:srgbClr val="000000"/>
                </a:solidFill>
                <a:effectLst/>
                <a:latin typeface="Times New Roman (Headings)"/>
              </a:rPr>
              <a:t>cùng</a:t>
            </a:r>
            <a:r>
              <a:rPr lang="en-US" sz="3500" b="0" i="0" dirty="0">
                <a:solidFill>
                  <a:srgbClr val="000000"/>
                </a:solidFill>
                <a:effectLst/>
                <a:latin typeface="Times New Roman (Headings)"/>
              </a:rPr>
              <a:t>?</a:t>
            </a:r>
            <a:endParaRPr lang="en-US" sz="3500" dirty="0">
              <a:latin typeface="Times New Roman (Headings)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F8FD4-9488-173A-4B15-031FF0061160}"/>
              </a:ext>
            </a:extLst>
          </p:cNvPr>
          <p:cNvSpPr txBox="1"/>
          <p:nvPr/>
        </p:nvSpPr>
        <p:spPr>
          <a:xfrm>
            <a:off x="228600" y="2305615"/>
            <a:ext cx="6858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500" b="0" i="0" dirty="0">
                <a:solidFill>
                  <a:srgbClr val="000000"/>
                </a:solidFill>
                <a:effectLst/>
                <a:latin typeface="+mj-lt"/>
              </a:rPr>
              <a:t>Nguyên tử oxygen có 8 electron</a:t>
            </a:r>
            <a:r>
              <a:rPr lang="en-US" sz="35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r>
              <a:rPr lang="vi-VN" sz="3500" b="0" i="0" dirty="0">
                <a:solidFill>
                  <a:srgbClr val="000000"/>
                </a:solidFill>
                <a:effectLst/>
                <a:latin typeface="+mj-lt"/>
              </a:rPr>
              <a:t> được phân bố thành hai lớp electron</a:t>
            </a:r>
          </a:p>
          <a:p>
            <a:pPr algn="just"/>
            <a:r>
              <a:rPr lang="en-US" sz="3500" b="0" i="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vi-VN" sz="3500" b="0" i="0" dirty="0">
                <a:solidFill>
                  <a:srgbClr val="000000"/>
                </a:solidFill>
                <a:effectLst/>
                <a:latin typeface="+mj-lt"/>
              </a:rPr>
              <a:t>Lớp thứ nhất có 2 electron</a:t>
            </a:r>
          </a:p>
          <a:p>
            <a:pPr algn="just"/>
            <a:r>
              <a:rPr lang="en-US" sz="3500" b="0" i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vi-VN" sz="3500" b="0" i="0">
                <a:solidFill>
                  <a:srgbClr val="000000"/>
                </a:solidFill>
                <a:effectLst/>
                <a:latin typeface="+mj-lt"/>
              </a:rPr>
              <a:t>Lớp </a:t>
            </a:r>
            <a:r>
              <a:rPr lang="vi-VN" sz="3500" b="0" i="0" dirty="0">
                <a:solidFill>
                  <a:srgbClr val="000000"/>
                </a:solidFill>
                <a:effectLst/>
                <a:latin typeface="+mj-lt"/>
              </a:rPr>
              <a:t>thứ hai có 6 electron</a:t>
            </a:r>
          </a:p>
        </p:txBody>
      </p:sp>
    </p:spTree>
    <p:extLst>
      <p:ext uri="{BB962C8B-B14F-4D97-AF65-F5344CB8AC3E}">
        <p14:creationId xmlns:p14="http://schemas.microsoft.com/office/powerpoint/2010/main" val="32396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0DF850-6461-EFFD-1CE7-32F7C21E4EA3}"/>
              </a:ext>
            </a:extLst>
          </p:cNvPr>
          <p:cNvSpPr txBox="1"/>
          <p:nvPr/>
        </p:nvSpPr>
        <p:spPr>
          <a:xfrm>
            <a:off x="0" y="67300"/>
            <a:ext cx="6710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IV. KHỐI LƯỢNG CỦA NGUYÊN TỬ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226BE-2EDB-8E7E-FED1-6A22783D62DB}"/>
              </a:ext>
            </a:extLst>
          </p:cNvPr>
          <p:cNvSpPr txBox="1"/>
          <p:nvPr/>
        </p:nvSpPr>
        <p:spPr>
          <a:xfrm>
            <a:off x="3505200" y="726028"/>
            <a:ext cx="615696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8C9774-EC68-2849-9877-77E92F9D3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2" r="27577"/>
          <a:stretch/>
        </p:blipFill>
        <p:spPr>
          <a:xfrm>
            <a:off x="304800" y="1203082"/>
            <a:ext cx="5562600" cy="5083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8DCA85-F91B-5836-08B9-5FD9CC9DDF12}"/>
              </a:ext>
            </a:extLst>
          </p:cNvPr>
          <p:cNvSpPr txBox="1"/>
          <p:nvPr/>
        </p:nvSpPr>
        <p:spPr>
          <a:xfrm>
            <a:off x="6065520" y="1946295"/>
            <a:ext cx="551688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amu.</a:t>
            </a:r>
          </a:p>
          <a:p>
            <a:pPr>
              <a:spcBef>
                <a:spcPts val="1200"/>
              </a:spcBef>
            </a:pP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0,00055 amu.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995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" y="396895"/>
            <a:ext cx="11353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amu.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amu = 1,6605.10</a:t>
            </a:r>
            <a:r>
              <a:rPr lang="en-US" sz="24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173B4-17D9-D62C-E73C-1597FA658849}"/>
              </a:ext>
            </a:extLst>
          </p:cNvPr>
          <p:cNvSpPr txBox="1"/>
          <p:nvPr/>
        </p:nvSpPr>
        <p:spPr>
          <a:xfrm>
            <a:off x="264160" y="2209800"/>
            <a:ext cx="11663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oxygen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8 proton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8 neutron)</a:t>
            </a:r>
          </a:p>
          <a:p>
            <a:pPr>
              <a:spcBef>
                <a:spcPts val="1200"/>
              </a:spcBef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8.1 + 8.1 = 16 (amu)</a:t>
            </a:r>
          </a:p>
        </p:txBody>
      </p:sp>
    </p:spTree>
    <p:extLst>
      <p:ext uri="{BB962C8B-B14F-4D97-AF65-F5344CB8AC3E}">
        <p14:creationId xmlns:p14="http://schemas.microsoft.com/office/powerpoint/2010/main" val="37679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603514"/>
            <a:ext cx="11811000" cy="4843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3500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  <a:endParaRPr lang="en-US" sz="3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@"/>
            </a:pP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lượnh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neutron )</a:t>
            </a:r>
          </a:p>
          <a:p>
            <a:pPr>
              <a:lnSpc>
                <a:spcPct val="150000"/>
              </a:lnSpc>
            </a:pPr>
            <a:r>
              <a:rPr lang="en-US" sz="3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amu.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0,00055 </a:t>
            </a:r>
            <a:r>
              <a:rPr lang="en-US" sz="35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97428"/>
            <a:ext cx="6858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proton, neutron,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proton; 6 neutron;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proton; 14 neutron; 13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6.1 + 6.1 = 12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13.1 + 14.1 = 27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6" name="Picture 5" descr="Quan sát hình 1.5 hãy cho biết: Số proton, neutron, electron trong mỗi nguyên tử carbon và alumini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1272"/>
            <a:ext cx="4572000" cy="2978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4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13BF6-1F86-6CBD-C1DF-688B93E6AFA9}"/>
              </a:ext>
            </a:extLst>
          </p:cNvPr>
          <p:cNvSpPr txBox="1"/>
          <p:nvPr/>
        </p:nvSpPr>
        <p:spPr>
          <a:xfrm>
            <a:off x="114300" y="152400"/>
            <a:ext cx="119634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b="1" i="0" u="none" strike="noStrike" dirty="0">
                <a:solidFill>
                  <a:srgbClr val="008000"/>
                </a:solidFill>
                <a:effectLst/>
                <a:latin typeface="Roboto" panose="02000000000000000000" pitchFamily="2" charset="0"/>
                <a:hlinkClick r:id="rId2"/>
              </a:rPr>
              <a:t>Bài 1.9 trang 6 SBT Khoa học tự nhiên 7:</a:t>
            </a:r>
            <a:r>
              <a:rPr lang="vi-VN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2"/>
              </a:rPr>
              <a:t> </a:t>
            </a:r>
            <a:r>
              <a:rPr lang="vi-VN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2"/>
              </a:rPr>
              <a:t>Tổng số proton, neutron và electron của nguyên tử X là 46. Trong đó số hạt mang điện nhiều hơn số hạt không mang điện là 14.</a:t>
            </a:r>
            <a:endParaRPr lang="vi-VN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a)</a:t>
            </a:r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 Tính số proton, số neutron, số electron của nguyên tử X.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(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đã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làm</a:t>
            </a:r>
            <a:r>
              <a:rPr lang="en-US" b="0" i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)</a:t>
            </a:r>
            <a:endParaRPr lang="vi-VN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b)</a:t>
            </a:r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 Tính khối lượng nguyên tử X.</a:t>
            </a:r>
          </a:p>
          <a:p>
            <a:pPr algn="just"/>
            <a:r>
              <a:rPr lang="vi-VN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c)</a:t>
            </a:r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 Cho biết nguyên tử X có bao nhiêu lớp electron và chỉ ra số electron trên mỗi lớp.</a:t>
            </a:r>
          </a:p>
          <a:p>
            <a:pPr algn="just"/>
            <a:r>
              <a:rPr lang="vi-VN" b="1" i="0" dirty="0">
                <a:solidFill>
                  <a:srgbClr val="008000"/>
                </a:solidFill>
                <a:effectLst/>
                <a:latin typeface="Roboto" panose="02000000000000000000" pitchFamily="2" charset="0"/>
              </a:rPr>
              <a:t>Lời giải:</a:t>
            </a:r>
            <a:endParaRPr lang="vi-VN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a) Gọi số hạt proton, neutron và electron trong nguyên tử X lần lượt là P, N và E.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Nguyên tử trung hòa về điện nên E = P (1)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Tổng số proton, neutron và electron của nguyên tử X là 46 nên: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 + N + E = 46      (2)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Thay E = P vào (2) ta được 2P + N = 46 hay N = 46 – 2P (3)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Trong X số hạt mang điện nhiều hơn số hạt không mang điện là 14 nên: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(P + E) – N = 14 (4)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Thay E = P; N = 46 – 2P vào (4) ta được: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2P – (46 – 2P) = 14 ⇒ P = 15 (= E)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Vậy N = 46 – 2.15 = 16.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Số hạt proton, electron và neutron của X lần lượt là 15, 15, 16.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b) Khối lượng nguyên tử X là: 15 . 1 + 16 . 1 = 31 (amu)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c) Nguyên tử X có 15 electron được sắp xếp vào 3 lớp.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- Lớp thứ nhất (gần hạt nhân nhất) có 2 electron.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- Lớp thứ hai có 8 electron.</a:t>
            </a:r>
          </a:p>
          <a:p>
            <a:pPr algn="just"/>
            <a:r>
              <a:rPr lang="vi-VN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- Lớp thứ ba (lớp ngoài cùng) có 5 electron.</a:t>
            </a:r>
          </a:p>
        </p:txBody>
      </p:sp>
    </p:spTree>
    <p:extLst>
      <p:ext uri="{BB962C8B-B14F-4D97-AF65-F5344CB8AC3E}">
        <p14:creationId xmlns:p14="http://schemas.microsoft.com/office/powerpoint/2010/main" val="1174995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5BBC8D-FAD9-3CBC-4A31-795FB6AD549E}"/>
              </a:ext>
            </a:extLst>
          </p:cNvPr>
          <p:cNvSpPr txBox="1"/>
          <p:nvPr/>
        </p:nvSpPr>
        <p:spPr>
          <a:xfrm>
            <a:off x="76200" y="152400"/>
            <a:ext cx="1211580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500" b="1" i="0" u="none" strike="noStrike" dirty="0">
                <a:solidFill>
                  <a:srgbClr val="008000"/>
                </a:solidFill>
                <a:effectLst/>
                <a:latin typeface="+mj-lt"/>
                <a:hlinkClick r:id="rId2"/>
              </a:rPr>
              <a:t>Bài 1.10* trang 6 SBT Khoa học tự nhiên 7: </a:t>
            </a:r>
            <a:r>
              <a:rPr lang="vi-VN" sz="1500" b="0" i="0" u="none" strike="noStrike" dirty="0">
                <a:solidFill>
                  <a:srgbClr val="333333"/>
                </a:solidFill>
                <a:effectLst/>
                <a:latin typeface="+mj-lt"/>
                <a:hlinkClick r:id="rId2"/>
              </a:rPr>
              <a:t>Tổng số proton, neutron và electron của nguyên tử X là 10.</a:t>
            </a:r>
            <a:endParaRPr lang="vi-VN" sz="1500" b="0" i="0" dirty="0">
              <a:solidFill>
                <a:srgbClr val="212529"/>
              </a:solidFill>
              <a:effectLst/>
              <a:latin typeface="+mj-lt"/>
            </a:endParaRPr>
          </a:p>
          <a:p>
            <a:pPr algn="just"/>
            <a:r>
              <a:rPr lang="vi-VN" sz="1500" b="1" i="0" dirty="0">
                <a:solidFill>
                  <a:srgbClr val="212529"/>
                </a:solidFill>
                <a:effectLst/>
                <a:latin typeface="+mj-lt"/>
              </a:rPr>
              <a:t>a)</a:t>
            </a:r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 Xác định số proton, số neutron, số electron của nguyên tử X. Biết trong nguyên tử X, số neutron lớn hơn số electron và nhỏ hơn 1,5 lần số electron.</a:t>
            </a:r>
          </a:p>
          <a:p>
            <a:pPr algn="just"/>
            <a:r>
              <a:rPr lang="vi-VN" sz="1500" b="1" i="0" dirty="0">
                <a:solidFill>
                  <a:srgbClr val="212529"/>
                </a:solidFill>
                <a:effectLst/>
                <a:latin typeface="+mj-lt"/>
              </a:rPr>
              <a:t>b)</a:t>
            </a:r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 Xác định số đơn vị điện tích hạt nhân của X.</a:t>
            </a:r>
          </a:p>
          <a:p>
            <a:pPr algn="just"/>
            <a:r>
              <a:rPr lang="vi-VN" sz="1500" b="1" i="0" dirty="0">
                <a:solidFill>
                  <a:srgbClr val="212529"/>
                </a:solidFill>
                <a:effectLst/>
                <a:latin typeface="+mj-lt"/>
              </a:rPr>
              <a:t>c)</a:t>
            </a:r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 Tính khối lượng nguyên tử X.</a:t>
            </a:r>
          </a:p>
          <a:p>
            <a:pPr algn="just"/>
            <a:r>
              <a:rPr lang="vi-VN" sz="1500" b="1" i="0" dirty="0">
                <a:solidFill>
                  <a:srgbClr val="212529"/>
                </a:solidFill>
                <a:effectLst/>
                <a:latin typeface="+mj-lt"/>
              </a:rPr>
              <a:t>d)</a:t>
            </a:r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 Cho biết nguyên tử X có bao nhiêu lớp electron và xác định số electron lớp ngoài cùng của X.</a:t>
            </a:r>
          </a:p>
          <a:p>
            <a:pPr algn="just"/>
            <a:r>
              <a:rPr lang="vi-VN" sz="1500" b="1" i="0" dirty="0">
                <a:solidFill>
                  <a:srgbClr val="008000"/>
                </a:solidFill>
                <a:effectLst/>
                <a:latin typeface="+mj-lt"/>
              </a:rPr>
              <a:t>Lời giải:</a:t>
            </a:r>
            <a:endParaRPr lang="vi-VN" sz="1500" b="0" i="0" dirty="0">
              <a:solidFill>
                <a:srgbClr val="212529"/>
              </a:solidFill>
              <a:effectLst/>
              <a:latin typeface="+mj-lt"/>
            </a:endParaRPr>
          </a:p>
          <a:p>
            <a:pPr algn="just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Gọi số proton, electron và neutron trong X lần lượt là P, E, N.</a:t>
            </a:r>
          </a:p>
          <a:p>
            <a:pPr algn="just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Nguyên tử trung hòa về điện nên E = P.</a:t>
            </a:r>
          </a:p>
          <a:p>
            <a:pPr algn="just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Tổng số proton, neutron và electron của nguyên tử X là 10 nên:</a:t>
            </a:r>
          </a:p>
          <a:p>
            <a:pPr algn="just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P + N + E = 10 hay 2E + N = 10 hay N = 10 – 2E.</a:t>
            </a:r>
          </a:p>
          <a:p>
            <a:pPr algn="just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Trong nguyên tử X, số neutron lớn hơn số electron và nhỏ hơn 1,5 lần số electron nên:</a:t>
            </a:r>
          </a:p>
          <a:p>
            <a:pPr algn="just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E &lt; N &lt; 1,5E (1)</a:t>
            </a:r>
          </a:p>
          <a:p>
            <a:pPr algn="just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Thay N = 10 – 2E vào (1) ta được:</a:t>
            </a:r>
          </a:p>
          <a:p>
            <a:pPr algn="just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E &lt; 10 – 2E &lt; 1,5E</a:t>
            </a:r>
          </a:p>
          <a:p>
            <a:pPr algn="l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⇒ 3E &lt; 10 &lt; 3,5E</a:t>
            </a:r>
          </a:p>
          <a:p>
            <a:pPr algn="l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⇒{3E&lt;103,5E&gt;10⇔{E&lt;103≈3,33E&gt;103,5≈2,86⇒3�&lt;103,5�&gt;10⇔�&lt;103≈3,33�&gt;103,5≈2,86</a:t>
            </a:r>
          </a:p>
          <a:p>
            <a:pPr algn="l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Do số electron là số nguyên dương nên E = 3 ( = P) thỏa mãn. Vậy N = 4.</a:t>
            </a:r>
          </a:p>
          <a:p>
            <a:pPr algn="l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Số proton, neutron và electron của nguyên tử X lần lượt là 3, 4, 3.</a:t>
            </a:r>
          </a:p>
          <a:p>
            <a:pPr algn="l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b) Số đơn vị điện tích hạt nhân của X = số proton = 3.</a:t>
            </a:r>
          </a:p>
          <a:p>
            <a:pPr algn="l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c) Khối lượng nguyên tử X: 3.1 + 4.1 = 7 (amu).</a:t>
            </a:r>
          </a:p>
          <a:p>
            <a:pPr algn="l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d) Nguyên tử X có 3 electron được phân bố vào </a:t>
            </a:r>
            <a:r>
              <a:rPr lang="vi-VN" sz="1500" b="1" i="0" dirty="0">
                <a:solidFill>
                  <a:srgbClr val="212529"/>
                </a:solidFill>
                <a:effectLst/>
                <a:latin typeface="+mj-lt"/>
              </a:rPr>
              <a:t>hai lớp</a:t>
            </a:r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:</a:t>
            </a:r>
          </a:p>
          <a:p>
            <a:pPr algn="l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- Lớp thứ nhất (gần hạt nhân nhất) có 2 electron.</a:t>
            </a:r>
          </a:p>
          <a:p>
            <a:pPr algn="l"/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- Lớp thứ hai </a:t>
            </a:r>
            <a:r>
              <a:rPr lang="vi-VN" sz="1500" b="1" i="0" dirty="0">
                <a:solidFill>
                  <a:srgbClr val="212529"/>
                </a:solidFill>
                <a:effectLst/>
                <a:latin typeface="+mj-lt"/>
              </a:rPr>
              <a:t>(lớp ngoài cùng)</a:t>
            </a:r>
            <a:r>
              <a:rPr lang="vi-VN" sz="1500" b="0" i="0" dirty="0">
                <a:solidFill>
                  <a:srgbClr val="212529"/>
                </a:solidFill>
                <a:effectLst/>
                <a:latin typeface="+mj-lt"/>
              </a:rPr>
              <a:t> có 1 electron.</a:t>
            </a:r>
          </a:p>
        </p:txBody>
      </p:sp>
    </p:spTree>
    <p:extLst>
      <p:ext uri="{BB962C8B-B14F-4D97-AF65-F5344CB8AC3E}">
        <p14:creationId xmlns:p14="http://schemas.microsoft.com/office/powerpoint/2010/main" val="2473376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466938-CC68-E9F9-0DE1-92F227C3388B}"/>
              </a:ext>
            </a:extLst>
          </p:cNvPr>
          <p:cNvSpPr txBox="1"/>
          <p:nvPr/>
        </p:nvSpPr>
        <p:spPr>
          <a:xfrm>
            <a:off x="-20320" y="838200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b="1" i="0" dirty="0">
                <a:solidFill>
                  <a:srgbClr val="212529"/>
                </a:solidFill>
                <a:effectLst/>
                <a:latin typeface="+mj-lt"/>
              </a:rPr>
              <a:t>a)</a:t>
            </a:r>
            <a:r>
              <a:rPr lang="vi-VN" sz="3000" b="0" i="0" dirty="0">
                <a:solidFill>
                  <a:srgbClr val="212529"/>
                </a:solidFill>
                <a:effectLst/>
                <a:latin typeface="+mj-lt"/>
              </a:rPr>
              <a:t> Xác định số proton, số neutron và số electron của nguyên tử A, biết trong A, số electron nhỏ hơn số neutron.</a:t>
            </a:r>
          </a:p>
          <a:p>
            <a:pPr algn="just"/>
            <a:r>
              <a:rPr lang="vi-VN" sz="3000" b="1" i="0" dirty="0">
                <a:solidFill>
                  <a:srgbClr val="212529"/>
                </a:solidFill>
                <a:effectLst/>
                <a:latin typeface="+mj-lt"/>
              </a:rPr>
              <a:t>b)</a:t>
            </a:r>
            <a:r>
              <a:rPr lang="vi-VN" sz="3000" b="0" i="0" dirty="0">
                <a:solidFill>
                  <a:srgbClr val="212529"/>
                </a:solidFill>
                <a:effectLst/>
                <a:latin typeface="+mj-lt"/>
              </a:rPr>
              <a:t> Cho biết số electron lớp ngoài cùng của A.</a:t>
            </a:r>
          </a:p>
          <a:p>
            <a:pPr algn="just"/>
            <a:r>
              <a:rPr lang="vi-VN" sz="3000" b="1" i="0" dirty="0">
                <a:solidFill>
                  <a:srgbClr val="008000"/>
                </a:solidFill>
                <a:effectLst/>
                <a:latin typeface="+mj-lt"/>
              </a:rPr>
              <a:t>Lời giải:</a:t>
            </a:r>
            <a:endParaRPr lang="vi-VN" sz="3000" b="0" i="0" dirty="0">
              <a:solidFill>
                <a:srgbClr val="212529"/>
              </a:solidFill>
              <a:effectLst/>
              <a:latin typeface="+mj-lt"/>
            </a:endParaRPr>
          </a:p>
          <a:p>
            <a:pPr algn="just"/>
            <a:r>
              <a:rPr lang="vi-VN" sz="3000" b="0" i="0" dirty="0">
                <a:solidFill>
                  <a:srgbClr val="212529"/>
                </a:solidFill>
                <a:effectLst/>
                <a:latin typeface="+mj-lt"/>
              </a:rPr>
              <a:t>a) Gọi số hạt proton, neutron và electron trong nguyên tử A lần lượt là P, N, E.</a:t>
            </a:r>
          </a:p>
          <a:p>
            <a:pPr algn="just"/>
            <a:r>
              <a:rPr lang="vi-VN" sz="3000" b="0" i="0" dirty="0">
                <a:solidFill>
                  <a:srgbClr val="212529"/>
                </a:solidFill>
                <a:effectLst/>
                <a:latin typeface="+mj-lt"/>
              </a:rPr>
              <a:t>Khối lượng của nguyên tử A là 3 amu nên: P . 1 + N . 1 = 3</a:t>
            </a:r>
          </a:p>
          <a:p>
            <a:pPr algn="just"/>
            <a:r>
              <a:rPr lang="vi-VN" sz="3000" b="0" i="0" dirty="0">
                <a:solidFill>
                  <a:srgbClr val="212529"/>
                </a:solidFill>
                <a:effectLst/>
                <a:latin typeface="+mj-lt"/>
              </a:rPr>
              <a:t>Hay P + N = 3.</a:t>
            </a:r>
          </a:p>
          <a:p>
            <a:pPr algn="just"/>
            <a:r>
              <a:rPr lang="vi-VN" sz="3000" b="0" i="0" dirty="0">
                <a:solidFill>
                  <a:srgbClr val="212529"/>
                </a:solidFill>
                <a:effectLst/>
                <a:latin typeface="+mj-lt"/>
              </a:rPr>
              <a:t>Mà theo bài ra, A có số electron nhỏ hơn số neutron, nghĩa là số proton cũng nhỏ hơn số neutron.</a:t>
            </a:r>
          </a:p>
          <a:p>
            <a:pPr algn="just"/>
            <a:r>
              <a:rPr lang="vi-VN" sz="3000" b="0" i="0" dirty="0">
                <a:solidFill>
                  <a:srgbClr val="212529"/>
                </a:solidFill>
                <a:effectLst/>
                <a:latin typeface="+mj-lt"/>
              </a:rPr>
              <a:t>Vậy P = E = 1; N = 2 thỏa mãn.</a:t>
            </a:r>
          </a:p>
          <a:p>
            <a:pPr algn="just"/>
            <a:r>
              <a:rPr lang="vi-VN" sz="3000" b="0" i="0" dirty="0">
                <a:solidFill>
                  <a:srgbClr val="212529"/>
                </a:solidFill>
                <a:effectLst/>
                <a:latin typeface="+mj-lt"/>
              </a:rPr>
              <a:t>Số hạt proton, neutron và electron trong nguyên tử A lần lượt là 1; 2; 1.</a:t>
            </a:r>
          </a:p>
          <a:p>
            <a:pPr algn="just"/>
            <a:r>
              <a:rPr lang="vi-VN" sz="3000" b="0" i="0" dirty="0">
                <a:solidFill>
                  <a:srgbClr val="212529"/>
                </a:solidFill>
                <a:effectLst/>
                <a:latin typeface="+mj-lt"/>
              </a:rPr>
              <a:t>b) Số electron lớp ngoài cùng của A bằng 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05586-9778-54FE-C7E3-8C5DFD320244}"/>
              </a:ext>
            </a:extLst>
          </p:cNvPr>
          <p:cNvSpPr txBox="1"/>
          <p:nvPr/>
        </p:nvSpPr>
        <p:spPr>
          <a:xfrm>
            <a:off x="308429" y="232559"/>
            <a:ext cx="92891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u="none" strike="noStrike" dirty="0">
                <a:solidFill>
                  <a:srgbClr val="333333"/>
                </a:solidFill>
                <a:effectLst/>
                <a:latin typeface="+mj-lt"/>
                <a:hlinkClick r:id="rId2"/>
              </a:rPr>
              <a:t>Khối lượng của nguyên tử A là 3 amu.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296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7772400" cy="438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440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Hy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-crit (Democritus)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 (“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atomos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”).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62791"/>
          <a:stretch/>
        </p:blipFill>
        <p:spPr bwMode="auto">
          <a:xfrm>
            <a:off x="8134350" y="1143000"/>
            <a:ext cx="3829050" cy="37807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B867B3-32CE-74F4-CFDE-90036154FE49}"/>
              </a:ext>
            </a:extLst>
          </p:cNvPr>
          <p:cNvSpPr txBox="1"/>
          <p:nvPr/>
        </p:nvSpPr>
        <p:spPr>
          <a:xfrm>
            <a:off x="1752600" y="375691"/>
            <a:ext cx="89154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35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645096"/>
            <a:ext cx="1091738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Câu 14: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Cho biết nguyên tử sulfur có 16 electron. Hỏi nguyên tử sulfur có bao nhiêu proton? Hãy chứng minh nguyên tử sulfur trung hòa về điện</a:t>
            </a:r>
            <a:r>
              <a:rPr kumimoji="0" lang="vi-VN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=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= 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-1 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+1 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+16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914400"/>
            <a:ext cx="1091738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vi-VN" sz="2400" b="1" dirty="0">
                <a:latin typeface="+mj-lt"/>
                <a:ea typeface="Times New Roman" pitchFamily="18" charset="0"/>
                <a:cs typeface="Times New Roman" pitchFamily="18" charset="0"/>
              </a:rPr>
              <a:t>Câu 1</a:t>
            </a:r>
            <a:r>
              <a:rPr lang="en-US" sz="2400" b="1" dirty="0">
                <a:latin typeface="+mj-lt"/>
                <a:ea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Hoàn thành thông tin trong bảng sau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24060"/>
              </p:ext>
            </p:extLst>
          </p:nvPr>
        </p:nvGraphicFramePr>
        <p:xfrm>
          <a:off x="1600200" y="1295400"/>
          <a:ext cx="9448800" cy="236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3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38156"/>
              </p:ext>
            </p:extLst>
          </p:nvPr>
        </p:nvGraphicFramePr>
        <p:xfrm>
          <a:off x="1614050" y="1299880"/>
          <a:ext cx="9448800" cy="236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3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+19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0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6325" y="152400"/>
            <a:ext cx="55626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Quan sát hình vẽ mô tả cấu tạo nguyên tử carbon và aluminium (hình 1.5), hãy cho biết mỗi nguyên t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15088"/>
            <a:ext cx="5129530" cy="30949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6325" y="31242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electron.   </a:t>
            </a:r>
            <a:r>
              <a:rPr lang="en-US" dirty="0">
                <a:solidFill>
                  <a:srgbClr val="0000FF"/>
                </a:solidFill>
              </a:rPr>
              <a:t>  </a:t>
            </a:r>
            <a:r>
              <a:rPr lang="en-US" dirty="0"/>
              <a:t>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11049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     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670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18: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a) Hãy tên và số lượng các hạt tương ứng trong hình vẽ mô tả cấu tạo nguyên tử carbon.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b) Em hãy tìm hiểu ý nghĩa của các kí hiệu HB, 2B và 6B được ghi trên một số loại bút chì.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Ruột bút chì thường được làm từ than chì và đất sét. Than chì được cấu tạo từ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43000"/>
            <a:ext cx="3581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8200" y="5029200"/>
            <a:ext cx="105918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7411F7">
                <a:alpha val="4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C5E029-0D81-6722-684D-3C933DD00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533400"/>
            <a:ext cx="105461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965CBC-D8C7-708C-444E-C5CA8059783E}"/>
              </a:ext>
            </a:extLst>
          </p:cNvPr>
          <p:cNvSpPr txBox="1"/>
          <p:nvPr/>
        </p:nvSpPr>
        <p:spPr>
          <a:xfrm>
            <a:off x="1447800" y="30026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viết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tắt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Black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C2F049-E0C0-1095-1545-D931F90075EA}"/>
              </a:ext>
            </a:extLst>
          </p:cNvPr>
          <p:cNvSpPr/>
          <p:nvPr/>
        </p:nvSpPr>
        <p:spPr>
          <a:xfrm>
            <a:off x="1752600" y="9906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547F39-23F9-5C6D-1E3C-CA5AB5AC40BE}"/>
              </a:ext>
            </a:extLst>
          </p:cNvPr>
          <p:cNvCxnSpPr>
            <a:cxnSpLocks/>
          </p:cNvCxnSpPr>
          <p:nvPr/>
        </p:nvCxnSpPr>
        <p:spPr>
          <a:xfrm flipH="1">
            <a:off x="2324100" y="577334"/>
            <a:ext cx="114300" cy="413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84B1EBD-CD5B-3E39-3CBD-632C72CD9981}"/>
              </a:ext>
            </a:extLst>
          </p:cNvPr>
          <p:cNvSpPr/>
          <p:nvPr/>
        </p:nvSpPr>
        <p:spPr>
          <a:xfrm>
            <a:off x="1752600" y="3841373"/>
            <a:ext cx="685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D4E6A6-6A42-5657-73F8-AFBFA0073CE8}"/>
              </a:ext>
            </a:extLst>
          </p:cNvPr>
          <p:cNvCxnSpPr>
            <a:cxnSpLocks/>
          </p:cNvCxnSpPr>
          <p:nvPr/>
        </p:nvCxnSpPr>
        <p:spPr>
          <a:xfrm flipH="1">
            <a:off x="2324100" y="3428107"/>
            <a:ext cx="114300" cy="41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821299-76B2-FC47-E348-3C70349A2935}"/>
              </a:ext>
            </a:extLst>
          </p:cNvPr>
          <p:cNvSpPr txBox="1"/>
          <p:nvPr/>
        </p:nvSpPr>
        <p:spPr>
          <a:xfrm>
            <a:off x="1264804" y="3164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H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viết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tắt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Hard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cứng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3338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875AF6-B60D-3E5B-E697-837DD7CA7324}"/>
              </a:ext>
            </a:extLst>
          </p:cNvPr>
          <p:cNvSpPr txBox="1"/>
          <p:nvPr/>
        </p:nvSpPr>
        <p:spPr>
          <a:xfrm>
            <a:off x="685800" y="381000"/>
            <a:ext cx="9753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kumimoji="0" lang="en-US" altLang="en-US" sz="3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kumimoji="0" lang="en-US" altLang="en-US" sz="3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6 electron (</a:t>
            </a:r>
            <a:r>
              <a:rPr kumimoji="0" lang="en-US" altLang="en-US" sz="3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6 proton (</a:t>
            </a:r>
            <a:r>
              <a:rPr kumimoji="0" lang="en-US" altLang="en-US" sz="3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altLang="en-US" sz="3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6 </a:t>
            </a:r>
            <a:r>
              <a:rPr lang="en-US" alt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( </a:t>
            </a:r>
            <a:r>
              <a:rPr lang="en-US" altLang="en-US" sz="3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98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13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63869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220695"/>
            <a:ext cx="12039600" cy="277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VC Computer\Downloads\Khí-o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454742" cy="21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C Computer\Downloads\nuoc-la-gitim-hieu-ve-nuoc-la-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10050"/>
            <a:ext cx="3505200" cy="22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C Computer\Downloads\thung-nuoc-tinh-khiet-aquafina-500m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58" y="4191000"/>
            <a:ext cx="2971800" cy="21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DAE4E-C296-479C-2CA3-E92110B47D77}"/>
              </a:ext>
            </a:extLst>
          </p:cNvPr>
          <p:cNvSpPr txBox="1"/>
          <p:nvPr/>
        </p:nvSpPr>
        <p:spPr>
          <a:xfrm>
            <a:off x="2800350" y="706767"/>
            <a:ext cx="6096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324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II. CẤU TẠO NGUYÊN TỬ</a:t>
            </a:r>
          </a:p>
          <a:p>
            <a:r>
              <a:rPr lang="en-US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4010025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t="72383" r="30178" b="1728"/>
          <a:stretch/>
        </p:blipFill>
        <p:spPr bwMode="auto">
          <a:xfrm>
            <a:off x="4543425" y="1626758"/>
            <a:ext cx="76200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200" y="5152072"/>
            <a:ext cx="11001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BA91B-2A04-D269-5F13-E84E1D80A11A}"/>
              </a:ext>
            </a:extLst>
          </p:cNvPr>
          <p:cNvSpPr txBox="1"/>
          <p:nvPr/>
        </p:nvSpPr>
        <p:spPr>
          <a:xfrm>
            <a:off x="3048000" y="1134278"/>
            <a:ext cx="6096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A2F58-94CD-007F-3B99-391AC243EFE8}"/>
              </a:ext>
            </a:extLst>
          </p:cNvPr>
          <p:cNvSpPr txBox="1"/>
          <p:nvPr/>
        </p:nvSpPr>
        <p:spPr>
          <a:xfrm>
            <a:off x="517849" y="3554068"/>
            <a:ext cx="4124131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</a:p>
        </p:txBody>
      </p:sp>
    </p:spTree>
    <p:extLst>
      <p:ext uri="{BB962C8B-B14F-4D97-AF65-F5344CB8AC3E}">
        <p14:creationId xmlns:p14="http://schemas.microsoft.com/office/powerpoint/2010/main" val="40660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5864" y="76200"/>
            <a:ext cx="8839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b="1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5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5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413017"/>
            <a:ext cx="64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 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17C18-96F9-2AF5-E03F-5D9EB4E2A561}"/>
              </a:ext>
            </a:extLst>
          </p:cNvPr>
          <p:cNvSpPr txBox="1"/>
          <p:nvPr/>
        </p:nvSpPr>
        <p:spPr>
          <a:xfrm>
            <a:off x="609600" y="773506"/>
            <a:ext cx="7467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F1863-A1DC-0389-2104-41F4FB23E2D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t="72383" r="30178" b="1728"/>
          <a:stretch/>
        </p:blipFill>
        <p:spPr bwMode="auto">
          <a:xfrm>
            <a:off x="6705600" y="1620817"/>
            <a:ext cx="5257800" cy="22768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D5F7AE-CE97-F6CB-54A0-CCE4EA8302FB}"/>
              </a:ext>
            </a:extLst>
          </p:cNvPr>
          <p:cNvSpPr txBox="1"/>
          <p:nvPr/>
        </p:nvSpPr>
        <p:spPr>
          <a:xfrm>
            <a:off x="304800" y="3897686"/>
            <a:ext cx="110490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(p)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(n).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7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D320C6-6044-6199-6656-82E6D3B056EB}"/>
              </a:ext>
            </a:extLst>
          </p:cNvPr>
          <p:cNvSpPr txBox="1"/>
          <p:nvPr/>
        </p:nvSpPr>
        <p:spPr>
          <a:xfrm>
            <a:off x="228600" y="533400"/>
            <a:ext cx="5257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1.3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lithium.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52C28-F70B-DFDD-7B88-2B054C613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2" t="40000" r="29913" b="7778"/>
          <a:stretch/>
        </p:blipFill>
        <p:spPr>
          <a:xfrm>
            <a:off x="5486400" y="533400"/>
            <a:ext cx="6477000" cy="518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7553FC-B6BA-1E7B-F6BC-3EB9DD5EFCDE}"/>
              </a:ext>
            </a:extLst>
          </p:cNvPr>
          <p:cNvSpPr txBox="1"/>
          <p:nvPr/>
        </p:nvSpPr>
        <p:spPr>
          <a:xfrm>
            <a:off x="381000" y="3000613"/>
            <a:ext cx="3962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Electron		</a:t>
            </a:r>
          </a:p>
          <a:p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(3) Neutron		</a:t>
            </a:r>
          </a:p>
          <a:p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(4) Proton</a:t>
            </a:r>
          </a:p>
        </p:txBody>
      </p:sp>
    </p:spTree>
    <p:extLst>
      <p:ext uri="{BB962C8B-B14F-4D97-AF65-F5344CB8AC3E}">
        <p14:creationId xmlns:p14="http://schemas.microsoft.com/office/powerpoint/2010/main" val="20886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135" y="1143000"/>
            <a:ext cx="1127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289EA-0880-31F0-EA5D-558DBE9441FE}"/>
              </a:ext>
            </a:extLst>
          </p:cNvPr>
          <p:cNvSpPr txBox="1"/>
          <p:nvPr/>
        </p:nvSpPr>
        <p:spPr>
          <a:xfrm>
            <a:off x="681135" y="3644920"/>
            <a:ext cx="9525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electron,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5A6B9-2AD5-F85C-335B-73B648662A10}"/>
              </a:ext>
            </a:extLst>
          </p:cNvPr>
          <p:cNvSpPr txBox="1"/>
          <p:nvPr/>
        </p:nvSpPr>
        <p:spPr>
          <a:xfrm>
            <a:off x="1981200" y="340043"/>
            <a:ext cx="78486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DB786-4389-D0BD-5060-E55BD67A79CF}"/>
              </a:ext>
            </a:extLst>
          </p:cNvPr>
          <p:cNvSpPr txBox="1"/>
          <p:nvPr/>
        </p:nvSpPr>
        <p:spPr>
          <a:xfrm>
            <a:off x="681134" y="4360783"/>
            <a:ext cx="1006306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EC2B9C-9A6F-B0BC-733C-9FD01E5FE540}"/>
              </a:ext>
            </a:extLst>
          </p:cNvPr>
          <p:cNvSpPr txBox="1"/>
          <p:nvPr/>
        </p:nvSpPr>
        <p:spPr>
          <a:xfrm>
            <a:off x="681134" y="5084058"/>
            <a:ext cx="937726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500" dirty="0"/>
              <a:t>c) </a:t>
            </a:r>
            <a:r>
              <a:rPr lang="en-US" sz="3500" dirty="0" err="1"/>
              <a:t>Hạt</a:t>
            </a:r>
            <a:r>
              <a:rPr lang="en-US" sz="3500" dirty="0"/>
              <a:t> neutron, </a:t>
            </a:r>
            <a:r>
              <a:rPr lang="en-US" sz="3500" dirty="0" err="1"/>
              <a:t>kí</a:t>
            </a:r>
            <a:r>
              <a:rPr lang="en-US" sz="3500" dirty="0"/>
              <a:t> </a:t>
            </a:r>
            <a:r>
              <a:rPr lang="en-US" sz="3500" dirty="0" err="1"/>
              <a:t>hiệu</a:t>
            </a:r>
            <a:r>
              <a:rPr lang="en-US" sz="3500" dirty="0"/>
              <a:t> </a:t>
            </a:r>
            <a:r>
              <a:rPr lang="en-US" sz="3500" dirty="0" err="1"/>
              <a:t>là</a:t>
            </a:r>
            <a:r>
              <a:rPr lang="en-US" sz="3500" dirty="0"/>
              <a:t> n, </a:t>
            </a:r>
            <a:r>
              <a:rPr lang="en-US" sz="3500" dirty="0" err="1"/>
              <a:t>không</a:t>
            </a:r>
            <a:r>
              <a:rPr lang="en-US" sz="3500" dirty="0"/>
              <a:t> </a:t>
            </a:r>
            <a:r>
              <a:rPr lang="en-US" sz="3500" dirty="0" err="1"/>
              <a:t>mang</a:t>
            </a:r>
            <a:r>
              <a:rPr lang="en-US" sz="3500" dirty="0"/>
              <a:t> </a:t>
            </a:r>
            <a:r>
              <a:rPr lang="en-US" sz="3500" dirty="0" err="1"/>
              <a:t>điện</a:t>
            </a:r>
            <a:r>
              <a:rPr lang="en-US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05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7DEB2D-6696-D785-A08A-C986F0F0A07E}"/>
              </a:ext>
            </a:extLst>
          </p:cNvPr>
          <p:cNvSpPr txBox="1"/>
          <p:nvPr/>
        </p:nvSpPr>
        <p:spPr>
          <a:xfrm>
            <a:off x="457200" y="457200"/>
            <a:ext cx="10668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nhiêu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8A260-BB74-6236-EDB4-215CBAC854E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6" t="21569" r="27433" b="41177"/>
          <a:stretch/>
        </p:blipFill>
        <p:spPr bwMode="auto">
          <a:xfrm>
            <a:off x="1219200" y="1295400"/>
            <a:ext cx="9829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BB2D8F-82BC-201D-4078-94BB2750A24F}"/>
              </a:ext>
            </a:extLst>
          </p:cNvPr>
          <p:cNvSpPr txBox="1"/>
          <p:nvPr/>
        </p:nvSpPr>
        <p:spPr>
          <a:xfrm>
            <a:off x="1905000" y="5567809"/>
            <a:ext cx="9220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en-US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2869</Words>
  <Application>Microsoft Office PowerPoint</Application>
  <PresentationFormat>Widescreen</PresentationFormat>
  <Paragraphs>262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Open Sans</vt:lpstr>
      <vt:lpstr>Roboto</vt:lpstr>
      <vt:lpstr>Times New Roman</vt:lpstr>
      <vt:lpstr>Times New Roman (Headings)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Vẽ sơ đồ tư duy tóm tắt cấu tạo nguyên tử và tạo mô hình nguyên tử</vt:lpstr>
      <vt:lpstr>PowerPoint Presentation</vt:lpstr>
      <vt:lpstr>PowerPoint Presentation</vt:lpstr>
      <vt:lpstr>III. Sự chuyển động của electron trong nguyên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Trang Nguyễn</cp:lastModifiedBy>
  <cp:revision>64</cp:revision>
  <dcterms:created xsi:type="dcterms:W3CDTF">2022-04-26T13:22:24Z</dcterms:created>
  <dcterms:modified xsi:type="dcterms:W3CDTF">2023-09-26T07:48:56Z</dcterms:modified>
</cp:coreProperties>
</file>