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0"/>
  </p:notesMasterIdLst>
  <p:sldIdLst>
    <p:sldId id="256" r:id="rId2"/>
    <p:sldId id="287" r:id="rId3"/>
    <p:sldId id="263" r:id="rId4"/>
    <p:sldId id="258" r:id="rId5"/>
    <p:sldId id="259" r:id="rId6"/>
    <p:sldId id="266" r:id="rId7"/>
    <p:sldId id="283" r:id="rId8"/>
    <p:sldId id="288" r:id="rId9"/>
    <p:sldId id="289" r:id="rId10"/>
    <p:sldId id="290" r:id="rId11"/>
    <p:sldId id="268" r:id="rId12"/>
    <p:sldId id="291" r:id="rId13"/>
    <p:sldId id="269" r:id="rId14"/>
    <p:sldId id="293" r:id="rId15"/>
    <p:sldId id="286" r:id="rId16"/>
    <p:sldId id="270" r:id="rId17"/>
    <p:sldId id="292" r:id="rId18"/>
    <p:sldId id="279" r:id="rId19"/>
  </p:sldIdLst>
  <p:sldSz cx="9144000" cy="5143500" type="screen16x9"/>
  <p:notesSz cx="6858000" cy="9144000"/>
  <p:defaultTextStyle>
    <a:defPPr>
      <a:defRPr lang="en-US"/>
    </a:defPPr>
    <a:lvl1pPr marL="0" algn="l" defTabSz="68598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42991" algn="l" defTabSz="68598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685983" algn="l" defTabSz="68598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28974" algn="l" defTabSz="68598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371966" algn="l" defTabSz="68598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14957" algn="l" defTabSz="68598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057949" algn="l" defTabSz="68598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400940" algn="l" defTabSz="68598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743932" algn="l" defTabSz="68598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100" d="100"/>
          <a:sy n="100" d="100"/>
        </p:scale>
        <p:origin x="540" y="7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F37977-3758-4D1B-8BE8-2BD24FE79675}" type="datetimeFigureOut">
              <a:rPr lang="en-US" smtClean="0"/>
              <a:pPr/>
              <a:t>7/18/2022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2ABE00-D7EF-49C6-8EDA-E2A62A62644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92604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9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91" algn="l" defTabSz="6859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983" algn="l" defTabSz="6859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974" algn="l" defTabSz="6859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966" algn="l" defTabSz="6859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957" algn="l" defTabSz="6859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949" algn="l" defTabSz="6859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940" algn="l" defTabSz="6859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932" algn="l" defTabSz="6859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9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9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9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9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9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9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9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6DFCF9-25F9-45CB-BA53-9482F8940703}" type="datetime1">
              <a:rPr lang="vi-VN" smtClean="0"/>
              <a:pPr/>
              <a:t>18/07/2022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C055C-3B21-4ABD-9BF8-28B86BB5C76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55FD9-FBD3-4478-A747-FA2768065C6B}" type="datetime1">
              <a:rPr lang="vi-VN" smtClean="0"/>
              <a:pPr/>
              <a:t>18/07/2022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C055C-3B21-4ABD-9BF8-28B86BB5C76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4D285-4F30-4737-8A76-831EA436AC1A}" type="datetime1">
              <a:rPr lang="vi-VN" smtClean="0"/>
              <a:pPr/>
              <a:t>18/07/2022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C055C-3B21-4ABD-9BF8-28B86BB5C76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A8F7C-4886-4F4C-8A50-32A7E73C8A2F}" type="datetime1">
              <a:rPr lang="vi-VN" smtClean="0"/>
              <a:pPr/>
              <a:t>18/07/2022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C055C-3B21-4ABD-9BF8-28B86BB5C76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7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6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9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68598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974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371966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14957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057949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40094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743932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5C6E68-9E10-4E73-A2BB-5B1F70AA0F40}" type="datetime1">
              <a:rPr lang="vi-VN" smtClean="0"/>
              <a:pPr/>
              <a:t>18/07/2022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C055C-3B21-4ABD-9BF8-28B86BB5C76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CDC99-3AF5-4356-BF3A-A09979AA56CE}" type="datetime1">
              <a:rPr lang="vi-VN" smtClean="0"/>
              <a:pPr/>
              <a:t>18/07/2022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C055C-3B21-4ABD-9BF8-28B86BB5C76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91" indent="0">
              <a:buNone/>
              <a:defRPr sz="1500" b="1"/>
            </a:lvl2pPr>
            <a:lvl3pPr marL="685983" indent="0">
              <a:buNone/>
              <a:defRPr sz="1400" b="1"/>
            </a:lvl3pPr>
            <a:lvl4pPr marL="1028974" indent="0">
              <a:buNone/>
              <a:defRPr sz="1200" b="1"/>
            </a:lvl4pPr>
            <a:lvl5pPr marL="1371966" indent="0">
              <a:buNone/>
              <a:defRPr sz="1200" b="1"/>
            </a:lvl5pPr>
            <a:lvl6pPr marL="1714957" indent="0">
              <a:buNone/>
              <a:defRPr sz="1200" b="1"/>
            </a:lvl6pPr>
            <a:lvl7pPr marL="2057949" indent="0">
              <a:buNone/>
              <a:defRPr sz="1200" b="1"/>
            </a:lvl7pPr>
            <a:lvl8pPr marL="2400940" indent="0">
              <a:buNone/>
              <a:defRPr sz="1200" b="1"/>
            </a:lvl8pPr>
            <a:lvl9pPr marL="2743932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91" indent="0">
              <a:buNone/>
              <a:defRPr sz="1500" b="1"/>
            </a:lvl2pPr>
            <a:lvl3pPr marL="685983" indent="0">
              <a:buNone/>
              <a:defRPr sz="1400" b="1"/>
            </a:lvl3pPr>
            <a:lvl4pPr marL="1028974" indent="0">
              <a:buNone/>
              <a:defRPr sz="1200" b="1"/>
            </a:lvl4pPr>
            <a:lvl5pPr marL="1371966" indent="0">
              <a:buNone/>
              <a:defRPr sz="1200" b="1"/>
            </a:lvl5pPr>
            <a:lvl6pPr marL="1714957" indent="0">
              <a:buNone/>
              <a:defRPr sz="1200" b="1"/>
            </a:lvl6pPr>
            <a:lvl7pPr marL="2057949" indent="0">
              <a:buNone/>
              <a:defRPr sz="1200" b="1"/>
            </a:lvl7pPr>
            <a:lvl8pPr marL="2400940" indent="0">
              <a:buNone/>
              <a:defRPr sz="1200" b="1"/>
            </a:lvl8pPr>
            <a:lvl9pPr marL="2743932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AA9AF-E316-41DC-B84F-5F0A4A7842F5}" type="datetime1">
              <a:rPr lang="vi-VN" smtClean="0"/>
              <a:pPr/>
              <a:t>18/07/2022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C055C-3B21-4ABD-9BF8-28B86BB5C76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C67CA5-7C42-4379-8441-DC5B45B4EF35}" type="datetime1">
              <a:rPr lang="vi-VN" smtClean="0"/>
              <a:pPr/>
              <a:t>18/07/2022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C055C-3B21-4ABD-9BF8-28B86BB5C76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CCC506-3457-4AE3-85DA-09FABFB961B8}" type="datetime1">
              <a:rPr lang="vi-VN" smtClean="0"/>
              <a:pPr/>
              <a:t>18/07/2022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C055C-3B21-4ABD-9BF8-28B86BB5C76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04788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04789"/>
            <a:ext cx="5111751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076327"/>
            <a:ext cx="3008313" cy="3518297"/>
          </a:xfrm>
        </p:spPr>
        <p:txBody>
          <a:bodyPr/>
          <a:lstStyle>
            <a:lvl1pPr marL="0" indent="0">
              <a:buNone/>
              <a:defRPr sz="1100"/>
            </a:lvl1pPr>
            <a:lvl2pPr marL="342991" indent="0">
              <a:buNone/>
              <a:defRPr sz="900"/>
            </a:lvl2pPr>
            <a:lvl3pPr marL="685983" indent="0">
              <a:buNone/>
              <a:defRPr sz="800"/>
            </a:lvl3pPr>
            <a:lvl4pPr marL="1028974" indent="0">
              <a:buNone/>
              <a:defRPr sz="700"/>
            </a:lvl4pPr>
            <a:lvl5pPr marL="1371966" indent="0">
              <a:buNone/>
              <a:defRPr sz="700"/>
            </a:lvl5pPr>
            <a:lvl6pPr marL="1714957" indent="0">
              <a:buNone/>
              <a:defRPr sz="700"/>
            </a:lvl6pPr>
            <a:lvl7pPr marL="2057949" indent="0">
              <a:buNone/>
              <a:defRPr sz="700"/>
            </a:lvl7pPr>
            <a:lvl8pPr marL="2400940" indent="0">
              <a:buNone/>
              <a:defRPr sz="700"/>
            </a:lvl8pPr>
            <a:lvl9pPr marL="2743932" indent="0">
              <a:buNone/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C3955C-8C13-4591-BA26-0693B4E927CA}" type="datetime1">
              <a:rPr lang="vi-VN" smtClean="0"/>
              <a:pPr/>
              <a:t>18/07/2022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C055C-3B21-4ABD-9BF8-28B86BB5C76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3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2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91" indent="0">
              <a:buNone/>
              <a:defRPr sz="2100"/>
            </a:lvl2pPr>
            <a:lvl3pPr marL="685983" indent="0">
              <a:buNone/>
              <a:defRPr sz="1800"/>
            </a:lvl3pPr>
            <a:lvl4pPr marL="1028974" indent="0">
              <a:buNone/>
              <a:defRPr sz="1500"/>
            </a:lvl4pPr>
            <a:lvl5pPr marL="1371966" indent="0">
              <a:buNone/>
              <a:defRPr sz="1500"/>
            </a:lvl5pPr>
            <a:lvl6pPr marL="1714957" indent="0">
              <a:buNone/>
              <a:defRPr sz="1500"/>
            </a:lvl6pPr>
            <a:lvl7pPr marL="2057949" indent="0">
              <a:buNone/>
              <a:defRPr sz="1500"/>
            </a:lvl7pPr>
            <a:lvl8pPr marL="2400940" indent="0">
              <a:buNone/>
              <a:defRPr sz="1500"/>
            </a:lvl8pPr>
            <a:lvl9pPr marL="2743932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6"/>
          </a:xfrm>
        </p:spPr>
        <p:txBody>
          <a:bodyPr/>
          <a:lstStyle>
            <a:lvl1pPr marL="0" indent="0">
              <a:buNone/>
              <a:defRPr sz="1100"/>
            </a:lvl1pPr>
            <a:lvl2pPr marL="342991" indent="0">
              <a:buNone/>
              <a:defRPr sz="900"/>
            </a:lvl2pPr>
            <a:lvl3pPr marL="685983" indent="0">
              <a:buNone/>
              <a:defRPr sz="800"/>
            </a:lvl3pPr>
            <a:lvl4pPr marL="1028974" indent="0">
              <a:buNone/>
              <a:defRPr sz="700"/>
            </a:lvl4pPr>
            <a:lvl5pPr marL="1371966" indent="0">
              <a:buNone/>
              <a:defRPr sz="700"/>
            </a:lvl5pPr>
            <a:lvl6pPr marL="1714957" indent="0">
              <a:buNone/>
              <a:defRPr sz="700"/>
            </a:lvl6pPr>
            <a:lvl7pPr marL="2057949" indent="0">
              <a:buNone/>
              <a:defRPr sz="700"/>
            </a:lvl7pPr>
            <a:lvl8pPr marL="2400940" indent="0">
              <a:buNone/>
              <a:defRPr sz="700"/>
            </a:lvl8pPr>
            <a:lvl9pPr marL="2743932" indent="0">
              <a:buNone/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4966A1-DE81-460B-9011-AEE4126ABB6E}" type="datetime1">
              <a:rPr lang="vi-VN" smtClean="0"/>
              <a:pPr/>
              <a:t>18/07/2022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C055C-3B21-4ABD-9BF8-28B86BB5C76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vert="horz" lIns="68598" tIns="34299" rIns="68598" bIns="34299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3"/>
          </a:xfrm>
          <a:prstGeom prst="rect">
            <a:avLst/>
          </a:prstGeom>
        </p:spPr>
        <p:txBody>
          <a:bodyPr vert="horz" lIns="68598" tIns="34299" rIns="68598" bIns="34299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5"/>
            <a:ext cx="2133600" cy="273843"/>
          </a:xfrm>
          <a:prstGeom prst="rect">
            <a:avLst/>
          </a:prstGeom>
        </p:spPr>
        <p:txBody>
          <a:bodyPr vert="horz" lIns="68598" tIns="34299" rIns="68598" bIns="34299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B904AB-59B5-4A12-A0CB-D7CCF133016F}" type="datetime1">
              <a:rPr lang="vi-VN" smtClean="0"/>
              <a:pPr/>
              <a:t>18/07/2022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5"/>
            <a:ext cx="2895600" cy="273843"/>
          </a:xfrm>
          <a:prstGeom prst="rect">
            <a:avLst/>
          </a:prstGeom>
        </p:spPr>
        <p:txBody>
          <a:bodyPr vert="horz" lIns="68598" tIns="34299" rIns="68598" bIns="34299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5"/>
            <a:ext cx="2133600" cy="273843"/>
          </a:xfrm>
          <a:prstGeom prst="rect">
            <a:avLst/>
          </a:prstGeom>
        </p:spPr>
        <p:txBody>
          <a:bodyPr vert="horz" lIns="68598" tIns="34299" rIns="68598" bIns="34299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2C055C-3B21-4ABD-9BF8-28B86BB5C765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/>
  <p:txStyles>
    <p:titleStyle>
      <a:lvl1pPr algn="ctr" defTabSz="685983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244" indent="-257244" algn="l" defTabSz="685983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361" indent="-214370" algn="l" defTabSz="685983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479" indent="-171496" algn="l" defTabSz="685983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470" indent="-171496" algn="l" defTabSz="685983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461" indent="-171496" algn="l" defTabSz="685983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6453" indent="-171496" algn="l" defTabSz="6859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9444" indent="-171496" algn="l" defTabSz="6859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2436" indent="-171496" algn="l" defTabSz="6859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5427" indent="-171496" algn="l" defTabSz="6859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9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91" algn="l" defTabSz="6859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983" algn="l" defTabSz="6859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974" algn="l" defTabSz="6859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966" algn="l" defTabSz="6859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957" algn="l" defTabSz="6859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949" algn="l" defTabSz="6859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940" algn="l" defTabSz="6859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932" algn="l" defTabSz="6859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10" Type="http://schemas.openxmlformats.org/officeDocument/2006/relationships/image" Target="../../word/media/image2.svg"/></Relationships>
</file>

<file path=ppt/slides/_rels/slide12.xml.rels><?xml version="1.0" encoding="UTF-8" standalone="yes"?>
<Relationships xmlns="http://schemas.openxmlformats.org/package/2006/relationships"><Relationship Id="rId12" Type="http://schemas.openxmlformats.org/officeDocument/2006/relationships/image" Target="../../word/media/image4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_je12cpnxqw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-iMMWrlbrz8" TargetMode="Externa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uj3XPNFzPHs" TargetMode="Externa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rjf8cuxefVk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418322" y="-176348"/>
            <a:ext cx="4068410" cy="1335255"/>
          </a:xfrm>
          <a:prstGeom prst="rect">
            <a:avLst/>
          </a:prstGeom>
        </p:spPr>
        <p:txBody>
          <a:bodyPr wrap="square" lIns="68598" tIns="34299" rIns="68598" bIns="34299">
            <a:spAutoFit/>
          </a:bodyPr>
          <a:lstStyle/>
          <a:p>
            <a:pPr algn="ctr">
              <a:lnSpc>
                <a:spcPct val="120000"/>
              </a:lnSpc>
              <a:spcBef>
                <a:spcPts val="225"/>
              </a:spcBef>
              <a:spcAft>
                <a:spcPts val="225"/>
              </a:spcAft>
            </a:pPr>
            <a:endParaRPr lang="en-US" sz="1500" dirty="0" smtClean="0"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20000"/>
              </a:lnSpc>
              <a:spcBef>
                <a:spcPts val="225"/>
              </a:spcBef>
              <a:spcAft>
                <a:spcPts val="225"/>
              </a:spcAft>
            </a:pPr>
            <a:r>
              <a:rPr lang="vi-VN" sz="2400" b="1" dirty="0">
                <a:latin typeface="+mj-lt"/>
                <a:ea typeface="Arial" panose="020B0604020202020204" pitchFamily="34" charset="0"/>
                <a:cs typeface="Arial" panose="020B0604020202020204" pitchFamily="34" charset="0"/>
              </a:rPr>
              <a:t>Môn học:</a:t>
            </a:r>
            <a:r>
              <a:rPr lang="en-US" sz="2400" b="1" dirty="0">
                <a:latin typeface="+mj-lt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KHTN - L</a:t>
            </a:r>
            <a:r>
              <a:rPr lang="vi-VN" sz="2400" b="1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ớp:</a:t>
            </a:r>
            <a:r>
              <a:rPr lang="en-US" sz="2400" b="1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vi-VN" sz="2400" b="1" dirty="0" smtClean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7</a:t>
            </a:r>
            <a:endParaRPr lang="en-US" sz="2400" b="1" dirty="0" smtClean="0"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  <a:p>
            <a:pPr algn="ctr">
              <a:lnSpc>
                <a:spcPct val="120000"/>
              </a:lnSpc>
              <a:spcBef>
                <a:spcPts val="225"/>
              </a:spcBef>
              <a:spcAft>
                <a:spcPts val="225"/>
              </a:spcAft>
            </a:pPr>
            <a:r>
              <a:rPr lang="vi-VN" sz="2400" b="1" dirty="0">
                <a:latin typeface="+mj-lt"/>
                <a:ea typeface="Arial" panose="020B0604020202020204" pitchFamily="34" charset="0"/>
                <a:cs typeface="Arial" panose="020B0604020202020204" pitchFamily="34" charset="0"/>
              </a:rPr>
              <a:t>Thời gian thực hiện: </a:t>
            </a:r>
            <a:r>
              <a:rPr lang="en-US" sz="2400" b="1" dirty="0" smtClean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0</a:t>
            </a:r>
            <a:r>
              <a:rPr lang="vi-VN" sz="2400" b="1" dirty="0" smtClean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3</a:t>
            </a:r>
            <a:r>
              <a:rPr lang="en-US" sz="2400" b="1" dirty="0" smtClean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tiết</a:t>
            </a:r>
            <a:endParaRPr lang="en-US" sz="2400" b="1" dirty="0"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" y="1949631"/>
            <a:ext cx="9144000" cy="532408"/>
          </a:xfrm>
          <a:prstGeom prst="rect">
            <a:avLst/>
          </a:prstGeom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68598" tIns="34299" rIns="68598" bIns="34299">
            <a:spAutoFit/>
          </a:bodyPr>
          <a:lstStyle/>
          <a:p>
            <a:pPr algn="ctr">
              <a:lnSpc>
                <a:spcPct val="120000"/>
              </a:lnSpc>
              <a:spcBef>
                <a:spcPts val="225"/>
              </a:spcBef>
              <a:spcAft>
                <a:spcPts val="225"/>
              </a:spcAft>
            </a:pPr>
            <a:r>
              <a:rPr lang="vi-VN" sz="2700" b="1" dirty="0" smtClean="0">
                <a:solidFill>
                  <a:schemeClr val="bg2">
                    <a:lumMod val="10000"/>
                  </a:schemeClr>
                </a:solidFill>
                <a:effectLst>
                  <a:reflection blurRad="6350" stA="60000" endA="900" endPos="58000" dir="5400000" sy="-100000" algn="bl" rotWithShape="0"/>
                </a:effectLst>
                <a:latin typeface="+mj-lt"/>
                <a:ea typeface="Arial" panose="020B0604020202020204" pitchFamily="34" charset="0"/>
                <a:cs typeface="Arial" panose="020B0604020202020204" pitchFamily="34" charset="0"/>
              </a:rPr>
              <a:t>BÀI </a:t>
            </a:r>
            <a:r>
              <a:rPr lang="vi-VN" sz="2700" b="1" dirty="0" smtClean="0">
                <a:solidFill>
                  <a:schemeClr val="bg2">
                    <a:lumMod val="10000"/>
                  </a:schemeClr>
                </a:solidFill>
                <a:effectLst>
                  <a:reflection blurRad="6350" stA="60000" endA="900" endPos="58000" dir="5400000" sy="-100000" algn="bl" rotWithShape="0"/>
                </a:effectLst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09</a:t>
            </a:r>
            <a:r>
              <a:rPr lang="vi-VN" sz="2700" b="1" dirty="0" smtClean="0">
                <a:solidFill>
                  <a:schemeClr val="bg2">
                    <a:lumMod val="10000"/>
                  </a:schemeClr>
                </a:solidFill>
                <a:effectLst>
                  <a:reflection blurRad="6350" stA="60000" endA="900" endPos="58000" dir="5400000" sy="-100000" algn="bl" rotWithShape="0"/>
                </a:effectLst>
                <a:latin typeface="+mj-lt"/>
                <a:ea typeface="Arial" panose="020B0604020202020204" pitchFamily="34" charset="0"/>
                <a:cs typeface="Arial" panose="020B0604020202020204" pitchFamily="34" charset="0"/>
              </a:rPr>
              <a:t>: SỰ TRUYỀN ÂM</a:t>
            </a:r>
            <a:endParaRPr lang="en-US" sz="2700" dirty="0">
              <a:solidFill>
                <a:schemeClr val="bg2">
                  <a:lumMod val="10000"/>
                </a:schemeClr>
              </a:solidFill>
              <a:effectLst>
                <a:reflection blurRad="6350" stA="60000" endA="900" endPos="58000" dir="5400000" sy="-100000" algn="bl" rotWithShape="0"/>
              </a:effectLst>
              <a:latin typeface="+mj-lt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4862CC-3EDF-440A-B446-5F0F52C166CB}" type="datetime1">
              <a:rPr lang="vi-VN" smtClean="0"/>
              <a:pPr/>
              <a:t>18/07/2022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C055C-3B21-4ABD-9BF8-28B86BB5C765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757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77078"/>
            <a:ext cx="9144000" cy="2723321"/>
          </a:xfrm>
        </p:spPr>
        <p:txBody>
          <a:bodyPr>
            <a:noAutofit/>
          </a:bodyPr>
          <a:lstStyle/>
          <a:p>
            <a:pPr algn="l"/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			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20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0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2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2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20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vi-VN" sz="20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vi-VN" sz="20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0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vi-VN" sz="20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spc="-5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spc="-5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2000" spc="-5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spc="-5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2000" spc="-5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spc="-5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000" spc="-5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spc="-5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spc="-5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spc="-5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spc="-5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spc="-5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000" spc="-5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spc="-5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rắn</a:t>
            </a:r>
            <a:r>
              <a:rPr lang="en-US" sz="2000" spc="-5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spc="-5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lỏng</a:t>
            </a:r>
            <a:r>
              <a:rPr lang="en-US" sz="2000" spc="-5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spc="-5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000" spc="-5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spc="-5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2000" spc="-5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spc="-5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000" spc="-5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spc="-5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2000" spc="-5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spc="-5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000" spc="-5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spc="-5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spc="-5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spc="-5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2000" spc="-5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spc="-5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000" spc="-5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vi-VN" sz="2000" spc="-5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vi-VN" sz="2000" spc="-5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spc="-5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000" spc="-5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dao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âmđã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lan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nén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giãn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tức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lan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A8F7C-4886-4F4C-8A50-32A7E73C8A2F}" type="datetime1">
              <a:rPr lang="vi-VN" smtClean="0"/>
              <a:pPr/>
              <a:t>18/07/2022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C055C-3B21-4ABD-9BF8-28B86BB5C765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6828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US" altLang="en-US" dirty="0" err="1" smtClean="0">
                <a:solidFill>
                  <a:srgbClr val="0000CC"/>
                </a:solidFill>
              </a:rPr>
              <a:t>Trò</a:t>
            </a:r>
            <a:r>
              <a:rPr lang="en-US" altLang="en-US" dirty="0" smtClean="0">
                <a:solidFill>
                  <a:srgbClr val="0000CC"/>
                </a:solidFill>
              </a:rPr>
              <a:t> </a:t>
            </a:r>
            <a:r>
              <a:rPr lang="en-US" altLang="en-US" dirty="0" err="1" smtClean="0">
                <a:solidFill>
                  <a:srgbClr val="0000CC"/>
                </a:solidFill>
              </a:rPr>
              <a:t>chơi</a:t>
            </a:r>
            <a:r>
              <a:rPr lang="en-US" altLang="en-US" dirty="0" smtClean="0">
                <a:solidFill>
                  <a:srgbClr val="0000CC"/>
                </a:solidFill>
              </a:rPr>
              <a:t>: “</a:t>
            </a:r>
            <a:r>
              <a:rPr lang="vi-VN" altLang="en-US" dirty="0" smtClean="0">
                <a:solidFill>
                  <a:srgbClr val="0000CC"/>
                </a:solidFill>
              </a:rPr>
              <a:t>giải cứu ếch xanh</a:t>
            </a:r>
            <a:r>
              <a:rPr lang="en-US" altLang="en-US" dirty="0" smtClean="0">
                <a:solidFill>
                  <a:srgbClr val="0000CC"/>
                </a:solidFill>
              </a:rPr>
              <a:t>”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7442" y="1023938"/>
            <a:ext cx="8448261" cy="944562"/>
          </a:xfrm>
        </p:spPr>
        <p:txBody>
          <a:bodyPr>
            <a:noAutofit/>
          </a:bodyPr>
          <a:lstStyle/>
          <a:p>
            <a:pPr algn="just" eaLnBrk="1" hangingPunct="1">
              <a:lnSpc>
                <a:spcPct val="120000"/>
              </a:lnSpc>
            </a:pPr>
            <a:r>
              <a:rPr lang="en-US" altLang="en-US" sz="16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Luật</a:t>
            </a:r>
            <a:r>
              <a:rPr lang="en-US" altLang="en-US" sz="1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altLang="en-US" sz="16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6" name="Graphic 1"/>
          <p:cNvPicPr/>
          <p:nvPr/>
        </p:nvPicPr>
        <p:blipFill>
          <a:blip r:embed="rId2">
            <a:extLst>
              <a:ext uri="{96DAC541-7B7A-43D3-8B79-37D633B846F1}">
                <asvg:svgBlip xmlns:wpc="http://schemas.microsoft.com/office/word/2010/wordprocessingCanvas" xmlns:cx="http://schemas.microsoft.com/office/drawing/2014/chartex" xmlns:mc="http://schemas.openxmlformats.org/markup-compatibility/2006" xmlns:m="http://schemas.openxmlformats.org/officeDocument/2006/math" xmlns:wp14="http://schemas.microsoft.com/office/word/2010/wordprocessingDrawing" xmlns:wp="http://schemas.openxmlformats.org/drawingml/2006/wordprocessingDrawing" xmlns:w14="http://schemas.microsoft.com/office/word/2010/wordml" xmlns:w15="http://schemas.microsoft.com/office/word/2012/wordml" xmlns:w16se="http://schemas.microsoft.com/office/word/2015/wordml/symex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pic="http://schemas.openxmlformats.org/drawingml/2006/picture" xmlns:asvg="http://schemas.microsoft.com/office/drawing/2016/SVG/main" xmlns:w16sdtdh="http://schemas.microsoft.com/office/word/2020/wordml/sdtdatahash" xmlns:w16="http://schemas.microsoft.com/office/word/2018/wordml" xmlns:w16cid="http://schemas.microsoft.com/office/word/2016/wordml/cid" xmlns:w16cex="http://schemas.microsoft.com/office/word/2018/wordml/cex" xmlns:w="http://schemas.openxmlformats.org/wordprocessingml/2006/main" xmlns:w10="urn:schemas-microsoft-com:office:word" xmlns:v="urn:schemas-microsoft-com:vml" xmlns:oel="http://schemas.microsoft.com/office/2019/extlst" xmlns:o="urn:schemas-microsoft-com:office:office" xmlns:am3d="http://schemas.microsoft.com/office/drawing/2017/model3d" xmlns:aink="http://schemas.microsoft.com/office/drawing/2016/ink" xmlns:cx8="http://schemas.microsoft.com/office/drawing/2016/5/14/chartex" xmlns:cx7="http://schemas.microsoft.com/office/drawing/2016/5/13/chartex" xmlns:cx6="http://schemas.microsoft.com/office/drawing/2016/5/12/chartex" xmlns:cx5="http://schemas.microsoft.com/office/drawing/2016/5/11/chartex" xmlns:cx4="http://schemas.microsoft.com/office/drawing/2016/5/10/chartex" xmlns:cx3="http://schemas.microsoft.com/office/drawing/2016/5/9/chartex" xmlns:cx2="http://schemas.microsoft.com/office/drawing/2015/10/21/chartex" xmlns:cx1="http://schemas.microsoft.com/office/drawing/2015/9/8/chartex" xmlns="" xmlns:lc="http://schemas.openxmlformats.org/drawingml/2006/lockedCanvas" r:embed="rId10"/>
              </a:ext>
            </a:extLst>
          </a:blip>
          <a:stretch>
            <a:fillRect/>
          </a:stretch>
        </p:blipFill>
        <p:spPr>
          <a:xfrm>
            <a:off x="2884209" y="1809750"/>
            <a:ext cx="3514725" cy="2266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521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A8F7C-4886-4F4C-8A50-32A7E73C8A2F}" type="datetime1">
              <a:rPr lang="vi-VN" smtClean="0"/>
              <a:pPr/>
              <a:t>18/07/2022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C055C-3B21-4ABD-9BF8-28B86BB5C765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6" name="Graphic 2"/>
          <p:cNvPicPr/>
          <p:nvPr/>
        </p:nvPicPr>
        <p:blipFill>
          <a:blip r:embed="rId2">
            <a:extLst>
              <a:ext uri="{96DAC541-7B7A-43D3-8B79-37D633B846F1}">
                <asvg:svgBlip xmlns:lc="http://schemas.openxmlformats.org/drawingml/2006/lockedCanvas" xmlns:asvg="http://schemas.microsoft.com/office/drawing/2016/SVG/main" xmlns:w16sdtdh="http://schemas.microsoft.com/office/word/2020/wordml/sdtdatahash" xmlns:w16="http://schemas.microsoft.com/office/word/2018/wordml" xmlns:w16cid="http://schemas.microsoft.com/office/word/2016/wordml/cid" xmlns:w16cex="http://schemas.microsoft.com/office/word/2018/wordml/cex" xmlns:w="http://schemas.openxmlformats.org/wordprocessingml/2006/main" xmlns:w10="urn:schemas-microsoft-com:office:word" xmlns:v="urn:schemas-microsoft-com:vml" xmlns:oel="http://schemas.microsoft.com/office/2019/extlst" xmlns:o="urn:schemas-microsoft-com:office:office" xmlns:am3d="http://schemas.microsoft.com/office/drawing/2017/model3d" xmlns:aink="http://schemas.microsoft.com/office/drawing/2016/ink" xmlns:cx8="http://schemas.microsoft.com/office/drawing/2016/5/14/chartex" xmlns:cx7="http://schemas.microsoft.com/office/drawing/2016/5/13/chartex" xmlns:cx6="http://schemas.microsoft.com/office/drawing/2016/5/12/chartex" xmlns:cx5="http://schemas.microsoft.com/office/drawing/2016/5/11/chartex" xmlns:cx4="http://schemas.microsoft.com/office/drawing/2016/5/10/chartex" xmlns:cx3="http://schemas.microsoft.com/office/drawing/2016/5/9/chartex" xmlns:cx2="http://schemas.microsoft.com/office/drawing/2015/10/21/chartex" xmlns:cx1="http://schemas.microsoft.com/office/drawing/2015/9/8/chartex" xmlns="" xmlns:pic="http://schemas.openxmlformats.org/drawingml/2006/picture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6se="http://schemas.microsoft.com/office/word/2015/wordml/symex" xmlns:w15="http://schemas.microsoft.com/office/word/2012/wordml" xmlns:w14="http://schemas.microsoft.com/office/word/2010/wordml" xmlns:wp="http://schemas.openxmlformats.org/drawingml/2006/wordprocessingDrawing" xmlns:wp14="http://schemas.microsoft.com/office/word/2010/wordprocessingDrawing" xmlns:m="http://schemas.openxmlformats.org/officeDocument/2006/math" xmlns:mc="http://schemas.openxmlformats.org/markup-compatibility/2006" xmlns:cx="http://schemas.microsoft.com/office/drawing/2014/chartex" xmlns:wpc="http://schemas.microsoft.com/office/word/2010/wordprocessingCanvas" r:embed="rId12"/>
              </a:ext>
            </a:extLst>
          </a:blip>
          <a:stretch>
            <a:fillRect/>
          </a:stretch>
        </p:blipFill>
        <p:spPr>
          <a:xfrm>
            <a:off x="1891360" y="1078914"/>
            <a:ext cx="5454483" cy="3224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0989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"/>
            <a:ext cx="9013825" cy="2647950"/>
          </a:xfrm>
        </p:spPr>
        <p:txBody>
          <a:bodyPr rtlCol="0">
            <a:noAutofit/>
          </a:bodyPr>
          <a:lstStyle/>
          <a:p>
            <a:pPr algn="ctr" eaLnBrk="1" hangingPunct="1">
              <a:spcBef>
                <a:spcPts val="0"/>
              </a:spcBef>
              <a:buFont typeface="Arial" panose="020B0604020202020204" pitchFamily="34" charset="0"/>
              <a:buNone/>
              <a:defRPr/>
            </a:pPr>
            <a:r>
              <a:rPr lang="vi-VN" sz="13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PH</a:t>
            </a:r>
            <a:r>
              <a:rPr lang="en-US" sz="13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IẾU </a:t>
            </a:r>
            <a:r>
              <a:rPr lang="en-US" sz="13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HỌC </a:t>
            </a:r>
            <a:r>
              <a:rPr lang="en-US" sz="13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TẬP</a:t>
            </a:r>
            <a:r>
              <a:rPr lang="vi-VN" sz="13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: </a:t>
            </a:r>
            <a:r>
              <a:rPr lang="en-US" sz="1300" b="1" i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Chọn</a:t>
            </a:r>
            <a:r>
              <a:rPr lang="en-US" sz="13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300" b="1" i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đáp</a:t>
            </a:r>
            <a:r>
              <a:rPr lang="en-US" sz="13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300" b="1" i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án</a:t>
            </a:r>
            <a:r>
              <a:rPr lang="en-US" sz="13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300" b="1" i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đúng</a:t>
            </a:r>
            <a:r>
              <a:rPr lang="en-US" sz="13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300" b="1" i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13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300" b="1" i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các</a:t>
            </a:r>
            <a:r>
              <a:rPr lang="en-US" sz="13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300" b="1" i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13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300" b="1" i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13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:</a:t>
            </a:r>
            <a:endParaRPr lang="en-US" sz="1300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en-US" sz="1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TRẮC NGHIỆM</a:t>
            </a:r>
            <a:endParaRPr lang="en-US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1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nghiên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1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indent="0">
              <a:buNone/>
            </a:pP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   A. </a:t>
            </a:r>
            <a:r>
              <a:rPr lang="en-US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   B. </a:t>
            </a:r>
            <a:r>
              <a:rPr lang="en-US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càng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loãng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càng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kém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   C. </a:t>
            </a:r>
            <a:r>
              <a:rPr lang="en-US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dao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   D. </a:t>
            </a:r>
            <a:r>
              <a:rPr lang="en-US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r>
              <a:rPr lang="en-US" sz="1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1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2: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coi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  <a:p>
            <a:pPr marL="0" indent="0">
              <a:buNone/>
            </a:pP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chảy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thác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	B. </a:t>
            </a:r>
            <a:r>
              <a:rPr lang="en-US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sân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0" indent="0">
              <a:buNone/>
            </a:pP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				D. </a:t>
            </a:r>
            <a:r>
              <a:rPr lang="en-US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sáo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cầm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0" indent="0">
              <a:buNone/>
            </a:pPr>
            <a:r>
              <a:rPr lang="en-US" sz="1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1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3: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? </a:t>
            </a:r>
          </a:p>
          <a:p>
            <a:pPr marL="0" indent="0">
              <a:buNone/>
            </a:pP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căng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				B. </a:t>
            </a:r>
            <a:r>
              <a:rPr lang="en-US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nén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0" indent="0">
              <a:buNone/>
            </a:pP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bẻ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cong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				D. </a:t>
            </a:r>
            <a:r>
              <a:rPr lang="en-US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dao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0" indent="0">
              <a:buNone/>
            </a:pPr>
            <a:r>
              <a:rPr lang="en-US" sz="1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1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4: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cụm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0" indent="0">
              <a:buNone/>
            </a:pP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.............. ....... </a:t>
            </a:r>
            <a:r>
              <a:rPr lang="en-US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……………….</a:t>
            </a:r>
          </a:p>
          <a:p>
            <a:pPr marL="0" indent="0">
              <a:buNone/>
            </a:pP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thổi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sáo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ống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sáo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......................... </a:t>
            </a:r>
            <a:r>
              <a:rPr lang="en-US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…………………</a:t>
            </a:r>
          </a:p>
          <a:p>
            <a:pPr marL="0" indent="0">
              <a:buNone/>
            </a:pPr>
            <a:r>
              <a:rPr lang="en-US" sz="1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1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5: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lặn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thợ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lặn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chuông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1/20 </a:t>
            </a:r>
            <a:r>
              <a:rPr lang="en-US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giây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reo. </a:t>
            </a:r>
            <a:r>
              <a:rPr lang="en-US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chìm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thợ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lặn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0" indent="0">
              <a:buNone/>
            </a:pP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   A. 35 m        B. 17 m        C. 75 m        D. 305 m</a:t>
            </a:r>
          </a:p>
          <a:p>
            <a:pPr marL="0" indent="0">
              <a:buNone/>
            </a:pPr>
            <a:r>
              <a:rPr lang="en-US" sz="1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1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6: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đoàn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sân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ga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dừng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đấy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lâu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ga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2km </a:t>
            </a:r>
            <a:r>
              <a:rPr lang="en-US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áp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tai </a:t>
            </a:r>
            <a:r>
              <a:rPr lang="en-US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sắt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tốc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ray </a:t>
            </a:r>
            <a:r>
              <a:rPr lang="en-US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6100 m/s.</a:t>
            </a:r>
          </a:p>
          <a:p>
            <a:pPr marL="0" indent="0">
              <a:buNone/>
            </a:pP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   A. 1200 s        B. 3050 s        C. 305 s        D. 0,328 s</a:t>
            </a:r>
          </a:p>
        </p:txBody>
      </p:sp>
    </p:spTree>
    <p:extLst>
      <p:ext uri="{BB962C8B-B14F-4D97-AF65-F5344CB8AC3E}">
        <p14:creationId xmlns:p14="http://schemas.microsoft.com/office/powerpoint/2010/main" val="3375249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263725" y="1722533"/>
            <a:ext cx="8608979" cy="161405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ctr" defTabSz="914400">
              <a:spcBef>
                <a:spcPct val="0"/>
              </a:spcBef>
              <a:defRPr/>
            </a:pP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B</a:t>
            </a:r>
            <a:r>
              <a:rPr lang="vi-VN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ÀI</a:t>
            </a: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vi-VN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09</a:t>
            </a: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. </a:t>
            </a:r>
            <a:r>
              <a:rPr lang="vi-VN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SỰ TRUYỀN ÂM</a:t>
            </a: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</a:p>
          <a:p>
            <a:pPr lvl="0" algn="ctr" defTabSz="914400">
              <a:spcBef>
                <a:spcPct val="0"/>
              </a:spcBef>
              <a:defRPr/>
            </a:pP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(</a:t>
            </a:r>
            <a:r>
              <a:rPr lang="en-US" sz="2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Tiết</a:t>
            </a: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vi-VN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3</a:t>
            </a: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)</a:t>
            </a:r>
            <a:endParaRPr kumimoji="0" lang="en-US" sz="18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882268" y="1722533"/>
            <a:ext cx="7772400" cy="11025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860234" y="1722533"/>
            <a:ext cx="7772400" cy="11025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4400" b="0" i="0" u="none" strike="noStrike" kern="1200" cap="none" spc="0" normalizeH="0" baseline="0" noProof="0" dirty="0" smtClean="0">
              <a:ln>
                <a:noFill/>
              </a:ln>
              <a:solidFill>
                <a:srgbClr val="66FFFF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838200" y="1733550"/>
            <a:ext cx="7772400" cy="11025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lvl="0" algn="ctr" defTabSz="914400">
              <a:spcBef>
                <a:spcPct val="0"/>
              </a:spcBef>
              <a:defRPr/>
            </a:pPr>
            <a:endParaRPr kumimoji="0" lang="en-US" sz="4400" b="0" i="0" u="none" strike="noStrike" kern="120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0145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62200" y="1962150"/>
            <a:ext cx="4419600" cy="1219200"/>
          </a:xfrm>
        </p:spPr>
        <p:txBody>
          <a:bodyPr/>
          <a:lstStyle/>
          <a:p>
            <a:r>
              <a:rPr lang="en-US" b="1" smtClean="0">
                <a:solidFill>
                  <a:srgbClr val="FFFF00"/>
                </a:solidFill>
              </a:rPr>
              <a:t>Vận dụng</a:t>
            </a:r>
            <a:endParaRPr lang="en-US" b="1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>
          <a:xfrm>
            <a:off x="92869" y="63500"/>
            <a:ext cx="8958262" cy="993775"/>
          </a:xfrm>
        </p:spPr>
        <p:txBody>
          <a:bodyPr/>
          <a:lstStyle/>
          <a:p>
            <a:pPr algn="ctr" eaLnBrk="1" hangingPunct="1"/>
            <a:r>
              <a:rPr lang="vi-VN" altLang="en-US" sz="20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SÁT</a:t>
            </a:r>
            <a:r>
              <a:rPr lang="en-US" altLang="en-US" sz="20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0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</a:t>
            </a:r>
            <a:r>
              <a:rPr lang="en-US" altLang="en-US" sz="20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 </a:t>
            </a:r>
            <a:r>
              <a:rPr lang="en-US" altLang="en-US" sz="20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 </a:t>
            </a:r>
            <a:r>
              <a:rPr lang="en-US" altLang="en-US" sz="20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vi-VN" altLang="en-US" sz="20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vi-VN" altLang="en-US" sz="20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altLang="en-US" sz="2000" b="1" i="1" u="sng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 nghiệm 1</a:t>
            </a:r>
            <a:r>
              <a:rPr lang="en-US" altLang="en-US" sz="2000" b="1" i="1" u="sng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en-US" sz="2000" i="1" u="sng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_je12cpnxqw"/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485775" y="1057275"/>
            <a:ext cx="8172450" cy="3914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9071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A8F7C-4886-4F4C-8A50-32A7E73C8A2F}" type="datetime1">
              <a:rPr lang="vi-VN" smtClean="0"/>
              <a:pPr/>
              <a:t>18/07/2022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C055C-3B21-4ABD-9BF8-28B86BB5C765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6" name="Right Arrow 5"/>
          <p:cNvSpPr/>
          <p:nvPr/>
        </p:nvSpPr>
        <p:spPr>
          <a:xfrm>
            <a:off x="266700" y="4321107"/>
            <a:ext cx="2124075" cy="44608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TextBox 5"/>
          <p:cNvSpPr txBox="1">
            <a:spLocks noChangeArrowheads="1"/>
          </p:cNvSpPr>
          <p:nvPr/>
        </p:nvSpPr>
        <p:spPr bwMode="auto">
          <a:xfrm>
            <a:off x="2495550" y="4059309"/>
            <a:ext cx="664845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vi-VN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de-DE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 </a:t>
            </a:r>
            <a:r>
              <a:rPr lang="de-DE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 dụ chứng tỏ âm truyền trong chất rắn nhanh hơn trong chất lỏng, trong chất lỏng nhanh hơn trong chất khí</a:t>
            </a:r>
            <a:r>
              <a:rPr lang="vi-VN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  <a:endParaRPr lang="en-US" altLang="en-US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786187" y="41961"/>
            <a:ext cx="16287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2000" b="1" i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 nghiệm </a:t>
            </a:r>
            <a:r>
              <a:rPr lang="vi-VN" altLang="en-US" sz="2000" b="1" i="1" u="sng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2000" b="1" i="1" u="sng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000" dirty="0"/>
          </a:p>
        </p:txBody>
      </p:sp>
      <p:pic>
        <p:nvPicPr>
          <p:cNvPr id="10" name="-iMMWrlbrz8"/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647700" y="467627"/>
            <a:ext cx="7915275" cy="331777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23825" y="4033753"/>
            <a:ext cx="28670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 nội dung “Em có biết”</a:t>
            </a:r>
            <a:endParaRPr lang="en-US" sz="1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533650" y="4230720"/>
            <a:ext cx="6553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 thích tốc độ truyền âm trong các môi </a:t>
            </a:r>
            <a:r>
              <a:rPr lang="de-DE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vi-VN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7007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7" grpId="1"/>
      <p:bldP spid="11" grpId="0"/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2642100" y="96838"/>
            <a:ext cx="3565525" cy="387350"/>
          </a:xfrm>
          <a:prstGeom prst="rect">
            <a:avLst/>
          </a:prstGeom>
        </p:spPr>
        <p:txBody>
          <a:bodyPr anchor="ctr"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sz="225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BÀI </a:t>
            </a:r>
            <a:r>
              <a:rPr lang="vi-VN" sz="225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09</a:t>
            </a:r>
            <a:r>
              <a:rPr lang="en-US" sz="225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225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 TRUYỀN ÂM</a:t>
            </a:r>
            <a:endParaRPr lang="en-US" sz="225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0" y="484188"/>
            <a:ext cx="9144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635000" y="1081088"/>
            <a:ext cx="4675188" cy="1610807"/>
            <a:chOff x="389482" y="864156"/>
            <a:chExt cx="8365035" cy="1778897"/>
          </a:xfrm>
        </p:grpSpPr>
        <p:sp>
          <p:nvSpPr>
            <p:cNvPr id="4" name="Rectangle 3"/>
            <p:cNvSpPr/>
            <p:nvPr/>
          </p:nvSpPr>
          <p:spPr>
            <a:xfrm>
              <a:off x="389482" y="864156"/>
              <a:ext cx="4489652" cy="441609"/>
            </a:xfrm>
            <a:prstGeom prst="rect">
              <a:avLst/>
            </a:prstGeom>
            <a:ln>
              <a:noFill/>
            </a:ln>
          </p:spPr>
          <p:txBody>
            <a:bodyPr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b="1" dirty="0" err="1">
                  <a:ln w="0"/>
                  <a:solidFill>
                    <a:srgbClr val="FF0000"/>
                  </a:solidFill>
                  <a:effectLst>
                    <a:reflection blurRad="6350" stA="53000" endA="300" endPos="35500" dir="5400000" sy="-90000" algn="bl" rotWithShape="0"/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Hướng</a:t>
              </a:r>
              <a:r>
                <a:rPr lang="en-US" sz="2000" b="1" dirty="0">
                  <a:ln w="0"/>
                  <a:solidFill>
                    <a:srgbClr val="FF0000"/>
                  </a:solidFill>
                  <a:effectLst>
                    <a:reflection blurRad="6350" stA="53000" endA="300" endPos="35500" dir="5400000" sy="-90000" algn="bl" rotWithShape="0"/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ln w="0"/>
                  <a:solidFill>
                    <a:srgbClr val="FF0000"/>
                  </a:solidFill>
                  <a:effectLst>
                    <a:reflection blurRad="6350" stA="53000" endA="300" endPos="35500" dir="5400000" sy="-90000" algn="bl" rotWithShape="0"/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dẫn</a:t>
              </a:r>
              <a:r>
                <a:rPr lang="en-US" sz="2000" b="1" dirty="0">
                  <a:ln w="0"/>
                  <a:solidFill>
                    <a:srgbClr val="FF0000"/>
                  </a:solidFill>
                  <a:effectLst>
                    <a:reflection blurRad="6350" stA="53000" endA="300" endPos="35500" dir="5400000" sy="-90000" algn="bl" rotWithShape="0"/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ln w="0"/>
                  <a:solidFill>
                    <a:srgbClr val="FF0000"/>
                  </a:solidFill>
                  <a:effectLst>
                    <a:reflection blurRad="6350" stA="53000" endA="300" endPos="35500" dir="5400000" sy="-90000" algn="bl" rotWithShape="0"/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về</a:t>
              </a:r>
              <a:r>
                <a:rPr lang="en-US" sz="2000" b="1" dirty="0">
                  <a:ln w="0"/>
                  <a:solidFill>
                    <a:srgbClr val="FF0000"/>
                  </a:solidFill>
                  <a:effectLst>
                    <a:reflection blurRad="6350" stA="53000" endA="300" endPos="35500" dir="5400000" sy="-90000" algn="bl" rotWithShape="0"/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ln w="0"/>
                  <a:solidFill>
                    <a:srgbClr val="FF0000"/>
                  </a:solidFill>
                  <a:effectLst>
                    <a:reflection blurRad="6350" stA="53000" endA="300" endPos="35500" dir="5400000" sy="-90000" algn="bl" rotWithShape="0"/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nhà</a:t>
              </a:r>
              <a:r>
                <a:rPr lang="en-US" sz="2000" b="1" dirty="0">
                  <a:ln w="0"/>
                  <a:solidFill>
                    <a:srgbClr val="FF0000"/>
                  </a:solidFill>
                  <a:effectLst>
                    <a:reflection blurRad="6350" stA="53000" endA="300" endPos="35500" dir="5400000" sy="-90000" algn="bl" rotWithShape="0"/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</a:p>
          </p:txBody>
        </p:sp>
        <p:sp>
          <p:nvSpPr>
            <p:cNvPr id="7" name="Rectangle 131"/>
            <p:cNvSpPr>
              <a:spLocks noChangeArrowheads="1"/>
            </p:cNvSpPr>
            <p:nvPr/>
          </p:nvSpPr>
          <p:spPr bwMode="auto">
            <a:xfrm>
              <a:off x="389482" y="1521404"/>
              <a:ext cx="8365035" cy="1121649"/>
            </a:xfrm>
            <a:prstGeom prst="rect">
              <a:avLst/>
            </a:prstGeom>
            <a:noFill/>
            <a:ln w="28575" cmpd="thinThick">
              <a:solidFill>
                <a:schemeClr val="accent6">
                  <a:lumMod val="60000"/>
                  <a:lumOff val="40000"/>
                </a:schemeClr>
              </a:solidFill>
              <a:miter lim="800000"/>
              <a:headEnd/>
              <a:tailEnd/>
            </a:ln>
            <a:extLst/>
          </p:spPr>
          <p:txBody>
            <a:bodyPr>
              <a:spAutoFit/>
            </a:bodyPr>
            <a:lstStyle>
              <a:lvl1pPr>
                <a:defRPr b="1">
                  <a:solidFill>
                    <a:schemeClr val="tx1"/>
                  </a:solidFill>
                  <a:latin typeface=".VnTime" panose="020B7200000000000000" pitchFamily="34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.VnTime" panose="020B7200000000000000" pitchFamily="34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.VnTime" panose="020B7200000000000000" pitchFamily="34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.VnTime" panose="020B7200000000000000" pitchFamily="34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.VnTime" panose="020B7200000000000000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.VnTime" panose="020B7200000000000000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.VnTime" panose="020B7200000000000000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.VnTime" panose="020B7200000000000000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.VnTime" panose="020B7200000000000000" pitchFamily="34" charset="0"/>
                </a:defRPr>
              </a:lvl9pPr>
            </a:lstStyle>
            <a:p>
              <a:pPr marL="342900" indent="-342900" algn="just" eaLnBrk="1" fontAlgn="auto" hangingPunct="1">
                <a:spcBef>
                  <a:spcPts val="0"/>
                </a:spcBef>
                <a:spcAft>
                  <a:spcPts val="0"/>
                </a:spcAft>
                <a:buFont typeface="Wingdings 2" panose="05020102010507070707" pitchFamily="18" charset="2"/>
                <a:buChar char="³"/>
                <a:defRPr/>
              </a:pPr>
              <a:r>
                <a:rPr lang="en-US" altLang="en-US" sz="2000" b="0" dirty="0" err="1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 2" panose="05020102010507070707" pitchFamily="18" charset="2"/>
                </a:rPr>
                <a:t>Học</a:t>
              </a:r>
              <a:r>
                <a:rPr lang="en-US" altLang="en-US" sz="2000" b="0" dirty="0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 2" panose="05020102010507070707" pitchFamily="18" charset="2"/>
                </a:rPr>
                <a:t> </a:t>
              </a:r>
              <a:r>
                <a:rPr lang="en-US" altLang="en-US" sz="2000" b="0" dirty="0" err="1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 2" panose="05020102010507070707" pitchFamily="18" charset="2"/>
                </a:rPr>
                <a:t>bài</a:t>
              </a:r>
              <a:r>
                <a:rPr lang="en-US" altLang="en-US" sz="2000" b="0" dirty="0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 2" panose="05020102010507070707" pitchFamily="18" charset="2"/>
                </a:rPr>
                <a:t> </a:t>
              </a:r>
              <a:r>
                <a:rPr lang="en-US" altLang="en-US" sz="2000" b="0" dirty="0" err="1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 2" panose="05020102010507070707" pitchFamily="18" charset="2"/>
                </a:rPr>
                <a:t>và</a:t>
              </a:r>
              <a:r>
                <a:rPr lang="en-US" altLang="en-US" sz="2000" b="0" dirty="0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 2" panose="05020102010507070707" pitchFamily="18" charset="2"/>
                </a:rPr>
                <a:t> </a:t>
              </a:r>
              <a:r>
                <a:rPr lang="en-US" altLang="en-US" sz="2000" b="0" dirty="0" err="1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 2" panose="05020102010507070707" pitchFamily="18" charset="2"/>
                </a:rPr>
                <a:t>làm</a:t>
              </a:r>
              <a:r>
                <a:rPr lang="en-US" altLang="en-US" sz="2000" b="0" dirty="0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 2" panose="05020102010507070707" pitchFamily="18" charset="2"/>
                </a:rPr>
                <a:t> </a:t>
              </a:r>
              <a:r>
                <a:rPr lang="en-US" altLang="en-US" sz="2000" b="0" dirty="0" err="1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 2" panose="05020102010507070707" pitchFamily="18" charset="2"/>
                </a:rPr>
                <a:t>các</a:t>
              </a:r>
              <a:r>
                <a:rPr lang="en-US" altLang="en-US" sz="2000" b="0" dirty="0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 2" panose="05020102010507070707" pitchFamily="18" charset="2"/>
                </a:rPr>
                <a:t> </a:t>
              </a:r>
              <a:r>
                <a:rPr lang="en-US" altLang="en-US" sz="2000" b="0" dirty="0" err="1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 2" panose="05020102010507070707" pitchFamily="18" charset="2"/>
                </a:rPr>
                <a:t>bài</a:t>
              </a:r>
              <a:r>
                <a:rPr lang="en-US" altLang="en-US" sz="2000" b="0" dirty="0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 2" panose="05020102010507070707" pitchFamily="18" charset="2"/>
                </a:rPr>
                <a:t> </a:t>
              </a:r>
              <a:r>
                <a:rPr lang="en-US" altLang="en-US" sz="2000" b="0" dirty="0" err="1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 2" panose="05020102010507070707" pitchFamily="18" charset="2"/>
                </a:rPr>
                <a:t>tập</a:t>
              </a:r>
              <a:r>
                <a:rPr lang="en-US" altLang="en-US" sz="2000" b="0" dirty="0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 2" panose="05020102010507070707" pitchFamily="18" charset="2"/>
                </a:rPr>
                <a:t> </a:t>
              </a:r>
              <a:r>
                <a:rPr lang="en-US" altLang="en-US" sz="2000" b="0" dirty="0" err="1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 2" panose="05020102010507070707" pitchFamily="18" charset="2"/>
                </a:rPr>
                <a:t>trong</a:t>
              </a:r>
              <a:r>
                <a:rPr lang="en-US" altLang="en-US" sz="2000" b="0" dirty="0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 2" panose="05020102010507070707" pitchFamily="18" charset="2"/>
                </a:rPr>
                <a:t> SBT.</a:t>
              </a:r>
            </a:p>
            <a:p>
              <a:pPr marL="342900" indent="-342900" algn="just" eaLnBrk="1" fontAlgn="auto" hangingPunct="1">
                <a:spcBef>
                  <a:spcPts val="0"/>
                </a:spcBef>
                <a:spcAft>
                  <a:spcPts val="0"/>
                </a:spcAft>
                <a:buFont typeface="Wingdings 2" panose="05020102010507070707" pitchFamily="18" charset="2"/>
                <a:buChar char="³"/>
                <a:defRPr/>
              </a:pPr>
              <a:r>
                <a:rPr lang="en-US" altLang="en-US" sz="2000" b="0" dirty="0" err="1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 2" panose="05020102010507070707" pitchFamily="18" charset="2"/>
                </a:rPr>
                <a:t>Đọc</a:t>
              </a:r>
              <a:r>
                <a:rPr lang="en-US" altLang="en-US" sz="2000" b="0" dirty="0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 2" panose="05020102010507070707" pitchFamily="18" charset="2"/>
                </a:rPr>
                <a:t> </a:t>
              </a:r>
              <a:r>
                <a:rPr lang="en-US" altLang="en-US" sz="2000" b="0" dirty="0" err="1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 2" panose="05020102010507070707" pitchFamily="18" charset="2"/>
                </a:rPr>
                <a:t>trước</a:t>
              </a:r>
              <a:r>
                <a:rPr lang="en-US" altLang="en-US" sz="2000" b="0" dirty="0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 2" panose="05020102010507070707" pitchFamily="18" charset="2"/>
                </a:rPr>
                <a:t> </a:t>
              </a:r>
              <a:r>
                <a:rPr lang="en-US" altLang="en-US" sz="2000" b="0" dirty="0" err="1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 2" panose="05020102010507070707" pitchFamily="18" charset="2"/>
                </a:rPr>
                <a:t>bài</a:t>
              </a:r>
              <a:r>
                <a:rPr lang="en-US" altLang="en-US" sz="2000" b="0" dirty="0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 2" panose="05020102010507070707" pitchFamily="18" charset="2"/>
                </a:rPr>
                <a:t> </a:t>
              </a:r>
              <a:r>
                <a:rPr lang="vi-VN" altLang="en-US" sz="2000" b="0" dirty="0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 2" panose="05020102010507070707" pitchFamily="18" charset="2"/>
                </a:rPr>
                <a:t>10</a:t>
              </a:r>
              <a:r>
                <a:rPr lang="en-US" altLang="en-US" sz="2000" b="0" dirty="0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 2" panose="05020102010507070707" pitchFamily="18" charset="2"/>
                </a:rPr>
                <a:t>: </a:t>
              </a:r>
              <a:r>
                <a:rPr lang="vi-VN" altLang="en-US" sz="2000" b="0" dirty="0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 2" panose="05020102010507070707" pitchFamily="18" charset="2"/>
                </a:rPr>
                <a:t>Biên độ, tần số, độ cao và độ to của âm.</a:t>
              </a:r>
              <a:endParaRPr lang="en-US" altLang="en-US" sz="2000" b="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11706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Video 1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797169"/>
            <a:ext cx="9144000" cy="434394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0" y="0"/>
            <a:ext cx="92495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800" i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1800" i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giây</a:t>
            </a:r>
            <a:r>
              <a:rPr lang="en-US" sz="1800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trôi</a:t>
            </a:r>
            <a:r>
              <a:rPr lang="en-US" sz="1800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qua, </a:t>
            </a:r>
            <a:r>
              <a:rPr lang="en-US" sz="1800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1800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1800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1800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1800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1800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1800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1800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1800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sz="1800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1800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1800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1800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1800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1800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1800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1800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1800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1800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1800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lan</a:t>
            </a:r>
            <a:r>
              <a:rPr lang="en-US" sz="1800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1800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1800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1800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1800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1800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1800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1800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1800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1800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nay </a:t>
            </a:r>
            <a:r>
              <a:rPr lang="en-US" sz="1800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1800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1800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1800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1800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1800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1800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1800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vi-VN" sz="1800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ỏ</a:t>
            </a:r>
            <a:r>
              <a:rPr lang="en-US" sz="1800" i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1800" i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1800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8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8109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02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C055C-3B21-4ABD-9BF8-28B86BB5C765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" y="1"/>
            <a:ext cx="4561949" cy="590886"/>
          </a:xfrm>
          <a:prstGeom prst="rect">
            <a:avLst/>
          </a:prstGeom>
        </p:spPr>
        <p:txBody>
          <a:bodyPr wrap="square" lIns="68598" tIns="34299" rIns="68598" bIns="34299">
            <a:spAutoFit/>
          </a:bodyPr>
          <a:lstStyle/>
          <a:p>
            <a:pPr algn="just">
              <a:lnSpc>
                <a:spcPct val="120000"/>
              </a:lnSpc>
              <a:spcBef>
                <a:spcPts val="225"/>
              </a:spcBef>
              <a:spcAft>
                <a:spcPts val="225"/>
              </a:spcAft>
            </a:pPr>
            <a:r>
              <a:rPr lang="en-US" sz="1800" b="1" u="sng" dirty="0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I</a:t>
            </a:r>
            <a:r>
              <a:rPr lang="vi-VN" sz="1800" b="1" u="sng" dirty="0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. </a:t>
            </a:r>
            <a:r>
              <a:rPr lang="vi-VN" sz="1800" b="1" u="sng" dirty="0" smtClean="0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SỰ TRUYỀN ÂM TRONG KHÔNG KHÍ</a:t>
            </a:r>
            <a:r>
              <a:rPr lang="en-US" sz="1800" b="1" u="sng" dirty="0" smtClean="0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.</a:t>
            </a:r>
            <a:endParaRPr lang="en-US" sz="1800" u="sng" dirty="0" smtClean="0"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  <a:p>
            <a:pPr algn="just">
              <a:lnSpc>
                <a:spcPct val="120000"/>
              </a:lnSpc>
              <a:spcBef>
                <a:spcPts val="225"/>
              </a:spcBef>
              <a:spcAft>
                <a:spcPts val="225"/>
              </a:spcAft>
            </a:pPr>
            <a:endParaRPr lang="en-US" sz="800" dirty="0"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251463"/>
            <a:ext cx="5359036" cy="345947"/>
          </a:xfrm>
          <a:prstGeom prst="rect">
            <a:avLst/>
          </a:prstGeom>
          <a:noFill/>
        </p:spPr>
        <p:txBody>
          <a:bodyPr wrap="square" lIns="68598" tIns="34299" rIns="68598" bIns="34299" rtlCol="0">
            <a:spAutoFit/>
          </a:bodyPr>
          <a:lstStyle/>
          <a:p>
            <a:r>
              <a:rPr lang="vi-VN" sz="1800" b="1" i="1" u="sng" dirty="0" smtClean="0">
                <a:latin typeface="Times New Roman" pitchFamily="18" charset="0"/>
                <a:cs typeface="Times New Roman" pitchFamily="18" charset="0"/>
              </a:rPr>
              <a:t>1.Tạo sóng âm</a:t>
            </a:r>
            <a:endParaRPr lang="en-US" sz="1800" b="1" i="1" u="sng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13508" y="611102"/>
            <a:ext cx="4446061" cy="623266"/>
          </a:xfrm>
          <a:prstGeom prst="rect">
            <a:avLst/>
          </a:prstGeom>
          <a:noFill/>
        </p:spPr>
        <p:txBody>
          <a:bodyPr wrap="square" lIns="68598" tIns="34299" rIns="68598" bIns="34299" rtlCol="0">
            <a:spAutoFit/>
          </a:bodyPr>
          <a:lstStyle/>
          <a:p>
            <a:pPr>
              <a:buFontTx/>
              <a:buChar char="-"/>
            </a:pPr>
            <a:r>
              <a:rPr lang="en-US" sz="18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1800" b="1" i="1" dirty="0" smtClean="0">
                <a:latin typeface="Times New Roman" pitchFamily="18" charset="0"/>
                <a:cs typeface="Times New Roman" pitchFamily="18" charset="0"/>
              </a:rPr>
              <a:t>Nguồn âm là gì</a:t>
            </a:r>
            <a:r>
              <a:rPr lang="en-US" sz="1800" b="1" i="1" dirty="0" smtClean="0">
                <a:latin typeface="Times New Roman" pitchFamily="18" charset="0"/>
                <a:cs typeface="Times New Roman" pitchFamily="18" charset="0"/>
              </a:rPr>
              <a:t>?</a:t>
            </a:r>
            <a:r>
              <a:rPr lang="vi-VN" sz="1800" b="1" i="1" dirty="0" smtClean="0">
                <a:latin typeface="Times New Roman" pitchFamily="18" charset="0"/>
                <a:cs typeface="Times New Roman" pitchFamily="18" charset="0"/>
              </a:rPr>
              <a:t> Đặc điểm của nguồn âm?</a:t>
            </a:r>
            <a:endParaRPr lang="en-US" sz="1800" b="1" i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</a:pPr>
            <a:r>
              <a:rPr lang="en-US" sz="18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1800" b="1" i="1" dirty="0">
                <a:latin typeface="Times New Roman" pitchFamily="18" charset="0"/>
                <a:cs typeface="Times New Roman" pitchFamily="18" charset="0"/>
              </a:rPr>
              <a:t>D</a:t>
            </a:r>
            <a:r>
              <a:rPr lang="vi-VN" sz="1800" b="1" i="1" dirty="0" smtClean="0">
                <a:latin typeface="Times New Roman" pitchFamily="18" charset="0"/>
                <a:cs typeface="Times New Roman" pitchFamily="18" charset="0"/>
              </a:rPr>
              <a:t>ao động là</a:t>
            </a:r>
            <a:r>
              <a:rPr lang="en-US" sz="18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i="1" dirty="0" err="1" smtClean="0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1800" b="1" i="1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18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0" y="741086"/>
            <a:ext cx="313508" cy="438581"/>
          </a:xfrm>
          <a:prstGeom prst="rect">
            <a:avLst/>
          </a:prstGeom>
          <a:solidFill>
            <a:srgbClr val="FFFF00"/>
          </a:solidFill>
        </p:spPr>
        <p:txBody>
          <a:bodyPr wrap="square" lIns="68598" tIns="34299" rIns="68598" bIns="34299" rtlCol="0">
            <a:spAutoFit/>
          </a:bodyPr>
          <a:lstStyle/>
          <a:p>
            <a:r>
              <a:rPr lang="en-US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2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50+ hình nền đàn Guitar cực đẹp cực nét cho máy tính và điện thoại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9036" y="2576945"/>
            <a:ext cx="3283527" cy="219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Nơi bán Âm Thoa giá rẻ, uy tín, chất lượng nhấ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8013" y="2576945"/>
            <a:ext cx="2872915" cy="219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ình ảnh Trống đỏ Dùi Trống Bằng Gỗ Minh Họa Hoạt Hình Minh Họa Nhạc Cụ PNG  , Minh Họa âm Nhạc, Dùi Trống Bằng Gỗ, Cụ PNG miễn phí tải tập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090" y="2576945"/>
            <a:ext cx="1860261" cy="219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4875459" y="545297"/>
            <a:ext cx="430236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1800" b="1" i="1" u="sng" dirty="0" smtClean="0">
                <a:solidFill>
                  <a:srgbClr val="000000"/>
                </a:solidFill>
                <a:latin typeface="+mj-lt"/>
                <a:ea typeface="Calibri" panose="020F0502020204030204" pitchFamily="34" charset="0"/>
              </a:rPr>
              <a:t>Trả lời:</a:t>
            </a:r>
          </a:p>
          <a:p>
            <a:r>
              <a:rPr lang="vi-VN" sz="1800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1800" i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Nguồn</a:t>
            </a:r>
            <a:r>
              <a:rPr lang="en-US" sz="1800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âm</a:t>
            </a:r>
            <a:r>
              <a:rPr lang="en-US" sz="1800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1800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1800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lang="en-US" sz="1800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phát</a:t>
            </a:r>
            <a:r>
              <a:rPr lang="en-US" sz="1800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</a:t>
            </a:r>
            <a:r>
              <a:rPr lang="en-US" sz="1800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âm</a:t>
            </a:r>
            <a:r>
              <a:rPr lang="en-US" sz="1800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thanh</a:t>
            </a:r>
            <a:r>
              <a:rPr lang="en-US" sz="1800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vi-VN" sz="1800" i="1" dirty="0" smtClean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1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1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1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1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1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1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1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dao</a:t>
            </a:r>
            <a:r>
              <a:rPr lang="en-US" sz="1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1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1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Dao </a:t>
            </a:r>
            <a:r>
              <a:rPr lang="en-US" sz="1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1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1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1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rung </a:t>
            </a:r>
            <a:r>
              <a:rPr lang="en-US" sz="1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1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1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1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1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1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1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r>
              <a:rPr lang="en-US" sz="1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1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1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1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sz="1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56383" y="259971"/>
            <a:ext cx="5649821" cy="734065"/>
          </a:xfrm>
          <a:prstGeom prst="rect">
            <a:avLst/>
          </a:prstGeom>
        </p:spPr>
        <p:txBody>
          <a:bodyPr wrap="square" lIns="68598" tIns="34299" rIns="68598" bIns="34299">
            <a:spAutoFit/>
          </a:bodyPr>
          <a:lstStyle/>
          <a:p>
            <a:pPr algn="just">
              <a:lnSpc>
                <a:spcPct val="120000"/>
              </a:lnSpc>
              <a:spcBef>
                <a:spcPts val="225"/>
              </a:spcBef>
              <a:spcAft>
                <a:spcPts val="225"/>
              </a:spcAft>
            </a:pPr>
            <a:r>
              <a:rPr lang="en-US" sz="1800" b="1" dirty="0" smtClean="0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vi-VN" sz="1800" b="1" i="1" dirty="0" smtClean="0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Một viên bi được treo ở đầu sợi dây nhẹ, dao động như hình 9.3. Vị trí cân bằng của viên bi là vị trí nào?</a:t>
            </a:r>
            <a:endParaRPr lang="en-US" sz="1800" i="1" dirty="0" smtClean="0"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974C7E-8AD6-4FFB-B962-BA442D61CD24}" type="datetime1">
              <a:rPr lang="vi-VN" smtClean="0"/>
              <a:pPr/>
              <a:t>18/07/2022</a:t>
            </a:fld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C055C-3B21-4ABD-9BF8-28B86BB5C765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6515102" y="1518558"/>
            <a:ext cx="764177" cy="284448"/>
          </a:xfrm>
          <a:prstGeom prst="rect">
            <a:avLst/>
          </a:prstGeom>
          <a:solidFill>
            <a:schemeClr val="bg1"/>
          </a:solidFill>
        </p:spPr>
        <p:txBody>
          <a:bodyPr wrap="square" lIns="68598" tIns="34299" rIns="68598" bIns="34299" rtlCol="0">
            <a:spAutoFit/>
          </a:bodyPr>
          <a:lstStyle/>
          <a:p>
            <a:endParaRPr lang="en-US" dirty="0"/>
          </a:p>
        </p:txBody>
      </p:sp>
      <p:pic>
        <p:nvPicPr>
          <p:cNvPr id="2052" name="Picture 4" descr="Giải bài 9 Sự truyền âm | Giải khoa học tự nhiên 7 cánh diều - Tech12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8710" y="797170"/>
            <a:ext cx="2298090" cy="3353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17566" y="1660782"/>
            <a:ext cx="48636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8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Trả lời:</a:t>
            </a:r>
          </a:p>
          <a:p>
            <a:r>
              <a:rPr lang="vi-VN" sz="18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18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vi-VN" sz="1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ị</a:t>
            </a:r>
            <a:r>
              <a:rPr lang="en-US" sz="18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1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r>
              <a:rPr lang="en-US" sz="1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1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1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1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bi </a:t>
            </a:r>
            <a:r>
              <a:rPr lang="en-US" sz="1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1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1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1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36616" y="388662"/>
            <a:ext cx="313508" cy="438581"/>
          </a:xfrm>
          <a:prstGeom prst="rect">
            <a:avLst/>
          </a:prstGeom>
          <a:solidFill>
            <a:srgbClr val="FFFF00"/>
          </a:solidFill>
        </p:spPr>
        <p:txBody>
          <a:bodyPr wrap="square" lIns="68598" tIns="34299" rIns="68598" bIns="34299" rtlCol="0">
            <a:spAutoFit/>
          </a:bodyPr>
          <a:lstStyle/>
          <a:p>
            <a:r>
              <a:rPr lang="en-US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2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2541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/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24302" y="2294"/>
            <a:ext cx="8951119" cy="981312"/>
          </a:xfrm>
          <a:prstGeom prst="rect">
            <a:avLst/>
          </a:prstGeom>
        </p:spPr>
        <p:txBody>
          <a:bodyPr wrap="square" lIns="68598" tIns="34299" rIns="68598" bIns="34299">
            <a:spAutoFit/>
          </a:bodyPr>
          <a:lstStyle/>
          <a:p>
            <a:pPr algn="just">
              <a:lnSpc>
                <a:spcPct val="120000"/>
              </a:lnSpc>
              <a:spcBef>
                <a:spcPts val="225"/>
              </a:spcBef>
              <a:spcAft>
                <a:spcPts val="225"/>
              </a:spcAft>
            </a:pPr>
            <a:r>
              <a:rPr lang="vi-VN" sz="1800" b="1" i="1" u="sng" dirty="0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2</a:t>
            </a:r>
            <a:r>
              <a:rPr lang="vi-VN" sz="1800" b="1" i="1" u="sng" dirty="0" smtClean="0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. Sự truyền âm trong không khí</a:t>
            </a:r>
            <a:endParaRPr lang="en-US" sz="1800" i="1" u="sng" dirty="0" smtClean="0"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  <a:p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dao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sóng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Sóng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74648F-6731-4636-913E-62DFF9DBABD3}" type="datetime1">
              <a:rPr lang="vi-VN" smtClean="0"/>
              <a:pPr/>
              <a:t>18/07/2022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C055C-3B21-4ABD-9BF8-28B86BB5C765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3" name="uj3XPNFzPHs"/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339969" y="1125415"/>
            <a:ext cx="8557846" cy="3641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353422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A8F7C-4886-4F4C-8A50-32A7E73C8A2F}" type="datetime1">
              <a:rPr lang="vi-VN" smtClean="0"/>
              <a:pPr/>
              <a:t>18/07/2022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C055C-3B21-4ABD-9BF8-28B86BB5C765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73576" y="187245"/>
            <a:ext cx="8746599" cy="992598"/>
          </a:xfrm>
          <a:prstGeom prst="rect">
            <a:avLst/>
          </a:prstGeom>
          <a:noFill/>
        </p:spPr>
        <p:txBody>
          <a:bodyPr wrap="square" lIns="68598" tIns="34299" rIns="68598" bIns="34299" rtlCol="0">
            <a:spAutoFit/>
          </a:bodyPr>
          <a:lstStyle/>
          <a:p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tai ta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vi-V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91" indent="-342991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marL="342991" indent="-342991">
              <a:buAutoNum type="arabicPeriod"/>
            </a:pPr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73576" y="829812"/>
            <a:ext cx="8190486" cy="1649188"/>
          </a:xfrm>
          <a:prstGeom prst="rect">
            <a:avLst/>
          </a:prstGeom>
        </p:spPr>
        <p:txBody>
          <a:bodyPr wrap="square" lIns="68598" tIns="34299" rIns="68598" bIns="34299">
            <a:spAutoFit/>
          </a:bodyPr>
          <a:lstStyle/>
          <a:p>
            <a:pPr marL="214370" indent="-214370" algn="just">
              <a:lnSpc>
                <a:spcPct val="120000"/>
              </a:lnSpc>
              <a:spcBef>
                <a:spcPts val="225"/>
              </a:spcBef>
              <a:spcAft>
                <a:spcPts val="225"/>
              </a:spcAft>
            </a:pPr>
            <a:r>
              <a:rPr lang="en-US" sz="2000" b="1" i="1" u="sng" dirty="0" err="1" smtClean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Trả</a:t>
            </a:r>
            <a:r>
              <a:rPr lang="en-US" sz="2000" b="1" i="1" u="sng" dirty="0" smtClean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000" b="1" i="1" u="sng" dirty="0" err="1" smtClean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lời</a:t>
            </a:r>
            <a:r>
              <a:rPr lang="vi-VN" sz="2000" i="1" dirty="0" smtClean="0">
                <a:solidFill>
                  <a:srgbClr val="00206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:</a:t>
            </a:r>
          </a:p>
          <a:p>
            <a:pPr marL="214370" indent="-214370" algn="just">
              <a:lnSpc>
                <a:spcPct val="120000"/>
              </a:lnSpc>
              <a:spcBef>
                <a:spcPts val="225"/>
              </a:spcBef>
              <a:spcAft>
                <a:spcPts val="225"/>
              </a:spcAft>
            </a:pPr>
            <a:r>
              <a:rPr lang="vi-VN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vi-VN" sz="20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0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Sóng</a:t>
            </a:r>
            <a:r>
              <a:rPr lang="en-US" sz="20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lan</a:t>
            </a:r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bởi</a:t>
            </a:r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dao</a:t>
            </a:r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dãn</a:t>
            </a:r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nén</a:t>
            </a:r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vi-VN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0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14370" indent="-214370" algn="just">
              <a:lnSpc>
                <a:spcPct val="120000"/>
              </a:lnSpc>
              <a:spcBef>
                <a:spcPts val="225"/>
              </a:spcBef>
              <a:spcAft>
                <a:spcPts val="225"/>
              </a:spcAft>
            </a:pPr>
            <a:endParaRPr lang="en-US" sz="2000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73576" y="187245"/>
            <a:ext cx="313508" cy="438581"/>
          </a:xfrm>
          <a:prstGeom prst="rect">
            <a:avLst/>
          </a:prstGeom>
          <a:solidFill>
            <a:srgbClr val="FFFF00"/>
          </a:solidFill>
        </p:spPr>
        <p:txBody>
          <a:bodyPr wrap="square" lIns="68598" tIns="34299" rIns="68598" bIns="34299" rtlCol="0">
            <a:spAutoFit/>
          </a:bodyPr>
          <a:lstStyle/>
          <a:p>
            <a:r>
              <a:rPr lang="en-US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2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263725" y="1722533"/>
            <a:ext cx="8608979" cy="161405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ctr" defTabSz="914400">
              <a:spcBef>
                <a:spcPct val="0"/>
              </a:spcBef>
              <a:defRPr/>
            </a:pP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B</a:t>
            </a:r>
            <a:r>
              <a:rPr lang="vi-VN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ÀI</a:t>
            </a: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vi-VN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09</a:t>
            </a: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. </a:t>
            </a:r>
            <a:r>
              <a:rPr lang="vi-VN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SỰ TRUYỀN ÂM</a:t>
            </a: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</a:p>
          <a:p>
            <a:pPr lvl="0" algn="ctr" defTabSz="914400">
              <a:spcBef>
                <a:spcPct val="0"/>
              </a:spcBef>
              <a:defRPr/>
            </a:pP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(</a:t>
            </a:r>
            <a:r>
              <a:rPr lang="en-US" sz="2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Tiết</a:t>
            </a: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 2)</a:t>
            </a:r>
            <a:endParaRPr kumimoji="0" lang="en-US" sz="18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882268" y="1722533"/>
            <a:ext cx="7772400" cy="11025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860234" y="1722533"/>
            <a:ext cx="7772400" cy="11025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4400" b="0" i="0" u="none" strike="noStrike" kern="1200" cap="none" spc="0" normalizeH="0" baseline="0" noProof="0" dirty="0" smtClean="0">
              <a:ln>
                <a:noFill/>
              </a:ln>
              <a:solidFill>
                <a:srgbClr val="66FFFF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838200" y="1733550"/>
            <a:ext cx="7772400" cy="11025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lvl="0" algn="ctr" defTabSz="914400">
              <a:spcBef>
                <a:spcPct val="0"/>
              </a:spcBef>
              <a:defRPr/>
            </a:pPr>
            <a:endParaRPr kumimoji="0" lang="en-US" sz="4400" b="0" i="0" u="none" strike="noStrike" kern="120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3239" y="146985"/>
            <a:ext cx="8229600" cy="857250"/>
          </a:xfrm>
        </p:spPr>
        <p:txBody>
          <a:bodyPr>
            <a:noAutofit/>
          </a:bodyPr>
          <a:lstStyle/>
          <a:p>
            <a:pPr algn="l"/>
            <a:r>
              <a:rPr lang="en-US" sz="1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en-US" sz="18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1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1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1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1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1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rắn</a:t>
            </a:r>
            <a:r>
              <a:rPr lang="en-US" sz="1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1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1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lỏng</a:t>
            </a:r>
            <a:r>
              <a:rPr lang="en-US" sz="1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1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8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1800" b="1" i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18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i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18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i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18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i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18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i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18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i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rắn</a:t>
            </a:r>
            <a:r>
              <a:rPr lang="en-US" sz="18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18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1800" b="1" i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A8F7C-4886-4F4C-8A50-32A7E73C8A2F}" type="datetime1">
              <a:rPr lang="vi-VN" smtClean="0"/>
              <a:pPr/>
              <a:t>18/07/2022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C055C-3B21-4ABD-9BF8-28B86BB5C765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1026" name="Picture 2" descr="Giải bài 9 Sự truyền âm | Giải khoa học tự nhiên 7 cánh diều - Tech12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435510"/>
            <a:ext cx="8028039" cy="1862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115961" y="717405"/>
            <a:ext cx="802803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rắn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2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2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vách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tường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1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gõ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8" name="Picture 4" descr="Môi trường truyền âm là gì? Sự truyền âm trong chất rắn, chất lỏng, chất  khí và vận tốc truyền âm - Vật lý 7 bài 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496" y="3490003"/>
            <a:ext cx="3837039" cy="1581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Giao nhận vận chuyển Door to Door | LE QUAN LOGISTIC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3445" y="3490003"/>
            <a:ext cx="3411794" cy="1595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470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1058" y="373126"/>
            <a:ext cx="8229600" cy="857250"/>
          </a:xfrm>
        </p:spPr>
        <p:txBody>
          <a:bodyPr>
            <a:noAutofit/>
          </a:bodyPr>
          <a:lstStyle/>
          <a:p>
            <a:pPr algn="l"/>
            <a:r>
              <a:rPr lang="en-US" sz="18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</a:t>
            </a:r>
            <a:r>
              <a:rPr lang="en-US" sz="1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i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18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i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18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i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18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i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18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i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18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i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lỏng</a:t>
            </a:r>
            <a:r>
              <a:rPr lang="en-US" sz="1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1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lỏng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chăn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gõ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tỏ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gõ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tai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A8F7C-4886-4F4C-8A50-32A7E73C8A2F}" type="datetime1">
              <a:rPr lang="vi-VN" smtClean="0"/>
              <a:pPr/>
              <a:t>18/07/2022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C055C-3B21-4ABD-9BF8-28B86BB5C765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3" name="rjf8cuxefVk"/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457200" y="1474839"/>
            <a:ext cx="8003458" cy="3292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4078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1160</TotalTime>
  <Words>461</Words>
  <Application>Microsoft Office PowerPoint</Application>
  <PresentationFormat>On-screen Show (16:9)</PresentationFormat>
  <Paragraphs>85</Paragraphs>
  <Slides>18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3" baseType="lpstr">
      <vt:lpstr>Arial</vt:lpstr>
      <vt:lpstr>Calibri</vt:lpstr>
      <vt:lpstr>Times New Roman</vt:lpstr>
      <vt:lpstr>Wingdings 2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II. Sự truyền âm trong chất rắn và chất lỏng 1. Sự truyền âm trong chất rắn </vt:lpstr>
      <vt:lpstr>2. Sự truyền âm trong chất lỏng - Âm truyền được trong môi trường chất lỏng. - Ví dụ: người chăn nuôi khi cho cá ăn thường gõ vào thuyền gọi cá, chứng tỏ âm gõ truyền vào nước đến tai cá. </vt:lpstr>
      <vt:lpstr>     *Kết luận chung về sự truyền âm:  - Âm truyền được trong các chất rắn, lỏng, khí, âm không truyền được trong chân không.  - Sự dao động của nguồn âmđã làm lan truyền sự nén, giãn không khí, tức làm lan truyền âm từ nguồn âm ra xung quanh.</vt:lpstr>
      <vt:lpstr>Trò chơi: “giải cứu ếch xanh” </vt:lpstr>
      <vt:lpstr>PowerPoint Presentation</vt:lpstr>
      <vt:lpstr>PowerPoint Presentation</vt:lpstr>
      <vt:lpstr>PowerPoint Presentation</vt:lpstr>
      <vt:lpstr>Vận dụng</vt:lpstr>
      <vt:lpstr>QUAN SÁT CÁC THÍ NGHIỆM SAU Thí nghiệm 1 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155</cp:revision>
  <dcterms:created xsi:type="dcterms:W3CDTF">2021-08-05T09:15:45Z</dcterms:created>
  <dcterms:modified xsi:type="dcterms:W3CDTF">2022-07-18T17:05:36Z</dcterms:modified>
</cp:coreProperties>
</file>