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6" r:id="rId10"/>
    <p:sldId id="279" r:id="rId11"/>
    <p:sldId id="290" r:id="rId12"/>
    <p:sldId id="291" r:id="rId13"/>
    <p:sldId id="280" r:id="rId14"/>
    <p:sldId id="293" r:id="rId15"/>
    <p:sldId id="289" r:id="rId16"/>
    <p:sldId id="282" r:id="rId17"/>
    <p:sldId id="283" r:id="rId18"/>
    <p:sldId id="284" r:id="rId19"/>
    <p:sldId id="285" r:id="rId20"/>
    <p:sldId id="286" r:id="rId21"/>
    <p:sldId id="274" r:id="rId22"/>
    <p:sldId id="276" r:id="rId23"/>
    <p:sldId id="277" r:id="rId24"/>
    <p:sldId id="27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D84C8-D171-4A3A-B8C3-A8D6023019DA}" type="datetimeFigureOut">
              <a:rPr lang="vi-VN" smtClean="0"/>
              <a:t>03/07/2021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95BDA-30C1-4AF7-A33F-CC45F28E370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440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Hầu hết các ứng dụng này là các bình dưỡng khí có khí oxygen. Nên nói rõ.</a:t>
            </a:r>
            <a:endParaRPr lang="vi-VN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95BDA-30C1-4AF7-A33F-CC45F28E3704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2159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Phần cách tiến hành cần điều chỉnh. Bảng mất tiêu đề, không nên viết tắt tt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95BDA-30C1-4AF7-A33F-CC45F28E3704}" type="slidenum">
              <a:rPr lang="vi-VN" smtClean="0"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6428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Phần cách tiến hành cần điều chỉnh. Bảng mất tiêu đề, không nên viết tắt tt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95BDA-30C1-4AF7-A33F-CC45F28E3704}" type="slidenum">
              <a:rPr lang="vi-VN" smtClean="0"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6428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Hình này chưa có con số, nên bổ sung con số % về V</a:t>
            </a:r>
            <a:endParaRPr lang="vi-VN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95BDA-30C1-4AF7-A33F-CC45F28E3704}" type="slidenum">
              <a:rPr lang="vi-VN" smtClean="0"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7236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03/07/2021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05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03/07/2021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30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03/07/2021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83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391400" cy="742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295400"/>
            <a:ext cx="8229600" cy="4983163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54D7C-304A-4BE7-AB76-B33DAC2D682B}" type="datetime1">
              <a:rPr lang="en-US">
                <a:solidFill>
                  <a:srgbClr val="FFFFFF"/>
                </a:solidFill>
              </a:rPr>
              <a:pPr>
                <a:defRPr/>
              </a:pPr>
              <a:t>03/07/2021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D39F35-C337-4ABF-9E33-D5A73589BAF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428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03/07/2021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55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03/07/2021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940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03/07/2021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04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03/07/2021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08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03/07/2021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474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03/07/2021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682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03/07/2021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666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03/07/2021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26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52004-8562-45E0-A04E-D577AFFDCA96}" type="datetimeFigureOut">
              <a:rPr lang="en-US" smtClean="0"/>
              <a:t>03/07/2021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75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NON_UNICODE_BACKUP/NON_UNICODE_BACKUP/users/hp/desktop/AppData/Local/Microsoft/Windows/Temporary%20Internet%20Files/Content.IE5/QY1RQ5GB/wiki/Tr%C3%A1i_%C4%90%E1%BA%A5t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6200" y="1600200"/>
            <a:ext cx="84119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7: </a:t>
            </a:r>
          </a:p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OXYGEN- KHÔNG KHÍ</a:t>
            </a:r>
          </a:p>
        </p:txBody>
      </p:sp>
    </p:spTree>
    <p:extLst>
      <p:ext uri="{BB962C8B-B14F-4D97-AF65-F5344CB8AC3E}">
        <p14:creationId xmlns:p14="http://schemas.microsoft.com/office/powerpoint/2010/main" val="2549427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67000" y="457200"/>
            <a:ext cx="6248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en-US" sz="1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 NHÓM</a:t>
            </a:r>
          </a:p>
          <a:p>
            <a:pPr>
              <a:lnSpc>
                <a:spcPct val="170000"/>
              </a:lnSpc>
            </a:pP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(6 HS/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6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70000"/>
              </a:lnSpc>
            </a:pP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TN1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1,2,3- PTH 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84" y="1857375"/>
            <a:ext cx="78962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84" y="3581400"/>
            <a:ext cx="7896225" cy="3248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9801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BÌNH DƯỠNG KHÍ MINI SỬ DỤNG CHẤT KHÍ NÀO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8600"/>
            <a:ext cx="37338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05375" y="2605206"/>
            <a:ext cx="3981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lặn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oxi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19" y="3505200"/>
            <a:ext cx="3680981" cy="224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36" y="3505200"/>
            <a:ext cx="3775364" cy="224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98030" y="5755838"/>
            <a:ext cx="3981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Oxygen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thở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7666" y="5755838"/>
            <a:ext cx="3981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Phi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nén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4" name="Picture 2" descr="Bình khí thở cho lính cứu hoả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30" y="164344"/>
            <a:ext cx="386917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06400" y="2935805"/>
            <a:ext cx="3981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oxi??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8124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76200"/>
            <a:ext cx="38290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5750" y="2667000"/>
            <a:ext cx="3981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Oxygen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trụ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4" descr="CẮT PHÔI BẰNG KHÍ OXY-AXETILEN - WELDT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0054"/>
            <a:ext cx="3657600" cy="227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00600" y="2667000"/>
            <a:ext cx="3981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oxygen-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axetilem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81400"/>
            <a:ext cx="3654424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14600" y="6040995"/>
            <a:ext cx="3981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gang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oxygen</a:t>
            </a:r>
          </a:p>
        </p:txBody>
      </p:sp>
    </p:spTree>
    <p:extLst>
      <p:ext uri="{BB962C8B-B14F-4D97-AF65-F5344CB8AC3E}">
        <p14:creationId xmlns:p14="http://schemas.microsoft.com/office/powerpoint/2010/main" val="2653390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67000" y="457200"/>
            <a:ext cx="6248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en-US" sz="1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 NHÓM</a:t>
            </a:r>
          </a:p>
          <a:p>
            <a:pPr>
              <a:lnSpc>
                <a:spcPct val="170000"/>
              </a:lnSpc>
            </a:pP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(6 HS/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6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70000"/>
              </a:lnSpc>
            </a:pP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TN2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4,5- PTH 2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1827648"/>
            <a:ext cx="7322190" cy="495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518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67000" y="457200"/>
            <a:ext cx="6248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en-US" sz="1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 NHÓM</a:t>
            </a:r>
          </a:p>
          <a:p>
            <a:pPr>
              <a:lnSpc>
                <a:spcPct val="170000"/>
              </a:lnSpc>
            </a:pP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(6 HS/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6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70000"/>
              </a:lnSpc>
            </a:pP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TN2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4,5- PTH 2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88" y="2675070"/>
            <a:ext cx="8866912" cy="258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3591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Không khí là gì? Những thành phần không khí - Aqual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1534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103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VBT Tự nhiên và Xã hội 3 Bài 66: Bề mặt trái đâ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72390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57912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2760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56388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trụ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/>
              <a:t>.</a:t>
            </a:r>
          </a:p>
        </p:txBody>
      </p:sp>
      <p:pic>
        <p:nvPicPr>
          <p:cNvPr id="2052" name="Picture 4" descr="Thiên thạch khổng lồ sắp bay sượt qua Trái đất vào ngày 15/2 - VietNam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6962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775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Top 10 dàn ý bài văn tả cơn mưa chi tiết nhất - Toplist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2296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59436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sấm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nirogen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27463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Quang hợp là gì? Vai trò quan trọng của quang hợp đối với sự số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69" y="160338"/>
            <a:ext cx="8377931" cy="631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8867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24064" y="5662612"/>
            <a:ext cx="977900" cy="890588"/>
            <a:chOff x="914464" y="1391443"/>
            <a:chExt cx="977900" cy="890588"/>
          </a:xfrm>
        </p:grpSpPr>
        <p:grpSp>
          <p:nvGrpSpPr>
            <p:cNvPr id="39943" name="Group 7"/>
            <p:cNvGrpSpPr>
              <a:grpSpLocks/>
            </p:cNvGrpSpPr>
            <p:nvPr/>
          </p:nvGrpSpPr>
          <p:grpSpPr bwMode="auto">
            <a:xfrm>
              <a:off x="914464" y="1391443"/>
              <a:ext cx="977900" cy="890588"/>
              <a:chOff x="720" y="1488"/>
              <a:chExt cx="806" cy="808"/>
            </a:xfrm>
          </p:grpSpPr>
          <p:sp>
            <p:nvSpPr>
              <p:cNvPr id="39944" name="Oval 8"/>
              <p:cNvSpPr>
                <a:spLocks noChangeArrowheads="1"/>
              </p:cNvSpPr>
              <p:nvPr/>
            </p:nvSpPr>
            <p:spPr bwMode="gray">
              <a:xfrm>
                <a:off x="720" y="1490"/>
                <a:ext cx="806" cy="80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39945" name="Picture 9" descr="drop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721" y="1488"/>
                <a:ext cx="800" cy="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9946" name="Text Box 10"/>
            <p:cNvSpPr txBox="1">
              <a:spLocks noChangeArrowheads="1"/>
            </p:cNvSpPr>
            <p:nvPr/>
          </p:nvSpPr>
          <p:spPr bwMode="gray">
            <a:xfrm>
              <a:off x="1071055" y="1487559"/>
              <a:ext cx="630238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9950" name="Text Box 14"/>
          <p:cNvSpPr txBox="1">
            <a:spLocks noChangeArrowheads="1"/>
          </p:cNvSpPr>
          <p:nvPr/>
        </p:nvSpPr>
        <p:spPr bwMode="gray">
          <a:xfrm>
            <a:off x="1135084" y="2710468"/>
            <a:ext cx="3190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i="1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9954" name="Text Box 18"/>
          <p:cNvSpPr txBox="1">
            <a:spLocks noChangeArrowheads="1"/>
          </p:cNvSpPr>
          <p:nvPr/>
        </p:nvSpPr>
        <p:spPr bwMode="gray">
          <a:xfrm>
            <a:off x="2387178" y="4808630"/>
            <a:ext cx="314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i="1">
                <a:solidFill>
                  <a:srgbClr val="FFFFFF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39958" name="Text Box 22"/>
          <p:cNvSpPr txBox="1">
            <a:spLocks noChangeArrowheads="1"/>
          </p:cNvSpPr>
          <p:nvPr/>
        </p:nvSpPr>
        <p:spPr bwMode="gray">
          <a:xfrm>
            <a:off x="1167904" y="4862759"/>
            <a:ext cx="327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i="1" dirty="0">
                <a:solidFill>
                  <a:srgbClr val="FFFFFF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6" name="Flowchart: Alternate Process 5"/>
          <p:cNvSpPr/>
          <p:nvPr/>
        </p:nvSpPr>
        <p:spPr>
          <a:xfrm>
            <a:off x="2622550" y="5758728"/>
            <a:ext cx="5226050" cy="794472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73853" y="228600"/>
            <a:ext cx="2824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Tôi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là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?</a:t>
            </a:r>
          </a:p>
        </p:txBody>
      </p:sp>
      <p:pic>
        <p:nvPicPr>
          <p:cNvPr id="24" name="Picture 4" descr="HÃ¬nh áº£nh cÃ³ liÃ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188"/>
            <a:ext cx="9144000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019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244" y="323916"/>
            <a:ext cx="5733356" cy="592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29823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Sự</a:t>
            </a:r>
            <a:r>
              <a:rPr lang="en-US" b="1" dirty="0">
                <a:solidFill>
                  <a:srgbClr val="FF0000"/>
                </a:solidFill>
              </a:rPr>
              <a:t> ô </a:t>
            </a:r>
            <a:r>
              <a:rPr lang="en-US" b="1" dirty="0" err="1">
                <a:solidFill>
                  <a:srgbClr val="FF0000"/>
                </a:solidFill>
              </a:rPr>
              <a:t>nhiễm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không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khí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2400" y="762000"/>
            <a:ext cx="8839200" cy="17526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45" marR="0" algn="just">
              <a:spcBef>
                <a:spcPts val="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en-US" sz="2800" dirty="0" err="1">
                <a:latin typeface="Times New Roman"/>
                <a:ea typeface="Arial"/>
                <a:cs typeface="Arial"/>
              </a:rPr>
              <a:t>Nhóm</a:t>
            </a:r>
            <a:r>
              <a:rPr lang="en-US" sz="2800" dirty="0">
                <a:latin typeface="Times New Roman"/>
                <a:ea typeface="Arial"/>
                <a:cs typeface="Arial"/>
              </a:rPr>
              <a:t> 1,4: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Tìm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hiểu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về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các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nguyên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nhân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gây</a:t>
            </a:r>
            <a:r>
              <a:rPr lang="en-US" sz="2800" dirty="0">
                <a:latin typeface="Times New Roman"/>
                <a:ea typeface="Arial"/>
                <a:cs typeface="Arial"/>
              </a:rPr>
              <a:t> ô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nhiễm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không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khí</a:t>
            </a:r>
            <a:r>
              <a:rPr lang="en-US" sz="2800" dirty="0">
                <a:latin typeface="Times New Roman"/>
                <a:ea typeface="Arial"/>
                <a:cs typeface="Arial"/>
              </a:rPr>
              <a:t>.</a:t>
            </a:r>
            <a:endParaRPr lang="en-US" sz="1600" dirty="0">
              <a:ea typeface="Calibri"/>
              <a:cs typeface="Arial"/>
            </a:endParaRPr>
          </a:p>
          <a:p>
            <a:pPr marL="360045" marR="0" algn="just">
              <a:spcBef>
                <a:spcPts val="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en-US" sz="2800" dirty="0">
                <a:latin typeface="Times New Roman"/>
                <a:ea typeface="Arial"/>
                <a:cs typeface="Arial"/>
              </a:rPr>
              <a:t>                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Đâu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là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nguyên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nhân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gây</a:t>
            </a:r>
            <a:r>
              <a:rPr lang="en-US" sz="2800" dirty="0">
                <a:latin typeface="Times New Roman"/>
                <a:ea typeface="Arial"/>
                <a:cs typeface="Arial"/>
              </a:rPr>
              <a:t> ô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nhiễm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không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khí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tại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khu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vực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em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sống</a:t>
            </a:r>
            <a:r>
              <a:rPr lang="en-US" sz="2800" dirty="0">
                <a:latin typeface="Times New Roman"/>
                <a:ea typeface="Arial"/>
                <a:cs typeface="Arial"/>
              </a:rPr>
              <a:t>?</a:t>
            </a:r>
            <a:endParaRPr lang="en-US" sz="1600" dirty="0">
              <a:ea typeface="Calibri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6254" y="2819400"/>
            <a:ext cx="8825345" cy="150321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2,5: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66254" y="4572000"/>
            <a:ext cx="8977746" cy="1752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3,6: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9650567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71" y="1295399"/>
            <a:ext cx="4419600" cy="396016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876799" y="5255567"/>
            <a:ext cx="3087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81000" y="4975"/>
            <a:ext cx="8458200" cy="5334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8100" y="391886"/>
            <a:ext cx="91440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istrator\Desktop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71884"/>
            <a:ext cx="3657600" cy="421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00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1" grpId="1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458200" cy="5334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Administrator\Desktop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720123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4823384"/>
            <a:ext cx="861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Times New Roman" pitchFamily="18" charset="0"/>
              </a:rPr>
              <a:t>Nếu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như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chúng</a:t>
            </a:r>
            <a:r>
              <a:rPr lang="en-US" sz="2000" b="1" dirty="0">
                <a:latin typeface="Times New Roman" pitchFamily="18" charset="0"/>
              </a:rPr>
              <a:t> ta </a:t>
            </a:r>
            <a:r>
              <a:rPr lang="en-US" sz="2000" b="1" dirty="0" err="1">
                <a:latin typeface="Times New Roman" pitchFamily="18" charset="0"/>
              </a:rPr>
              <a:t>không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ngăn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chặn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được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hiện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tượng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hiệu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ứng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nhà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kính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thì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trong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vòng</a:t>
            </a:r>
            <a:r>
              <a:rPr lang="en-US" sz="2000" b="1" dirty="0">
                <a:latin typeface="Times New Roman" pitchFamily="18" charset="0"/>
              </a:rPr>
              <a:t> 30 </a:t>
            </a:r>
            <a:r>
              <a:rPr lang="en-US" sz="2000" b="1" dirty="0" err="1">
                <a:latin typeface="Times New Roman" pitchFamily="18" charset="0"/>
              </a:rPr>
              <a:t>năm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tới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mặt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nước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biển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sẽ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dâng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lên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từ</a:t>
            </a:r>
            <a:r>
              <a:rPr lang="en-US" sz="2000" b="1" dirty="0">
                <a:latin typeface="Times New Roman" pitchFamily="18" charset="0"/>
              </a:rPr>
              <a:t> 1,5 – 3,5 m. </a:t>
            </a:r>
            <a:r>
              <a:rPr lang="en-US" sz="2000" b="1" dirty="0" err="1">
                <a:latin typeface="Times New Roman" pitchFamily="18" charset="0"/>
              </a:rPr>
              <a:t>Điều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này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sẽ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thúc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đẩy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quá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trình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00B050"/>
                </a:solidFill>
                <a:latin typeface="Times New Roman" pitchFamily="18" charset="0"/>
              </a:rPr>
              <a:t>nóng</a:t>
            </a:r>
            <a:r>
              <a:rPr lang="en-US" sz="2000" b="1" u="sng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00B050"/>
                </a:solidFill>
                <a:latin typeface="Times New Roman" pitchFamily="18" charset="0"/>
              </a:rPr>
              <a:t>lên</a:t>
            </a:r>
            <a:r>
              <a:rPr lang="en-US" sz="2000" b="1" u="sng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của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itchFamily="18" charset="0"/>
                <a:hlinkClick r:id="rId3" action="ppaction://hlinkfile"/>
              </a:rPr>
              <a:t>Trái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hlinkClick r:id="rId3" action="ppaction://hlinkfile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itchFamily="18" charset="0"/>
                <a:hlinkClick r:id="rId3" action="ppaction://hlinkfile"/>
              </a:rPr>
              <a:t>Đất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diễn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ra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nhanh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chóng</a:t>
            </a:r>
            <a:r>
              <a:rPr lang="en-US" sz="2000" b="1" dirty="0">
                <a:latin typeface="Times New Roman" pitchFamily="18" charset="0"/>
              </a:rPr>
              <a:t>. </a:t>
            </a:r>
            <a:r>
              <a:rPr lang="en-US" sz="2000" b="1" dirty="0" err="1">
                <a:latin typeface="Times New Roman" pitchFamily="18" charset="0"/>
              </a:rPr>
              <a:t>Nhiệt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độ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trung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bình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của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Trái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Đất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sẽ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tăng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khoảng</a:t>
            </a:r>
            <a:r>
              <a:rPr lang="en-US" sz="2000" b="1" dirty="0">
                <a:latin typeface="Times New Roman" pitchFamily="18" charset="0"/>
              </a:rPr>
              <a:t> 3,60°C, </a:t>
            </a:r>
            <a:r>
              <a:rPr lang="en-US" sz="2000" b="1" dirty="0" err="1">
                <a:latin typeface="Times New Roman" pitchFamily="18" charset="0"/>
              </a:rPr>
              <a:t>và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mỗi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thập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kỷ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sẽ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tăng</a:t>
            </a:r>
            <a:r>
              <a:rPr lang="en-US" sz="2000" b="1" dirty="0">
                <a:latin typeface="Times New Roman" pitchFamily="18" charset="0"/>
              </a:rPr>
              <a:t> 0,30°C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297830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305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2142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219200" y="5578250"/>
            <a:ext cx="944563" cy="867980"/>
            <a:chOff x="829725" y="2526421"/>
            <a:chExt cx="944563" cy="867980"/>
          </a:xfrm>
        </p:grpSpPr>
        <p:grpSp>
          <p:nvGrpSpPr>
            <p:cNvPr id="8" name="Group 11"/>
            <p:cNvGrpSpPr>
              <a:grpSpLocks/>
            </p:cNvGrpSpPr>
            <p:nvPr/>
          </p:nvGrpSpPr>
          <p:grpSpPr bwMode="auto">
            <a:xfrm>
              <a:off x="829725" y="2526421"/>
              <a:ext cx="944563" cy="867980"/>
              <a:chOff x="1188" y="1705"/>
              <a:chExt cx="330" cy="332"/>
            </a:xfrm>
          </p:grpSpPr>
          <p:sp>
            <p:nvSpPr>
              <p:cNvPr id="10" name="Oval 12"/>
              <p:cNvSpPr>
                <a:spLocks noChangeArrowheads="1"/>
              </p:cNvSpPr>
              <p:nvPr/>
            </p:nvSpPr>
            <p:spPr bwMode="gray">
              <a:xfrm>
                <a:off x="1188" y="1706"/>
                <a:ext cx="330" cy="33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11" name="Picture 13" descr="drop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0" y="1705"/>
                <a:ext cx="328" cy="3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Text Box 14"/>
            <p:cNvSpPr txBox="1">
              <a:spLocks noChangeArrowheads="1"/>
            </p:cNvSpPr>
            <p:nvPr/>
          </p:nvSpPr>
          <p:spPr bwMode="gray">
            <a:xfrm>
              <a:off x="1135084" y="2710468"/>
              <a:ext cx="319088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2" name="Flowchart: Alternate Process 11"/>
          <p:cNvSpPr/>
          <p:nvPr/>
        </p:nvSpPr>
        <p:spPr>
          <a:xfrm>
            <a:off x="2402425" y="5666271"/>
            <a:ext cx="5574393" cy="81072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73853" y="76200"/>
            <a:ext cx="2824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Tôi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là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?</a:t>
            </a:r>
          </a:p>
        </p:txBody>
      </p:sp>
      <p:pic>
        <p:nvPicPr>
          <p:cNvPr id="2052" name="Picture 4" descr="D:\moi truo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9531"/>
            <a:ext cx="7848599" cy="466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96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00338" y="5897563"/>
            <a:ext cx="905754" cy="808037"/>
            <a:chOff x="875796" y="3592999"/>
            <a:chExt cx="905754" cy="808037"/>
          </a:xfrm>
        </p:grpSpPr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875796" y="3592999"/>
              <a:ext cx="905754" cy="808037"/>
              <a:chOff x="1188" y="2112"/>
              <a:chExt cx="330" cy="332"/>
            </a:xfrm>
          </p:grpSpPr>
          <p:sp>
            <p:nvSpPr>
              <p:cNvPr id="7" name="Oval 16"/>
              <p:cNvSpPr>
                <a:spLocks noChangeArrowheads="1"/>
              </p:cNvSpPr>
              <p:nvPr/>
            </p:nvSpPr>
            <p:spPr bwMode="gray">
              <a:xfrm>
                <a:off x="1188" y="2113"/>
                <a:ext cx="330" cy="331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8" name="Picture 17" descr="drop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0" y="2112"/>
                <a:ext cx="328" cy="32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Text Box 18"/>
            <p:cNvSpPr txBox="1">
              <a:spLocks noChangeArrowheads="1"/>
            </p:cNvSpPr>
            <p:nvPr/>
          </p:nvSpPr>
          <p:spPr bwMode="gray">
            <a:xfrm>
              <a:off x="1135084" y="3652837"/>
              <a:ext cx="3143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9" name="Flowchart: Alternate Process 8"/>
          <p:cNvSpPr/>
          <p:nvPr/>
        </p:nvSpPr>
        <p:spPr>
          <a:xfrm>
            <a:off x="2426606" y="5833755"/>
            <a:ext cx="5498194" cy="871845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altLang="en-US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273853" y="228600"/>
            <a:ext cx="2824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Tôi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là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?</a:t>
            </a:r>
          </a:p>
        </p:txBody>
      </p:sp>
      <p:pic>
        <p:nvPicPr>
          <p:cNvPr id="17" name="Picture 3" descr="C:\Users\Public\Documents\khong kh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25"/>
            <a:ext cx="91440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33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14400" y="5621337"/>
            <a:ext cx="867632" cy="855663"/>
            <a:chOff x="858430" y="4723358"/>
            <a:chExt cx="867632" cy="855663"/>
          </a:xfrm>
        </p:grpSpPr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858430" y="4723358"/>
              <a:ext cx="867632" cy="855663"/>
              <a:chOff x="1188" y="2532"/>
              <a:chExt cx="330" cy="332"/>
            </a:xfrm>
          </p:grpSpPr>
          <p:sp>
            <p:nvSpPr>
              <p:cNvPr id="7" name="Oval 20"/>
              <p:cNvSpPr>
                <a:spLocks noChangeArrowheads="1"/>
              </p:cNvSpPr>
              <p:nvPr/>
            </p:nvSpPr>
            <p:spPr bwMode="gray">
              <a:xfrm>
                <a:off x="1188" y="2533"/>
                <a:ext cx="330" cy="331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8" name="Picture 21" descr="drop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0" y="2532"/>
                <a:ext cx="328" cy="3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Text Box 22"/>
            <p:cNvSpPr txBox="1">
              <a:spLocks noChangeArrowheads="1"/>
            </p:cNvSpPr>
            <p:nvPr/>
          </p:nvSpPr>
          <p:spPr bwMode="gray">
            <a:xfrm>
              <a:off x="1167904" y="4862759"/>
              <a:ext cx="3270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9" name="Flowchart: Alternate Process 8"/>
          <p:cNvSpPr/>
          <p:nvPr/>
        </p:nvSpPr>
        <p:spPr>
          <a:xfrm>
            <a:off x="2001626" y="5681765"/>
            <a:ext cx="6020156" cy="795235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95600" y="76200"/>
            <a:ext cx="2824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Tôi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là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?</a:t>
            </a:r>
          </a:p>
        </p:txBody>
      </p:sp>
      <p:sp>
        <p:nvSpPr>
          <p:cNvPr id="11" name="AutoShape 2" descr="Liệu pháp oxy là gì? | Vinm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4" descr="Liệu pháp oxy là gì? | Vinme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999530"/>
            <a:ext cx="8302625" cy="448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458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p\Desktop\1279_cr_542fd7f92d11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790"/>
            <a:ext cx="9144000" cy="6773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Group 4"/>
          <p:cNvGrpSpPr/>
          <p:nvPr/>
        </p:nvGrpSpPr>
        <p:grpSpPr>
          <a:xfrm>
            <a:off x="457200" y="1447800"/>
            <a:ext cx="977900" cy="890588"/>
            <a:chOff x="914464" y="1391443"/>
            <a:chExt cx="977900" cy="890588"/>
          </a:xfrm>
        </p:grpSpPr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914464" y="1391443"/>
              <a:ext cx="977900" cy="890588"/>
              <a:chOff x="720" y="1488"/>
              <a:chExt cx="806" cy="808"/>
            </a:xfrm>
          </p:grpSpPr>
          <p:sp>
            <p:nvSpPr>
              <p:cNvPr id="8" name="Oval 8"/>
              <p:cNvSpPr>
                <a:spLocks noChangeArrowheads="1"/>
              </p:cNvSpPr>
              <p:nvPr/>
            </p:nvSpPr>
            <p:spPr bwMode="gray">
              <a:xfrm>
                <a:off x="720" y="1490"/>
                <a:ext cx="806" cy="80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9" name="Picture 9" descr="dro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721" y="1488"/>
                <a:ext cx="800" cy="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Text Box 10"/>
            <p:cNvSpPr txBox="1">
              <a:spLocks noChangeArrowheads="1"/>
            </p:cNvSpPr>
            <p:nvPr/>
          </p:nvSpPr>
          <p:spPr bwMode="gray">
            <a:xfrm>
              <a:off x="1071055" y="1487559"/>
              <a:ext cx="630238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0" name="Flowchart: Alternate Process 9"/>
          <p:cNvSpPr/>
          <p:nvPr/>
        </p:nvSpPr>
        <p:spPr>
          <a:xfrm>
            <a:off x="1555686" y="1543916"/>
            <a:ext cx="5226050" cy="794472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33782" y="2682650"/>
            <a:ext cx="944563" cy="867980"/>
            <a:chOff x="829725" y="2526421"/>
            <a:chExt cx="944563" cy="867980"/>
          </a:xfrm>
        </p:grpSpPr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829725" y="2526421"/>
              <a:ext cx="944563" cy="867980"/>
              <a:chOff x="1188" y="1705"/>
              <a:chExt cx="330" cy="332"/>
            </a:xfrm>
          </p:grpSpPr>
          <p:sp>
            <p:nvSpPr>
              <p:cNvPr id="14" name="Oval 12"/>
              <p:cNvSpPr>
                <a:spLocks noChangeArrowheads="1"/>
              </p:cNvSpPr>
              <p:nvPr/>
            </p:nvSpPr>
            <p:spPr bwMode="gray">
              <a:xfrm>
                <a:off x="1188" y="1706"/>
                <a:ext cx="330" cy="33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15" name="Picture 13" descr="dro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0" y="1705"/>
                <a:ext cx="328" cy="3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" name="Text Box 14"/>
            <p:cNvSpPr txBox="1">
              <a:spLocks noChangeArrowheads="1"/>
            </p:cNvSpPr>
            <p:nvPr/>
          </p:nvSpPr>
          <p:spPr bwMode="gray">
            <a:xfrm>
              <a:off x="1135084" y="2710468"/>
              <a:ext cx="319088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6" name="Flowchart: Alternate Process 15"/>
          <p:cNvSpPr/>
          <p:nvPr/>
        </p:nvSpPr>
        <p:spPr>
          <a:xfrm>
            <a:off x="1817007" y="2770671"/>
            <a:ext cx="5574393" cy="81072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600200" y="4068763"/>
            <a:ext cx="905754" cy="808037"/>
            <a:chOff x="875796" y="3592999"/>
            <a:chExt cx="905754" cy="808037"/>
          </a:xfrm>
        </p:grpSpPr>
        <p:grpSp>
          <p:nvGrpSpPr>
            <p:cNvPr id="18" name="Group 15"/>
            <p:cNvGrpSpPr>
              <a:grpSpLocks/>
            </p:cNvGrpSpPr>
            <p:nvPr/>
          </p:nvGrpSpPr>
          <p:grpSpPr bwMode="auto">
            <a:xfrm>
              <a:off x="875796" y="3592999"/>
              <a:ext cx="905754" cy="808037"/>
              <a:chOff x="1188" y="2112"/>
              <a:chExt cx="330" cy="332"/>
            </a:xfrm>
          </p:grpSpPr>
          <p:sp>
            <p:nvSpPr>
              <p:cNvPr id="20" name="Oval 16"/>
              <p:cNvSpPr>
                <a:spLocks noChangeArrowheads="1"/>
              </p:cNvSpPr>
              <p:nvPr/>
            </p:nvSpPr>
            <p:spPr bwMode="gray">
              <a:xfrm>
                <a:off x="1188" y="2113"/>
                <a:ext cx="330" cy="331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21" name="Picture 17" descr="dro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0" y="2112"/>
                <a:ext cx="328" cy="32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9" name="Text Box 18"/>
            <p:cNvSpPr txBox="1">
              <a:spLocks noChangeArrowheads="1"/>
            </p:cNvSpPr>
            <p:nvPr/>
          </p:nvSpPr>
          <p:spPr bwMode="gray">
            <a:xfrm>
              <a:off x="1135084" y="3652837"/>
              <a:ext cx="3143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22" name="Flowchart: Alternate Process 21"/>
          <p:cNvSpPr/>
          <p:nvPr/>
        </p:nvSpPr>
        <p:spPr>
          <a:xfrm>
            <a:off x="2726468" y="4004955"/>
            <a:ext cx="5498194" cy="871845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altLang="en-US" b="1" dirty="0">
                <a:solidFill>
                  <a:srgbClr val="000000"/>
                </a:solidFill>
              </a:rPr>
              <a:t>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655618" y="5257800"/>
            <a:ext cx="867632" cy="855663"/>
            <a:chOff x="858430" y="4723358"/>
            <a:chExt cx="867632" cy="855663"/>
          </a:xfrm>
        </p:grpSpPr>
        <p:grpSp>
          <p:nvGrpSpPr>
            <p:cNvPr id="24" name="Group 19"/>
            <p:cNvGrpSpPr>
              <a:grpSpLocks/>
            </p:cNvGrpSpPr>
            <p:nvPr/>
          </p:nvGrpSpPr>
          <p:grpSpPr bwMode="auto">
            <a:xfrm>
              <a:off x="858430" y="4723358"/>
              <a:ext cx="867632" cy="855663"/>
              <a:chOff x="1188" y="2532"/>
              <a:chExt cx="330" cy="332"/>
            </a:xfrm>
          </p:grpSpPr>
          <p:sp>
            <p:nvSpPr>
              <p:cNvPr id="26" name="Oval 20"/>
              <p:cNvSpPr>
                <a:spLocks noChangeArrowheads="1"/>
              </p:cNvSpPr>
              <p:nvPr/>
            </p:nvSpPr>
            <p:spPr bwMode="gray">
              <a:xfrm>
                <a:off x="1188" y="2533"/>
                <a:ext cx="330" cy="331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27" name="Picture 21" descr="dro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0" y="2532"/>
                <a:ext cx="328" cy="3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5" name="Text Box 22"/>
            <p:cNvSpPr txBox="1">
              <a:spLocks noChangeArrowheads="1"/>
            </p:cNvSpPr>
            <p:nvPr/>
          </p:nvSpPr>
          <p:spPr bwMode="gray">
            <a:xfrm>
              <a:off x="1167904" y="4862759"/>
              <a:ext cx="3270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28" name="Flowchart: Alternate Process 27"/>
          <p:cNvSpPr/>
          <p:nvPr/>
        </p:nvSpPr>
        <p:spPr>
          <a:xfrm>
            <a:off x="2742844" y="5318228"/>
            <a:ext cx="6020156" cy="795235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15496" y="304800"/>
            <a:ext cx="25785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OXYGEN</a:t>
            </a:r>
            <a:endParaRPr lang="en-US" sz="5400" b="1" cap="none" spc="0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249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22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Oxygen </a:t>
            </a:r>
            <a:r>
              <a:rPr lang="en-US" dirty="0" err="1"/>
              <a:t>có</a:t>
            </a:r>
            <a:r>
              <a:rPr lang="en-US" dirty="0"/>
              <a:t> ở </a:t>
            </a:r>
            <a:r>
              <a:rPr lang="en-US" dirty="0" err="1"/>
              <a:t>đâu</a:t>
            </a:r>
            <a:r>
              <a:rPr lang="en-US" dirty="0"/>
              <a:t>?</a:t>
            </a:r>
          </a:p>
        </p:txBody>
      </p:sp>
      <p:pic>
        <p:nvPicPr>
          <p:cNvPr id="4" name="Picture 3" descr="Những hình ảnh bầu trời xanh, mây trắng đẹp và thư thá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4120"/>
            <a:ext cx="3352800" cy="213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Vai Trò Của Giun Đất Trong Canh Tác Nông Nghiệ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62400"/>
            <a:ext cx="33528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Đến Nha Trang 'đi bộ' dưới đáy đại dương | Mytour.v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14120"/>
            <a:ext cx="3200400" cy="213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Bộ đồ du hành vũ trụ vĩ đại nhất lịch sử, nhưng ai cũng phải bất ngờ khi  biết nơi nó được chế tạo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164" y="3962400"/>
            <a:ext cx="3082636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38200" y="33528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595378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05400" y="33528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23164" y="5898362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0555" y="3351174"/>
            <a:ext cx="5334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" y="5867400"/>
            <a:ext cx="5334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68983" y="3362980"/>
            <a:ext cx="5334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48200" y="5874750"/>
            <a:ext cx="5334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65414" y="3351174"/>
            <a:ext cx="361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7398" y="5867400"/>
            <a:ext cx="361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71160" y="3311659"/>
            <a:ext cx="361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27777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762000"/>
            <a:ext cx="6611938" cy="1020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HS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tin SGK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429000" y="76200"/>
            <a:ext cx="5029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 NHÓM</a:t>
            </a:r>
          </a:p>
          <a:p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(2HS/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3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4691" y="2072337"/>
            <a:ext cx="8534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……….; ...........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………….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86600" y="2362200"/>
            <a:ext cx="685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3008" y="2895600"/>
            <a:ext cx="12295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49286" y="2924024"/>
            <a:ext cx="9594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tan</a:t>
            </a:r>
          </a:p>
        </p:txBody>
      </p:sp>
    </p:spTree>
    <p:extLst>
      <p:ext uri="{BB962C8B-B14F-4D97-AF65-F5344CB8AC3E}">
        <p14:creationId xmlns:p14="http://schemas.microsoft.com/office/powerpoint/2010/main" val="17044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sục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447800"/>
            <a:ext cx="92202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1679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688</Words>
  <Application>Microsoft Office PowerPoint</Application>
  <PresentationFormat>On-screen Show (4:3)</PresentationFormat>
  <Paragraphs>85</Paragraphs>
  <Slides>24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Oxygen có ở đâu?</vt:lpstr>
      <vt:lpstr>PowerPoint Presentation</vt:lpstr>
      <vt:lpstr>2) Hãy giải thích vì sao trong những bể cá cảnh người ta phải dùng thêm máy sục không khí?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Sự ô nhiễm không khí</vt:lpstr>
      <vt:lpstr>PowerPoint Presentation</vt:lpstr>
      <vt:lpstr>Hậu quả của việc ô nhiễm môi trường</vt:lpstr>
      <vt:lpstr>Hãy lập kế hoạch các công việc mà em có thể làm để bảo vệ môi trường không khí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2021-04-18T08:12:15Z</dcterms:created>
  <dcterms:modified xsi:type="dcterms:W3CDTF">2021-07-03T06:14:47Z</dcterms:modified>
</cp:coreProperties>
</file>