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329" r:id="rId5"/>
    <p:sldId id="330" r:id="rId6"/>
    <p:sldId id="331" r:id="rId7"/>
    <p:sldId id="332" r:id="rId8"/>
    <p:sldId id="333" r:id="rId9"/>
    <p:sldId id="334" r:id="rId10"/>
    <p:sldId id="349" r:id="rId11"/>
    <p:sldId id="335" r:id="rId12"/>
    <p:sldId id="350" r:id="rId13"/>
    <p:sldId id="336" r:id="rId14"/>
    <p:sldId id="337" r:id="rId15"/>
    <p:sldId id="338" r:id="rId16"/>
    <p:sldId id="339" r:id="rId17"/>
    <p:sldId id="341" r:id="rId18"/>
    <p:sldId id="351" r:id="rId19"/>
    <p:sldId id="342" r:id="rId20"/>
    <p:sldId id="343" r:id="rId21"/>
    <p:sldId id="345" r:id="rId22"/>
    <p:sldId id="340" r:id="rId23"/>
    <p:sldId id="346" r:id="rId24"/>
    <p:sldId id="347" r:id="rId25"/>
    <p:sldId id="348" r:id="rId26"/>
    <p:sldId id="352" r:id="rId27"/>
    <p:sldId id="324" r:id="rId28"/>
  </p:sldIdLst>
  <p:sldSz cx="9144000" cy="5143500" type="screen16x9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990033"/>
    <a:srgbClr val="000066"/>
    <a:srgbClr val="006600"/>
    <a:srgbClr val="CC0000"/>
    <a:srgbClr val="CC3300"/>
    <a:srgbClr val="CCFF99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8229" autoAdjust="0"/>
    <p:restoredTop sz="94660" autoAdjust="0"/>
  </p:normalViewPr>
  <p:slideViewPr>
    <p:cSldViewPr>
      <p:cViewPr varScale="1">
        <p:scale>
          <a:sx n="92" d="100"/>
          <a:sy n="92" d="100"/>
        </p:scale>
        <p:origin x="-52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F7FCA-52EB-472B-8AFE-D7E472E04A5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98340-D934-4A6C-A719-2816CF088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7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8340-D934-4A6C-A719-2816CF0886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72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84138" y="39688"/>
          <a:ext cx="8980487" cy="3609975"/>
        </p:xfrm>
        <a:graphic>
          <a:graphicData uri="http://schemas.openxmlformats.org/presentationml/2006/ole">
            <p:oleObj spid="_x0000_s49234" name="Image" r:id="rId3" imgW="8673016" imgH="4647619" progId="">
              <p:embed/>
            </p:oleObj>
          </a:graphicData>
        </a:graphic>
      </p:graphicFrame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33338" y="3651250"/>
            <a:ext cx="9091612" cy="14557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gray">
          <a:xfrm>
            <a:off x="2617788" y="3651250"/>
            <a:ext cx="6526212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-6350" y="0"/>
            <a:ext cx="9155113" cy="5145088"/>
            <a:chOff x="0" y="0"/>
            <a:chExt cx="5764" cy="4321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gray">
            <a:xfrm>
              <a:off x="0" y="0"/>
              <a:ext cx="288" cy="283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>
                <a:gd name="T0" fmla="*/ 244 w 243"/>
                <a:gd name="T1" fmla="*/ 335 h 336"/>
                <a:gd name="T2" fmla="*/ 123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gray">
            <a:xfrm>
              <a:off x="5511" y="4029"/>
              <a:ext cx="253" cy="289"/>
            </a:xfrm>
            <a:custGeom>
              <a:avLst/>
              <a:gdLst>
                <a:gd name="T0" fmla="*/ 250 w 232"/>
                <a:gd name="T1" fmla="*/ 0 h 290"/>
                <a:gd name="T2" fmla="*/ 179 w 232"/>
                <a:gd name="T3" fmla="*/ 144 h 290"/>
                <a:gd name="T4" fmla="*/ 107 w 232"/>
                <a:gd name="T5" fmla="*/ 253 h 290"/>
                <a:gd name="T6" fmla="*/ 0 w 232"/>
                <a:gd name="T7" fmla="*/ 290 h 290"/>
                <a:gd name="T8" fmla="*/ 253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4" y="411957"/>
            <a:ext cx="4319587" cy="1674019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3657600"/>
            <a:ext cx="6248400" cy="2857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37968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80017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9316"/>
            <a:ext cx="2057400" cy="44469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9316"/>
            <a:ext cx="6019800" cy="44469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745554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316"/>
            <a:ext cx="8153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78694"/>
            <a:ext cx="8229600" cy="370760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423533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42910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11898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8694"/>
            <a:ext cx="4038600" cy="37076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8694"/>
            <a:ext cx="4038600" cy="37076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84622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57608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72391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111911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95176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69766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73025" y="46038"/>
          <a:ext cx="9017000" cy="774700"/>
        </p:xfrm>
        <a:graphic>
          <a:graphicData uri="http://schemas.openxmlformats.org/presentationml/2006/ole">
            <p:oleObj spid="_x0000_s1121" name="Image" r:id="rId15" imgW="8609524" imgH="1307937" progId="">
              <p:embed/>
            </p:oleObj>
          </a:graphicData>
        </a:graphic>
      </p:graphicFrame>
      <p:sp>
        <p:nvSpPr>
          <p:cNvPr id="1027" name="Rectangle 16"/>
          <p:cNvSpPr>
            <a:spLocks noChangeArrowheads="1"/>
          </p:cNvSpPr>
          <p:nvPr/>
        </p:nvSpPr>
        <p:spPr bwMode="invGray">
          <a:xfrm>
            <a:off x="63500" y="4840288"/>
            <a:ext cx="8990013" cy="279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ltGray">
          <a:xfrm>
            <a:off x="88900" y="850900"/>
            <a:ext cx="8955088" cy="39497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9488"/>
            <a:ext cx="8229600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94263"/>
            <a:ext cx="2133600" cy="11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39713"/>
            <a:ext cx="8153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35" name="Group 18"/>
          <p:cNvGrpSpPr>
            <a:grpSpLocks/>
          </p:cNvGrpSpPr>
          <p:nvPr/>
        </p:nvGrpSpPr>
        <p:grpSpPr bwMode="auto">
          <a:xfrm>
            <a:off x="-6350" y="0"/>
            <a:ext cx="9155113" cy="5145088"/>
            <a:chOff x="0" y="0"/>
            <a:chExt cx="5764" cy="4321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20"/>
            <p:cNvSpPr>
              <a:spLocks/>
            </p:cNvSpPr>
            <p:nvPr/>
          </p:nvSpPr>
          <p:spPr bwMode="white">
            <a:xfrm>
              <a:off x="0" y="0"/>
              <a:ext cx="288" cy="283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4 w 243"/>
                <a:gd name="T1" fmla="*/ 335 h 336"/>
                <a:gd name="T2" fmla="*/ 123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22"/>
            <p:cNvSpPr>
              <a:spLocks/>
            </p:cNvSpPr>
            <p:nvPr/>
          </p:nvSpPr>
          <p:spPr bwMode="white">
            <a:xfrm>
              <a:off x="5511" y="4029"/>
              <a:ext cx="253" cy="289"/>
            </a:xfrm>
            <a:custGeom>
              <a:avLst/>
              <a:gdLst>
                <a:gd name="T0" fmla="*/ 250 w 232"/>
                <a:gd name="T1" fmla="*/ 0 h 290"/>
                <a:gd name="T2" fmla="*/ 179 w 232"/>
                <a:gd name="T3" fmla="*/ 144 h 290"/>
                <a:gd name="T4" fmla="*/ 107 w 232"/>
                <a:gd name="T5" fmla="*/ 253 h 290"/>
                <a:gd name="T6" fmla="*/ 0 w 232"/>
                <a:gd name="T7" fmla="*/ 290 h 290"/>
                <a:gd name="T8" fmla="*/ 253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7150"/>
            <a:ext cx="7620000" cy="9906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Chương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IV –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BIỂU THỨC ĐẠI SỐ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700" y="742950"/>
            <a:ext cx="9131300" cy="4114800"/>
          </a:xfrm>
          <a:prstGeom prst="rect">
            <a:avLst/>
          </a:prstGeom>
          <a:noFill/>
          <a:ln w="38100" cmpd="dbl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861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14388"/>
            <a:ext cx="916305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50" y="1690985"/>
            <a:ext cx="2587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u="sng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i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ý: (</a:t>
            </a:r>
            <a:r>
              <a:rPr lang="en-US" sz="2400" b="1" i="1" u="sng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i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 i="1" u="sng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400" b="1" i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25) </a:t>
            </a:r>
            <a:endParaRPr lang="en-US" sz="2400" u="sng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28"/>
          <p:cNvSpPr txBox="1">
            <a:spLocks noChangeArrowheads="1"/>
          </p:cNvSpPr>
          <p:nvPr/>
        </p:nvSpPr>
        <p:spPr bwMode="auto">
          <a:xfrm>
            <a:off x="3897312" y="1174977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xmlns="" val="10381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819150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990033"/>
                </a:solidFill>
              </a:rPr>
              <a:t>Vận</a:t>
            </a:r>
            <a:r>
              <a:rPr lang="en-US" sz="2400" dirty="0" smtClean="0">
                <a:solidFill>
                  <a:srgbClr val="990033"/>
                </a:solidFill>
              </a:rPr>
              <a:t> </a:t>
            </a:r>
            <a:r>
              <a:rPr lang="en-US" sz="2400" dirty="0" err="1" smtClean="0">
                <a:solidFill>
                  <a:srgbClr val="990033"/>
                </a:solidFill>
              </a:rPr>
              <a:t>dụng</a:t>
            </a:r>
            <a:r>
              <a:rPr lang="en-US" sz="2400" dirty="0" smtClean="0">
                <a:solidFill>
                  <a:srgbClr val="990033"/>
                </a:solidFill>
              </a:rPr>
              <a:t>:</a:t>
            </a:r>
            <a:endParaRPr lang="en-US" sz="2400" dirty="0">
              <a:solidFill>
                <a:srgbClr val="9900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7152" y="819150"/>
            <a:ext cx="305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990033"/>
                </a:solidFill>
              </a:rPr>
              <a:t>Bài</a:t>
            </a:r>
            <a:r>
              <a:rPr lang="en-US" sz="2400" dirty="0" smtClean="0">
                <a:solidFill>
                  <a:srgbClr val="990033"/>
                </a:solidFill>
              </a:rPr>
              <a:t> 2 </a:t>
            </a:r>
            <a:r>
              <a:rPr lang="en-US" sz="2400" dirty="0" err="1" smtClean="0">
                <a:solidFill>
                  <a:srgbClr val="990033"/>
                </a:solidFill>
              </a:rPr>
              <a:t>trang</a:t>
            </a:r>
            <a:r>
              <a:rPr lang="en-US" sz="2400" dirty="0" smtClean="0">
                <a:solidFill>
                  <a:srgbClr val="990033"/>
                </a:solidFill>
              </a:rPr>
              <a:t> 26 SGK:</a:t>
            </a:r>
            <a:endParaRPr lang="en-US" sz="2400" dirty="0">
              <a:solidFill>
                <a:srgbClr val="990033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" y="1276350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 (a, b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5400" y="2571750"/>
            <a:ext cx="3530600" cy="16865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14550"/>
            <a:ext cx="15382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48150"/>
            <a:ext cx="3657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56157" y="2343150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 + b)h </a:t>
            </a:r>
            <a:r>
              <a: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03817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09550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67152" y="209550"/>
            <a:ext cx="305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Bài</a:t>
            </a:r>
            <a:r>
              <a:rPr lang="en-US" sz="2400" dirty="0" smtClean="0"/>
              <a:t> 3 </a:t>
            </a:r>
            <a:r>
              <a:rPr lang="en-US" sz="2400" dirty="0" err="1" smtClean="0"/>
              <a:t>trang</a:t>
            </a:r>
            <a:r>
              <a:rPr lang="en-US" sz="2400" dirty="0" smtClean="0"/>
              <a:t> 26 SGK:</a:t>
            </a:r>
            <a:endParaRPr lang="en-US" sz="2400" dirty="0"/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152400" y="742950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1), 2), … , 5)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a), b), …, e)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3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9870760"/>
              </p:ext>
            </p:extLst>
          </p:nvPr>
        </p:nvGraphicFramePr>
        <p:xfrm>
          <a:off x="838200" y="1692276"/>
          <a:ext cx="2286000" cy="297180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3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3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4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9824756"/>
              </p:ext>
            </p:extLst>
          </p:nvPr>
        </p:nvGraphicFramePr>
        <p:xfrm>
          <a:off x="4724400" y="1687740"/>
          <a:ext cx="3581400" cy="3017610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192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220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220"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0975"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7192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Hiệu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381000" y="17335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</a:p>
        </p:txBody>
      </p:sp>
      <p:sp>
        <p:nvSpPr>
          <p:cNvPr id="56" name="Text Box 43"/>
          <p:cNvSpPr txBox="1">
            <a:spLocks noChangeArrowheads="1"/>
          </p:cNvSpPr>
          <p:nvPr/>
        </p:nvSpPr>
        <p:spPr bwMode="auto">
          <a:xfrm>
            <a:off x="381000" y="23431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</a:p>
        </p:txBody>
      </p:sp>
      <p:sp>
        <p:nvSpPr>
          <p:cNvPr id="57" name="Text Box 44"/>
          <p:cNvSpPr txBox="1">
            <a:spLocks noChangeArrowheads="1"/>
          </p:cNvSpPr>
          <p:nvPr/>
        </p:nvSpPr>
        <p:spPr bwMode="auto">
          <a:xfrm>
            <a:off x="381000" y="29527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</a:t>
            </a:r>
          </a:p>
        </p:txBody>
      </p:sp>
      <p:sp>
        <p:nvSpPr>
          <p:cNvPr id="58" name="Text Box 45"/>
          <p:cNvSpPr txBox="1">
            <a:spLocks noChangeArrowheads="1"/>
          </p:cNvSpPr>
          <p:nvPr/>
        </p:nvSpPr>
        <p:spPr bwMode="auto">
          <a:xfrm>
            <a:off x="381000" y="35623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</a:t>
            </a:r>
          </a:p>
        </p:txBody>
      </p:sp>
      <p:sp>
        <p:nvSpPr>
          <p:cNvPr id="59" name="Text Box 46"/>
          <p:cNvSpPr txBox="1">
            <a:spLocks noChangeArrowheads="1"/>
          </p:cNvSpPr>
          <p:nvPr/>
        </p:nvSpPr>
        <p:spPr bwMode="auto">
          <a:xfrm>
            <a:off x="381000" y="41719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5)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4267200" y="17335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4267200" y="21907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267200" y="27241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63" name="Text Box 50"/>
          <p:cNvSpPr txBox="1">
            <a:spLocks noChangeArrowheads="1"/>
          </p:cNvSpPr>
          <p:nvPr/>
        </p:nvSpPr>
        <p:spPr bwMode="auto">
          <a:xfrm>
            <a:off x="4267200" y="34099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64" name="Text Box 51"/>
          <p:cNvSpPr txBox="1">
            <a:spLocks noChangeArrowheads="1"/>
          </p:cNvSpPr>
          <p:nvPr/>
        </p:nvSpPr>
        <p:spPr bwMode="auto">
          <a:xfrm>
            <a:off x="4267200" y="41719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65" name="Oval 52"/>
          <p:cNvSpPr>
            <a:spLocks noChangeArrowheads="1"/>
          </p:cNvSpPr>
          <p:nvPr/>
        </p:nvSpPr>
        <p:spPr bwMode="auto">
          <a:xfrm>
            <a:off x="1219200" y="1657350"/>
            <a:ext cx="1371600" cy="533400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- y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" name="Oval 53"/>
          <p:cNvSpPr>
            <a:spLocks noChangeArrowheads="1"/>
          </p:cNvSpPr>
          <p:nvPr/>
        </p:nvSpPr>
        <p:spPr bwMode="auto">
          <a:xfrm>
            <a:off x="1219200" y="2266950"/>
            <a:ext cx="1371600" cy="533400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5y</a:t>
            </a:r>
          </a:p>
        </p:txBody>
      </p:sp>
      <p:sp>
        <p:nvSpPr>
          <p:cNvPr id="67" name="Oval 54"/>
          <p:cNvSpPr>
            <a:spLocks noChangeArrowheads="1"/>
          </p:cNvSpPr>
          <p:nvPr/>
        </p:nvSpPr>
        <p:spPr bwMode="auto">
          <a:xfrm>
            <a:off x="1308100" y="2876550"/>
            <a:ext cx="1282700" cy="533400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xy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55"/>
          <p:cNvSpPr>
            <a:spLocks noChangeArrowheads="1"/>
          </p:cNvSpPr>
          <p:nvPr/>
        </p:nvSpPr>
        <p:spPr bwMode="auto">
          <a:xfrm>
            <a:off x="1320839" y="3486150"/>
            <a:ext cx="1107997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+ x</a:t>
            </a:r>
          </a:p>
        </p:txBody>
      </p:sp>
      <p:sp>
        <p:nvSpPr>
          <p:cNvPr id="69" name="Rectangle 56"/>
          <p:cNvSpPr>
            <a:spLocks noChangeArrowheads="1"/>
          </p:cNvSpPr>
          <p:nvPr/>
        </p:nvSpPr>
        <p:spPr bwMode="auto">
          <a:xfrm>
            <a:off x="930434" y="4019550"/>
            <a:ext cx="206819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(x + y)(x - y)</a:t>
            </a:r>
          </a:p>
        </p:txBody>
      </p:sp>
      <p:sp>
        <p:nvSpPr>
          <p:cNvPr id="70" name="Line 57"/>
          <p:cNvSpPr>
            <a:spLocks noChangeShapeType="1"/>
          </p:cNvSpPr>
          <p:nvPr/>
        </p:nvSpPr>
        <p:spPr bwMode="auto">
          <a:xfrm>
            <a:off x="3200400" y="2001080"/>
            <a:ext cx="1409700" cy="239947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 flipV="1">
            <a:off x="3124200" y="2533650"/>
            <a:ext cx="1485900" cy="38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 flipV="1">
            <a:off x="3124200" y="2001079"/>
            <a:ext cx="1485900" cy="11997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Line 60"/>
          <p:cNvSpPr>
            <a:spLocks noChangeShapeType="1"/>
          </p:cNvSpPr>
          <p:nvPr/>
        </p:nvSpPr>
        <p:spPr bwMode="auto">
          <a:xfrm flipV="1">
            <a:off x="3124200" y="3143250"/>
            <a:ext cx="140970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 flipV="1">
            <a:off x="3124200" y="3867150"/>
            <a:ext cx="1485900" cy="495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3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1981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2862" y="785573"/>
            <a:ext cx="9101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;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 ? ( y, z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429000" y="1416515"/>
            <a:ext cx="139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Giải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79800" y="2800350"/>
            <a:ext cx="139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Giải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0" y="1809750"/>
            <a:ext cx="903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2(y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z)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6200" y="318135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= 4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z = 5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2(4+5) = 18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4349318" y="3638550"/>
            <a:ext cx="2508682" cy="1295400"/>
          </a:xfrm>
          <a:prstGeom prst="cloudCallout">
            <a:avLst>
              <a:gd name="adj1" fmla="val 78604"/>
              <a:gd name="adj2" fmla="val -55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nói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: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18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là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giá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trị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của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biểu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thức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2(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y+z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)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tại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y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= 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4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và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z = 5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-41364" y="2319695"/>
            <a:ext cx="9677401" cy="52322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y = 4, z = 5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28"/>
          <p:cNvSpPr txBox="1">
            <a:spLocks noChangeArrowheads="1"/>
          </p:cNvSpPr>
          <p:nvPr/>
        </p:nvSpPr>
        <p:spPr bwMode="auto">
          <a:xfrm>
            <a:off x="7924800" y="-220902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2"/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xmlns="" val="25073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5" grpId="0"/>
      <p:bldP spid="27" grpId="0"/>
      <p:bldP spid="28" grpId="0" animBg="1"/>
      <p:bldP spid="29" grpId="0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76200" y="819150"/>
            <a:ext cx="9101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0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0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2m+n.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 = 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 = 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9"/>
          <p:cNvSpPr txBox="1">
            <a:spLocks noChangeAspect="1" noChangeArrowheads="1"/>
          </p:cNvSpPr>
          <p:nvPr/>
        </p:nvSpPr>
        <p:spPr bwMode="auto">
          <a:xfrm>
            <a:off x="0" y="1223093"/>
            <a:ext cx="90249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l">
              <a:spcBef>
                <a:spcPct val="50000"/>
              </a:spcBef>
            </a:pPr>
            <a:r>
              <a:rPr lang="en-US" sz="28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2m + n , 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34315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2.9 + 0,5 =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18,5</a:t>
            </a:r>
          </a:p>
          <a:p>
            <a:endParaRPr lang="en-US" sz="28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51092" y="3368783"/>
            <a:ext cx="377384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18,5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2m +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 = 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 = 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7970" y="3701452"/>
            <a:ext cx="49752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 = 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2m +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18,5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5217756" y="3050515"/>
            <a:ext cx="421044" cy="48589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3657600" y="3185815"/>
            <a:ext cx="914400" cy="60513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222369" y="2724150"/>
            <a:ext cx="1111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-Ta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2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2724150"/>
            <a:ext cx="886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 giá trị của biểu thức 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2m+n </a:t>
            </a:r>
            <a:r>
              <a:rPr lang="nl-NL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  m = 9 và n = 0,5 là 18,5</a:t>
            </a:r>
            <a:endParaRPr lang="en-US" sz="28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1"/>
          <p:cNvSpPr/>
          <p:nvPr/>
        </p:nvSpPr>
        <p:spPr bwMode="auto">
          <a:xfrm>
            <a:off x="520700" y="3185815"/>
            <a:ext cx="4244784" cy="2014597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Chúng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ta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đã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làm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như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thế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nào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để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tính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giá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trị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của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biểu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thức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2m+n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tại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m= 9. n = 0,5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4768093" y="3468616"/>
            <a:ext cx="920709" cy="60310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5527180" y="2822852"/>
            <a:ext cx="33421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4775398" y="4095625"/>
            <a:ext cx="1163299" cy="8288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5719624" y="3488382"/>
            <a:ext cx="3221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787598" y="4113174"/>
            <a:ext cx="984506" cy="5000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4958664" y="3889056"/>
            <a:ext cx="3221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5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7" grpId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2" grpId="0" animBg="1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76200" y="819150"/>
            <a:ext cx="9101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0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0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2m+n.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 = 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 = 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9"/>
          <p:cNvSpPr txBox="1">
            <a:spLocks noChangeAspect="1" noChangeArrowheads="1"/>
          </p:cNvSpPr>
          <p:nvPr/>
        </p:nvSpPr>
        <p:spPr bwMode="auto">
          <a:xfrm>
            <a:off x="0" y="1223093"/>
            <a:ext cx="90249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l">
              <a:spcBef>
                <a:spcPct val="50000"/>
              </a:spcBef>
            </a:pPr>
            <a:r>
              <a:rPr lang="en-US" sz="28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2m + n , 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34315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2.9 + 0,5 =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18,5</a:t>
            </a:r>
          </a:p>
          <a:p>
            <a:endParaRPr lang="en-US" sz="28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846873"/>
            <a:ext cx="886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 giá trị của biểu thức 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2m+n </a:t>
            </a:r>
            <a:r>
              <a:rPr lang="nl-NL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  m = 9 và n = 0,5 là 18,5</a:t>
            </a:r>
            <a:endParaRPr lang="en-US" sz="28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28"/>
          <p:cNvSpPr txBox="1">
            <a:spLocks noChangeArrowheads="1"/>
          </p:cNvSpPr>
          <p:nvPr/>
        </p:nvSpPr>
        <p:spPr bwMode="auto">
          <a:xfrm>
            <a:off x="7848600" y="1035096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xmlns="" val="630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124" y="838200"/>
            <a:ext cx="9045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3x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5x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1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-152400" y="1504950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5x + 1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31815" y="2831306"/>
            <a:ext cx="69848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x =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5x + 1 ,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3.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+ 1 =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– 5 + 1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5x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4724400" y="1276350"/>
            <a:ext cx="4114801" cy="1828800"/>
          </a:xfrm>
          <a:prstGeom prst="cloudCallout">
            <a:avLst>
              <a:gd name="adj1" fmla="val -36361"/>
              <a:gd name="adj2" fmla="val 988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1804987" y="1202467"/>
            <a:ext cx="785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3524248" y="2614553"/>
            <a:ext cx="5486400" cy="2014597"/>
          </a:xfrm>
          <a:prstGeom prst="cloudCallout">
            <a:avLst>
              <a:gd name="adj1" fmla="val -13506"/>
              <a:gd name="adj2" fmla="val -11974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Muốn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tính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giá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trị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của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1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biểu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thức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đại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khi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biết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giá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trị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của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các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biến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trong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biểu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thức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đã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cho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làm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thế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?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872974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(-1)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5.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(-1)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+ 1 = 3 + 5 + 1 =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16" y="2288232"/>
            <a:ext cx="7562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3x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5x + 1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-1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5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6" grpId="1" animBg="1"/>
      <p:bldP spid="17" grpId="0"/>
      <p:bldP spid="18" grpId="0" animBg="1"/>
      <p:bldP spid="18" grpId="1" animBg="1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6800" y="1123950"/>
            <a:ext cx="6400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645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49524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</a:rPr>
              <a:t>* </a:t>
            </a:r>
            <a:r>
              <a:rPr lang="en-US" b="1" dirty="0" err="1" smtClean="0">
                <a:latin typeface="Arial" pitchFamily="34" charset="0"/>
              </a:rPr>
              <a:t>Áp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</a:rPr>
              <a:t>dụng</a:t>
            </a:r>
            <a:r>
              <a:rPr lang="en-US" b="1" i="1" dirty="0">
                <a:latin typeface="Arial" pitchFamily="34" charset="0"/>
              </a:rPr>
              <a:t> 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09600" y="919939"/>
            <a:ext cx="7772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2819400" y="1275498"/>
            <a:ext cx="3962400" cy="2133600"/>
          </a:xfrm>
          <a:prstGeom prst="cloudCallout">
            <a:avLst>
              <a:gd name="adj1" fmla="val 15946"/>
              <a:gd name="adj2" fmla="val 865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trị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thức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x</a:t>
            </a:r>
            <a:r>
              <a:rPr lang="en-US" sz="24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x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= - 4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y = 3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7860175" y="853141"/>
            <a:ext cx="762000" cy="3276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-48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144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-24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52399" y="1542079"/>
            <a:ext cx="754380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- 4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=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(-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3 = 48</a:t>
            </a:r>
          </a:p>
        </p:txBody>
      </p:sp>
      <p:sp>
        <p:nvSpPr>
          <p:cNvPr id="15" name="Oval 35"/>
          <p:cNvSpPr>
            <a:spLocks noChangeArrowheads="1"/>
          </p:cNvSpPr>
          <p:nvPr/>
        </p:nvSpPr>
        <p:spPr bwMode="auto">
          <a:xfrm>
            <a:off x="8027525" y="3282033"/>
            <a:ext cx="457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76200" y="996139"/>
            <a:ext cx="4572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?2</a:t>
            </a:r>
          </a:p>
        </p:txBody>
      </p:sp>
      <p:pic>
        <p:nvPicPr>
          <p:cNvPr id="17" name="Picture 42" descr="j028367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267075"/>
            <a:ext cx="1295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8001000" y="328203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xmlns="" val="7645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4" grpId="0"/>
      <p:bldP spid="15" grpId="0" animBg="1"/>
      <p:bldP spid="18" grpId="0"/>
      <p:bldP spid="1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7"/>
          <p:cNvSpPr txBox="1">
            <a:spLocks noChangeArrowheads="1"/>
          </p:cNvSpPr>
          <p:nvPr/>
        </p:nvSpPr>
        <p:spPr bwMode="auto">
          <a:xfrm>
            <a:off x="2403475" y="133350"/>
            <a:ext cx="3311525" cy="519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TRÒ CHƠI Ô CHỮ</a:t>
            </a:r>
          </a:p>
        </p:txBody>
      </p:sp>
      <p:sp>
        <p:nvSpPr>
          <p:cNvPr id="207" name="Text Box 97"/>
          <p:cNvSpPr txBox="1">
            <a:spLocks noChangeArrowheads="1"/>
          </p:cNvSpPr>
          <p:nvPr/>
        </p:nvSpPr>
        <p:spPr bwMode="auto">
          <a:xfrm>
            <a:off x="49306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L</a:t>
            </a:r>
          </a:p>
        </p:txBody>
      </p:sp>
      <p:sp>
        <p:nvSpPr>
          <p:cNvPr id="208" name="Text Box 97"/>
          <p:cNvSpPr txBox="1">
            <a:spLocks noChangeArrowheads="1"/>
          </p:cNvSpPr>
          <p:nvPr/>
        </p:nvSpPr>
        <p:spPr bwMode="auto">
          <a:xfrm>
            <a:off x="559467" y="2055077"/>
            <a:ext cx="56778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N</a:t>
            </a:r>
          </a:p>
        </p:txBody>
      </p:sp>
      <p:sp>
        <p:nvSpPr>
          <p:cNvPr id="209" name="Text Box 97"/>
          <p:cNvSpPr txBox="1">
            <a:spLocks noChangeArrowheads="1"/>
          </p:cNvSpPr>
          <p:nvPr/>
        </p:nvSpPr>
        <p:spPr bwMode="auto">
          <a:xfrm>
            <a:off x="609600" y="3425090"/>
            <a:ext cx="53572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Ă</a:t>
            </a:r>
          </a:p>
        </p:txBody>
      </p:sp>
      <p:sp>
        <p:nvSpPr>
          <p:cNvPr id="210" name="Text Box 97"/>
          <p:cNvSpPr txBox="1">
            <a:spLocks noChangeArrowheads="1"/>
          </p:cNvSpPr>
          <p:nvPr/>
        </p:nvSpPr>
        <p:spPr bwMode="auto">
          <a:xfrm>
            <a:off x="5786573" y="2041014"/>
            <a:ext cx="56938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H</a:t>
            </a:r>
          </a:p>
        </p:txBody>
      </p:sp>
      <p:sp>
        <p:nvSpPr>
          <p:cNvPr id="211" name="Text Box 97"/>
          <p:cNvSpPr txBox="1">
            <a:spLocks noChangeArrowheads="1"/>
          </p:cNvSpPr>
          <p:nvPr/>
        </p:nvSpPr>
        <p:spPr bwMode="auto">
          <a:xfrm>
            <a:off x="601345" y="2724150"/>
            <a:ext cx="50045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T</a:t>
            </a:r>
          </a:p>
        </p:txBody>
      </p:sp>
      <p:sp>
        <p:nvSpPr>
          <p:cNvPr id="212" name="Text Box 97"/>
          <p:cNvSpPr txBox="1">
            <a:spLocks noChangeArrowheads="1"/>
          </p:cNvSpPr>
          <p:nvPr/>
        </p:nvSpPr>
        <p:spPr bwMode="auto">
          <a:xfrm>
            <a:off x="3069287" y="2724150"/>
            <a:ext cx="50847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Ê</a:t>
            </a:r>
          </a:p>
        </p:txBody>
      </p:sp>
      <p:sp>
        <p:nvSpPr>
          <p:cNvPr id="213" name="Text Box 97"/>
          <p:cNvSpPr txBox="1">
            <a:spLocks noChangeArrowheads="1"/>
          </p:cNvSpPr>
          <p:nvPr/>
        </p:nvSpPr>
        <p:spPr bwMode="auto">
          <a:xfrm>
            <a:off x="5836175" y="2647950"/>
            <a:ext cx="53572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V</a:t>
            </a:r>
          </a:p>
        </p:txBody>
      </p:sp>
      <p:sp>
        <p:nvSpPr>
          <p:cNvPr id="214" name="Rectangle 2"/>
          <p:cNvSpPr txBox="1">
            <a:spLocks noChangeArrowheads="1"/>
          </p:cNvSpPr>
          <p:nvPr/>
        </p:nvSpPr>
        <p:spPr bwMode="white">
          <a:xfrm>
            <a:off x="1336675" y="2246312"/>
            <a:ext cx="838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sp>
        <p:nvSpPr>
          <p:cNvPr id="215" name="Text Box 97"/>
          <p:cNvSpPr txBox="1">
            <a:spLocks noChangeArrowheads="1"/>
          </p:cNvSpPr>
          <p:nvPr/>
        </p:nvSpPr>
        <p:spPr bwMode="auto">
          <a:xfrm>
            <a:off x="963706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Ê</a:t>
            </a:r>
          </a:p>
        </p:txBody>
      </p:sp>
      <p:sp>
        <p:nvSpPr>
          <p:cNvPr id="216" name="Text Box 97"/>
          <p:cNvSpPr txBox="1">
            <a:spLocks noChangeArrowheads="1"/>
          </p:cNvSpPr>
          <p:nvPr/>
        </p:nvSpPr>
        <p:spPr bwMode="auto">
          <a:xfrm>
            <a:off x="1954306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V</a:t>
            </a:r>
          </a:p>
        </p:txBody>
      </p:sp>
      <p:sp>
        <p:nvSpPr>
          <p:cNvPr id="217" name="Text Box 97"/>
          <p:cNvSpPr txBox="1">
            <a:spLocks noChangeArrowheads="1"/>
          </p:cNvSpPr>
          <p:nvPr/>
        </p:nvSpPr>
        <p:spPr bwMode="auto">
          <a:xfrm>
            <a:off x="2868706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Ă</a:t>
            </a:r>
          </a:p>
        </p:txBody>
      </p:sp>
      <p:sp>
        <p:nvSpPr>
          <p:cNvPr id="218" name="Text Box 97"/>
          <p:cNvSpPr txBox="1">
            <a:spLocks noChangeArrowheads="1"/>
          </p:cNvSpPr>
          <p:nvPr/>
        </p:nvSpPr>
        <p:spPr bwMode="auto">
          <a:xfrm>
            <a:off x="37338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N</a:t>
            </a:r>
          </a:p>
        </p:txBody>
      </p:sp>
      <p:sp>
        <p:nvSpPr>
          <p:cNvPr id="219" name="Text Box 97"/>
          <p:cNvSpPr txBox="1">
            <a:spLocks noChangeArrowheads="1"/>
          </p:cNvSpPr>
          <p:nvPr/>
        </p:nvSpPr>
        <p:spPr bwMode="auto">
          <a:xfrm>
            <a:off x="46482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T</a:t>
            </a:r>
          </a:p>
        </p:txBody>
      </p:sp>
      <p:sp>
        <p:nvSpPr>
          <p:cNvPr id="220" name="Text Box 97"/>
          <p:cNvSpPr txBox="1">
            <a:spLocks noChangeArrowheads="1"/>
          </p:cNvSpPr>
          <p:nvPr/>
        </p:nvSpPr>
        <p:spPr bwMode="auto">
          <a:xfrm>
            <a:off x="54864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H</a:t>
            </a:r>
          </a:p>
        </p:txBody>
      </p:sp>
      <p:sp>
        <p:nvSpPr>
          <p:cNvPr id="221" name="Text Box 97"/>
          <p:cNvSpPr txBox="1">
            <a:spLocks noChangeArrowheads="1"/>
          </p:cNvSpPr>
          <p:nvPr/>
        </p:nvSpPr>
        <p:spPr bwMode="auto">
          <a:xfrm>
            <a:off x="64008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I</a:t>
            </a:r>
          </a:p>
        </p:txBody>
      </p:sp>
      <p:sp>
        <p:nvSpPr>
          <p:cNvPr id="222" name="Text Box 97"/>
          <p:cNvSpPr txBox="1">
            <a:spLocks noChangeArrowheads="1"/>
          </p:cNvSpPr>
          <p:nvPr/>
        </p:nvSpPr>
        <p:spPr bwMode="auto">
          <a:xfrm>
            <a:off x="7315200" y="4113886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Ê</a:t>
            </a:r>
          </a:p>
        </p:txBody>
      </p:sp>
      <p:sp>
        <p:nvSpPr>
          <p:cNvPr id="223" name="Text Box 97"/>
          <p:cNvSpPr txBox="1">
            <a:spLocks noChangeArrowheads="1"/>
          </p:cNvSpPr>
          <p:nvPr/>
        </p:nvSpPr>
        <p:spPr bwMode="auto">
          <a:xfrm>
            <a:off x="82296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M</a:t>
            </a:r>
          </a:p>
        </p:txBody>
      </p:sp>
      <p:sp>
        <p:nvSpPr>
          <p:cNvPr id="224" name="Rectangle 2"/>
          <p:cNvSpPr txBox="1">
            <a:spLocks noChangeArrowheads="1"/>
          </p:cNvSpPr>
          <p:nvPr/>
        </p:nvSpPr>
        <p:spPr bwMode="white">
          <a:xfrm>
            <a:off x="1258888" y="2854609"/>
            <a:ext cx="838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y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sp>
        <p:nvSpPr>
          <p:cNvPr id="225" name="Rectangle 2"/>
          <p:cNvSpPr txBox="1">
            <a:spLocks noChangeArrowheads="1"/>
          </p:cNvSpPr>
          <p:nvPr/>
        </p:nvSpPr>
        <p:spPr bwMode="white">
          <a:xfrm>
            <a:off x="3698875" y="2973388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2z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+1</a:t>
            </a:r>
            <a:endParaRPr lang="en-US" sz="3200" baseline="30000">
              <a:cs typeface="Times New Roman" pitchFamily="18" charset="0"/>
            </a:endParaRPr>
          </a:p>
        </p:txBody>
      </p:sp>
      <p:sp>
        <p:nvSpPr>
          <p:cNvPr id="226" name="Rectangle 2"/>
          <p:cNvSpPr txBox="1">
            <a:spLocks noChangeArrowheads="1"/>
          </p:cNvSpPr>
          <p:nvPr/>
        </p:nvSpPr>
        <p:spPr bwMode="white">
          <a:xfrm>
            <a:off x="6580188" y="2189162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+y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sp>
        <p:nvSpPr>
          <p:cNvPr id="227" name="Rectangle 2"/>
          <p:cNvSpPr txBox="1">
            <a:spLocks noChangeArrowheads="1"/>
          </p:cNvSpPr>
          <p:nvPr/>
        </p:nvSpPr>
        <p:spPr bwMode="white">
          <a:xfrm>
            <a:off x="6507163" y="2895482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z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-1</a:t>
            </a:r>
            <a:endParaRPr lang="en-US" sz="3200" baseline="30000">
              <a:cs typeface="Times New Roman" pitchFamily="18" charset="0"/>
            </a:endParaRP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3035210" y="1995487"/>
            <a:ext cx="470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L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3064056" y="3409950"/>
            <a:ext cx="40107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I</a:t>
            </a:r>
          </a:p>
        </p:txBody>
      </p:sp>
      <p:sp>
        <p:nvSpPr>
          <p:cNvPr id="230" name="Rectangle 2"/>
          <p:cNvSpPr txBox="1">
            <a:spLocks noChangeArrowheads="1"/>
          </p:cNvSpPr>
          <p:nvPr/>
        </p:nvSpPr>
        <p:spPr bwMode="white">
          <a:xfrm>
            <a:off x="3771900" y="2173287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-y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grpSp>
        <p:nvGrpSpPr>
          <p:cNvPr id="231" name="Group 251"/>
          <p:cNvGrpSpPr>
            <a:grpSpLocks/>
          </p:cNvGrpSpPr>
          <p:nvPr/>
        </p:nvGrpSpPr>
        <p:grpSpPr bwMode="auto">
          <a:xfrm>
            <a:off x="-101600" y="4151312"/>
            <a:ext cx="1092200" cy="954088"/>
            <a:chOff x="-22904" y="5363850"/>
            <a:chExt cx="1093314" cy="954371"/>
          </a:xfrm>
        </p:grpSpPr>
        <p:grpSp>
          <p:nvGrpSpPr>
            <p:cNvPr id="232" name="Group 88"/>
            <p:cNvGrpSpPr>
              <a:grpSpLocks/>
            </p:cNvGrpSpPr>
            <p:nvPr/>
          </p:nvGrpSpPr>
          <p:grpSpPr bwMode="auto">
            <a:xfrm rot="1800000">
              <a:off x="-22904" y="5363850"/>
              <a:ext cx="1093314" cy="954371"/>
              <a:chOff x="1110" y="2656"/>
              <a:chExt cx="1549" cy="1351"/>
            </a:xfrm>
          </p:grpSpPr>
          <p:sp>
            <p:nvSpPr>
              <p:cNvPr id="234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35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36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33" name="Rectangle 2"/>
            <p:cNvSpPr txBox="1">
              <a:spLocks noChangeArrowheads="1"/>
            </p:cNvSpPr>
            <p:nvPr/>
          </p:nvSpPr>
          <p:spPr bwMode="white">
            <a:xfrm>
              <a:off x="75621" y="5608398"/>
              <a:ext cx="839055" cy="4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-7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7" name="Group 252"/>
          <p:cNvGrpSpPr>
            <a:grpSpLocks/>
          </p:cNvGrpSpPr>
          <p:nvPr/>
        </p:nvGrpSpPr>
        <p:grpSpPr bwMode="auto">
          <a:xfrm>
            <a:off x="852488" y="4151312"/>
            <a:ext cx="1093787" cy="954088"/>
            <a:chOff x="852519" y="5364043"/>
            <a:chExt cx="1093314" cy="954371"/>
          </a:xfrm>
        </p:grpSpPr>
        <p:grpSp>
          <p:nvGrpSpPr>
            <p:cNvPr id="238" name="Group 88"/>
            <p:cNvGrpSpPr>
              <a:grpSpLocks/>
            </p:cNvGrpSpPr>
            <p:nvPr/>
          </p:nvGrpSpPr>
          <p:grpSpPr bwMode="auto">
            <a:xfrm rot="1800000">
              <a:off x="852519" y="5364043"/>
              <a:ext cx="1093314" cy="954371"/>
              <a:chOff x="1110" y="2656"/>
              <a:chExt cx="1549" cy="1351"/>
            </a:xfrm>
          </p:grpSpPr>
          <p:sp>
            <p:nvSpPr>
              <p:cNvPr id="240" name="AutoShape 89"/>
              <p:cNvSpPr>
                <a:spLocks noChangeArrowheads="1"/>
              </p:cNvSpPr>
              <p:nvPr/>
            </p:nvSpPr>
            <p:spPr bwMode="gray">
              <a:xfrm>
                <a:off x="1111" y="2672"/>
                <a:ext cx="1540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1" name="AutoShape 90"/>
              <p:cNvSpPr>
                <a:spLocks noChangeArrowheads="1"/>
              </p:cNvSpPr>
              <p:nvPr/>
            </p:nvSpPr>
            <p:spPr bwMode="gray">
              <a:xfrm>
                <a:off x="1107" y="2655"/>
                <a:ext cx="1536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2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39" name="Rectangle 2"/>
            <p:cNvSpPr txBox="1">
              <a:spLocks noChangeArrowheads="1"/>
            </p:cNvSpPr>
            <p:nvPr/>
          </p:nvSpPr>
          <p:spPr bwMode="white">
            <a:xfrm>
              <a:off x="990571" y="5638762"/>
              <a:ext cx="837838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51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3" name="Group 253"/>
          <p:cNvGrpSpPr>
            <a:grpSpLocks/>
          </p:cNvGrpSpPr>
          <p:nvPr/>
        </p:nvGrpSpPr>
        <p:grpSpPr bwMode="auto">
          <a:xfrm>
            <a:off x="1749425" y="4098925"/>
            <a:ext cx="1092200" cy="954087"/>
            <a:chOff x="1748990" y="5364043"/>
            <a:chExt cx="1093314" cy="954371"/>
          </a:xfrm>
        </p:grpSpPr>
        <p:grpSp>
          <p:nvGrpSpPr>
            <p:cNvPr id="244" name="Group 88"/>
            <p:cNvGrpSpPr>
              <a:grpSpLocks/>
            </p:cNvGrpSpPr>
            <p:nvPr/>
          </p:nvGrpSpPr>
          <p:grpSpPr bwMode="auto">
            <a:xfrm rot="1800000">
              <a:off x="1748990" y="5364043"/>
              <a:ext cx="1093314" cy="954371"/>
              <a:chOff x="1110" y="2656"/>
              <a:chExt cx="1549" cy="1351"/>
            </a:xfrm>
          </p:grpSpPr>
          <p:sp>
            <p:nvSpPr>
              <p:cNvPr id="246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7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8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45" name="Rectangle 2"/>
            <p:cNvSpPr txBox="1">
              <a:spLocks noChangeArrowheads="1"/>
            </p:cNvSpPr>
            <p:nvPr/>
          </p:nvSpPr>
          <p:spPr bwMode="white">
            <a:xfrm>
              <a:off x="1904724" y="5608591"/>
              <a:ext cx="839055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24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9" name="Group 254"/>
          <p:cNvGrpSpPr>
            <a:grpSpLocks/>
          </p:cNvGrpSpPr>
          <p:nvPr/>
        </p:nvGrpSpPr>
        <p:grpSpPr bwMode="auto">
          <a:xfrm>
            <a:off x="2662238" y="4098925"/>
            <a:ext cx="1093787" cy="954087"/>
            <a:chOff x="2662026" y="5364043"/>
            <a:chExt cx="1093314" cy="954371"/>
          </a:xfrm>
        </p:grpSpPr>
        <p:grpSp>
          <p:nvGrpSpPr>
            <p:cNvPr id="250" name="Group 88"/>
            <p:cNvGrpSpPr>
              <a:grpSpLocks/>
            </p:cNvGrpSpPr>
            <p:nvPr/>
          </p:nvGrpSpPr>
          <p:grpSpPr bwMode="auto">
            <a:xfrm rot="1800000">
              <a:off x="2662026" y="5364043"/>
              <a:ext cx="1093314" cy="954371"/>
              <a:chOff x="1110" y="2656"/>
              <a:chExt cx="1549" cy="1351"/>
            </a:xfrm>
          </p:grpSpPr>
          <p:sp>
            <p:nvSpPr>
              <p:cNvPr id="252" name="AutoShape 89"/>
              <p:cNvSpPr>
                <a:spLocks noChangeArrowheads="1"/>
              </p:cNvSpPr>
              <p:nvPr/>
            </p:nvSpPr>
            <p:spPr bwMode="gray">
              <a:xfrm>
                <a:off x="1114" y="2673"/>
                <a:ext cx="1540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53" name="AutoShape 90"/>
              <p:cNvSpPr>
                <a:spLocks noChangeArrowheads="1"/>
              </p:cNvSpPr>
              <p:nvPr/>
            </p:nvSpPr>
            <p:spPr bwMode="gray">
              <a:xfrm>
                <a:off x="1107" y="2655"/>
                <a:ext cx="1536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54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51" name="Rectangle 2"/>
            <p:cNvSpPr txBox="1">
              <a:spLocks noChangeArrowheads="1"/>
            </p:cNvSpPr>
            <p:nvPr/>
          </p:nvSpPr>
          <p:spPr bwMode="white">
            <a:xfrm>
              <a:off x="2819120" y="5608591"/>
              <a:ext cx="837838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8,5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5" name="Group 255"/>
          <p:cNvGrpSpPr>
            <a:grpSpLocks/>
          </p:cNvGrpSpPr>
          <p:nvPr/>
        </p:nvGrpSpPr>
        <p:grpSpPr bwMode="auto">
          <a:xfrm>
            <a:off x="3571875" y="4098925"/>
            <a:ext cx="1093788" cy="954087"/>
            <a:chOff x="3571943" y="5364043"/>
            <a:chExt cx="1093314" cy="954371"/>
          </a:xfrm>
        </p:grpSpPr>
        <p:grpSp>
          <p:nvGrpSpPr>
            <p:cNvPr id="256" name="Group 88"/>
            <p:cNvGrpSpPr>
              <a:grpSpLocks/>
            </p:cNvGrpSpPr>
            <p:nvPr/>
          </p:nvGrpSpPr>
          <p:grpSpPr bwMode="auto">
            <a:xfrm rot="1800000">
              <a:off x="3571943" y="5364043"/>
              <a:ext cx="1093314" cy="954371"/>
              <a:chOff x="1110" y="2656"/>
              <a:chExt cx="1549" cy="1351"/>
            </a:xfrm>
          </p:grpSpPr>
          <p:sp>
            <p:nvSpPr>
              <p:cNvPr id="258" name="AutoShape 89"/>
              <p:cNvSpPr>
                <a:spLocks noChangeArrowheads="1"/>
              </p:cNvSpPr>
              <p:nvPr/>
            </p:nvSpPr>
            <p:spPr bwMode="gray">
              <a:xfrm>
                <a:off x="1114" y="2673"/>
                <a:ext cx="1540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59" name="AutoShape 90"/>
              <p:cNvSpPr>
                <a:spLocks noChangeArrowheads="1"/>
              </p:cNvSpPr>
              <p:nvPr/>
            </p:nvSpPr>
            <p:spPr bwMode="gray">
              <a:xfrm>
                <a:off x="1107" y="2655"/>
                <a:ext cx="1536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60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57" name="Rectangle 2"/>
            <p:cNvSpPr txBox="1">
              <a:spLocks noChangeArrowheads="1"/>
            </p:cNvSpPr>
            <p:nvPr/>
          </p:nvSpPr>
          <p:spPr bwMode="white">
            <a:xfrm>
              <a:off x="3733798" y="5608591"/>
              <a:ext cx="837837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9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1" name="Group 256"/>
          <p:cNvGrpSpPr>
            <a:grpSpLocks/>
          </p:cNvGrpSpPr>
          <p:nvPr/>
        </p:nvGrpSpPr>
        <p:grpSpPr bwMode="auto">
          <a:xfrm>
            <a:off x="4473575" y="4098925"/>
            <a:ext cx="1092200" cy="954087"/>
            <a:chOff x="4472896" y="5364043"/>
            <a:chExt cx="1093314" cy="954371"/>
          </a:xfrm>
        </p:grpSpPr>
        <p:grpSp>
          <p:nvGrpSpPr>
            <p:cNvPr id="262" name="Group 88"/>
            <p:cNvGrpSpPr>
              <a:grpSpLocks/>
            </p:cNvGrpSpPr>
            <p:nvPr/>
          </p:nvGrpSpPr>
          <p:grpSpPr bwMode="auto">
            <a:xfrm rot="1800000">
              <a:off x="4472896" y="5364043"/>
              <a:ext cx="1093314" cy="954371"/>
              <a:chOff x="1110" y="2656"/>
              <a:chExt cx="1549" cy="1351"/>
            </a:xfrm>
          </p:grpSpPr>
          <p:sp>
            <p:nvSpPr>
              <p:cNvPr id="264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65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66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63" name="Rectangle 2"/>
            <p:cNvSpPr txBox="1">
              <a:spLocks noChangeArrowheads="1"/>
            </p:cNvSpPr>
            <p:nvPr/>
          </p:nvSpPr>
          <p:spPr bwMode="white">
            <a:xfrm>
              <a:off x="4647699" y="5608591"/>
              <a:ext cx="839055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16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7" name="Group 257"/>
          <p:cNvGrpSpPr>
            <a:grpSpLocks/>
          </p:cNvGrpSpPr>
          <p:nvPr/>
        </p:nvGrpSpPr>
        <p:grpSpPr bwMode="auto">
          <a:xfrm>
            <a:off x="5387975" y="4095750"/>
            <a:ext cx="1092200" cy="954087"/>
            <a:chOff x="5387296" y="5360970"/>
            <a:chExt cx="1093314" cy="954371"/>
          </a:xfrm>
        </p:grpSpPr>
        <p:grpSp>
          <p:nvGrpSpPr>
            <p:cNvPr id="268" name="Group 88"/>
            <p:cNvGrpSpPr>
              <a:grpSpLocks/>
            </p:cNvGrpSpPr>
            <p:nvPr/>
          </p:nvGrpSpPr>
          <p:grpSpPr bwMode="auto">
            <a:xfrm rot="1800000">
              <a:off x="5387296" y="5360970"/>
              <a:ext cx="1093314" cy="954371"/>
              <a:chOff x="1110" y="2656"/>
              <a:chExt cx="1549" cy="1351"/>
            </a:xfrm>
          </p:grpSpPr>
          <p:sp>
            <p:nvSpPr>
              <p:cNvPr id="270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1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2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69" name="Rectangle 2"/>
            <p:cNvSpPr txBox="1">
              <a:spLocks noChangeArrowheads="1"/>
            </p:cNvSpPr>
            <p:nvPr/>
          </p:nvSpPr>
          <p:spPr bwMode="white">
            <a:xfrm>
              <a:off x="5485821" y="5611870"/>
              <a:ext cx="839055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25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3" name="Group 258"/>
          <p:cNvGrpSpPr>
            <a:grpSpLocks/>
          </p:cNvGrpSpPr>
          <p:nvPr/>
        </p:nvGrpSpPr>
        <p:grpSpPr bwMode="auto">
          <a:xfrm>
            <a:off x="6275388" y="4122737"/>
            <a:ext cx="1092200" cy="954088"/>
            <a:chOff x="6274802" y="5387864"/>
            <a:chExt cx="1093314" cy="954371"/>
          </a:xfrm>
        </p:grpSpPr>
        <p:grpSp>
          <p:nvGrpSpPr>
            <p:cNvPr id="274" name="Group 88"/>
            <p:cNvGrpSpPr>
              <a:grpSpLocks/>
            </p:cNvGrpSpPr>
            <p:nvPr/>
          </p:nvGrpSpPr>
          <p:grpSpPr bwMode="auto">
            <a:xfrm rot="1800000">
              <a:off x="6274802" y="5387864"/>
              <a:ext cx="1093314" cy="954371"/>
              <a:chOff x="1110" y="2656"/>
              <a:chExt cx="1549" cy="1351"/>
            </a:xfrm>
          </p:grpSpPr>
          <p:sp>
            <p:nvSpPr>
              <p:cNvPr id="276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7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8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75" name="Rectangle 2"/>
            <p:cNvSpPr txBox="1">
              <a:spLocks noChangeArrowheads="1"/>
            </p:cNvSpPr>
            <p:nvPr/>
          </p:nvSpPr>
          <p:spPr bwMode="white">
            <a:xfrm>
              <a:off x="6400342" y="5638763"/>
              <a:ext cx="839055" cy="4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18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9" name="Group 259"/>
          <p:cNvGrpSpPr>
            <a:grpSpLocks/>
          </p:cNvGrpSpPr>
          <p:nvPr/>
        </p:nvGrpSpPr>
        <p:grpSpPr bwMode="auto">
          <a:xfrm>
            <a:off x="7162800" y="4122737"/>
            <a:ext cx="1092200" cy="954088"/>
            <a:chOff x="7162308" y="5387864"/>
            <a:chExt cx="1093314" cy="954371"/>
          </a:xfrm>
        </p:grpSpPr>
        <p:grpSp>
          <p:nvGrpSpPr>
            <p:cNvPr id="280" name="Group 88"/>
            <p:cNvGrpSpPr>
              <a:grpSpLocks/>
            </p:cNvGrpSpPr>
            <p:nvPr/>
          </p:nvGrpSpPr>
          <p:grpSpPr bwMode="auto">
            <a:xfrm rot="1800000">
              <a:off x="7162308" y="5387864"/>
              <a:ext cx="1093314" cy="954371"/>
              <a:chOff x="1110" y="2656"/>
              <a:chExt cx="1549" cy="1351"/>
            </a:xfrm>
          </p:grpSpPr>
          <p:sp>
            <p:nvSpPr>
              <p:cNvPr id="282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83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84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81" name="Rectangle 2"/>
            <p:cNvSpPr txBox="1">
              <a:spLocks noChangeArrowheads="1"/>
            </p:cNvSpPr>
            <p:nvPr/>
          </p:nvSpPr>
          <p:spPr bwMode="white">
            <a:xfrm>
              <a:off x="7314863" y="5638763"/>
              <a:ext cx="839055" cy="4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51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85" name="Group 260"/>
          <p:cNvGrpSpPr>
            <a:grpSpLocks/>
          </p:cNvGrpSpPr>
          <p:nvPr/>
        </p:nvGrpSpPr>
        <p:grpSpPr bwMode="auto">
          <a:xfrm>
            <a:off x="8101013" y="4151312"/>
            <a:ext cx="1092200" cy="954088"/>
            <a:chOff x="8078072" y="5389431"/>
            <a:chExt cx="1093314" cy="954371"/>
          </a:xfrm>
        </p:grpSpPr>
        <p:grpSp>
          <p:nvGrpSpPr>
            <p:cNvPr id="286" name="Group 88"/>
            <p:cNvGrpSpPr>
              <a:grpSpLocks/>
            </p:cNvGrpSpPr>
            <p:nvPr/>
          </p:nvGrpSpPr>
          <p:grpSpPr bwMode="auto">
            <a:xfrm rot="1800000">
              <a:off x="8078072" y="5389431"/>
              <a:ext cx="1093314" cy="954371"/>
              <a:chOff x="1110" y="2656"/>
              <a:chExt cx="1549" cy="1351"/>
            </a:xfrm>
          </p:grpSpPr>
          <p:sp>
            <p:nvSpPr>
              <p:cNvPr id="288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89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90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87" name="Rectangle 2"/>
            <p:cNvSpPr txBox="1">
              <a:spLocks noChangeArrowheads="1"/>
            </p:cNvSpPr>
            <p:nvPr/>
          </p:nvSpPr>
          <p:spPr bwMode="white">
            <a:xfrm>
              <a:off x="8216325" y="5626039"/>
              <a:ext cx="837466" cy="485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5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91" name="Rectangle 2"/>
          <p:cNvSpPr txBox="1">
            <a:spLocks noChangeArrowheads="1"/>
          </p:cNvSpPr>
          <p:nvPr/>
        </p:nvSpPr>
        <p:spPr bwMode="white">
          <a:xfrm>
            <a:off x="49306" y="1047750"/>
            <a:ext cx="9018494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dirty="0" err="1">
                <a:cs typeface="Times New Roman" pitchFamily="18" charset="0"/>
              </a:rPr>
              <a:t>Hãy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tính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giá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trị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của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</a:t>
            </a:r>
            <a:r>
              <a:rPr lang="en-US" dirty="0" err="1">
                <a:cs typeface="Arial" charset="0"/>
              </a:rPr>
              <a:t>ác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biểu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thức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sau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tại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C0C23"/>
                </a:solidFill>
                <a:cs typeface="Times New Roman" pitchFamily="18" charset="0"/>
              </a:rPr>
              <a:t>x=3, y=4 </a:t>
            </a:r>
            <a:r>
              <a:rPr lang="en-US" dirty="0" err="1">
                <a:solidFill>
                  <a:srgbClr val="FC0C23"/>
                </a:solidFill>
                <a:cs typeface="Times New Roman" pitchFamily="18" charset="0"/>
              </a:rPr>
              <a:t>và</a:t>
            </a:r>
            <a:r>
              <a:rPr lang="en-US" i="1" dirty="0">
                <a:solidFill>
                  <a:srgbClr val="FC0C23"/>
                </a:solidFill>
                <a:cs typeface="Times New Roman" pitchFamily="18" charset="0"/>
              </a:rPr>
              <a:t> z=5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rồi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viết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chữ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tương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ứng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với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số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tìm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được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ô </a:t>
            </a:r>
            <a:r>
              <a:rPr lang="en-US" dirty="0" err="1">
                <a:cs typeface="Times New Roman" pitchFamily="18" charset="0"/>
              </a:rPr>
              <a:t>trống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dưới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đây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em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sẽ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trả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lời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được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câu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hỏi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trên</a:t>
            </a:r>
            <a:r>
              <a:rPr lang="en-US" dirty="0">
                <a:cs typeface="Times New Roman" pitchFamily="18" charset="0"/>
              </a:rPr>
              <a:t>:</a:t>
            </a:r>
          </a:p>
        </p:txBody>
      </p:sp>
      <p:sp>
        <p:nvSpPr>
          <p:cNvPr id="292" name="Text Box 97"/>
          <p:cNvSpPr txBox="1">
            <a:spLocks noChangeArrowheads="1"/>
          </p:cNvSpPr>
          <p:nvPr/>
        </p:nvSpPr>
        <p:spPr bwMode="auto">
          <a:xfrm>
            <a:off x="5791200" y="3333750"/>
            <a:ext cx="73379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M</a:t>
            </a:r>
          </a:p>
        </p:txBody>
      </p:sp>
      <p:graphicFrame>
        <p:nvGraphicFramePr>
          <p:cNvPr id="29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9753518"/>
              </p:ext>
            </p:extLst>
          </p:nvPr>
        </p:nvGraphicFramePr>
        <p:xfrm>
          <a:off x="6629400" y="3257550"/>
          <a:ext cx="1584325" cy="741363"/>
        </p:xfrm>
        <a:graphic>
          <a:graphicData uri="http://schemas.openxmlformats.org/presentationml/2006/ole">
            <p:oleObj spid="_x0000_s51226" name="Equation" r:id="rId3" imgW="596900" imgH="279400" progId="Equation.DSMT4">
              <p:embed/>
            </p:oleObj>
          </a:graphicData>
        </a:graphic>
      </p:graphicFrame>
      <p:graphicFrame>
        <p:nvGraphicFramePr>
          <p:cNvPr id="2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7475827"/>
              </p:ext>
            </p:extLst>
          </p:nvPr>
        </p:nvGraphicFramePr>
        <p:xfrm>
          <a:off x="1270181" y="3333750"/>
          <a:ext cx="1374775" cy="852488"/>
        </p:xfrm>
        <a:graphic>
          <a:graphicData uri="http://schemas.openxmlformats.org/presentationml/2006/ole">
            <p:oleObj spid="_x0000_s51227" name="Equation" r:id="rId4" imgW="634725" imgH="393529" progId="Equation.DSMT4">
              <p:embed/>
            </p:oleObj>
          </a:graphicData>
        </a:graphic>
      </p:graphicFrame>
      <p:graphicFrame>
        <p:nvGraphicFramePr>
          <p:cNvPr id="2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6958292"/>
              </p:ext>
            </p:extLst>
          </p:nvPr>
        </p:nvGraphicFramePr>
        <p:xfrm>
          <a:off x="3613592" y="3551120"/>
          <a:ext cx="1512887" cy="576263"/>
        </p:xfrm>
        <a:graphic>
          <a:graphicData uri="http://schemas.openxmlformats.org/presentationml/2006/ole">
            <p:oleObj spid="_x0000_s51228" name="Equation" r:id="rId5" imgW="533169" imgH="203112" progId="Equation.DSMT4">
              <p:embed/>
            </p:oleObj>
          </a:graphicData>
        </a:graphic>
      </p:graphicFrame>
      <p:sp>
        <p:nvSpPr>
          <p:cNvPr id="296" name="TextBox 94"/>
          <p:cNvSpPr txBox="1">
            <a:spLocks noChangeArrowheads="1"/>
          </p:cNvSpPr>
          <p:nvPr/>
        </p:nvSpPr>
        <p:spPr bwMode="auto">
          <a:xfrm>
            <a:off x="762000" y="179070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/>
              <a:t>NHÓM 1</a:t>
            </a:r>
          </a:p>
        </p:txBody>
      </p:sp>
      <p:sp>
        <p:nvSpPr>
          <p:cNvPr id="297" name="TextBox 95"/>
          <p:cNvSpPr txBox="1">
            <a:spLocks noChangeArrowheads="1"/>
          </p:cNvSpPr>
          <p:nvPr/>
        </p:nvSpPr>
        <p:spPr bwMode="auto">
          <a:xfrm>
            <a:off x="3276600" y="1801812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/>
              <a:t>NHÓM 2</a:t>
            </a:r>
          </a:p>
        </p:txBody>
      </p:sp>
      <p:sp>
        <p:nvSpPr>
          <p:cNvPr id="298" name="TextBox 96"/>
          <p:cNvSpPr txBox="1">
            <a:spLocks noChangeArrowheads="1"/>
          </p:cNvSpPr>
          <p:nvPr/>
        </p:nvSpPr>
        <p:spPr bwMode="auto">
          <a:xfrm>
            <a:off x="6400800" y="173355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/>
              <a:t>NHÓM 3</a:t>
            </a:r>
          </a:p>
        </p:txBody>
      </p:sp>
      <p:sp>
        <p:nvSpPr>
          <p:cNvPr id="299" name="Rectangle 298"/>
          <p:cNvSpPr>
            <a:spLocks noChangeArrowheads="1"/>
          </p:cNvSpPr>
          <p:nvPr/>
        </p:nvSpPr>
        <p:spPr bwMode="auto">
          <a:xfrm>
            <a:off x="1338762" y="22733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0" name="Rectangle 299"/>
          <p:cNvSpPr>
            <a:spLocks noChangeArrowheads="1"/>
          </p:cNvSpPr>
          <p:nvPr/>
        </p:nvSpPr>
        <p:spPr bwMode="auto">
          <a:xfrm>
            <a:off x="1280783" y="2849846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16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1" name="Rectangle 300"/>
          <p:cNvSpPr>
            <a:spLocks noChangeArrowheads="1"/>
          </p:cNvSpPr>
          <p:nvPr/>
        </p:nvSpPr>
        <p:spPr bwMode="auto">
          <a:xfrm>
            <a:off x="1347228" y="3554412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8,5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2" name="Rectangle 301"/>
          <p:cNvSpPr>
            <a:spLocks noChangeArrowheads="1"/>
          </p:cNvSpPr>
          <p:nvPr/>
        </p:nvSpPr>
        <p:spPr bwMode="auto">
          <a:xfrm>
            <a:off x="4061623" y="2182812"/>
            <a:ext cx="458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-7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3" name="Rectangle 302"/>
          <p:cNvSpPr>
            <a:spLocks noChangeArrowheads="1"/>
          </p:cNvSpPr>
          <p:nvPr/>
        </p:nvSpPr>
        <p:spPr bwMode="auto">
          <a:xfrm>
            <a:off x="3915239" y="2884488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51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4" name="Rectangle 303"/>
          <p:cNvSpPr>
            <a:spLocks noChangeArrowheads="1"/>
          </p:cNvSpPr>
          <p:nvPr/>
        </p:nvSpPr>
        <p:spPr bwMode="auto">
          <a:xfrm>
            <a:off x="3745818" y="3627320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5" name="Rectangle 304"/>
          <p:cNvSpPr>
            <a:spLocks noChangeArrowheads="1"/>
          </p:cNvSpPr>
          <p:nvPr/>
        </p:nvSpPr>
        <p:spPr bwMode="auto">
          <a:xfrm>
            <a:off x="6810839" y="2190750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25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6" name="Rectangle 305"/>
          <p:cNvSpPr>
            <a:spLocks noChangeArrowheads="1"/>
          </p:cNvSpPr>
          <p:nvPr/>
        </p:nvSpPr>
        <p:spPr bwMode="auto">
          <a:xfrm>
            <a:off x="6734639" y="2882782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24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7" name="Rectangle 306"/>
          <p:cNvSpPr>
            <a:spLocks noChangeArrowheads="1"/>
          </p:cNvSpPr>
          <p:nvPr/>
        </p:nvSpPr>
        <p:spPr bwMode="auto">
          <a:xfrm>
            <a:off x="6868024" y="348615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9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</p:childTnLst>
        </p:cTn>
      </p:par>
    </p:tnLst>
    <p:bldLst>
      <p:bldP spid="214" grpId="0"/>
      <p:bldP spid="224" grpId="0"/>
      <p:bldP spid="225" grpId="0"/>
      <p:bldP spid="226" grpId="0"/>
      <p:bldP spid="227" grpId="0"/>
      <p:bldP spid="230" grpId="0"/>
      <p:bldP spid="299" grpId="0"/>
      <p:bldP spid="300" grpId="0"/>
      <p:bldP spid="301" grpId="0"/>
      <p:bldP spid="302" grpId="0"/>
      <p:bldP spid="303" grpId="0"/>
      <p:bldP spid="304" grpId="0"/>
      <p:bldP spid="305" grpId="0"/>
      <p:bldP spid="306" grpId="0"/>
      <p:bldP spid="3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819150"/>
            <a:ext cx="8382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4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" y="1504950"/>
            <a:ext cx="8915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4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57150"/>
            <a:ext cx="8382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CHỦ ĐỀ 1</a:t>
            </a:r>
            <a:endParaRPr lang="vi-VN" sz="4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0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vanth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428751"/>
            <a:ext cx="2438400" cy="3015916"/>
          </a:xfrm>
          <a:prstGeom prst="rect">
            <a:avLst/>
          </a:prstGeom>
          <a:noFill/>
          <a:ln w="57150" cmpd="thickThin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3500" y="7937"/>
            <a:ext cx="89154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200" dirty="0">
                <a:solidFill>
                  <a:schemeClr val="bg1"/>
                </a:solidFill>
              </a:rPr>
              <a:t>- Ô</a:t>
            </a:r>
            <a:r>
              <a:rPr lang="vi-VN" sz="2200" dirty="0">
                <a:solidFill>
                  <a:schemeClr val="bg1"/>
                </a:solidFill>
              </a:rPr>
              <a:t>ng sinh ngày </a:t>
            </a:r>
            <a:r>
              <a:rPr lang="en-US" sz="2200" dirty="0">
                <a:solidFill>
                  <a:schemeClr val="bg1"/>
                </a:solidFill>
              </a:rPr>
              <a:t>29 </a:t>
            </a:r>
            <a:r>
              <a:rPr lang="en-US" sz="2200" dirty="0" err="1">
                <a:solidFill>
                  <a:schemeClr val="bg1"/>
                </a:solidFill>
              </a:rPr>
              <a:t>tháng</a:t>
            </a:r>
            <a:r>
              <a:rPr lang="en-US" sz="2200" dirty="0">
                <a:solidFill>
                  <a:schemeClr val="bg1"/>
                </a:solidFill>
              </a:rPr>
              <a:t> 3</a:t>
            </a:r>
            <a:r>
              <a:rPr lang="vi-VN" sz="2200" dirty="0">
                <a:solidFill>
                  <a:schemeClr val="bg1"/>
                </a:solidFill>
              </a:rPr>
              <a:t> năm 1918 tại xã Trung Lễ, huyện </a:t>
            </a:r>
            <a:r>
              <a:rPr lang="en-US" sz="2200" dirty="0" err="1">
                <a:solidFill>
                  <a:schemeClr val="bg1"/>
                </a:solidFill>
              </a:rPr>
              <a:t>Đức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Thọ</a:t>
            </a:r>
            <a:r>
              <a:rPr lang="vi-VN" sz="2200" dirty="0">
                <a:solidFill>
                  <a:schemeClr val="bg1"/>
                </a:solidFill>
              </a:rPr>
              <a:t>, tỉnh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Tĩnh</a:t>
            </a:r>
            <a:r>
              <a:rPr lang="vi-VN" sz="2200" dirty="0">
                <a:solidFill>
                  <a:schemeClr val="bg1"/>
                </a:solidFill>
              </a:rPr>
              <a:t>, trong một gia đình có truyền thống khoa bảng. Năm</a:t>
            </a:r>
            <a:r>
              <a:rPr lang="en-US" sz="2200" dirty="0">
                <a:solidFill>
                  <a:schemeClr val="bg1"/>
                </a:solidFill>
              </a:rPr>
              <a:t> 1939</a:t>
            </a:r>
            <a:r>
              <a:rPr lang="vi-VN" sz="2200" dirty="0">
                <a:solidFill>
                  <a:schemeClr val="bg1"/>
                </a:solidFill>
              </a:rPr>
              <a:t>, </a:t>
            </a:r>
            <a:r>
              <a:rPr lang="vi-VN" sz="2200" dirty="0">
                <a:solidFill>
                  <a:srgbClr val="0070C0"/>
                </a:solidFill>
              </a:rPr>
              <a:t>ô</a:t>
            </a:r>
            <a:r>
              <a:rPr lang="en-US" sz="2200" dirty="0" err="1">
                <a:solidFill>
                  <a:srgbClr val="0070C0"/>
                </a:solidFill>
              </a:rPr>
              <a:t>ng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vi-VN" sz="2200" dirty="0">
                <a:solidFill>
                  <a:srgbClr val="0070C0"/>
                </a:solidFill>
              </a:rPr>
              <a:t>được cấp học bổng sang </a:t>
            </a:r>
            <a:r>
              <a:rPr lang="en-US" sz="2200" dirty="0" err="1">
                <a:solidFill>
                  <a:srgbClr val="0070C0"/>
                </a:solidFill>
              </a:rPr>
              <a:t>Pháp</a:t>
            </a:r>
            <a:r>
              <a:rPr lang="vi-VN" sz="2200" dirty="0">
                <a:solidFill>
                  <a:srgbClr val="0070C0"/>
                </a:solidFill>
              </a:rPr>
              <a:t> du học tại trường </a:t>
            </a:r>
            <a:r>
              <a:rPr lang="en-US" sz="2200" dirty="0" err="1">
                <a:solidFill>
                  <a:srgbClr val="0070C0"/>
                </a:solidFill>
              </a:rPr>
              <a:t>Đại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học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sư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phạm</a:t>
            </a:r>
            <a:r>
              <a:rPr lang="en-US" sz="2200" dirty="0">
                <a:solidFill>
                  <a:srgbClr val="0070C0"/>
                </a:solidFill>
              </a:rPr>
              <a:t> Paris</a:t>
            </a:r>
            <a:r>
              <a:rPr lang="vi-VN" sz="2200" dirty="0">
                <a:solidFill>
                  <a:srgbClr val="0070C0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67000" y="1047750"/>
            <a:ext cx="63119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200" dirty="0">
                <a:solidFill>
                  <a:srgbClr val="0000CC"/>
                </a:solidFill>
              </a:rPr>
              <a:t>- </a:t>
            </a:r>
            <a:r>
              <a:rPr lang="en-US" sz="2200" dirty="0" err="1">
                <a:solidFill>
                  <a:srgbClr val="0000CC"/>
                </a:solidFill>
              </a:rPr>
              <a:t>Ông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là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người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Việt</a:t>
            </a:r>
            <a:r>
              <a:rPr lang="en-US" sz="2200" dirty="0">
                <a:solidFill>
                  <a:srgbClr val="0000CC"/>
                </a:solidFill>
              </a:rPr>
              <a:t> Nam </a:t>
            </a:r>
            <a:r>
              <a:rPr lang="en-US" sz="2200" dirty="0" err="1">
                <a:solidFill>
                  <a:srgbClr val="0000CC"/>
                </a:solidFill>
              </a:rPr>
              <a:t>đầu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tiên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bảo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vệ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thành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công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luận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án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tiến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sĩ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Toán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học</a:t>
            </a:r>
            <a:r>
              <a:rPr lang="en-US" sz="2200" dirty="0">
                <a:solidFill>
                  <a:srgbClr val="FF3300"/>
                </a:solidFill>
              </a:rPr>
              <a:t> ở </a:t>
            </a:r>
            <a:r>
              <a:rPr lang="en-US" sz="2200" dirty="0" err="1">
                <a:solidFill>
                  <a:srgbClr val="FF3300"/>
                </a:solidFill>
              </a:rPr>
              <a:t>Đức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năm</a:t>
            </a:r>
            <a:r>
              <a:rPr lang="en-US" sz="2200" dirty="0">
                <a:solidFill>
                  <a:srgbClr val="0000CC"/>
                </a:solidFill>
              </a:rPr>
              <a:t> 1944, </a:t>
            </a:r>
            <a:r>
              <a:rPr lang="en-US" sz="2200" dirty="0" err="1">
                <a:solidFill>
                  <a:srgbClr val="FF3300"/>
                </a:solidFill>
              </a:rPr>
              <a:t>luận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án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Tiến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sĩ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Quốc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gia</a:t>
            </a:r>
            <a:r>
              <a:rPr lang="en-US" sz="2200" dirty="0">
                <a:solidFill>
                  <a:srgbClr val="FF3300"/>
                </a:solidFill>
              </a:rPr>
              <a:t> ở </a:t>
            </a:r>
            <a:r>
              <a:rPr lang="en-US" sz="2200" dirty="0" err="1">
                <a:solidFill>
                  <a:srgbClr val="FF3300"/>
                </a:solidFill>
              </a:rPr>
              <a:t>Pháp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năm</a:t>
            </a:r>
            <a:r>
              <a:rPr lang="en-US" sz="2200" dirty="0">
                <a:solidFill>
                  <a:srgbClr val="0000CC"/>
                </a:solidFill>
              </a:rPr>
              <a:t> 1948.</a:t>
            </a:r>
            <a:endParaRPr lang="en-US" sz="22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0" y="2116137"/>
            <a:ext cx="6477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200" dirty="0">
                <a:solidFill>
                  <a:srgbClr val="0000CC"/>
                </a:solidFill>
              </a:rPr>
              <a:t>- </a:t>
            </a:r>
            <a:r>
              <a:rPr lang="vi-VN" sz="2200" dirty="0">
                <a:solidFill>
                  <a:srgbClr val="0000CC"/>
                </a:solidFill>
              </a:rPr>
              <a:t>Ông đã được</a:t>
            </a:r>
            <a:r>
              <a:rPr lang="vi-VN" sz="2200" dirty="0"/>
              <a:t> </a:t>
            </a:r>
            <a:r>
              <a:rPr lang="en-US" sz="2200" dirty="0" err="1">
                <a:solidFill>
                  <a:srgbClr val="FF3300"/>
                </a:solidFill>
              </a:rPr>
              <a:t>Nhà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nước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Việt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nam</a:t>
            </a:r>
            <a:r>
              <a:rPr lang="en-US" sz="2200" dirty="0"/>
              <a:t> </a:t>
            </a:r>
            <a:r>
              <a:rPr lang="vi-VN" sz="2200" dirty="0">
                <a:solidFill>
                  <a:srgbClr val="0000CC"/>
                </a:solidFill>
              </a:rPr>
              <a:t>trao tặng</a:t>
            </a:r>
            <a:r>
              <a:rPr lang="vi-VN" sz="2200" dirty="0"/>
              <a:t> </a:t>
            </a:r>
            <a:r>
              <a:rPr lang="en-US" sz="2200" dirty="0" err="1">
                <a:solidFill>
                  <a:srgbClr val="FF3300"/>
                </a:solidFill>
              </a:rPr>
              <a:t>Giải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thưởng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Hồ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Chí</a:t>
            </a:r>
            <a:r>
              <a:rPr lang="en-US" sz="2200" dirty="0">
                <a:solidFill>
                  <a:srgbClr val="FF3300"/>
                </a:solidFill>
              </a:rPr>
              <a:t> Minh</a:t>
            </a:r>
            <a:r>
              <a:rPr lang="en-US" sz="2200" dirty="0"/>
              <a:t> </a:t>
            </a:r>
            <a:r>
              <a:rPr lang="vi-VN" sz="2200" dirty="0"/>
              <a:t> </a:t>
            </a:r>
            <a:r>
              <a:rPr lang="vi-VN" sz="2200" dirty="0">
                <a:solidFill>
                  <a:srgbClr val="0000CC"/>
                </a:solidFill>
              </a:rPr>
              <a:t>đợt 1 năm</a:t>
            </a:r>
            <a:r>
              <a:rPr lang="vi-VN" sz="2200" dirty="0"/>
              <a:t> </a:t>
            </a:r>
            <a:r>
              <a:rPr lang="en-US" sz="2200" dirty="0">
                <a:solidFill>
                  <a:srgbClr val="FF3300"/>
                </a:solidFill>
              </a:rPr>
              <a:t>1996</a:t>
            </a:r>
            <a:r>
              <a:rPr lang="vi-VN" sz="2200" dirty="0"/>
              <a:t>. </a:t>
            </a:r>
            <a:r>
              <a:rPr lang="vi-VN" sz="2200" dirty="0">
                <a:solidFill>
                  <a:srgbClr val="0000FF"/>
                </a:solidFill>
              </a:rPr>
              <a:t>Ông mất ngày 3 tháng 7 năm </a:t>
            </a:r>
            <a:r>
              <a:rPr lang="en-US" sz="2200" dirty="0">
                <a:solidFill>
                  <a:srgbClr val="0000FF"/>
                </a:solidFill>
              </a:rPr>
              <a:t>1991</a:t>
            </a:r>
            <a:r>
              <a:rPr lang="vi-VN" sz="2200" dirty="0">
                <a:solidFill>
                  <a:srgbClr val="0000FF"/>
                </a:solidFill>
              </a:rPr>
              <a:t> tại </a:t>
            </a:r>
            <a:r>
              <a:rPr lang="en-US" sz="2200" dirty="0" err="1">
                <a:solidFill>
                  <a:srgbClr val="FF3300"/>
                </a:solidFill>
              </a:rPr>
              <a:t>Thành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phố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Hồ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Chí</a:t>
            </a:r>
            <a:r>
              <a:rPr lang="en-US" sz="2200" dirty="0">
                <a:solidFill>
                  <a:srgbClr val="FF3300"/>
                </a:solidFill>
              </a:rPr>
              <a:t> Minh</a:t>
            </a:r>
            <a:r>
              <a:rPr lang="vi-VN" sz="2200" dirty="0"/>
              <a:t>.</a:t>
            </a:r>
            <a:endParaRPr lang="en-US" sz="2200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886200" y="581660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i="1">
                <a:solidFill>
                  <a:srgbClr val="003300"/>
                </a:solidFill>
              </a:rPr>
              <a:t>Đại số 7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391400" y="5816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i="1">
                <a:solidFill>
                  <a:srgbClr val="003300"/>
                </a:solidFill>
              </a:rPr>
              <a:t>Trang 17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5900" y="4457640"/>
            <a:ext cx="3822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b="1" dirty="0">
                <a:solidFill>
                  <a:srgbClr val="800000"/>
                </a:solidFill>
              </a:rPr>
              <a:t>GS. </a:t>
            </a:r>
            <a:r>
              <a:rPr lang="en-US" b="1" dirty="0" err="1">
                <a:solidFill>
                  <a:srgbClr val="800000"/>
                </a:solidFill>
              </a:rPr>
              <a:t>Lê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Văn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Thiêm</a:t>
            </a:r>
            <a:r>
              <a:rPr lang="en-US" b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667000" y="3486150"/>
            <a:ext cx="6311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200" dirty="0">
                <a:solidFill>
                  <a:srgbClr val="0000FF"/>
                </a:solidFill>
                <a:cs typeface="Times New Roman" pitchFamily="18" charset="0"/>
              </a:rPr>
              <a:t>- “</a:t>
            </a:r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Giải thưởng Lê Văn Thiêm</a:t>
            </a:r>
            <a:r>
              <a:rPr lang="en-US" sz="2200" dirty="0">
                <a:solidFill>
                  <a:srgbClr val="0000FF"/>
                </a:solidFill>
                <a:cs typeface="Times New Roman" pitchFamily="18" charset="0"/>
              </a:rPr>
              <a:t>”</a:t>
            </a:r>
            <a:r>
              <a:rPr lang="vi-VN" sz="2200" dirty="0">
                <a:solidFill>
                  <a:srgbClr val="0000FF"/>
                </a:solidFill>
                <a:cs typeface="Times New Roman" pitchFamily="18" charset="0"/>
              </a:rPr>
              <a:t> của Hội Toán học Việt Nam dành cho những người nghiên cứu, giảng dạy toán và học sinh giỏi toán xuất sắc ở Việt Nam được trao hàng năm. </a:t>
            </a:r>
            <a:endParaRPr lang="en-US" sz="22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2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01266"/>
            <a:ext cx="3200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vi-VN" i="1" dirty="0">
                <a:solidFill>
                  <a:schemeClr val="tx1"/>
                </a:solidFill>
                <a:latin typeface="Arial" charset="0"/>
                <a:cs typeface="Arial" charset="0"/>
              </a:rPr>
              <a:t>Đầu năm 2007, UBND thành phố Hà Nội</a:t>
            </a:r>
            <a:r>
              <a:rPr lang="en-US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vi-VN" i="1" dirty="0">
                <a:solidFill>
                  <a:schemeClr val="tx1"/>
                </a:solidFill>
                <a:latin typeface="Arial" charset="0"/>
                <a:cs typeface="Arial" charset="0"/>
              </a:rPr>
              <a:t>đã có quyết định đặt tên đường Lê Văn Thiêm nối từ đường Lê Văn Lương đến đường Nguyễn Huy Tưởng. </a:t>
            </a:r>
            <a:r>
              <a:rPr lang="en-US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" name="Picture 3" descr="Vị trí của phố Lê Văn Thiêm trên bản đ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95350"/>
            <a:ext cx="5486400" cy="4058602"/>
          </a:xfrm>
          <a:prstGeom prst="rect">
            <a:avLst/>
          </a:prstGeom>
          <a:noFill/>
          <a:ln w="76200" cmpd="tri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29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169" y="180825"/>
            <a:ext cx="4775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Nội</a:t>
            </a:r>
            <a:r>
              <a:rPr lang="en-US" sz="2800" dirty="0" smtClean="0"/>
              <a:t> dung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hôm</a:t>
            </a:r>
            <a:r>
              <a:rPr lang="en-US" sz="2800" dirty="0" smtClean="0"/>
              <a:t> nay 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781169" y="704045"/>
            <a:ext cx="1571631" cy="72470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28600" y="1428750"/>
            <a:ext cx="216437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Khái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niệm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biểu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thức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số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352800" y="704045"/>
            <a:ext cx="2362200" cy="72470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5715000" y="1276350"/>
            <a:ext cx="2286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Giá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trị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của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một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biểu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thức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số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556836" y="1984236"/>
            <a:ext cx="0" cy="43511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854700" y="2422386"/>
            <a:ext cx="2286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Cách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tính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giá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trị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của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một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biểu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thức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2237719"/>
            <a:ext cx="5715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76199" y="3472755"/>
            <a:ext cx="5486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 -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6200" y="3320355"/>
            <a:ext cx="88101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4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2" grpId="0" animBg="1"/>
      <p:bldP spid="16" grpId="0" animBg="1"/>
      <p:bldP spid="18" grpId="0"/>
      <p:bldP spid="18" grpId="1"/>
      <p:bldP spid="19" grpId="0"/>
      <p:bldP spid="1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xmlns="" id="{6DF057F5-3C62-43A7-85B1-8E9492747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592" y="1038223"/>
            <a:ext cx="47197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400" b="1" i="1" dirty="0">
                <a:solidFill>
                  <a:srgbClr val="331993"/>
                </a:solidFill>
              </a:rPr>
              <a:t>HƯỚNG DẪN VỀ NHÀ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6D9048F3-7D15-43E8-B719-ADD8377C9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83" y="1413675"/>
            <a:ext cx="8153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en-US" b="1" i="1" dirty="0"/>
              <a:t>+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Học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kĩ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cách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tính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giá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trị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của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một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</a:rPr>
              <a:t>biểu</a:t>
            </a:r>
            <a:r>
              <a:rPr lang="en-US" alt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thức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đại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</a:rPr>
              <a:t>. 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en-US" sz="2800" b="1" i="1" dirty="0">
                <a:solidFill>
                  <a:srgbClr val="0000FF"/>
                </a:solidFill>
              </a:rPr>
              <a:t>+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Xem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kĩ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cách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trình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bày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lời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giải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một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</a:rPr>
              <a:t>toán</a:t>
            </a:r>
            <a:r>
              <a:rPr lang="en-US" altLang="en-US" sz="2800" b="1" i="1" dirty="0" smtClean="0">
                <a:solidFill>
                  <a:srgbClr val="0000FF"/>
                </a:solidFill>
              </a:rPr>
              <a:t>.</a:t>
            </a:r>
            <a:endParaRPr lang="en-US" altLang="en-US" sz="2800" b="1" i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i="1" dirty="0">
                <a:solidFill>
                  <a:srgbClr val="0000FF"/>
                </a:solidFill>
              </a:rPr>
              <a:t>+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Làm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tập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1" i="1" dirty="0">
                <a:solidFill>
                  <a:srgbClr val="0000FF"/>
                </a:solidFill>
              </a:rPr>
              <a:t> SGK </a:t>
            </a:r>
            <a:r>
              <a:rPr lang="en-US" altLang="en-US" sz="2800" b="1" i="1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2800" b="1" i="1" dirty="0" smtClean="0">
                <a:solidFill>
                  <a:srgbClr val="0000FF"/>
                </a:solidFill>
              </a:rPr>
              <a:t> SBT</a:t>
            </a:r>
            <a:endParaRPr lang="en-US" altLang="en-US" sz="2800" b="1" i="1" dirty="0">
              <a:solidFill>
                <a:srgbClr val="0000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5702B5C-4D15-43E3-8505-35D2FD9D4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930499"/>
            <a:ext cx="6449843" cy="861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  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248A06-FFFD-449B-A06B-400B9EE3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804" y="3571634"/>
            <a:ext cx="5459393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9895"/>
            <a:ext cx="9067800" cy="954107"/>
          </a:xfrm>
          <a:prstGeom prst="rect">
            <a:avLst/>
          </a:prstGeom>
          <a:solidFill>
            <a:srgbClr val="C8EDF8"/>
          </a:solidFill>
          <a:ln w="6350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1, 2: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BIỂU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ĐẠI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GÍA TRỊ CỦA MỘT BIỂU THỨC ĐẠI SỐ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093" y="4346732"/>
            <a:ext cx="539750" cy="53935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8379898" y="857370"/>
            <a:ext cx="539750" cy="53935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48908" y="857371"/>
            <a:ext cx="539750" cy="53935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952446" y="4384801"/>
            <a:ext cx="539750" cy="53935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8611557" y="2365435"/>
            <a:ext cx="539750" cy="53935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534399" y="4017121"/>
            <a:ext cx="539750" cy="53935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pic>
        <p:nvPicPr>
          <p:cNvPr id="13" name="Picture 20" descr="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8" y="4893469"/>
            <a:ext cx="8945613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30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9709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473" y="1504950"/>
            <a:ext cx="899160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ts val="4500"/>
              </a:lnSpc>
              <a:buFont typeface="Wingdings" pitchFamily="2" charset="2"/>
              <a:buChar char="v"/>
            </a:pPr>
            <a:r>
              <a:rPr lang="en-US" sz="3200" b="0" dirty="0" err="1" smtClean="0">
                <a:solidFill>
                  <a:srgbClr val="000066"/>
                </a:solidFill>
              </a:rPr>
              <a:t>Xem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kỹ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lại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phần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bài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học</a:t>
            </a:r>
            <a:endParaRPr lang="en-US" sz="3200" b="0" dirty="0" smtClean="0">
              <a:solidFill>
                <a:srgbClr val="000066"/>
              </a:solidFill>
            </a:endParaRPr>
          </a:p>
          <a:p>
            <a:pPr marL="342900" indent="-342900" algn="l">
              <a:lnSpc>
                <a:spcPts val="4500"/>
              </a:lnSpc>
              <a:buFont typeface="Wingdings" pitchFamily="2" charset="2"/>
              <a:buChar char="v"/>
            </a:pPr>
            <a:r>
              <a:rPr lang="en-US" sz="3200" b="0" dirty="0" err="1" smtClean="0">
                <a:solidFill>
                  <a:srgbClr val="000066"/>
                </a:solidFill>
              </a:rPr>
              <a:t>Bài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tập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về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nhà</a:t>
            </a:r>
            <a:r>
              <a:rPr lang="en-US" sz="3200" b="0" dirty="0" smtClean="0">
                <a:solidFill>
                  <a:srgbClr val="000066"/>
                </a:solidFill>
              </a:rPr>
              <a:t>: </a:t>
            </a:r>
            <a:r>
              <a:rPr lang="en-US" sz="3200" b="0" dirty="0" err="1" smtClean="0">
                <a:solidFill>
                  <a:srgbClr val="000066"/>
                </a:solidFill>
              </a:rPr>
              <a:t>Các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bài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còn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lại</a:t>
            </a:r>
            <a:r>
              <a:rPr lang="en-US" sz="3200" b="0" dirty="0" smtClean="0">
                <a:solidFill>
                  <a:srgbClr val="000066"/>
                </a:solidFill>
              </a:rPr>
              <a:t> SGK </a:t>
            </a:r>
            <a:r>
              <a:rPr lang="en-US" sz="3200" b="0" dirty="0" err="1" smtClean="0">
                <a:solidFill>
                  <a:srgbClr val="000066"/>
                </a:solidFill>
              </a:rPr>
              <a:t>trang</a:t>
            </a:r>
            <a:r>
              <a:rPr lang="en-US" sz="3200" b="0" dirty="0" smtClean="0">
                <a:solidFill>
                  <a:srgbClr val="000066"/>
                </a:solidFill>
              </a:rPr>
              <a:t> 26 </a:t>
            </a:r>
            <a:r>
              <a:rPr lang="en-US" sz="3200" b="0" dirty="0" err="1" smtClean="0">
                <a:solidFill>
                  <a:srgbClr val="000066"/>
                </a:solidFill>
              </a:rPr>
              <a:t>đến</a:t>
            </a:r>
            <a:r>
              <a:rPr lang="en-US" sz="3200" b="0" dirty="0" smtClean="0">
                <a:solidFill>
                  <a:srgbClr val="000066"/>
                </a:solidFill>
              </a:rPr>
              <a:t> 29</a:t>
            </a:r>
          </a:p>
        </p:txBody>
      </p:sp>
    </p:spTree>
    <p:extLst>
      <p:ext uri="{BB962C8B-B14F-4D97-AF65-F5344CB8AC3E}">
        <p14:creationId xmlns:p14="http://schemas.microsoft.com/office/powerpoint/2010/main" xmlns="" val="223316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86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Khái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niệm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giá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trị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một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biểu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thức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đại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03" y="133350"/>
            <a:ext cx="1268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81915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60960" y="1286530"/>
            <a:ext cx="898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5316" y="1768436"/>
            <a:ext cx="90626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thừa,căn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23"/>
              <p:cNvSpPr txBox="1">
                <a:spLocks noChangeArrowheads="1"/>
              </p:cNvSpPr>
              <p:nvPr/>
            </p:nvSpPr>
            <p:spPr bwMode="auto">
              <a:xfrm>
                <a:off x="28135" y="2693806"/>
                <a:ext cx="9385105" cy="563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VD: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2+3-7;   12:6.2;  11(5+4);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e>
                      <m: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.2+4.6−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e>
                    </m:rad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:9</m:t>
                    </m:r>
                  </m:oMath>
                </a14:m>
                <a:r>
                  <a:rPr lang="en-US" sz="28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/>
                </a:r>
                <a:endParaRPr lang="en-US" sz="28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1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35" y="2693806"/>
                <a:ext cx="9385105" cy="563744"/>
              </a:xfrm>
              <a:prstGeom prst="rect">
                <a:avLst/>
              </a:prstGeom>
              <a:blipFill rotWithShape="1">
                <a:blip r:embed="rId2"/>
                <a:stretch>
                  <a:fillRect l="-1429" t="-4348" b="-369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28"/>
          <p:cNvSpPr txBox="1">
            <a:spLocks noChangeArrowheads="1"/>
          </p:cNvSpPr>
          <p:nvPr/>
        </p:nvSpPr>
        <p:spPr bwMode="auto">
          <a:xfrm>
            <a:off x="8120856" y="-26185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2"/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9" name="Text Box 228"/>
          <p:cNvSpPr txBox="1">
            <a:spLocks noChangeArrowheads="1"/>
          </p:cNvSpPr>
          <p:nvPr/>
        </p:nvSpPr>
        <p:spPr bwMode="auto">
          <a:xfrm>
            <a:off x="5410200" y="477052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10" name="Text Box 228"/>
          <p:cNvSpPr txBox="1">
            <a:spLocks noChangeArrowheads="1"/>
          </p:cNvSpPr>
          <p:nvPr/>
        </p:nvSpPr>
        <p:spPr bwMode="auto">
          <a:xfrm>
            <a:off x="4927928" y="929943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xmlns="" val="30591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9" grpId="0"/>
      <p:bldP spid="30" grpId="0"/>
      <p:bldP spid="31" grpId="0" animBg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86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Khái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niệm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giá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trị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một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biểu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thức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đại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132" y="0"/>
            <a:ext cx="125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81915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60960" y="1286530"/>
            <a:ext cx="898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5972" y="1657350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5(cm)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8(cm).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925" y="1617643"/>
            <a:ext cx="91090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?1.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Viết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nhật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bằng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 (cm)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dài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hơn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 (cm).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10000" y="2800350"/>
            <a:ext cx="950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cm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09800" y="3638550"/>
            <a:ext cx="110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cm</a:t>
            </a: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200763" y="3208020"/>
            <a:ext cx="2514600" cy="1600200"/>
            <a:chOff x="3637" y="2592"/>
            <a:chExt cx="1680" cy="1104"/>
          </a:xfrm>
          <a:solidFill>
            <a:srgbClr val="FFFF00"/>
          </a:solidFill>
        </p:grpSpPr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637" y="2889"/>
              <a:ext cx="1680" cy="3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latin typeface="+mn-lt"/>
                <a:cs typeface="+mn-cs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704" y="2592"/>
              <a:ext cx="0" cy="110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latin typeface="+mn-lt"/>
                <a:cs typeface="+mn-cs"/>
              </a:endParaRPr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29200" y="280035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cm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3200400" y="325755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800600" y="3257550"/>
            <a:ext cx="914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88805"/>
            <a:ext cx="3505563" cy="201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3182938" y="3181350"/>
            <a:ext cx="0" cy="1600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66999" y="2503243"/>
            <a:ext cx="2023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2.(5 + 8)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76800" y="2503243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2(5 + 8)</a:t>
            </a: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>
            <a:off x="4876800" y="276485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27141" y="2503243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3(3 + 2)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57987" y="3185613"/>
            <a:ext cx="2514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 vi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55825" y="3417643"/>
            <a:ext cx="2514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363" y="3208020"/>
            <a:ext cx="0" cy="1600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89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15" grpId="0"/>
      <p:bldP spid="16" grpId="0" animBg="1"/>
      <p:bldP spid="17" grpId="0" animBg="1"/>
      <p:bldP spid="20" grpId="0"/>
      <p:bldP spid="20" grpId="1"/>
      <p:bldP spid="21" grpId="0"/>
      <p:bldP spid="21" grpId="1"/>
      <p:bldP spid="23" grpId="0"/>
      <p:bldP spid="24" grpId="0"/>
      <p:bldP spid="24" grpId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76199" y="769680"/>
            <a:ext cx="898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80962" y="1210330"/>
            <a:ext cx="898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0" y="1581150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 toán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(cm)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a (cm).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33400" y="2028170"/>
            <a:ext cx="2667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+mn-lt"/>
              <a:cs typeface="+mn-cs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066800" y="1581150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 cm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3328914" y="2031502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cm</a:t>
            </a:r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>
            <a:off x="4233723" y="2176303"/>
            <a:ext cx="4038599" cy="2743200"/>
          </a:xfrm>
          <a:prstGeom prst="cloudCallout">
            <a:avLst>
              <a:gd name="adj1" fmla="val -71713"/>
              <a:gd name="adj2" fmla="val -2935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0240E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= 3,5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7150" y="1617663"/>
            <a:ext cx="9005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?2.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(cm).</a:t>
            </a: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3997324" y="2701270"/>
            <a:ext cx="1031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cm</a:t>
            </a: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2381250" y="3934758"/>
            <a:ext cx="120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cm</a:t>
            </a:r>
          </a:p>
        </p:txBody>
      </p:sp>
      <p:grpSp>
        <p:nvGrpSpPr>
          <p:cNvPr id="56" name="Group 11"/>
          <p:cNvGrpSpPr>
            <a:grpSpLocks/>
          </p:cNvGrpSpPr>
          <p:nvPr/>
        </p:nvGrpSpPr>
        <p:grpSpPr bwMode="auto">
          <a:xfrm>
            <a:off x="3634887" y="3394129"/>
            <a:ext cx="2514600" cy="1447800"/>
            <a:chOff x="3648" y="2592"/>
            <a:chExt cx="1680" cy="1104"/>
          </a:xfrm>
          <a:solidFill>
            <a:srgbClr val="FFFF00"/>
          </a:solidFill>
        </p:grpSpPr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3648" y="2945"/>
              <a:ext cx="1680" cy="39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latin typeface="+mn-lt"/>
                <a:cs typeface="+mn-cs"/>
              </a:endParaRPr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>
              <a:off x="4704" y="2592"/>
              <a:ext cx="0" cy="110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latin typeface="+mn-lt"/>
                <a:cs typeface="+mn-cs"/>
              </a:endParaRPr>
            </a:p>
          </p:txBody>
        </p:sp>
      </p:grp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5213349" y="2698095"/>
            <a:ext cx="936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cm</a:t>
            </a:r>
          </a:p>
        </p:txBody>
      </p:sp>
      <p:sp>
        <p:nvSpPr>
          <p:cNvPr id="60" name="Line 15"/>
          <p:cNvSpPr>
            <a:spLocks noChangeShapeType="1"/>
          </p:cNvSpPr>
          <p:nvPr/>
        </p:nvSpPr>
        <p:spPr bwMode="auto">
          <a:xfrm>
            <a:off x="3635375" y="318387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61" name="Line 16"/>
          <p:cNvSpPr>
            <a:spLocks noChangeShapeType="1"/>
          </p:cNvSpPr>
          <p:nvPr/>
        </p:nvSpPr>
        <p:spPr bwMode="auto">
          <a:xfrm>
            <a:off x="5213350" y="3183870"/>
            <a:ext cx="8651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2800"/>
          </a:p>
        </p:txBody>
      </p:sp>
      <p:sp>
        <p:nvSpPr>
          <p:cNvPr id="62" name="AutoShape 8"/>
          <p:cNvSpPr>
            <a:spLocks noChangeArrowheads="1"/>
          </p:cNvSpPr>
          <p:nvPr/>
        </p:nvSpPr>
        <p:spPr bwMode="auto">
          <a:xfrm>
            <a:off x="4241343" y="2176303"/>
            <a:ext cx="4038600" cy="2675527"/>
          </a:xfrm>
          <a:prstGeom prst="cloudCallout">
            <a:avLst>
              <a:gd name="adj1" fmla="val -81207"/>
              <a:gd name="adj2" fmla="val -1336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0240E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= 2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200400" y="2018506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cm</a:t>
            </a: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2925760" y="2061696"/>
            <a:ext cx="1874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3,5 cm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389313" y="3414058"/>
            <a:ext cx="0" cy="14478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6" name="TextBox 65"/>
              <p:cNvSpPr txBox="1">
                <a:spLocks noChangeArrowheads="1"/>
              </p:cNvSpPr>
              <p:nvPr/>
            </p:nvSpPr>
            <p:spPr bwMode="auto">
              <a:xfrm>
                <a:off x="1905000" y="1505384"/>
                <a:ext cx="6553200" cy="541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Chu vi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hình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chữ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nhật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là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2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( 5 + 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  (cm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1505384"/>
                <a:ext cx="6553200" cy="541110"/>
              </a:xfrm>
              <a:prstGeom prst="rect">
                <a:avLst/>
              </a:prstGeom>
              <a:blipFill>
                <a:blip r:embed="rId2"/>
                <a:stretch>
                  <a:fillRect t="-12360" b="-348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TextBox 66"/>
              <p:cNvSpPr txBox="1">
                <a:spLocks noChangeArrowheads="1"/>
              </p:cNvSpPr>
              <p:nvPr/>
            </p:nvSpPr>
            <p:spPr bwMode="auto">
              <a:xfrm>
                <a:off x="152400" y="2734330"/>
                <a:ext cx="6019800" cy="990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Diện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tích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hình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chữ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nhật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</a:p>
              <a:p>
                <a:pPr algn="l" eaLnBrk="1" hangingPunct="1"/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là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+ 2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734330"/>
                <a:ext cx="6019800" cy="990977"/>
              </a:xfrm>
              <a:prstGeom prst="rect">
                <a:avLst/>
              </a:prstGeom>
              <a:blipFill rotWithShape="1">
                <a:blip r:embed="rId3"/>
                <a:stretch>
                  <a:fillRect l="-2126" t="-6173" b="-179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ounded Rectangle 67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8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8" grpId="1"/>
      <p:bldP spid="49" grpId="0" animBg="1"/>
      <p:bldP spid="49" grpId="1" animBg="1"/>
      <p:bldP spid="50" grpId="0"/>
      <p:bldP spid="50" grpId="1"/>
      <p:bldP spid="51" grpId="0"/>
      <p:bldP spid="51" grpId="1"/>
      <p:bldP spid="52" grpId="0" animBg="1"/>
      <p:bldP spid="52" grpId="1" animBg="1"/>
      <p:bldP spid="53" grpId="0"/>
      <p:bldP spid="54" grpId="0"/>
      <p:bldP spid="55" grpId="0"/>
      <p:bldP spid="59" grpId="0"/>
      <p:bldP spid="60" grpId="0" animBg="1"/>
      <p:bldP spid="61" grpId="0" animBg="1"/>
      <p:bldP spid="62" grpId="0" animBg="1"/>
      <p:bldP spid="62" grpId="1" animBg="1"/>
      <p:bldP spid="63" grpId="0"/>
      <p:bldP spid="63" grpId="1"/>
      <p:bldP spid="64" grpId="0"/>
      <p:bldP spid="64" grpId="1"/>
      <p:bldP spid="66" grpId="0" animBg="1"/>
      <p:bldP spid="66" grpId="1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855643"/>
            <a:ext cx="90528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14762" y="1885950"/>
            <a:ext cx="2448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4x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181600" y="258193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x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992880" y="1809750"/>
            <a:ext cx="4289234" cy="2054056"/>
          </a:xfrm>
          <a:prstGeom prst="roundRect">
            <a:avLst/>
          </a:prstGeom>
          <a:noFill/>
          <a:ln w="63500" cmpd="dbl">
            <a:solidFill>
              <a:srgbClr val="BF03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924425" y="2800350"/>
            <a:ext cx="2085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119439" y="1523822"/>
            <a:ext cx="15861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3657600" y="1872833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ý: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419600" y="3105150"/>
            <a:ext cx="32303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 + a) = 2(5 + a)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41"/>
              <p:cNvSpPr txBox="1">
                <a:spLocks noChangeArrowheads="1"/>
              </p:cNvSpPr>
              <p:nvPr/>
            </p:nvSpPr>
            <p:spPr bwMode="auto">
              <a:xfrm>
                <a:off x="-76200" y="3790950"/>
                <a:ext cx="9052828" cy="1173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   4x; 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2(5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+ a);  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3(x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+ y) ;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sz="28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…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đại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9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76200" y="3790950"/>
                <a:ext cx="9052828" cy="1173976"/>
              </a:xfrm>
              <a:prstGeom prst="rect">
                <a:avLst/>
              </a:prstGeom>
              <a:blipFill>
                <a:blip r:embed="rId2"/>
                <a:stretch>
                  <a:fillRect r="-1279" b="-171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2634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855643"/>
            <a:ext cx="9052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(SGK /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25)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89072" y="1421323"/>
            <a:ext cx="2448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4x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47433" y="2125503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x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4394" y="1378744"/>
            <a:ext cx="4289234" cy="2054056"/>
          </a:xfrm>
          <a:prstGeom prst="roundRect">
            <a:avLst/>
          </a:prstGeom>
          <a:noFill/>
          <a:ln w="63500" cmpd="dbl">
            <a:solidFill>
              <a:srgbClr val="BF03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770102" y="2369086"/>
            <a:ext cx="2085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01638" y="1091832"/>
            <a:ext cx="15861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152400" y="1438162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ước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279010" y="2673156"/>
            <a:ext cx="32303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 + a) = 2(5 + a)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228"/>
          <p:cNvSpPr txBox="1">
            <a:spLocks noChangeArrowheads="1"/>
          </p:cNvSpPr>
          <p:nvPr/>
        </p:nvSpPr>
        <p:spPr bwMode="auto">
          <a:xfrm>
            <a:off x="4800600" y="396240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xmlns="" val="27997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" y="828675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?3.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236662"/>
            <a:ext cx="8853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 (h)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km/h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5136" y="2180570"/>
            <a:ext cx="8839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 (h)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km/h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(h)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35 km/h.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90800" y="2200930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 = 30.x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220093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= v.t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>
            <a:off x="2590800" y="2462540"/>
            <a:ext cx="38100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2200930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30x (km)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953000" y="241935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4364" y="167941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1667530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30x (km)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16" y="3514100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348615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7666" y="3486150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(km)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785" y="3953530"/>
            <a:ext cx="4214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2303" y="400937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2535" y="3973330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35y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(km)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221" y="4410730"/>
            <a:ext cx="5155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441073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4388340"/>
            <a:ext cx="2297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35y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(km)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98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7" grpId="1"/>
      <p:bldP spid="8" grpId="0"/>
      <p:bldP spid="8" grpId="1"/>
      <p:bldP spid="10" grpId="0"/>
      <p:bldP spid="10" grpId="1"/>
      <p:bldP spid="12" grpId="0" animBg="1"/>
      <p:bldP spid="12" grpId="1" animBg="1"/>
      <p:bldP spid="14" grpId="0"/>
      <p:bldP spid="14" grpId="1"/>
      <p:bldP spid="15" grpId="0"/>
      <p:bldP spid="16" grpId="0"/>
      <p:bldP spid="17" grpId="0"/>
      <p:bldP spid="17" grpId="1"/>
      <p:bldP spid="18" grpId="0"/>
      <p:bldP spid="19" grpId="0"/>
      <p:bldP spid="20" grpId="0"/>
      <p:bldP spid="20" grpId="1"/>
      <p:bldP spid="21" grpId="0"/>
      <p:bldP spid="22" grpId="0"/>
      <p:bldP spid="23" grpId="0"/>
      <p:bldP spid="23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14388"/>
            <a:ext cx="916305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50" y="2338388"/>
            <a:ext cx="18351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u="sng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i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ý: (</a:t>
            </a:r>
            <a:r>
              <a:rPr lang="en-US" sz="2400" b="1" i="1" u="sng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i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u="sng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05000" y="2343150"/>
            <a:ext cx="6324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 + y = y + x ; 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yx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xxx = x</a:t>
            </a:r>
            <a:r>
              <a:rPr lang="en-US" sz="2400" baseline="300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(x + y) + z = x + (y + z) ;  (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)z = x(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 ;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x(y + z) =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xz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–(x + y – z) = – x – y + z ; …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0" y="4095750"/>
                <a:ext cx="9607550" cy="650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đại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chứa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smtClean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  <m:r>
                      <a:rPr lang="en-US" sz="2400" b="0" i="1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…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8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95750"/>
                <a:ext cx="9607550" cy="650178"/>
              </a:xfrm>
              <a:prstGeom prst="rect">
                <a:avLst/>
              </a:prstGeom>
              <a:blipFill rotWithShape="1">
                <a:blip r:embed="rId2"/>
                <a:stretch>
                  <a:fillRect l="-952" b="-93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69850" y="4476750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4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76200" y="157638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90600" y="1576388"/>
            <a:ext cx="1620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●  5x + 35y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90600" y="1962150"/>
            <a:ext cx="1379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●  4y - 2z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67000" y="1576685"/>
            <a:ext cx="3223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x, y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990033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667000" y="1962150"/>
            <a:ext cx="31885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y, z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37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Bài đại số cô Hằng">
  <a:themeElements>
    <a:clrScheme name="sample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3CDFB9AB0A44282443300149F72F3" ma:contentTypeVersion="2" ma:contentTypeDescription="Create a new document." ma:contentTypeScope="" ma:versionID="a8a8204720a15e514bc281fa9fae5cd9">
  <xsd:schema xmlns:xsd="http://www.w3.org/2001/XMLSchema" xmlns:xs="http://www.w3.org/2001/XMLSchema" xmlns:p="http://schemas.microsoft.com/office/2006/metadata/properties" xmlns:ns2="76f28177-c617-4d44-aa1b-3852606d1ebe" targetNamespace="http://schemas.microsoft.com/office/2006/metadata/properties" ma:root="true" ma:fieldsID="902b86f6a17a96c6ddecb9bb182dd532" ns2:_="">
    <xsd:import namespace="76f28177-c617-4d44-aa1b-3852606d1e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28177-c617-4d44-aa1b-3852606d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CA8804-092D-4BED-85FB-EC058B764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f28177-c617-4d44-aa1b-3852606d1e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4F94B4-58FF-4FDD-90F4-F5107E2B0B7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874E9D-3A04-4948-A87A-DB3447EFE6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Bài đại số cô Hằng</Template>
  <TotalTime>1651</TotalTime>
  <Words>2209</Words>
  <Application>Microsoft Office PowerPoint</Application>
  <PresentationFormat>On-screen Show (16:9)</PresentationFormat>
  <Paragraphs>276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Bài đại số cô Hằng</vt:lpstr>
      <vt:lpstr>Image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DTLC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Hang</dc:creator>
  <cp:lastModifiedBy>Admin</cp:lastModifiedBy>
  <cp:revision>259</cp:revision>
  <dcterms:created xsi:type="dcterms:W3CDTF">2010-11-21T15:40:51Z</dcterms:created>
  <dcterms:modified xsi:type="dcterms:W3CDTF">2021-02-22T06:59:28Z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0x0101003DC3CDFB9AB0A44282443300149F72F3</vt:lpwstr>
  </property>
</Properties>
</file>