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7" r:id="rId2"/>
    <p:sldId id="258" r:id="rId3"/>
    <p:sldId id="260" r:id="rId4"/>
    <p:sldId id="261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1E98D-2363-4F08-B528-864B1F06C29D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AF013-6D6F-481B-B4EB-D1E48965C3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282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AF013-6D6F-481B-B4EB-D1E48965C3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900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5" name="Chevron 4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6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6" name="Chevron 5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7" name="Pentagon 6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KIỂM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TRA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CŨ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" name="Oval 68"/>
          <p:cNvSpPr>
            <a:spLocks noChangeArrowheads="1"/>
          </p:cNvSpPr>
          <p:nvPr/>
        </p:nvSpPr>
        <p:spPr bwMode="auto">
          <a:xfrm>
            <a:off x="6763544" y="2390775"/>
            <a:ext cx="457200" cy="4572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5" name="Oval 58"/>
          <p:cNvSpPr>
            <a:spLocks noChangeArrowheads="1"/>
          </p:cNvSpPr>
          <p:nvPr/>
        </p:nvSpPr>
        <p:spPr bwMode="auto">
          <a:xfrm>
            <a:off x="6096000" y="2391569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6" name="Oval 57"/>
          <p:cNvSpPr>
            <a:spLocks noChangeArrowheads="1"/>
          </p:cNvSpPr>
          <p:nvPr/>
        </p:nvSpPr>
        <p:spPr bwMode="auto">
          <a:xfrm>
            <a:off x="5486400" y="2390775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7" name="Oval 65"/>
          <p:cNvSpPr>
            <a:spLocks noChangeArrowheads="1"/>
          </p:cNvSpPr>
          <p:nvPr/>
        </p:nvSpPr>
        <p:spPr bwMode="auto">
          <a:xfrm>
            <a:off x="4876800" y="2390775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8" name="Oval 64"/>
          <p:cNvSpPr>
            <a:spLocks noChangeArrowheads="1"/>
          </p:cNvSpPr>
          <p:nvPr/>
        </p:nvSpPr>
        <p:spPr bwMode="auto">
          <a:xfrm>
            <a:off x="4229100" y="2382838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9" name="Oval 56"/>
          <p:cNvSpPr>
            <a:spLocks noChangeArrowheads="1"/>
          </p:cNvSpPr>
          <p:nvPr/>
        </p:nvSpPr>
        <p:spPr bwMode="auto">
          <a:xfrm>
            <a:off x="3581400" y="2382838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0" name="Oval 67"/>
          <p:cNvSpPr>
            <a:spLocks noChangeArrowheads="1"/>
          </p:cNvSpPr>
          <p:nvPr/>
        </p:nvSpPr>
        <p:spPr bwMode="auto">
          <a:xfrm>
            <a:off x="2943226" y="2391569"/>
            <a:ext cx="457200" cy="4572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1" name="Oval 63"/>
          <p:cNvSpPr>
            <a:spLocks noChangeArrowheads="1"/>
          </p:cNvSpPr>
          <p:nvPr/>
        </p:nvSpPr>
        <p:spPr bwMode="auto">
          <a:xfrm>
            <a:off x="2330450" y="2409032"/>
            <a:ext cx="457200" cy="439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2" name="Oval 66"/>
          <p:cNvSpPr>
            <a:spLocks noChangeArrowheads="1"/>
          </p:cNvSpPr>
          <p:nvPr/>
        </p:nvSpPr>
        <p:spPr bwMode="auto">
          <a:xfrm>
            <a:off x="1676400" y="2391569"/>
            <a:ext cx="457200" cy="4572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3" name="Oval 62"/>
          <p:cNvSpPr>
            <a:spLocks noChangeArrowheads="1"/>
          </p:cNvSpPr>
          <p:nvPr/>
        </p:nvSpPr>
        <p:spPr bwMode="auto">
          <a:xfrm>
            <a:off x="1047750" y="2409032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4" name="Oval 61"/>
          <p:cNvSpPr>
            <a:spLocks noChangeArrowheads="1"/>
          </p:cNvSpPr>
          <p:nvPr/>
        </p:nvSpPr>
        <p:spPr bwMode="auto">
          <a:xfrm>
            <a:off x="6759575" y="1879600"/>
            <a:ext cx="465138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5" name="Oval 55"/>
          <p:cNvSpPr>
            <a:spLocks noChangeArrowheads="1"/>
          </p:cNvSpPr>
          <p:nvPr/>
        </p:nvSpPr>
        <p:spPr bwMode="auto">
          <a:xfrm>
            <a:off x="6127750" y="18796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6" name="Oval 54"/>
          <p:cNvSpPr>
            <a:spLocks noChangeArrowheads="1"/>
          </p:cNvSpPr>
          <p:nvPr/>
        </p:nvSpPr>
        <p:spPr bwMode="auto">
          <a:xfrm>
            <a:off x="5486400" y="18796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7" name="Oval 50"/>
          <p:cNvSpPr>
            <a:spLocks noChangeArrowheads="1"/>
          </p:cNvSpPr>
          <p:nvPr/>
        </p:nvSpPr>
        <p:spPr bwMode="auto">
          <a:xfrm>
            <a:off x="4876800" y="1879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8" name="Oval 60"/>
          <p:cNvSpPr>
            <a:spLocks noChangeArrowheads="1"/>
          </p:cNvSpPr>
          <p:nvPr/>
        </p:nvSpPr>
        <p:spPr bwMode="auto">
          <a:xfrm>
            <a:off x="4229100" y="18796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9" name="Oval 53"/>
          <p:cNvSpPr>
            <a:spLocks noChangeArrowheads="1"/>
          </p:cNvSpPr>
          <p:nvPr/>
        </p:nvSpPr>
        <p:spPr bwMode="auto">
          <a:xfrm>
            <a:off x="3617913" y="18796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0" name="Oval 48"/>
          <p:cNvSpPr>
            <a:spLocks noChangeArrowheads="1"/>
          </p:cNvSpPr>
          <p:nvPr/>
        </p:nvSpPr>
        <p:spPr bwMode="auto">
          <a:xfrm>
            <a:off x="2343150" y="1879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1" name="Oval 51"/>
          <p:cNvSpPr>
            <a:spLocks noChangeArrowheads="1"/>
          </p:cNvSpPr>
          <p:nvPr/>
        </p:nvSpPr>
        <p:spPr bwMode="auto">
          <a:xfrm>
            <a:off x="1676400" y="18796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2" name="Oval 49"/>
          <p:cNvSpPr>
            <a:spLocks noChangeArrowheads="1"/>
          </p:cNvSpPr>
          <p:nvPr/>
        </p:nvSpPr>
        <p:spPr bwMode="auto">
          <a:xfrm>
            <a:off x="1047750" y="18796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3" name="Oval 52"/>
          <p:cNvSpPr>
            <a:spLocks noChangeArrowheads="1"/>
          </p:cNvSpPr>
          <p:nvPr/>
        </p:nvSpPr>
        <p:spPr bwMode="auto">
          <a:xfrm>
            <a:off x="2943226" y="18796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grpSp>
        <p:nvGrpSpPr>
          <p:cNvPr id="44" name="Group 43"/>
          <p:cNvGrpSpPr/>
          <p:nvPr/>
        </p:nvGrpSpPr>
        <p:grpSpPr>
          <a:xfrm>
            <a:off x="0" y="7620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45" name="Chevron 44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6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46" name="Chevron 45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47" name="Pentagon 46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KIỂM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TRA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CŨ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152400" y="3043237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0" name="Text Box 14"/>
          <p:cNvSpPr txBox="1">
            <a:spLocks noChangeArrowheads="1"/>
          </p:cNvSpPr>
          <p:nvPr/>
        </p:nvSpPr>
        <p:spPr bwMode="auto">
          <a:xfrm>
            <a:off x="152400" y="3500437"/>
            <a:ext cx="487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”?</a:t>
            </a:r>
          </a:p>
        </p:txBody>
      </p:sp>
      <p:sp>
        <p:nvSpPr>
          <p:cNvPr id="51" name="Rectangle 9"/>
          <p:cNvSpPr>
            <a:spLocks noChangeArrowheads="1"/>
          </p:cNvSpPr>
          <p:nvPr/>
        </p:nvSpPr>
        <p:spPr bwMode="auto">
          <a:xfrm>
            <a:off x="0" y="3886200"/>
            <a:ext cx="1600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1400174" y="3962400"/>
            <a:ext cx="7286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 cao (cm) </a:t>
            </a:r>
            <a:r>
              <a:rPr lang="vi-VN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en-US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 </a:t>
            </a:r>
            <a:r>
              <a:rPr lang="vi-VN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 </a:t>
            </a:r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 lớp 7B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ectangle 6"/>
          <p:cNvSpPr>
            <a:spLocks noChangeArrowheads="1"/>
          </p:cNvSpPr>
          <p:nvPr/>
        </p:nvSpPr>
        <p:spPr bwMode="auto">
          <a:xfrm>
            <a:off x="1371600" y="4352925"/>
            <a:ext cx="2209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5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41082186"/>
              </p:ext>
            </p:extLst>
          </p:nvPr>
        </p:nvGraphicFramePr>
        <p:xfrm>
          <a:off x="533400" y="5029200"/>
          <a:ext cx="7336155" cy="1295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893888"/>
                <a:gridCol w="1077912"/>
                <a:gridCol w="1066800"/>
                <a:gridCol w="990600"/>
                <a:gridCol w="1066800"/>
                <a:gridCol w="1240155"/>
              </a:tblGrid>
              <a:tr h="649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(x)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Tần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(n)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56" name="Rectangle 40"/>
          <p:cNvSpPr>
            <a:spLocks noChangeArrowheads="1"/>
          </p:cNvSpPr>
          <p:nvPr/>
        </p:nvSpPr>
        <p:spPr bwMode="auto">
          <a:xfrm>
            <a:off x="3886200" y="57150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8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57" name="Rectangle 41"/>
          <p:cNvSpPr>
            <a:spLocks noChangeArrowheads="1"/>
          </p:cNvSpPr>
          <p:nvPr/>
        </p:nvSpPr>
        <p:spPr bwMode="auto">
          <a:xfrm>
            <a:off x="6629400" y="57150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N=20</a:t>
            </a:r>
          </a:p>
        </p:txBody>
      </p:sp>
      <p:sp>
        <p:nvSpPr>
          <p:cNvPr id="58" name="Rectangle 42"/>
          <p:cNvSpPr>
            <a:spLocks noChangeArrowheads="1"/>
          </p:cNvSpPr>
          <p:nvPr/>
        </p:nvSpPr>
        <p:spPr bwMode="auto">
          <a:xfrm>
            <a:off x="4876800" y="57150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7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59" name="Rectangle 43"/>
          <p:cNvSpPr>
            <a:spLocks noChangeArrowheads="1"/>
          </p:cNvSpPr>
          <p:nvPr/>
        </p:nvSpPr>
        <p:spPr bwMode="auto">
          <a:xfrm>
            <a:off x="5943600" y="57150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vi-VN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3 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60" name="Rectangle 44"/>
          <p:cNvSpPr>
            <a:spLocks noChangeArrowheads="1"/>
          </p:cNvSpPr>
          <p:nvPr/>
        </p:nvSpPr>
        <p:spPr bwMode="auto">
          <a:xfrm>
            <a:off x="2743200" y="57150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2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63" name="Rectangle 47"/>
          <p:cNvSpPr>
            <a:spLocks noChangeArrowheads="1"/>
          </p:cNvSpPr>
          <p:nvPr/>
        </p:nvSpPr>
        <p:spPr bwMode="auto">
          <a:xfrm>
            <a:off x="6477000" y="51054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228600" y="970140"/>
            <a:ext cx="8458200" cy="193899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 cao (cm) của 20 bạn học sinh lớp 7B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590800" y="5181600"/>
            <a:ext cx="771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/>
              <a:t>152</a:t>
            </a:r>
            <a:endParaRPr lang="en-US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3657600" y="5181600"/>
            <a:ext cx="771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/>
              <a:t>154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4724400" y="5181600"/>
            <a:ext cx="771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/>
              <a:t>156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5705635" y="5177135"/>
            <a:ext cx="771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/>
              <a:t>158</a:t>
            </a:r>
            <a:endParaRPr lang="en-US" sz="2400" dirty="0"/>
          </a:p>
        </p:txBody>
      </p:sp>
      <p:sp>
        <p:nvSpPr>
          <p:cNvPr id="72" name="TextBox 71"/>
          <p:cNvSpPr txBox="1"/>
          <p:nvPr/>
        </p:nvSpPr>
        <p:spPr>
          <a:xfrm>
            <a:off x="1001215" y="19050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156</a:t>
            </a:r>
            <a:endParaRPr lang="en-US" sz="2000" dirty="0"/>
          </a:p>
        </p:txBody>
      </p:sp>
      <p:sp>
        <p:nvSpPr>
          <p:cNvPr id="73" name="TextBox 72"/>
          <p:cNvSpPr txBox="1"/>
          <p:nvPr/>
        </p:nvSpPr>
        <p:spPr>
          <a:xfrm>
            <a:off x="4114800" y="19050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156</a:t>
            </a:r>
            <a:endParaRPr lang="en-US" sz="2000" dirty="0"/>
          </a:p>
        </p:txBody>
      </p:sp>
      <p:sp>
        <p:nvSpPr>
          <p:cNvPr id="74" name="TextBox 73"/>
          <p:cNvSpPr txBox="1"/>
          <p:nvPr/>
        </p:nvSpPr>
        <p:spPr>
          <a:xfrm>
            <a:off x="6654551" y="18796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156</a:t>
            </a:r>
            <a:endParaRPr lang="en-US" sz="2000" dirty="0"/>
          </a:p>
        </p:txBody>
      </p:sp>
      <p:sp>
        <p:nvSpPr>
          <p:cNvPr id="75" name="TextBox 74"/>
          <p:cNvSpPr txBox="1"/>
          <p:nvPr/>
        </p:nvSpPr>
        <p:spPr>
          <a:xfrm>
            <a:off x="4114800" y="24384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156</a:t>
            </a:r>
            <a:endParaRPr lang="en-US" sz="2000" dirty="0"/>
          </a:p>
        </p:txBody>
      </p:sp>
      <p:sp>
        <p:nvSpPr>
          <p:cNvPr id="76" name="TextBox 75"/>
          <p:cNvSpPr txBox="1"/>
          <p:nvPr/>
        </p:nvSpPr>
        <p:spPr>
          <a:xfrm>
            <a:off x="2209800" y="24384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156</a:t>
            </a:r>
            <a:endParaRPr lang="en-US" sz="2000" dirty="0"/>
          </a:p>
        </p:txBody>
      </p:sp>
      <p:sp>
        <p:nvSpPr>
          <p:cNvPr id="77" name="TextBox 76"/>
          <p:cNvSpPr txBox="1"/>
          <p:nvPr/>
        </p:nvSpPr>
        <p:spPr>
          <a:xfrm>
            <a:off x="1001215" y="24384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156</a:t>
            </a:r>
            <a:endParaRPr lang="en-US" sz="2000" dirty="0"/>
          </a:p>
        </p:txBody>
      </p:sp>
      <p:sp>
        <p:nvSpPr>
          <p:cNvPr id="78" name="TextBox 77"/>
          <p:cNvSpPr txBox="1"/>
          <p:nvPr/>
        </p:nvSpPr>
        <p:spPr>
          <a:xfrm>
            <a:off x="4800600" y="24384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156</a:t>
            </a:r>
            <a:endParaRPr lang="en-US" sz="2000" dirty="0"/>
          </a:p>
        </p:txBody>
      </p:sp>
      <p:sp>
        <p:nvSpPr>
          <p:cNvPr id="79" name="TextBox 78"/>
          <p:cNvSpPr txBox="1"/>
          <p:nvPr/>
        </p:nvSpPr>
        <p:spPr>
          <a:xfrm>
            <a:off x="1600200" y="19050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154</a:t>
            </a:r>
            <a:endParaRPr lang="en-US" sz="2000" dirty="0"/>
          </a:p>
        </p:txBody>
      </p:sp>
      <p:sp>
        <p:nvSpPr>
          <p:cNvPr id="80" name="TextBox 79"/>
          <p:cNvSpPr txBox="1"/>
          <p:nvPr/>
        </p:nvSpPr>
        <p:spPr>
          <a:xfrm>
            <a:off x="6019800" y="24384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154</a:t>
            </a:r>
            <a:endParaRPr lang="en-US" sz="2000" dirty="0"/>
          </a:p>
        </p:txBody>
      </p:sp>
      <p:sp>
        <p:nvSpPr>
          <p:cNvPr id="81" name="TextBox 80"/>
          <p:cNvSpPr txBox="1"/>
          <p:nvPr/>
        </p:nvSpPr>
        <p:spPr>
          <a:xfrm>
            <a:off x="5410200" y="24384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154</a:t>
            </a:r>
            <a:endParaRPr lang="en-US" sz="2000" dirty="0"/>
          </a:p>
        </p:txBody>
      </p:sp>
      <p:sp>
        <p:nvSpPr>
          <p:cNvPr id="82" name="TextBox 81"/>
          <p:cNvSpPr txBox="1"/>
          <p:nvPr/>
        </p:nvSpPr>
        <p:spPr>
          <a:xfrm>
            <a:off x="5410200" y="19050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154</a:t>
            </a:r>
            <a:endParaRPr lang="en-US" sz="2000" dirty="0"/>
          </a:p>
        </p:txBody>
      </p:sp>
      <p:sp>
        <p:nvSpPr>
          <p:cNvPr id="83" name="TextBox 82"/>
          <p:cNvSpPr txBox="1"/>
          <p:nvPr/>
        </p:nvSpPr>
        <p:spPr>
          <a:xfrm>
            <a:off x="6019800" y="19050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154</a:t>
            </a:r>
            <a:endParaRPr lang="en-US" sz="2000" dirty="0"/>
          </a:p>
        </p:txBody>
      </p:sp>
      <p:sp>
        <p:nvSpPr>
          <p:cNvPr id="84" name="TextBox 83"/>
          <p:cNvSpPr txBox="1"/>
          <p:nvPr/>
        </p:nvSpPr>
        <p:spPr>
          <a:xfrm>
            <a:off x="3505200" y="19050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154</a:t>
            </a:r>
            <a:endParaRPr lang="en-US" sz="2000" dirty="0"/>
          </a:p>
        </p:txBody>
      </p:sp>
      <p:sp>
        <p:nvSpPr>
          <p:cNvPr id="85" name="TextBox 84"/>
          <p:cNvSpPr txBox="1"/>
          <p:nvPr/>
        </p:nvSpPr>
        <p:spPr>
          <a:xfrm>
            <a:off x="2819400" y="19050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154</a:t>
            </a:r>
            <a:endParaRPr lang="en-US" sz="2000" dirty="0"/>
          </a:p>
        </p:txBody>
      </p:sp>
      <p:sp>
        <p:nvSpPr>
          <p:cNvPr id="86" name="TextBox 85"/>
          <p:cNvSpPr txBox="1"/>
          <p:nvPr/>
        </p:nvSpPr>
        <p:spPr>
          <a:xfrm>
            <a:off x="6716215" y="24384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158</a:t>
            </a:r>
            <a:endParaRPr lang="en-US" sz="2000" dirty="0"/>
          </a:p>
        </p:txBody>
      </p:sp>
      <p:sp>
        <p:nvSpPr>
          <p:cNvPr id="87" name="TextBox 86"/>
          <p:cNvSpPr txBox="1"/>
          <p:nvPr/>
        </p:nvSpPr>
        <p:spPr>
          <a:xfrm>
            <a:off x="2819400" y="24384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158</a:t>
            </a:r>
            <a:endParaRPr lang="en-US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600200" y="24384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158</a:t>
            </a:r>
            <a:endParaRPr lang="en-US" sz="2000" dirty="0"/>
          </a:p>
        </p:txBody>
      </p:sp>
      <p:sp>
        <p:nvSpPr>
          <p:cNvPr id="89" name="TextBox 88"/>
          <p:cNvSpPr txBox="1"/>
          <p:nvPr/>
        </p:nvSpPr>
        <p:spPr>
          <a:xfrm>
            <a:off x="3505200" y="24384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154</a:t>
            </a:r>
            <a:endParaRPr lang="en-US" sz="2000" dirty="0"/>
          </a:p>
        </p:txBody>
      </p:sp>
      <p:sp>
        <p:nvSpPr>
          <p:cNvPr id="90" name="TextBox 89"/>
          <p:cNvSpPr txBox="1"/>
          <p:nvPr/>
        </p:nvSpPr>
        <p:spPr>
          <a:xfrm>
            <a:off x="2296615" y="19050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152</a:t>
            </a:r>
            <a:endParaRPr lang="en-US" sz="2000" dirty="0"/>
          </a:p>
        </p:txBody>
      </p:sp>
      <p:sp>
        <p:nvSpPr>
          <p:cNvPr id="91" name="TextBox 90"/>
          <p:cNvSpPr txBox="1"/>
          <p:nvPr/>
        </p:nvSpPr>
        <p:spPr>
          <a:xfrm>
            <a:off x="4800600" y="19050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152</a:t>
            </a:r>
            <a:endParaRPr lang="en-US" sz="2000" dirty="0"/>
          </a:p>
        </p:txBody>
      </p:sp>
      <p:sp>
        <p:nvSpPr>
          <p:cNvPr id="92" name="TextBox 91"/>
          <p:cNvSpPr txBox="1"/>
          <p:nvPr/>
        </p:nvSpPr>
        <p:spPr>
          <a:xfrm>
            <a:off x="2286000" y="19050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>
                <a:solidFill>
                  <a:srgbClr val="FF0000"/>
                </a:solidFill>
              </a:rPr>
              <a:t>152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789985" y="19050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>
                <a:solidFill>
                  <a:srgbClr val="FF0000"/>
                </a:solidFill>
              </a:rPr>
              <a:t>152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600200" y="19050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>
                <a:solidFill>
                  <a:srgbClr val="00B0F0"/>
                </a:solidFill>
              </a:rPr>
              <a:t>154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019800" y="24384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>
                <a:solidFill>
                  <a:srgbClr val="00B0F0"/>
                </a:solidFill>
              </a:rPr>
              <a:t>154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410200" y="24384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>
                <a:solidFill>
                  <a:srgbClr val="00B0F0"/>
                </a:solidFill>
              </a:rPr>
              <a:t>154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410200" y="19050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>
                <a:solidFill>
                  <a:srgbClr val="00B0F0"/>
                </a:solidFill>
              </a:rPr>
              <a:t>154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019800" y="19050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>
                <a:solidFill>
                  <a:srgbClr val="00B0F0"/>
                </a:solidFill>
              </a:rPr>
              <a:t>154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505200" y="19050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>
                <a:solidFill>
                  <a:srgbClr val="00B0F0"/>
                </a:solidFill>
              </a:rPr>
              <a:t>154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819400" y="19050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>
                <a:solidFill>
                  <a:srgbClr val="00B0F0"/>
                </a:solidFill>
              </a:rPr>
              <a:t>154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505200" y="2438400"/>
            <a:ext cx="6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>
                <a:solidFill>
                  <a:srgbClr val="00B0F0"/>
                </a:solidFill>
              </a:rPr>
              <a:t>154</a:t>
            </a:r>
            <a:endParaRPr lang="en-US" sz="2000" dirty="0">
              <a:solidFill>
                <a:srgbClr val="00B0F0"/>
              </a:solidFill>
            </a:endParaRPr>
          </a:p>
        </p:txBody>
      </p:sp>
      <p:grpSp>
        <p:nvGrpSpPr>
          <p:cNvPr id="109" name="Group 108"/>
          <p:cNvGrpSpPr/>
          <p:nvPr/>
        </p:nvGrpSpPr>
        <p:grpSpPr>
          <a:xfrm>
            <a:off x="990600" y="1860490"/>
            <a:ext cx="6328521" cy="958910"/>
            <a:chOff x="1153615" y="2032000"/>
            <a:chExt cx="6328521" cy="958910"/>
          </a:xfrm>
        </p:grpSpPr>
        <p:sp>
          <p:nvSpPr>
            <p:cNvPr id="102" name="TextBox 101"/>
            <p:cNvSpPr txBox="1"/>
            <p:nvPr/>
          </p:nvSpPr>
          <p:spPr>
            <a:xfrm>
              <a:off x="1153615" y="2057400"/>
              <a:ext cx="6751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000" dirty="0" smtClean="0">
                  <a:solidFill>
                    <a:srgbClr val="7030A0"/>
                  </a:solidFill>
                </a:rPr>
                <a:t>156</a:t>
              </a:r>
              <a:endParaRPr lang="en-US" sz="2000" dirty="0">
                <a:solidFill>
                  <a:srgbClr val="7030A0"/>
                </a:solidFill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267200" y="2057400"/>
              <a:ext cx="6751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000" dirty="0" smtClean="0">
                  <a:solidFill>
                    <a:srgbClr val="7030A0"/>
                  </a:solidFill>
                </a:rPr>
                <a:t>156</a:t>
              </a:r>
              <a:endParaRPr lang="en-US" sz="2000" dirty="0">
                <a:solidFill>
                  <a:srgbClr val="7030A0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6806951" y="2032000"/>
              <a:ext cx="6751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000" dirty="0" smtClean="0">
                  <a:solidFill>
                    <a:srgbClr val="7030A0"/>
                  </a:solidFill>
                </a:rPr>
                <a:t>156</a:t>
              </a:r>
              <a:endParaRPr lang="en-US" sz="2000" dirty="0">
                <a:solidFill>
                  <a:srgbClr val="7030A0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4267200" y="2590800"/>
              <a:ext cx="6751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000" dirty="0" smtClean="0">
                  <a:solidFill>
                    <a:srgbClr val="7030A0"/>
                  </a:solidFill>
                </a:rPr>
                <a:t>156</a:t>
              </a:r>
              <a:endParaRPr lang="en-US" sz="2000" dirty="0">
                <a:solidFill>
                  <a:srgbClr val="7030A0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362200" y="2590800"/>
              <a:ext cx="6751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000" dirty="0" smtClean="0">
                  <a:solidFill>
                    <a:srgbClr val="7030A0"/>
                  </a:solidFill>
                </a:rPr>
                <a:t>156</a:t>
              </a:r>
              <a:endParaRPr lang="en-US" sz="2000" dirty="0">
                <a:solidFill>
                  <a:srgbClr val="7030A0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153615" y="2590800"/>
              <a:ext cx="6751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000" dirty="0" smtClean="0">
                  <a:solidFill>
                    <a:srgbClr val="7030A0"/>
                  </a:solidFill>
                </a:rPr>
                <a:t>156</a:t>
              </a:r>
              <a:endParaRPr lang="en-US" sz="2000" dirty="0">
                <a:solidFill>
                  <a:srgbClr val="7030A0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4953000" y="2590800"/>
              <a:ext cx="6751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000" dirty="0" smtClean="0">
                  <a:solidFill>
                    <a:srgbClr val="7030A0"/>
                  </a:solidFill>
                </a:rPr>
                <a:t>156</a:t>
              </a:r>
              <a:endParaRPr lang="en-US" sz="2000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1600200" y="2438400"/>
            <a:ext cx="5791200" cy="400110"/>
            <a:chOff x="1752600" y="2590800"/>
            <a:chExt cx="5791200" cy="400110"/>
          </a:xfrm>
        </p:grpSpPr>
        <p:sp>
          <p:nvSpPr>
            <p:cNvPr id="110" name="TextBox 109"/>
            <p:cNvSpPr txBox="1"/>
            <p:nvPr/>
          </p:nvSpPr>
          <p:spPr>
            <a:xfrm>
              <a:off x="6868615" y="2590800"/>
              <a:ext cx="6751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000" dirty="0" smtClean="0">
                  <a:solidFill>
                    <a:srgbClr val="00B050"/>
                  </a:solidFill>
                </a:rPr>
                <a:t>158</a:t>
              </a:r>
              <a:endParaRPr lang="en-US" sz="2000" dirty="0">
                <a:solidFill>
                  <a:srgbClr val="00B050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971800" y="2590800"/>
              <a:ext cx="6751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000" dirty="0" smtClean="0">
                  <a:solidFill>
                    <a:srgbClr val="00B050"/>
                  </a:solidFill>
                </a:rPr>
                <a:t>158</a:t>
              </a:r>
              <a:endParaRPr lang="en-US" sz="2000" dirty="0">
                <a:solidFill>
                  <a:srgbClr val="00B050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752600" y="2590800"/>
              <a:ext cx="6751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000" dirty="0" smtClean="0">
                  <a:solidFill>
                    <a:srgbClr val="00B050"/>
                  </a:solidFill>
                </a:rPr>
                <a:t>158</a:t>
              </a:r>
              <a:endParaRPr lang="en-US" sz="2000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611300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/>
      <p:bldP spid="56" grpId="0"/>
      <p:bldP spid="57" grpId="0"/>
      <p:bldP spid="58" grpId="0"/>
      <p:bldP spid="59" grpId="0"/>
      <p:bldP spid="60" grpId="0"/>
      <p:bldP spid="65" grpId="0"/>
      <p:bldP spid="66" grpId="0"/>
      <p:bldP spid="67" grpId="0"/>
      <p:bldP spid="68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ai-4-thanh-pho-lon-nhat-Viet-Nam-42-phan-tram-dan-so-su-dung-Internet-166076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10678"/>
            <a:ext cx="2362200" cy="1742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DTdattunhi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76401"/>
            <a:ext cx="1981200" cy="1658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bieudococaudans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490420"/>
            <a:ext cx="3657599" cy="4529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han9_12_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448" y="3890665"/>
            <a:ext cx="4299951" cy="2662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42996" y="762000"/>
            <a:ext cx="8215204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2400" dirty="0"/>
              <a:t> </a:t>
            </a:r>
            <a:r>
              <a:rPr lang="vi-VN" sz="2400" dirty="0" smtClean="0">
                <a:solidFill>
                  <a:srgbClr val="0000FF"/>
                </a:solidFill>
              </a:rPr>
              <a:t>Ngoài các biểu đồ vừa nêu ta còn có những dạng</a:t>
            </a:r>
          </a:p>
          <a:p>
            <a:r>
              <a:rPr lang="vi-VN" sz="2400" dirty="0" smtClean="0">
                <a:solidFill>
                  <a:srgbClr val="0000FF"/>
                </a:solidFill>
              </a:rPr>
              <a:t>Biểu đồ khác</a:t>
            </a:r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dirty="0" err="1" smtClean="0">
                <a:solidFill>
                  <a:srgbClr val="0000FF"/>
                </a:solidFill>
              </a:rPr>
              <a:t>Ví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dụ</a:t>
            </a:r>
            <a:r>
              <a:rPr lang="en-US" sz="2400" dirty="0" smtClean="0">
                <a:solidFill>
                  <a:srgbClr val="0000FF"/>
                </a:solidFill>
              </a:rPr>
              <a:t>:</a:t>
            </a:r>
            <a:endParaRPr lang="en-US" sz="2400" dirty="0">
              <a:solidFill>
                <a:srgbClr val="0000FF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10" name="Chevron 9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rgbClr val="00B05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12" name="Pentagon 11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smtClean="0"/>
                <a:t>2. Chú ý </a:t>
              </a:r>
              <a:endParaRPr lang="vi-VN" sz="280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244600" y="3429001"/>
            <a:ext cx="2550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2060"/>
                </a:solidFill>
              </a:rPr>
              <a:t>Biểu đồ hình tròn</a:t>
            </a:r>
            <a:endParaRPr lang="vi-VN" sz="240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9232" y="6096000"/>
            <a:ext cx="2587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2060"/>
                </a:solidFill>
              </a:rPr>
              <a:t>Biểu đồ hình tháp</a:t>
            </a:r>
            <a:endParaRPr lang="vi-VN" sz="2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237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2"/>
          <p:cNvSpPr>
            <a:spLocks noGrp="1"/>
          </p:cNvSpPr>
          <p:nvPr>
            <p:ph idx="1"/>
          </p:nvPr>
        </p:nvSpPr>
        <p:spPr>
          <a:xfrm>
            <a:off x="76200" y="838200"/>
            <a:ext cx="8792287" cy="950976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Bài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10 (SGK – 14):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Điểm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kiểm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tra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Toán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(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học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kì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I)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của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học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sinh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lớp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7C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được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cho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ở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bảng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15:</a:t>
            </a:r>
            <a:endParaRPr lang="vi-VN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1247609"/>
              </p:ext>
            </p:extLst>
          </p:nvPr>
        </p:nvGraphicFramePr>
        <p:xfrm>
          <a:off x="543642" y="1752600"/>
          <a:ext cx="8020045" cy="15240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489010"/>
                <a:gridCol w="477650"/>
                <a:gridCol w="453028"/>
                <a:gridCol w="456816"/>
                <a:gridCol w="456816"/>
                <a:gridCol w="464392"/>
                <a:gridCol w="570452"/>
                <a:gridCol w="555301"/>
                <a:gridCol w="437876"/>
                <a:gridCol w="470075"/>
                <a:gridCol w="462499"/>
                <a:gridCol w="612119"/>
                <a:gridCol w="1114011"/>
              </a:tblGrid>
              <a:tr h="762000">
                <a:tc>
                  <a:txBody>
                    <a:bodyPr/>
                    <a:lstStyle/>
                    <a:p>
                      <a:r>
                        <a:rPr lang="en-US" sz="2000" b="0" smtClean="0"/>
                        <a:t>Giá</a:t>
                      </a:r>
                      <a:r>
                        <a:rPr lang="en-US" sz="2000" b="0" baseline="0" smtClean="0"/>
                        <a:t> trị (x)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0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1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2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3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4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5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6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7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8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9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10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00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000" smtClean="0"/>
                        <a:t>Tần số</a:t>
                      </a:r>
                      <a:r>
                        <a:rPr lang="en-US" sz="2000" baseline="0" smtClean="0"/>
                        <a:t> (n)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0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0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0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2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8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10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12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7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6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4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1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N = 50</a:t>
                      </a:r>
                      <a:endParaRPr lang="vi-VN" sz="20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47784" y="3276600"/>
            <a:ext cx="10583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chemeClr val="accent4">
                    <a:lumMod val="50000"/>
                  </a:schemeClr>
                </a:solidFill>
              </a:rPr>
              <a:t>Bảng 15</a:t>
            </a:r>
            <a:endParaRPr lang="vi-VN" sz="200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487" y="3581400"/>
            <a:ext cx="69701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Dấu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hiệu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ở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đây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là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gì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?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Số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các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giá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trị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là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bao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nhiêu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?</a:t>
            </a:r>
          </a:p>
          <a:p>
            <a:pPr marL="342900" indent="-342900">
              <a:buAutoNum type="alphaLcParenR"/>
            </a:pP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Biểu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diễn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bằng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biểu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đồ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đoạn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thẳng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vi-VN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9" name="Chevron 8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11" name="Pentagon 10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smtClean="0"/>
                <a:t>Bài tập</a:t>
              </a:r>
              <a:endParaRPr lang="vi-VN" sz="2800"/>
            </a:p>
          </p:txBody>
        </p:sp>
      </p:grpSp>
      <p:sp>
        <p:nvSpPr>
          <p:cNvPr id="12" name="Rectangle 54"/>
          <p:cNvSpPr>
            <a:spLocks noChangeArrowheads="1"/>
          </p:cNvSpPr>
          <p:nvPr/>
        </p:nvSpPr>
        <p:spPr bwMode="auto">
          <a:xfrm>
            <a:off x="123112" y="4876800"/>
            <a:ext cx="886848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400">
                <a:solidFill>
                  <a:schemeClr val="accent4">
                    <a:lumMod val="50000"/>
                  </a:schemeClr>
                </a:solidFill>
              </a:rPr>
              <a:t>a, + Dấu hiệu: Điểm kiểm tra </a:t>
            </a:r>
            <a:r>
              <a:rPr lang="en-US" sz="2400" smtClean="0">
                <a:solidFill>
                  <a:schemeClr val="accent4">
                    <a:lumMod val="50000"/>
                  </a:schemeClr>
                </a:solidFill>
              </a:rPr>
              <a:t>Toán </a:t>
            </a:r>
            <a:r>
              <a:rPr lang="en-US" sz="2400">
                <a:solidFill>
                  <a:schemeClr val="accent4">
                    <a:lumMod val="50000"/>
                  </a:schemeClr>
                </a:solidFill>
              </a:rPr>
              <a:t>( học kì I ) </a:t>
            </a:r>
            <a:r>
              <a:rPr lang="en-US" sz="2400" smtClean="0">
                <a:solidFill>
                  <a:schemeClr val="accent4">
                    <a:lumMod val="50000"/>
                  </a:schemeClr>
                </a:solidFill>
              </a:rPr>
              <a:t>của học </a:t>
            </a:r>
            <a:r>
              <a:rPr lang="en-US" sz="2400">
                <a:solidFill>
                  <a:schemeClr val="accent4">
                    <a:lumMod val="50000"/>
                  </a:schemeClr>
                </a:solidFill>
              </a:rPr>
              <a:t>sinh lớp 7C</a:t>
            </a:r>
          </a:p>
        </p:txBody>
      </p:sp>
      <p:sp>
        <p:nvSpPr>
          <p:cNvPr id="13" name="Rectangle 55"/>
          <p:cNvSpPr>
            <a:spLocks noChangeArrowheads="1"/>
          </p:cNvSpPr>
          <p:nvPr/>
        </p:nvSpPr>
        <p:spPr bwMode="auto">
          <a:xfrm>
            <a:off x="381000" y="57150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+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</a:rPr>
              <a:t>Số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</a:rPr>
              <a:t>các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</a:rPr>
              <a:t>giá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</a:rPr>
              <a:t>trị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</a:rPr>
              <a:t>là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: 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50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512" y="4415135"/>
            <a:ext cx="1249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Bài</a:t>
            </a:r>
            <a:r>
              <a:rPr 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giải</a:t>
            </a:r>
            <a:endParaRPr lang="vi-VN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532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  <p:bldP spid="7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95714689"/>
              </p:ext>
            </p:extLst>
          </p:nvPr>
        </p:nvGraphicFramePr>
        <p:xfrm>
          <a:off x="76200" y="762000"/>
          <a:ext cx="8915391" cy="119338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385602"/>
                <a:gridCol w="590286"/>
                <a:gridCol w="590286"/>
                <a:gridCol w="590286"/>
                <a:gridCol w="590286"/>
                <a:gridCol w="590286"/>
                <a:gridCol w="590286"/>
                <a:gridCol w="590286"/>
                <a:gridCol w="590286"/>
                <a:gridCol w="590286"/>
                <a:gridCol w="590286"/>
                <a:gridCol w="590286"/>
                <a:gridCol w="1036643"/>
              </a:tblGrid>
              <a:tr h="596693">
                <a:tc>
                  <a:txBody>
                    <a:bodyPr/>
                    <a:lstStyle/>
                    <a:p>
                      <a:r>
                        <a:rPr lang="en-US" sz="2000" b="0" smtClean="0"/>
                        <a:t>Giá</a:t>
                      </a:r>
                      <a:r>
                        <a:rPr lang="en-US" sz="2000" b="0" baseline="0" smtClean="0"/>
                        <a:t> trị (x)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0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1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2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3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4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5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6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7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8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9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smtClean="0"/>
                        <a:t>10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000"/>
                    </a:p>
                  </a:txBody>
                  <a:tcPr/>
                </a:tc>
              </a:tr>
              <a:tr h="596693">
                <a:tc>
                  <a:txBody>
                    <a:bodyPr/>
                    <a:lstStyle/>
                    <a:p>
                      <a:r>
                        <a:rPr lang="en-US" sz="2000" smtClean="0"/>
                        <a:t>Tần số</a:t>
                      </a:r>
                      <a:r>
                        <a:rPr lang="en-US" sz="2000" baseline="0" smtClean="0"/>
                        <a:t> (n)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0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0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0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2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8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10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12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7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6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4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1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N = 50</a:t>
                      </a:r>
                      <a:endParaRPr lang="vi-VN" sz="200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145"/>
          <p:cNvGrpSpPr>
            <a:grpSpLocks/>
          </p:cNvGrpSpPr>
          <p:nvPr/>
        </p:nvGrpSpPr>
        <p:grpSpPr bwMode="auto">
          <a:xfrm>
            <a:off x="4495800" y="1981200"/>
            <a:ext cx="4360099" cy="4845526"/>
            <a:chOff x="2784" y="688"/>
            <a:chExt cx="2957" cy="3506"/>
          </a:xfrm>
          <a:noFill/>
        </p:grpSpPr>
        <p:sp>
          <p:nvSpPr>
            <p:cNvPr id="6" name="Line 60"/>
            <p:cNvSpPr>
              <a:spLocks noChangeShapeType="1"/>
            </p:cNvSpPr>
            <p:nvPr/>
          </p:nvSpPr>
          <p:spPr bwMode="auto">
            <a:xfrm>
              <a:off x="2784" y="3936"/>
              <a:ext cx="2863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vi-VN"/>
            </a:p>
          </p:txBody>
        </p:sp>
        <p:sp>
          <p:nvSpPr>
            <p:cNvPr id="7" name="Line 61"/>
            <p:cNvSpPr>
              <a:spLocks noChangeShapeType="1"/>
            </p:cNvSpPr>
            <p:nvPr/>
          </p:nvSpPr>
          <p:spPr bwMode="auto">
            <a:xfrm flipV="1">
              <a:off x="3066" y="766"/>
              <a:ext cx="0" cy="3382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vi-VN"/>
            </a:p>
          </p:txBody>
        </p:sp>
        <p:sp>
          <p:nvSpPr>
            <p:cNvPr id="8" name="Oval 62"/>
            <p:cNvSpPr>
              <a:spLocks noChangeArrowheads="1"/>
            </p:cNvSpPr>
            <p:nvPr/>
          </p:nvSpPr>
          <p:spPr bwMode="auto">
            <a:xfrm flipH="1">
              <a:off x="3042" y="2238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" name="Oval 63"/>
            <p:cNvSpPr>
              <a:spLocks noChangeArrowheads="1"/>
            </p:cNvSpPr>
            <p:nvPr/>
          </p:nvSpPr>
          <p:spPr bwMode="auto">
            <a:xfrm flipH="1">
              <a:off x="3042" y="2473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" name="Oval 64"/>
            <p:cNvSpPr>
              <a:spLocks noChangeArrowheads="1"/>
            </p:cNvSpPr>
            <p:nvPr/>
          </p:nvSpPr>
          <p:spPr bwMode="auto">
            <a:xfrm flipH="1">
              <a:off x="3042" y="3913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" name="Oval 65"/>
            <p:cNvSpPr>
              <a:spLocks noChangeArrowheads="1"/>
            </p:cNvSpPr>
            <p:nvPr/>
          </p:nvSpPr>
          <p:spPr bwMode="auto">
            <a:xfrm flipH="1">
              <a:off x="3042" y="2958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" name="Oval 66"/>
            <p:cNvSpPr>
              <a:spLocks noChangeArrowheads="1"/>
            </p:cNvSpPr>
            <p:nvPr/>
          </p:nvSpPr>
          <p:spPr bwMode="auto">
            <a:xfrm flipH="1">
              <a:off x="3269" y="3913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" name="Oval 67"/>
            <p:cNvSpPr>
              <a:spLocks noChangeArrowheads="1"/>
            </p:cNvSpPr>
            <p:nvPr/>
          </p:nvSpPr>
          <p:spPr bwMode="auto">
            <a:xfrm flipH="1">
              <a:off x="3042" y="2715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" name="Oval 68"/>
            <p:cNvSpPr>
              <a:spLocks noChangeArrowheads="1"/>
            </p:cNvSpPr>
            <p:nvPr/>
          </p:nvSpPr>
          <p:spPr bwMode="auto">
            <a:xfrm flipH="1">
              <a:off x="3042" y="3201"/>
              <a:ext cx="47" cy="46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" name="Oval 69"/>
            <p:cNvSpPr>
              <a:spLocks noChangeArrowheads="1"/>
            </p:cNvSpPr>
            <p:nvPr/>
          </p:nvSpPr>
          <p:spPr bwMode="auto">
            <a:xfrm flipH="1">
              <a:off x="3042" y="3443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" name="Oval 70"/>
            <p:cNvSpPr>
              <a:spLocks noChangeArrowheads="1"/>
            </p:cNvSpPr>
            <p:nvPr/>
          </p:nvSpPr>
          <p:spPr bwMode="auto">
            <a:xfrm flipH="1">
              <a:off x="3042" y="3678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" name="Oval 71"/>
            <p:cNvSpPr>
              <a:spLocks noChangeArrowheads="1"/>
            </p:cNvSpPr>
            <p:nvPr/>
          </p:nvSpPr>
          <p:spPr bwMode="auto">
            <a:xfrm flipH="1">
              <a:off x="4200" y="3905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" name="Oval 72"/>
            <p:cNvSpPr>
              <a:spLocks noChangeArrowheads="1"/>
            </p:cNvSpPr>
            <p:nvPr/>
          </p:nvSpPr>
          <p:spPr bwMode="auto">
            <a:xfrm flipH="1">
              <a:off x="3973" y="3905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" name="Oval 73"/>
            <p:cNvSpPr>
              <a:spLocks noChangeArrowheads="1"/>
            </p:cNvSpPr>
            <p:nvPr/>
          </p:nvSpPr>
          <p:spPr bwMode="auto">
            <a:xfrm flipH="1">
              <a:off x="3738" y="3913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" name="Oval 74"/>
            <p:cNvSpPr>
              <a:spLocks noChangeArrowheads="1"/>
            </p:cNvSpPr>
            <p:nvPr/>
          </p:nvSpPr>
          <p:spPr bwMode="auto">
            <a:xfrm flipH="1">
              <a:off x="3504" y="3913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" name="Oval 75"/>
            <p:cNvSpPr>
              <a:spLocks noChangeArrowheads="1"/>
            </p:cNvSpPr>
            <p:nvPr/>
          </p:nvSpPr>
          <p:spPr bwMode="auto">
            <a:xfrm flipH="1">
              <a:off x="3042" y="1995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" name="Oval 76"/>
            <p:cNvSpPr>
              <a:spLocks noChangeArrowheads="1"/>
            </p:cNvSpPr>
            <p:nvPr/>
          </p:nvSpPr>
          <p:spPr bwMode="auto">
            <a:xfrm flipH="1">
              <a:off x="3042" y="1753"/>
              <a:ext cx="47" cy="46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" name="Oval 77"/>
            <p:cNvSpPr>
              <a:spLocks noChangeArrowheads="1"/>
            </p:cNvSpPr>
            <p:nvPr/>
          </p:nvSpPr>
          <p:spPr bwMode="auto">
            <a:xfrm flipH="1">
              <a:off x="3042" y="1518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4" name="Oval 78"/>
            <p:cNvSpPr>
              <a:spLocks noChangeArrowheads="1"/>
            </p:cNvSpPr>
            <p:nvPr/>
          </p:nvSpPr>
          <p:spPr bwMode="auto">
            <a:xfrm flipV="1">
              <a:off x="4927" y="3905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5" name="Oval 79"/>
            <p:cNvSpPr>
              <a:spLocks noChangeArrowheads="1"/>
            </p:cNvSpPr>
            <p:nvPr/>
          </p:nvSpPr>
          <p:spPr bwMode="auto">
            <a:xfrm flipH="1">
              <a:off x="4435" y="3905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" name="Oval 80"/>
            <p:cNvSpPr>
              <a:spLocks noChangeArrowheads="1"/>
            </p:cNvSpPr>
            <p:nvPr/>
          </p:nvSpPr>
          <p:spPr bwMode="auto">
            <a:xfrm flipH="1">
              <a:off x="3042" y="1267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7" name="Oval 81"/>
            <p:cNvSpPr>
              <a:spLocks noChangeArrowheads="1"/>
            </p:cNvSpPr>
            <p:nvPr/>
          </p:nvSpPr>
          <p:spPr bwMode="auto">
            <a:xfrm flipH="1">
              <a:off x="3042" y="1017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8" name="Oval 82"/>
            <p:cNvSpPr>
              <a:spLocks noChangeArrowheads="1"/>
            </p:cNvSpPr>
            <p:nvPr/>
          </p:nvSpPr>
          <p:spPr bwMode="auto">
            <a:xfrm flipH="1">
              <a:off x="4677" y="3913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" name="Line 83"/>
            <p:cNvSpPr>
              <a:spLocks noChangeShapeType="1"/>
            </p:cNvSpPr>
            <p:nvPr/>
          </p:nvSpPr>
          <p:spPr bwMode="auto">
            <a:xfrm>
              <a:off x="3066" y="3694"/>
              <a:ext cx="2346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30" name="Line 84"/>
            <p:cNvSpPr>
              <a:spLocks noChangeShapeType="1"/>
            </p:cNvSpPr>
            <p:nvPr/>
          </p:nvSpPr>
          <p:spPr bwMode="auto">
            <a:xfrm>
              <a:off x="5420" y="3701"/>
              <a:ext cx="0" cy="235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31" name="Line 85"/>
            <p:cNvSpPr>
              <a:spLocks noChangeShapeType="1"/>
            </p:cNvSpPr>
            <p:nvPr/>
          </p:nvSpPr>
          <p:spPr bwMode="auto">
            <a:xfrm>
              <a:off x="3066" y="1533"/>
              <a:ext cx="1173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32" name="Line 86"/>
            <p:cNvSpPr>
              <a:spLocks noChangeShapeType="1"/>
            </p:cNvSpPr>
            <p:nvPr/>
          </p:nvSpPr>
          <p:spPr bwMode="auto">
            <a:xfrm>
              <a:off x="3066" y="3464"/>
              <a:ext cx="704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33" name="Line 88"/>
            <p:cNvSpPr>
              <a:spLocks noChangeShapeType="1"/>
            </p:cNvSpPr>
            <p:nvPr/>
          </p:nvSpPr>
          <p:spPr bwMode="auto">
            <a:xfrm>
              <a:off x="4701" y="2246"/>
              <a:ext cx="0" cy="169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34" name="Line 89"/>
            <p:cNvSpPr>
              <a:spLocks noChangeShapeType="1"/>
            </p:cNvSpPr>
            <p:nvPr/>
          </p:nvSpPr>
          <p:spPr bwMode="auto">
            <a:xfrm>
              <a:off x="3066" y="2981"/>
              <a:ext cx="2112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35" name="Oval 90"/>
            <p:cNvSpPr>
              <a:spLocks noChangeArrowheads="1"/>
            </p:cNvSpPr>
            <p:nvPr/>
          </p:nvSpPr>
          <p:spPr bwMode="auto">
            <a:xfrm flipV="1">
              <a:off x="5397" y="3913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6" name="Oval 91"/>
            <p:cNvSpPr>
              <a:spLocks noChangeArrowheads="1"/>
            </p:cNvSpPr>
            <p:nvPr/>
          </p:nvSpPr>
          <p:spPr bwMode="auto">
            <a:xfrm flipV="1">
              <a:off x="5162" y="3905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7" name="Line 92"/>
            <p:cNvSpPr>
              <a:spLocks noChangeShapeType="1"/>
            </p:cNvSpPr>
            <p:nvPr/>
          </p:nvSpPr>
          <p:spPr bwMode="auto">
            <a:xfrm>
              <a:off x="5178" y="2989"/>
              <a:ext cx="0" cy="939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38" name="Line 93"/>
            <p:cNvSpPr>
              <a:spLocks noChangeShapeType="1"/>
            </p:cNvSpPr>
            <p:nvPr/>
          </p:nvSpPr>
          <p:spPr bwMode="auto">
            <a:xfrm>
              <a:off x="3066" y="2496"/>
              <a:ext cx="1877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39" name="Line 94"/>
            <p:cNvSpPr>
              <a:spLocks noChangeShapeType="1"/>
            </p:cNvSpPr>
            <p:nvPr/>
          </p:nvSpPr>
          <p:spPr bwMode="auto">
            <a:xfrm>
              <a:off x="4951" y="2504"/>
              <a:ext cx="0" cy="1409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40" name="Line 95"/>
            <p:cNvSpPr>
              <a:spLocks noChangeShapeType="1"/>
            </p:cNvSpPr>
            <p:nvPr/>
          </p:nvSpPr>
          <p:spPr bwMode="auto">
            <a:xfrm>
              <a:off x="3066" y="2253"/>
              <a:ext cx="1642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41" name="Line 96"/>
            <p:cNvSpPr>
              <a:spLocks noChangeShapeType="1"/>
            </p:cNvSpPr>
            <p:nvPr/>
          </p:nvSpPr>
          <p:spPr bwMode="auto">
            <a:xfrm>
              <a:off x="3058" y="1032"/>
              <a:ext cx="1408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42" name="Line 97"/>
            <p:cNvSpPr>
              <a:spLocks noChangeShapeType="1"/>
            </p:cNvSpPr>
            <p:nvPr/>
          </p:nvSpPr>
          <p:spPr bwMode="auto">
            <a:xfrm flipH="1" flipV="1">
              <a:off x="4458" y="1025"/>
              <a:ext cx="0" cy="290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43" name="Line 98"/>
            <p:cNvSpPr>
              <a:spLocks noChangeShapeType="1"/>
            </p:cNvSpPr>
            <p:nvPr/>
          </p:nvSpPr>
          <p:spPr bwMode="auto">
            <a:xfrm>
              <a:off x="4223" y="1533"/>
              <a:ext cx="0" cy="2395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44" name="Line 99"/>
            <p:cNvSpPr>
              <a:spLocks noChangeShapeType="1"/>
            </p:cNvSpPr>
            <p:nvPr/>
          </p:nvSpPr>
          <p:spPr bwMode="auto">
            <a:xfrm>
              <a:off x="3066" y="2011"/>
              <a:ext cx="938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45" name="Line 100"/>
            <p:cNvSpPr>
              <a:spLocks noChangeShapeType="1"/>
            </p:cNvSpPr>
            <p:nvPr/>
          </p:nvSpPr>
          <p:spPr bwMode="auto">
            <a:xfrm flipV="1">
              <a:off x="3997" y="2003"/>
              <a:ext cx="0" cy="1925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46" name="Text Box 101"/>
            <p:cNvSpPr txBox="1">
              <a:spLocks noChangeArrowheads="1"/>
            </p:cNvSpPr>
            <p:nvPr/>
          </p:nvSpPr>
          <p:spPr bwMode="auto">
            <a:xfrm>
              <a:off x="2874" y="3358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47" name="Text Box 102"/>
            <p:cNvSpPr txBox="1">
              <a:spLocks noChangeArrowheads="1"/>
            </p:cNvSpPr>
            <p:nvPr/>
          </p:nvSpPr>
          <p:spPr bwMode="auto">
            <a:xfrm>
              <a:off x="2887" y="3592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1</a:t>
              </a:r>
            </a:p>
          </p:txBody>
        </p:sp>
        <p:sp>
          <p:nvSpPr>
            <p:cNvPr id="48" name="Text Box 103"/>
            <p:cNvSpPr txBox="1">
              <a:spLocks noChangeArrowheads="1"/>
            </p:cNvSpPr>
            <p:nvPr/>
          </p:nvSpPr>
          <p:spPr bwMode="auto">
            <a:xfrm>
              <a:off x="2887" y="3115"/>
              <a:ext cx="189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3</a:t>
              </a:r>
            </a:p>
          </p:txBody>
        </p:sp>
        <p:sp>
          <p:nvSpPr>
            <p:cNvPr id="49" name="Text Box 104"/>
            <p:cNvSpPr txBox="1">
              <a:spLocks noChangeArrowheads="1"/>
            </p:cNvSpPr>
            <p:nvPr/>
          </p:nvSpPr>
          <p:spPr bwMode="auto">
            <a:xfrm>
              <a:off x="2878" y="2622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5</a:t>
              </a:r>
            </a:p>
          </p:txBody>
        </p:sp>
        <p:sp>
          <p:nvSpPr>
            <p:cNvPr id="50" name="Text Box 105"/>
            <p:cNvSpPr txBox="1">
              <a:spLocks noChangeArrowheads="1"/>
            </p:cNvSpPr>
            <p:nvPr/>
          </p:nvSpPr>
          <p:spPr bwMode="auto">
            <a:xfrm>
              <a:off x="2878" y="2847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4</a:t>
              </a:r>
            </a:p>
          </p:txBody>
        </p:sp>
        <p:sp>
          <p:nvSpPr>
            <p:cNvPr id="51" name="Text Box 106"/>
            <p:cNvSpPr txBox="1">
              <a:spLocks noChangeArrowheads="1"/>
            </p:cNvSpPr>
            <p:nvPr/>
          </p:nvSpPr>
          <p:spPr bwMode="auto">
            <a:xfrm>
              <a:off x="2878" y="1908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52" name="Text Box 107"/>
            <p:cNvSpPr txBox="1">
              <a:spLocks noChangeArrowheads="1"/>
            </p:cNvSpPr>
            <p:nvPr/>
          </p:nvSpPr>
          <p:spPr bwMode="auto">
            <a:xfrm>
              <a:off x="2874" y="2142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7</a:t>
              </a:r>
            </a:p>
          </p:txBody>
        </p:sp>
        <p:sp>
          <p:nvSpPr>
            <p:cNvPr id="53" name="Text Box 108"/>
            <p:cNvSpPr txBox="1">
              <a:spLocks noChangeArrowheads="1"/>
            </p:cNvSpPr>
            <p:nvPr/>
          </p:nvSpPr>
          <p:spPr bwMode="auto">
            <a:xfrm>
              <a:off x="2878" y="2380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6</a:t>
              </a:r>
            </a:p>
          </p:txBody>
        </p:sp>
        <p:sp>
          <p:nvSpPr>
            <p:cNvPr id="54" name="Text Box 109"/>
            <p:cNvSpPr txBox="1">
              <a:spLocks noChangeArrowheads="1"/>
            </p:cNvSpPr>
            <p:nvPr/>
          </p:nvSpPr>
          <p:spPr bwMode="auto">
            <a:xfrm>
              <a:off x="2801" y="1433"/>
              <a:ext cx="27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10</a:t>
              </a:r>
            </a:p>
          </p:txBody>
        </p:sp>
        <p:sp>
          <p:nvSpPr>
            <p:cNvPr id="55" name="Text Box 110"/>
            <p:cNvSpPr txBox="1">
              <a:spLocks noChangeArrowheads="1"/>
            </p:cNvSpPr>
            <p:nvPr/>
          </p:nvSpPr>
          <p:spPr bwMode="auto">
            <a:xfrm>
              <a:off x="2874" y="1665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9</a:t>
              </a:r>
            </a:p>
          </p:txBody>
        </p:sp>
        <p:sp>
          <p:nvSpPr>
            <p:cNvPr id="56" name="Text Box 111"/>
            <p:cNvSpPr txBox="1">
              <a:spLocks noChangeArrowheads="1"/>
            </p:cNvSpPr>
            <p:nvPr/>
          </p:nvSpPr>
          <p:spPr bwMode="auto">
            <a:xfrm>
              <a:off x="2801" y="924"/>
              <a:ext cx="27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12</a:t>
              </a:r>
            </a:p>
          </p:txBody>
        </p:sp>
        <p:sp>
          <p:nvSpPr>
            <p:cNvPr id="57" name="Text Box 112"/>
            <p:cNvSpPr txBox="1">
              <a:spLocks noChangeArrowheads="1"/>
            </p:cNvSpPr>
            <p:nvPr/>
          </p:nvSpPr>
          <p:spPr bwMode="auto">
            <a:xfrm>
              <a:off x="2816" y="1175"/>
              <a:ext cx="27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11</a:t>
              </a:r>
            </a:p>
          </p:txBody>
        </p:sp>
        <p:sp>
          <p:nvSpPr>
            <p:cNvPr id="58" name="Text Box 113"/>
            <p:cNvSpPr txBox="1">
              <a:spLocks noChangeArrowheads="1"/>
            </p:cNvSpPr>
            <p:nvPr/>
          </p:nvSpPr>
          <p:spPr bwMode="auto">
            <a:xfrm>
              <a:off x="5553" y="3898"/>
              <a:ext cx="188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x</a:t>
              </a:r>
            </a:p>
          </p:txBody>
        </p:sp>
        <p:sp>
          <p:nvSpPr>
            <p:cNvPr id="59" name="Text Box 114"/>
            <p:cNvSpPr txBox="1">
              <a:spLocks noChangeArrowheads="1"/>
            </p:cNvSpPr>
            <p:nvPr/>
          </p:nvSpPr>
          <p:spPr bwMode="auto">
            <a:xfrm>
              <a:off x="2878" y="688"/>
              <a:ext cx="192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n</a:t>
              </a:r>
            </a:p>
          </p:txBody>
        </p:sp>
        <p:sp>
          <p:nvSpPr>
            <p:cNvPr id="60" name="Text Box 115"/>
            <p:cNvSpPr txBox="1">
              <a:spLocks noChangeArrowheads="1"/>
            </p:cNvSpPr>
            <p:nvPr/>
          </p:nvSpPr>
          <p:spPr bwMode="auto">
            <a:xfrm>
              <a:off x="2845" y="3927"/>
              <a:ext cx="212" cy="2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61" name="Text Box 116"/>
            <p:cNvSpPr txBox="1">
              <a:spLocks noChangeArrowheads="1"/>
            </p:cNvSpPr>
            <p:nvPr/>
          </p:nvSpPr>
          <p:spPr bwMode="auto">
            <a:xfrm>
              <a:off x="3433" y="3936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62" name="Text Box 117"/>
            <p:cNvSpPr txBox="1">
              <a:spLocks noChangeArrowheads="1"/>
            </p:cNvSpPr>
            <p:nvPr/>
          </p:nvSpPr>
          <p:spPr bwMode="auto">
            <a:xfrm>
              <a:off x="3191" y="3938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1</a:t>
              </a:r>
            </a:p>
          </p:txBody>
        </p:sp>
        <p:sp>
          <p:nvSpPr>
            <p:cNvPr id="63" name="Text Box 118"/>
            <p:cNvSpPr txBox="1">
              <a:spLocks noChangeArrowheads="1"/>
            </p:cNvSpPr>
            <p:nvPr/>
          </p:nvSpPr>
          <p:spPr bwMode="auto">
            <a:xfrm>
              <a:off x="3677" y="3938"/>
              <a:ext cx="190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3</a:t>
              </a:r>
            </a:p>
          </p:txBody>
        </p:sp>
        <p:sp>
          <p:nvSpPr>
            <p:cNvPr id="64" name="Text Box 119"/>
            <p:cNvSpPr txBox="1">
              <a:spLocks noChangeArrowheads="1"/>
            </p:cNvSpPr>
            <p:nvPr/>
          </p:nvSpPr>
          <p:spPr bwMode="auto">
            <a:xfrm>
              <a:off x="4130" y="3938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5</a:t>
              </a:r>
            </a:p>
          </p:txBody>
        </p:sp>
        <p:sp>
          <p:nvSpPr>
            <p:cNvPr id="65" name="Text Box 120"/>
            <p:cNvSpPr txBox="1">
              <a:spLocks noChangeArrowheads="1"/>
            </p:cNvSpPr>
            <p:nvPr/>
          </p:nvSpPr>
          <p:spPr bwMode="auto">
            <a:xfrm>
              <a:off x="3894" y="3945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4</a:t>
              </a:r>
            </a:p>
          </p:txBody>
        </p:sp>
        <p:sp>
          <p:nvSpPr>
            <p:cNvPr id="66" name="Text Box 121"/>
            <p:cNvSpPr txBox="1">
              <a:spLocks noChangeArrowheads="1"/>
            </p:cNvSpPr>
            <p:nvPr/>
          </p:nvSpPr>
          <p:spPr bwMode="auto">
            <a:xfrm>
              <a:off x="4856" y="3931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67" name="Text Box 122"/>
            <p:cNvSpPr txBox="1">
              <a:spLocks noChangeArrowheads="1"/>
            </p:cNvSpPr>
            <p:nvPr/>
          </p:nvSpPr>
          <p:spPr bwMode="auto">
            <a:xfrm>
              <a:off x="4607" y="3937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7</a:t>
              </a:r>
            </a:p>
          </p:txBody>
        </p:sp>
        <p:sp>
          <p:nvSpPr>
            <p:cNvPr id="68" name="Text Box 123"/>
            <p:cNvSpPr txBox="1">
              <a:spLocks noChangeArrowheads="1"/>
            </p:cNvSpPr>
            <p:nvPr/>
          </p:nvSpPr>
          <p:spPr bwMode="auto">
            <a:xfrm>
              <a:off x="4364" y="3937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6</a:t>
              </a:r>
            </a:p>
          </p:txBody>
        </p:sp>
        <p:sp>
          <p:nvSpPr>
            <p:cNvPr id="69" name="Text Box 124"/>
            <p:cNvSpPr txBox="1">
              <a:spLocks noChangeArrowheads="1"/>
            </p:cNvSpPr>
            <p:nvPr/>
          </p:nvSpPr>
          <p:spPr bwMode="auto">
            <a:xfrm>
              <a:off x="5272" y="3929"/>
              <a:ext cx="27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10</a:t>
              </a:r>
            </a:p>
          </p:txBody>
        </p:sp>
        <p:sp>
          <p:nvSpPr>
            <p:cNvPr id="70" name="Text Box 125"/>
            <p:cNvSpPr txBox="1">
              <a:spLocks noChangeArrowheads="1"/>
            </p:cNvSpPr>
            <p:nvPr/>
          </p:nvSpPr>
          <p:spPr bwMode="auto">
            <a:xfrm>
              <a:off x="5092" y="3931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9</a:t>
              </a:r>
            </a:p>
          </p:txBody>
        </p:sp>
        <p:sp>
          <p:nvSpPr>
            <p:cNvPr id="71" name="Oval 126"/>
            <p:cNvSpPr>
              <a:spLocks noChangeArrowheads="1"/>
            </p:cNvSpPr>
            <p:nvPr/>
          </p:nvSpPr>
          <p:spPr bwMode="auto">
            <a:xfrm flipV="1">
              <a:off x="3981" y="1987"/>
              <a:ext cx="47" cy="4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2" name="Oval 127"/>
            <p:cNvSpPr>
              <a:spLocks noChangeArrowheads="1"/>
            </p:cNvSpPr>
            <p:nvPr/>
          </p:nvSpPr>
          <p:spPr bwMode="auto">
            <a:xfrm flipV="1">
              <a:off x="5162" y="2958"/>
              <a:ext cx="47" cy="4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3" name="Oval 128"/>
            <p:cNvSpPr>
              <a:spLocks noChangeArrowheads="1"/>
            </p:cNvSpPr>
            <p:nvPr/>
          </p:nvSpPr>
          <p:spPr bwMode="auto">
            <a:xfrm flipV="1">
              <a:off x="4677" y="2238"/>
              <a:ext cx="47" cy="4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4" name="Oval 129"/>
            <p:cNvSpPr>
              <a:spLocks noChangeArrowheads="1"/>
            </p:cNvSpPr>
            <p:nvPr/>
          </p:nvSpPr>
          <p:spPr bwMode="auto">
            <a:xfrm flipV="1">
              <a:off x="4435" y="1017"/>
              <a:ext cx="47" cy="4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5" name="Oval 130"/>
            <p:cNvSpPr>
              <a:spLocks noChangeArrowheads="1"/>
            </p:cNvSpPr>
            <p:nvPr/>
          </p:nvSpPr>
          <p:spPr bwMode="auto">
            <a:xfrm flipV="1">
              <a:off x="3738" y="3440"/>
              <a:ext cx="47" cy="4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6" name="Oval 131"/>
            <p:cNvSpPr>
              <a:spLocks noChangeArrowheads="1"/>
            </p:cNvSpPr>
            <p:nvPr/>
          </p:nvSpPr>
          <p:spPr bwMode="auto">
            <a:xfrm flipV="1">
              <a:off x="5397" y="3678"/>
              <a:ext cx="47" cy="4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7" name="Oval 132"/>
            <p:cNvSpPr>
              <a:spLocks noChangeArrowheads="1"/>
            </p:cNvSpPr>
            <p:nvPr/>
          </p:nvSpPr>
          <p:spPr bwMode="auto">
            <a:xfrm flipV="1">
              <a:off x="4927" y="2480"/>
              <a:ext cx="47" cy="4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8" name="Oval 133"/>
            <p:cNvSpPr>
              <a:spLocks noChangeArrowheads="1"/>
            </p:cNvSpPr>
            <p:nvPr/>
          </p:nvSpPr>
          <p:spPr bwMode="auto">
            <a:xfrm flipV="1">
              <a:off x="4200" y="1518"/>
              <a:ext cx="47" cy="4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9" name="Line 134"/>
            <p:cNvSpPr>
              <a:spLocks noChangeShapeType="1"/>
            </p:cNvSpPr>
            <p:nvPr/>
          </p:nvSpPr>
          <p:spPr bwMode="auto">
            <a:xfrm>
              <a:off x="5420" y="3701"/>
              <a:ext cx="0" cy="235"/>
            </a:xfrm>
            <a:prstGeom prst="line">
              <a:avLst/>
            </a:prstGeom>
            <a:grpFill/>
            <a:ln w="2857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80" name="Line 136"/>
            <p:cNvSpPr>
              <a:spLocks noChangeShapeType="1"/>
            </p:cNvSpPr>
            <p:nvPr/>
          </p:nvSpPr>
          <p:spPr bwMode="auto">
            <a:xfrm>
              <a:off x="4701" y="2246"/>
              <a:ext cx="0" cy="1690"/>
            </a:xfrm>
            <a:prstGeom prst="line">
              <a:avLst/>
            </a:prstGeom>
            <a:grpFill/>
            <a:ln w="2857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81" name="Line 137"/>
            <p:cNvSpPr>
              <a:spLocks noChangeShapeType="1"/>
            </p:cNvSpPr>
            <p:nvPr/>
          </p:nvSpPr>
          <p:spPr bwMode="auto">
            <a:xfrm>
              <a:off x="5178" y="2989"/>
              <a:ext cx="0" cy="939"/>
            </a:xfrm>
            <a:prstGeom prst="line">
              <a:avLst/>
            </a:prstGeom>
            <a:grpFill/>
            <a:ln w="2857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82" name="Line 138"/>
            <p:cNvSpPr>
              <a:spLocks noChangeShapeType="1"/>
            </p:cNvSpPr>
            <p:nvPr/>
          </p:nvSpPr>
          <p:spPr bwMode="auto">
            <a:xfrm>
              <a:off x="4951" y="2504"/>
              <a:ext cx="0" cy="1409"/>
            </a:xfrm>
            <a:prstGeom prst="line">
              <a:avLst/>
            </a:prstGeom>
            <a:grpFill/>
            <a:ln w="2857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83" name="Line 139"/>
            <p:cNvSpPr>
              <a:spLocks noChangeShapeType="1"/>
            </p:cNvSpPr>
            <p:nvPr/>
          </p:nvSpPr>
          <p:spPr bwMode="auto">
            <a:xfrm flipH="1" flipV="1">
              <a:off x="4458" y="1029"/>
              <a:ext cx="0" cy="2903"/>
            </a:xfrm>
            <a:prstGeom prst="line">
              <a:avLst/>
            </a:prstGeom>
            <a:grpFill/>
            <a:ln w="2857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84" name="Line 140"/>
            <p:cNvSpPr>
              <a:spLocks noChangeShapeType="1"/>
            </p:cNvSpPr>
            <p:nvPr/>
          </p:nvSpPr>
          <p:spPr bwMode="auto">
            <a:xfrm>
              <a:off x="4223" y="1533"/>
              <a:ext cx="0" cy="2395"/>
            </a:xfrm>
            <a:prstGeom prst="line">
              <a:avLst/>
            </a:prstGeom>
            <a:grpFill/>
            <a:ln w="2857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85" name="Line 141"/>
            <p:cNvSpPr>
              <a:spLocks noChangeShapeType="1"/>
            </p:cNvSpPr>
            <p:nvPr/>
          </p:nvSpPr>
          <p:spPr bwMode="auto">
            <a:xfrm flipV="1">
              <a:off x="4000" y="2003"/>
              <a:ext cx="0" cy="1925"/>
            </a:xfrm>
            <a:prstGeom prst="line">
              <a:avLst/>
            </a:prstGeom>
            <a:grpFill/>
            <a:ln w="2857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86" name="Line 142"/>
            <p:cNvSpPr>
              <a:spLocks noChangeShapeType="1"/>
            </p:cNvSpPr>
            <p:nvPr/>
          </p:nvSpPr>
          <p:spPr bwMode="auto">
            <a:xfrm>
              <a:off x="3760" y="3456"/>
              <a:ext cx="0" cy="48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87" name="Line 143"/>
            <p:cNvSpPr>
              <a:spLocks noChangeShapeType="1"/>
            </p:cNvSpPr>
            <p:nvPr/>
          </p:nvSpPr>
          <p:spPr bwMode="auto">
            <a:xfrm>
              <a:off x="3760" y="3456"/>
              <a:ext cx="0" cy="480"/>
            </a:xfrm>
            <a:prstGeom prst="line">
              <a:avLst/>
            </a:prstGeom>
            <a:grpFill/>
            <a:ln w="2857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152400" y="2128867"/>
            <a:ext cx="3122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b) </a:t>
            </a:r>
            <a:r>
              <a:rPr lang="en-US" sz="2400" dirty="0" err="1" smtClean="0">
                <a:solidFill>
                  <a:srgbClr val="00B050"/>
                </a:solidFill>
              </a:rPr>
              <a:t>Biểu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đồ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đoạn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thẳng</a:t>
            </a:r>
            <a:endParaRPr lang="vi-VN" sz="2400" dirty="0">
              <a:solidFill>
                <a:srgbClr val="00B050"/>
              </a:solidFill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90" name="Chevron 89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91" name="Chevron 90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92" name="Pentagon 91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smtClean="0"/>
                <a:t>Bài tập</a:t>
              </a:r>
              <a:endParaRPr lang="vi-VN" sz="2800"/>
            </a:p>
          </p:txBody>
        </p:sp>
      </p:grpSp>
      <p:sp>
        <p:nvSpPr>
          <p:cNvPr id="93" name="Text Box 64"/>
          <p:cNvSpPr txBox="1">
            <a:spLocks noChangeArrowheads="1"/>
          </p:cNvSpPr>
          <p:nvPr/>
        </p:nvSpPr>
        <p:spPr bwMode="auto">
          <a:xfrm>
            <a:off x="152400" y="2641937"/>
            <a:ext cx="4152775" cy="1015663"/>
          </a:xfrm>
          <a:prstGeom prst="rect">
            <a:avLst/>
          </a:prstGeom>
          <a:noFill/>
          <a:ln w="9525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000" b="1" smtClean="0">
                <a:solidFill>
                  <a:srgbClr val="0000CC"/>
                </a:solidFill>
                <a:cs typeface="Arial" charset="0"/>
              </a:rPr>
              <a:t>? Dựa vào biểu đồ, hãy nhận xét điểm kiểm tra học kì I của học sinh lớp 7C</a:t>
            </a:r>
            <a:endParaRPr lang="en-US" sz="2000" b="1" dirty="0">
              <a:solidFill>
                <a:srgbClr val="0000CC"/>
              </a:solidFill>
              <a:cs typeface="Arial" charset="0"/>
            </a:endParaRPr>
          </a:p>
        </p:txBody>
      </p:sp>
      <p:sp>
        <p:nvSpPr>
          <p:cNvPr id="94" name="Rectangle 65"/>
          <p:cNvSpPr txBox="1">
            <a:spLocks noChangeArrowheads="1"/>
          </p:cNvSpPr>
          <p:nvPr/>
        </p:nvSpPr>
        <p:spPr bwMode="auto">
          <a:xfrm>
            <a:off x="152400" y="2697417"/>
            <a:ext cx="3810000" cy="579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sz="2000" u="sng">
              <a:solidFill>
                <a:srgbClr val="002060"/>
              </a:solidFill>
              <a:latin typeface=".VnTime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Lớp 7C có 50 học sinh.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sz="2000">
              <a:solidFill>
                <a:srgbClr val="002060"/>
              </a:solidFill>
              <a:latin typeface=".VnTime" pitchFamily="34" charset="0"/>
            </a:endParaRPr>
          </a:p>
        </p:txBody>
      </p:sp>
      <p:sp>
        <p:nvSpPr>
          <p:cNvPr id="95" name="Rectangle 65"/>
          <p:cNvSpPr txBox="1">
            <a:spLocks noChangeArrowheads="1"/>
          </p:cNvSpPr>
          <p:nvPr/>
        </p:nvSpPr>
        <p:spPr bwMode="auto">
          <a:xfrm>
            <a:off x="152400" y="3321969"/>
            <a:ext cx="4152776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000">
                <a:solidFill>
                  <a:srgbClr val="002060"/>
                </a:solidFill>
                <a:latin typeface=".VnTime" pitchFamily="34" charset="0"/>
              </a:rPr>
              <a:t>+ 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 duy nhất </a:t>
            </a:r>
            <a:r>
              <a:rPr lang="en-US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 sinh đạt điểm 10</a:t>
            </a:r>
            <a:r>
              <a:rPr lang="en-US" sz="2400">
                <a:solidFill>
                  <a:srgbClr val="002060"/>
                </a:solidFill>
                <a:latin typeface=".VnTime" pitchFamily="34" charset="0"/>
              </a:rPr>
              <a:t>. </a:t>
            </a:r>
            <a:endParaRPr lang="en-US" sz="2000">
              <a:solidFill>
                <a:srgbClr val="002060"/>
              </a:solidFill>
              <a:latin typeface=".VnTime" pitchFamily="34" charset="0"/>
            </a:endParaRPr>
          </a:p>
        </p:txBody>
      </p:sp>
      <p:sp>
        <p:nvSpPr>
          <p:cNvPr id="96" name="Rectangle 65"/>
          <p:cNvSpPr txBox="1">
            <a:spLocks noChangeArrowheads="1"/>
          </p:cNvSpPr>
          <p:nvPr/>
        </p:nvSpPr>
        <p:spPr bwMode="auto">
          <a:xfrm>
            <a:off x="152400" y="4038600"/>
            <a:ext cx="396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Rectangle 65"/>
          <p:cNvSpPr txBox="1">
            <a:spLocks noChangeArrowheads="1"/>
          </p:cNvSpPr>
          <p:nvPr/>
        </p:nvSpPr>
        <p:spPr bwMode="auto">
          <a:xfrm>
            <a:off x="152400" y="4800600"/>
            <a:ext cx="396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smtClean="0">
                <a:solidFill>
                  <a:srgbClr val="002060"/>
                </a:solidFill>
                <a:latin typeface=".VnTime" pitchFamily="34" charset="0"/>
              </a:rPr>
              <a:t>+ 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Đa số đạt điểm trung  bình </a:t>
            </a:r>
            <a:r>
              <a:rPr lang="en-US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 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 và 6 điểm.</a:t>
            </a:r>
            <a:endParaRPr lang="en-US" sz="2400">
              <a:solidFill>
                <a:srgbClr val="002060"/>
              </a:solidFill>
              <a:latin typeface=".VnTime" pitchFamily="34" charset="0"/>
            </a:endParaRPr>
          </a:p>
        </p:txBody>
      </p:sp>
      <p:sp>
        <p:nvSpPr>
          <p:cNvPr id="98" name="Rectangle 65"/>
          <p:cNvSpPr txBox="1">
            <a:spLocks noChangeArrowheads="1"/>
          </p:cNvSpPr>
          <p:nvPr/>
        </p:nvSpPr>
        <p:spPr bwMode="auto">
          <a:xfrm>
            <a:off x="283029" y="2706824"/>
            <a:ext cx="1371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000" b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000" b="1" kern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95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4" grpId="0"/>
      <p:bldP spid="95" grpId="0"/>
      <p:bldP spid="96" grpId="0"/>
      <p:bldP spid="9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129" t="41682" r="43665" b="27756"/>
          <a:stretch>
            <a:fillRect/>
          </a:stretch>
        </p:blipFill>
        <p:spPr bwMode="auto">
          <a:xfrm>
            <a:off x="1699419" y="4267200"/>
            <a:ext cx="2438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>
            <a:lum bright="-6000"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299" t="33318" r="33218" b="27805"/>
          <a:stretch>
            <a:fillRect/>
          </a:stretch>
        </p:blipFill>
        <p:spPr bwMode="auto">
          <a:xfrm>
            <a:off x="4676270" y="1410494"/>
            <a:ext cx="1905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8775" y="4702175"/>
            <a:ext cx="255905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67350" y="3248025"/>
            <a:ext cx="36004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5225" y="3548063"/>
            <a:ext cx="2065338" cy="168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585119"/>
            <a:ext cx="3305175" cy="193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834286">
            <a:off x="2846563" y="2286794"/>
            <a:ext cx="2049462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09913" y="3200400"/>
            <a:ext cx="21780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9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5750" y="2552700"/>
            <a:ext cx="297180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9725" y="3163094"/>
            <a:ext cx="2770188" cy="131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5867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 background-powerpoint-d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785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152400" y="685800"/>
            <a:ext cx="6858000" cy="18920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800"/>
          </a:p>
        </p:txBody>
      </p:sp>
      <p:sp>
        <p:nvSpPr>
          <p:cNvPr id="6" name="TextBox 5"/>
          <p:cNvSpPr txBox="1"/>
          <p:nvPr/>
        </p:nvSpPr>
        <p:spPr>
          <a:xfrm>
            <a:off x="380999" y="762000"/>
            <a:ext cx="66294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Ngoài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bảng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số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liệu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thống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kê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ban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đầu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,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bảng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“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tần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số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”,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người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ta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còn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dùng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biểu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đồ</a:t>
            </a:r>
            <a:r>
              <a:rPr lang="en-US" sz="280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để minh họa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cho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một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hình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ảnh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cụ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thể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về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giá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trị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của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dấu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hiệu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và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tần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số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. </a:t>
            </a:r>
            <a:endParaRPr lang="vi-VN" sz="28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9600" y="3733800"/>
            <a:ext cx="6553200" cy="2133600"/>
          </a:xfrm>
          <a:prstGeom prst="wedgeRoundRectCallout">
            <a:avLst>
              <a:gd name="adj1" fmla="val -31720"/>
              <a:gd name="adj2" fmla="val -8118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/>
            <a:r>
              <a:rPr lang="en-US" sz="2800" dirty="0" err="1" smtClean="0">
                <a:solidFill>
                  <a:srgbClr val="002060"/>
                </a:solidFill>
                <a:latin typeface="Georgia" pitchFamily="18" charset="0"/>
              </a:rPr>
              <a:t>Vậy</a:t>
            </a:r>
            <a:r>
              <a:rPr lang="en-US" sz="2800" dirty="0" smtClean="0">
                <a:solidFill>
                  <a:srgbClr val="002060"/>
                </a:solidFill>
                <a:latin typeface="Georgia" pitchFamily="18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Georgia" pitchFamily="18" charset="0"/>
              </a:rPr>
              <a:t>làm</a:t>
            </a:r>
            <a:r>
              <a:rPr lang="en-US" sz="28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eorgia" pitchFamily="18" charset="0"/>
              </a:rPr>
              <a:t>thế</a:t>
            </a:r>
            <a:r>
              <a:rPr lang="en-US" sz="28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eorgia" pitchFamily="18" charset="0"/>
              </a:rPr>
              <a:t>nào</a:t>
            </a:r>
            <a:r>
              <a:rPr lang="en-US" sz="28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eorgia" pitchFamily="18" charset="0"/>
              </a:rPr>
              <a:t>để</a:t>
            </a:r>
            <a:r>
              <a:rPr lang="en-US" sz="28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eorgia" pitchFamily="18" charset="0"/>
              </a:rPr>
              <a:t>biểu</a:t>
            </a:r>
            <a:r>
              <a:rPr lang="en-US" sz="28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eorgia" pitchFamily="18" charset="0"/>
              </a:rPr>
              <a:t>diễn</a:t>
            </a:r>
            <a:r>
              <a:rPr lang="en-US" sz="28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eorgia" pitchFamily="18" charset="0"/>
              </a:rPr>
              <a:t>các</a:t>
            </a:r>
            <a:r>
              <a:rPr lang="en-US" sz="28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eorgia" pitchFamily="18" charset="0"/>
              </a:rPr>
              <a:t>giá</a:t>
            </a:r>
            <a:r>
              <a:rPr lang="en-US" sz="28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eorgia" pitchFamily="18" charset="0"/>
              </a:rPr>
              <a:t>trị</a:t>
            </a:r>
            <a:r>
              <a:rPr lang="en-US" sz="28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</a:p>
          <a:p>
            <a:pPr marL="342900" indent="-342900" algn="ctr"/>
            <a:r>
              <a:rPr lang="en-US" sz="2800" dirty="0" err="1" smtClean="0">
                <a:solidFill>
                  <a:srgbClr val="002060"/>
                </a:solidFill>
                <a:latin typeface="Georgia" pitchFamily="18" charset="0"/>
              </a:rPr>
              <a:t>và</a:t>
            </a:r>
            <a:r>
              <a:rPr lang="en-US" sz="28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eorgia" pitchFamily="18" charset="0"/>
              </a:rPr>
              <a:t>tần</a:t>
            </a:r>
            <a:r>
              <a:rPr lang="en-US" sz="28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eorgia" pitchFamily="18" charset="0"/>
              </a:rPr>
              <a:t>số</a:t>
            </a:r>
            <a:r>
              <a:rPr lang="en-US" sz="28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eorgia" pitchFamily="18" charset="0"/>
              </a:rPr>
              <a:t>của</a:t>
            </a:r>
            <a:r>
              <a:rPr lang="en-US" sz="28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eorgia" pitchFamily="18" charset="0"/>
              </a:rPr>
              <a:t>chúng</a:t>
            </a:r>
            <a:r>
              <a:rPr lang="en-US" sz="28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eorgia" pitchFamily="18" charset="0"/>
              </a:rPr>
              <a:t>bằng</a:t>
            </a:r>
            <a:r>
              <a:rPr lang="en-US" sz="28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eorgia" pitchFamily="18" charset="0"/>
              </a:rPr>
              <a:t>biểu</a:t>
            </a:r>
            <a:r>
              <a:rPr lang="en-US" sz="28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eorgia" pitchFamily="18" charset="0"/>
              </a:rPr>
              <a:t>đồ</a:t>
            </a:r>
            <a:r>
              <a:rPr lang="en-US" sz="2800" dirty="0" smtClean="0">
                <a:solidFill>
                  <a:srgbClr val="002060"/>
                </a:solidFill>
                <a:latin typeface="Georgia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xmlns="" val="1870423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5" name="Chevron 4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6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6" name="Chevron 5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7" name="Pentagon 6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2964747" y="81290"/>
            <a:ext cx="23760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Georgia" pitchFamily="18" charset="0"/>
              </a:rPr>
              <a:t>§3: BIỂU ĐỒ</a:t>
            </a:r>
            <a:endParaRPr lang="vi-VN" sz="2800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291562" y="457200"/>
            <a:ext cx="9173288" cy="1066800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tế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rất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nhiều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loại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đồ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</a:rPr>
              <a:t>:</a:t>
            </a:r>
            <a:endParaRPr lang="vi-VN" sz="2800" dirty="0"/>
          </a:p>
        </p:txBody>
      </p:sp>
      <p:grpSp>
        <p:nvGrpSpPr>
          <p:cNvPr id="138" name="Group 137"/>
          <p:cNvGrpSpPr/>
          <p:nvPr/>
        </p:nvGrpSpPr>
        <p:grpSpPr>
          <a:xfrm>
            <a:off x="-37310" y="1312068"/>
            <a:ext cx="4101925" cy="2269332"/>
            <a:chOff x="-37310" y="1312068"/>
            <a:chExt cx="4101925" cy="2269332"/>
          </a:xfrm>
        </p:grpSpPr>
        <p:graphicFrame>
          <p:nvGraphicFramePr>
            <p:cNvPr id="10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917532992"/>
                </p:ext>
              </p:extLst>
            </p:nvPr>
          </p:nvGraphicFramePr>
          <p:xfrm>
            <a:off x="381000" y="1312068"/>
            <a:ext cx="3683615" cy="1888332"/>
          </p:xfrm>
          <a:graphic>
            <a:graphicData uri="http://schemas.openxmlformats.org/presentationml/2006/ole">
              <p:oleObj spid="_x0000_s4112" name="Chart" r:id="rId3" imgW="6095951" imgH="4067327" progId="">
                <p:embed followColorScheme="full"/>
              </p:oleObj>
            </a:graphicData>
          </a:graphic>
        </p:graphicFrame>
        <p:sp>
          <p:nvSpPr>
            <p:cNvPr id="11" name="Rectangle 3"/>
            <p:cNvSpPr>
              <a:spLocks noChangeArrowheads="1"/>
            </p:cNvSpPr>
            <p:nvPr/>
          </p:nvSpPr>
          <p:spPr bwMode="auto">
            <a:xfrm>
              <a:off x="-37310" y="3200400"/>
              <a:ext cx="3886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dirty="0" err="1">
                  <a:solidFill>
                    <a:srgbClr val="002060"/>
                  </a:solidFill>
                </a:rPr>
                <a:t>Biểu</a:t>
              </a:r>
              <a:r>
                <a:rPr lang="en-US" sz="2400" dirty="0">
                  <a:solidFill>
                    <a:srgbClr val="002060"/>
                  </a:solidFill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</a:rPr>
                <a:t>đồ</a:t>
              </a:r>
              <a:r>
                <a:rPr lang="en-US" sz="2400" dirty="0">
                  <a:solidFill>
                    <a:srgbClr val="002060"/>
                  </a:solidFill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</a:rPr>
                <a:t>hình</a:t>
              </a:r>
              <a:r>
                <a:rPr lang="en-US" sz="2400" dirty="0">
                  <a:solidFill>
                    <a:srgbClr val="002060"/>
                  </a:solidFill>
                </a:rPr>
                <a:t> </a:t>
              </a:r>
              <a:r>
                <a:rPr lang="en-US" sz="2400" dirty="0" err="1" smtClean="0">
                  <a:solidFill>
                    <a:srgbClr val="002060"/>
                  </a:solidFill>
                </a:rPr>
                <a:t>hộp</a:t>
              </a:r>
              <a:r>
                <a:rPr lang="en-US" sz="2400" dirty="0" smtClean="0">
                  <a:solidFill>
                    <a:srgbClr val="002060"/>
                  </a:solidFill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</a:rPr>
                <a:t>chữ</a:t>
              </a:r>
              <a:r>
                <a:rPr lang="en-US" sz="2400" dirty="0">
                  <a:solidFill>
                    <a:srgbClr val="002060"/>
                  </a:solidFill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</a:rPr>
                <a:t>nhật</a:t>
              </a:r>
              <a:endParaRPr lang="en-US" sz="24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28600" y="4114800"/>
            <a:ext cx="3394785" cy="2414480"/>
            <a:chOff x="4758615" y="1243120"/>
            <a:chExt cx="3394785" cy="2414480"/>
          </a:xfrm>
        </p:grpSpPr>
        <p:sp>
          <p:nvSpPr>
            <p:cNvPr id="13" name="Rectangle 4"/>
            <p:cNvSpPr>
              <a:spLocks noChangeArrowheads="1"/>
            </p:cNvSpPr>
            <p:nvPr/>
          </p:nvSpPr>
          <p:spPr bwMode="auto">
            <a:xfrm>
              <a:off x="4758615" y="3200400"/>
              <a:ext cx="308998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2060"/>
                  </a:solidFill>
                  <a:latin typeface="Times New Roman" pitchFamily="18" charset="0"/>
                </a:rPr>
                <a:t>         </a:t>
              </a:r>
              <a:r>
                <a:rPr lang="en-US" sz="2400">
                  <a:solidFill>
                    <a:srgbClr val="002060"/>
                  </a:solidFill>
                </a:rPr>
                <a:t>Biểu đồ </a:t>
              </a:r>
              <a:r>
                <a:rPr lang="en-US" sz="2400" smtClean="0">
                  <a:solidFill>
                    <a:srgbClr val="002060"/>
                  </a:solidFill>
                </a:rPr>
                <a:t>hình tròn</a:t>
              </a:r>
              <a:endParaRPr lang="en-US" sz="2400">
                <a:solidFill>
                  <a:srgbClr val="002060"/>
                </a:solidFill>
              </a:endParaRPr>
            </a:p>
          </p:txBody>
        </p:sp>
        <p:pic>
          <p:nvPicPr>
            <p:cNvPr id="14" name="Picture 7" descr="1301200916011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3505" y="1243120"/>
              <a:ext cx="2399895" cy="1881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" name="Group 14"/>
          <p:cNvGrpSpPr/>
          <p:nvPr/>
        </p:nvGrpSpPr>
        <p:grpSpPr>
          <a:xfrm>
            <a:off x="4495800" y="3657600"/>
            <a:ext cx="4078636" cy="3048000"/>
            <a:chOff x="152400" y="3657600"/>
            <a:chExt cx="4078636" cy="3048000"/>
          </a:xfrm>
        </p:grpSpPr>
        <p:sp>
          <p:nvSpPr>
            <p:cNvPr id="16" name="Rectangle 5"/>
            <p:cNvSpPr>
              <a:spLocks noChangeArrowheads="1"/>
            </p:cNvSpPr>
            <p:nvPr/>
          </p:nvSpPr>
          <p:spPr bwMode="auto">
            <a:xfrm>
              <a:off x="152400" y="6248400"/>
              <a:ext cx="3962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rgbClr val="002060"/>
                  </a:solidFill>
                </a:rPr>
                <a:t>Biểu đồ đoạn thẳng</a:t>
              </a: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533400" y="3657600"/>
              <a:ext cx="3697636" cy="2517057"/>
              <a:chOff x="685800" y="4122025"/>
              <a:chExt cx="3316636" cy="2431983"/>
            </a:xfrm>
          </p:grpSpPr>
          <p:grpSp>
            <p:nvGrpSpPr>
              <p:cNvPr id="18" name="Group 8"/>
              <p:cNvGrpSpPr>
                <a:grpSpLocks/>
              </p:cNvGrpSpPr>
              <p:nvPr/>
            </p:nvGrpSpPr>
            <p:grpSpPr bwMode="auto">
              <a:xfrm>
                <a:off x="816182" y="4122025"/>
                <a:ext cx="3186254" cy="2431983"/>
                <a:chOff x="4128" y="2736"/>
                <a:chExt cx="1398" cy="1222"/>
              </a:xfrm>
            </p:grpSpPr>
            <p:grpSp>
              <p:nvGrpSpPr>
                <p:cNvPr id="31" name="Group 9"/>
                <p:cNvGrpSpPr>
                  <a:grpSpLocks/>
                </p:cNvGrpSpPr>
                <p:nvPr/>
              </p:nvGrpSpPr>
              <p:grpSpPr bwMode="auto">
                <a:xfrm>
                  <a:off x="4128" y="2736"/>
                  <a:ext cx="1189" cy="1184"/>
                  <a:chOff x="1800" y="1260"/>
                  <a:chExt cx="10440" cy="8640"/>
                </a:xfrm>
              </p:grpSpPr>
              <p:sp>
                <p:nvSpPr>
                  <p:cNvPr id="33" name="Line 4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340" y="8640"/>
                    <a:ext cx="0" cy="72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34" name="Line 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440" y="7920"/>
                    <a:ext cx="0" cy="144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35" name="Line 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540" y="2160"/>
                    <a:ext cx="0" cy="720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grpSp>
                <p:nvGrpSpPr>
                  <p:cNvPr id="36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2160" y="1260"/>
                    <a:ext cx="360" cy="8640"/>
                    <a:chOff x="2160" y="1260"/>
                    <a:chExt cx="360" cy="8640"/>
                  </a:xfrm>
                </p:grpSpPr>
                <p:sp>
                  <p:nvSpPr>
                    <p:cNvPr id="64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40" y="1260"/>
                      <a:ext cx="0" cy="86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 type="arrow" w="med" len="med"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65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720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66" name="Line 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864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67" name="Line 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432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68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504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69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792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70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216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71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288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72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648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73" name="Line 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360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74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576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sp>
                <p:nvSpPr>
                  <p:cNvPr id="37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55" y="7200"/>
                    <a:ext cx="0" cy="216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38" name="Line 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040" y="8628"/>
                    <a:ext cx="0" cy="72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39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40" y="3600"/>
                    <a:ext cx="0" cy="576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0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00" y="8628"/>
                    <a:ext cx="8640" cy="1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1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2520" y="7200"/>
                    <a:ext cx="16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2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520" y="5760"/>
                    <a:ext cx="52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3" name="Line 28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940" y="7200"/>
                    <a:ext cx="0" cy="216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4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840" y="4320"/>
                    <a:ext cx="0" cy="504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5" name="Line 30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740" y="5755"/>
                    <a:ext cx="0" cy="3605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6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4320"/>
                    <a:ext cx="468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grpSp>
                <p:nvGrpSpPr>
                  <p:cNvPr id="47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1800" y="9180"/>
                    <a:ext cx="10440" cy="360"/>
                    <a:chOff x="1800" y="9180"/>
                    <a:chExt cx="10440" cy="360"/>
                  </a:xfrm>
                </p:grpSpPr>
                <p:sp>
                  <p:nvSpPr>
                    <p:cNvPr id="53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00" y="9360"/>
                      <a:ext cx="1044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arrow" w="med" len="med"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54" name="Line 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55" name="Line 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56" name="Line 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0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57" name="Line 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9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58" name="Line 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59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8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60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7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61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5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62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4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63" name="Line 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3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sp>
                <p:nvSpPr>
                  <p:cNvPr id="48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2520" y="3600"/>
                    <a:ext cx="61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9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7200"/>
                    <a:ext cx="324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50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2340" y="8640"/>
                    <a:ext cx="270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51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2340" y="2160"/>
                    <a:ext cx="720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52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2520" y="7920"/>
                    <a:ext cx="79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</p:grpSp>
            <p:sp>
              <p:nvSpPr>
                <p:cNvPr id="32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4231" y="3857"/>
                  <a:ext cx="1295" cy="1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700">
                      <a:latin typeface="Times New Roman" pitchFamily="18" charset="0"/>
                    </a:rPr>
                    <a:t> 1    </a:t>
                  </a:r>
                  <a:r>
                    <a:rPr lang="en-US" sz="700" smtClean="0">
                      <a:latin typeface="Times New Roman" pitchFamily="18" charset="0"/>
                    </a:rPr>
                    <a:t>     </a:t>
                  </a:r>
                  <a:r>
                    <a:rPr lang="en-US" sz="700">
                      <a:latin typeface="Times New Roman" pitchFamily="18" charset="0"/>
                    </a:rPr>
                    <a:t>2     </a:t>
                  </a:r>
                  <a:r>
                    <a:rPr lang="en-US" sz="700" smtClean="0">
                      <a:latin typeface="Times New Roman" pitchFamily="18" charset="0"/>
                    </a:rPr>
                    <a:t>   </a:t>
                  </a:r>
                  <a:r>
                    <a:rPr lang="en-US" sz="700">
                      <a:latin typeface="Times New Roman" pitchFamily="18" charset="0"/>
                    </a:rPr>
                    <a:t>3    </a:t>
                  </a:r>
                  <a:r>
                    <a:rPr lang="en-US" sz="700" smtClean="0">
                      <a:latin typeface="Times New Roman" pitchFamily="18" charset="0"/>
                    </a:rPr>
                    <a:t>    </a:t>
                  </a:r>
                  <a:r>
                    <a:rPr lang="en-US" sz="700">
                      <a:latin typeface="Times New Roman" pitchFamily="18" charset="0"/>
                    </a:rPr>
                    <a:t>4     </a:t>
                  </a:r>
                  <a:r>
                    <a:rPr lang="en-US" sz="700" smtClean="0">
                      <a:latin typeface="Times New Roman" pitchFamily="18" charset="0"/>
                    </a:rPr>
                    <a:t>    </a:t>
                  </a:r>
                  <a:r>
                    <a:rPr lang="en-US" sz="700">
                      <a:latin typeface="Times New Roman" pitchFamily="18" charset="0"/>
                    </a:rPr>
                    <a:t>5      </a:t>
                  </a:r>
                  <a:r>
                    <a:rPr lang="en-US" sz="700" smtClean="0">
                      <a:latin typeface="Times New Roman" pitchFamily="18" charset="0"/>
                    </a:rPr>
                    <a:t>   6        7         </a:t>
                  </a:r>
                  <a:r>
                    <a:rPr lang="en-US" sz="700">
                      <a:latin typeface="Times New Roman" pitchFamily="18" charset="0"/>
                    </a:rPr>
                    <a:t>8     </a:t>
                  </a:r>
                  <a:r>
                    <a:rPr lang="en-US" sz="700" smtClean="0">
                      <a:latin typeface="Times New Roman" pitchFamily="18" charset="0"/>
                    </a:rPr>
                    <a:t>   </a:t>
                  </a:r>
                  <a:r>
                    <a:rPr lang="en-US" sz="700">
                      <a:latin typeface="Times New Roman" pitchFamily="18" charset="0"/>
                    </a:rPr>
                    <a:t>9    </a:t>
                  </a:r>
                  <a:r>
                    <a:rPr lang="en-US" sz="700" smtClean="0">
                      <a:latin typeface="Times New Roman" pitchFamily="18" charset="0"/>
                    </a:rPr>
                    <a:t>    </a:t>
                  </a:r>
                  <a:r>
                    <a:rPr lang="en-US" sz="700">
                      <a:latin typeface="Times New Roman" pitchFamily="18" charset="0"/>
                    </a:rPr>
                    <a:t>10    </a:t>
                  </a:r>
                  <a:r>
                    <a:rPr lang="en-US" sz="700" smtClean="0">
                      <a:latin typeface="Times New Roman" pitchFamily="18" charset="0"/>
                    </a:rPr>
                    <a:t>     </a:t>
                  </a:r>
                  <a:r>
                    <a:rPr lang="en-US" sz="700">
                      <a:latin typeface="Times New Roman" pitchFamily="18" charset="0"/>
                    </a:rPr>
                    <a:t>x</a:t>
                  </a:r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685800" y="4267451"/>
                <a:ext cx="279939" cy="2280962"/>
                <a:chOff x="685800" y="4267451"/>
                <a:chExt cx="279939" cy="2280962"/>
              </a:xfrm>
            </p:grpSpPr>
            <p:sp>
              <p:nvSpPr>
                <p:cNvPr id="20" name="TextBox 19"/>
                <p:cNvSpPr txBox="1"/>
                <p:nvPr/>
              </p:nvSpPr>
              <p:spPr>
                <a:xfrm>
                  <a:off x="726799" y="6031489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 smtClean="0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736189" y="6348358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 smtClean="0"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726799" y="4660177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 smtClean="0">
                      <a:latin typeface="Times New Roman" pitchFamily="18" charset="0"/>
                      <a:cs typeface="Times New Roman" pitchFamily="18" charset="0"/>
                    </a:rPr>
                    <a:t>8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726799" y="4463814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 smtClean="0">
                      <a:latin typeface="Times New Roman" pitchFamily="18" charset="0"/>
                      <a:cs typeface="Times New Roman" pitchFamily="18" charset="0"/>
                    </a:rPr>
                    <a:t>9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726800" y="4856540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 smtClean="0">
                      <a:latin typeface="Times New Roman" pitchFamily="18" charset="0"/>
                      <a:cs typeface="Times New Roman" pitchFamily="18" charset="0"/>
                    </a:rPr>
                    <a:t>7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685800" y="4267451"/>
                  <a:ext cx="274434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 smtClean="0">
                      <a:latin typeface="Times New Roman" pitchFamily="18" charset="0"/>
                      <a:cs typeface="Times New Roman" pitchFamily="18" charset="0"/>
                    </a:rPr>
                    <a:t>10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726799" y="5831434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 smtClean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736189" y="5640511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 smtClean="0"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726799" y="5247781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 smtClean="0">
                      <a:latin typeface="Times New Roman" pitchFamily="18" charset="0"/>
                      <a:cs typeface="Times New Roman" pitchFamily="18" charset="0"/>
                    </a:rPr>
                    <a:t>5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726799" y="5052903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 smtClean="0">
                      <a:latin typeface="Times New Roman" pitchFamily="18" charset="0"/>
                      <a:cs typeface="Times New Roman" pitchFamily="18" charset="0"/>
                    </a:rPr>
                    <a:t>6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726799" y="5443784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 smtClean="0"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137" name="Group 136"/>
          <p:cNvGrpSpPr/>
          <p:nvPr/>
        </p:nvGrpSpPr>
        <p:grpSpPr>
          <a:xfrm>
            <a:off x="4876800" y="1295401"/>
            <a:ext cx="3823865" cy="2297828"/>
            <a:chOff x="4876800" y="1295401"/>
            <a:chExt cx="3823865" cy="2297828"/>
          </a:xfrm>
        </p:grpSpPr>
        <p:pic>
          <p:nvPicPr>
            <p:cNvPr id="135" name="Picture 59" descr="bieudococaudanso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6800" y="1295401"/>
              <a:ext cx="3719154" cy="1676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" name="TextBox 135"/>
            <p:cNvSpPr txBox="1"/>
            <p:nvPr/>
          </p:nvSpPr>
          <p:spPr>
            <a:xfrm>
              <a:off x="5687072" y="3131564"/>
              <a:ext cx="30135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400" dirty="0" smtClean="0">
                  <a:latin typeface="+mj-lt"/>
                </a:rPr>
                <a:t>Biểu đồ hình tháp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141" name="Cloud 140"/>
          <p:cNvSpPr/>
          <p:nvPr/>
        </p:nvSpPr>
        <p:spPr>
          <a:xfrm>
            <a:off x="2057400" y="1752600"/>
            <a:ext cx="4475365" cy="2872262"/>
          </a:xfrm>
          <a:prstGeom prst="clou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Tiết học hôm nay chúng ta sẽ xét dạng biểu đồ đơn giản đó là</a:t>
            </a:r>
          </a:p>
          <a:p>
            <a:pPr algn="ctr"/>
            <a:r>
              <a:rPr lang="vi-VN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Biểu đồ đoạn thẳng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613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12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8" tmFilter="0, 0; 0.125,0.2665; 0.25,0.4; 0.375,0.465; 0.5,0.5;  0.625,0.535; 0.75,0.6; 0.875,0.7335; 1,1">
                                          <p:stCondLst>
                                            <p:cond delay="408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" tmFilter="0, 0; 0.125,0.2665; 0.25,0.4; 0.375,0.465; 0.5,0.5;  0.625,0.535; 0.75,0.6; 0.875,0.7335; 1,1">
                                          <p:stCondLst>
                                            <p:cond delay="814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" tmFilter="0, 0; 0.125,0.2665; 0.25,0.4; 0.375,0.465; 0.5,0.5;  0.625,0.535; 0.75,0.6; 0.875,0.7335; 1,1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" decel="50000">
                                          <p:stCondLst>
                                            <p:cond delay="415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">
                                          <p:stCondLst>
                                            <p:cond delay="806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" decel="50000">
                                          <p:stCondLst>
                                            <p:cond delay="822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" decel="50000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" decel="50000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25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25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25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125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5" name="Chevron 4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6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6" name="Chevron 5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7" name="Pentagon 6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vi-VN" sz="2800" dirty="0" smtClean="0">
                  <a:latin typeface="Times New Roman" pitchFamily="18" charset="0"/>
                  <a:cs typeface="Times New Roman" pitchFamily="18" charset="0"/>
                </a:rPr>
                <a:t>1. Biểu đồ đoạn thẳng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" name="Oval 68"/>
          <p:cNvSpPr>
            <a:spLocks noChangeArrowheads="1"/>
          </p:cNvSpPr>
          <p:nvPr/>
        </p:nvSpPr>
        <p:spPr bwMode="auto">
          <a:xfrm>
            <a:off x="6763544" y="2390775"/>
            <a:ext cx="457200" cy="4572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5" name="Oval 58"/>
          <p:cNvSpPr>
            <a:spLocks noChangeArrowheads="1"/>
          </p:cNvSpPr>
          <p:nvPr/>
        </p:nvSpPr>
        <p:spPr bwMode="auto">
          <a:xfrm>
            <a:off x="6096000" y="2391569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6" name="Oval 57"/>
          <p:cNvSpPr>
            <a:spLocks noChangeArrowheads="1"/>
          </p:cNvSpPr>
          <p:nvPr/>
        </p:nvSpPr>
        <p:spPr bwMode="auto">
          <a:xfrm>
            <a:off x="5486400" y="2390775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7" name="Oval 65"/>
          <p:cNvSpPr>
            <a:spLocks noChangeArrowheads="1"/>
          </p:cNvSpPr>
          <p:nvPr/>
        </p:nvSpPr>
        <p:spPr bwMode="auto">
          <a:xfrm>
            <a:off x="4876800" y="2390775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8" name="Oval 64"/>
          <p:cNvSpPr>
            <a:spLocks noChangeArrowheads="1"/>
          </p:cNvSpPr>
          <p:nvPr/>
        </p:nvSpPr>
        <p:spPr bwMode="auto">
          <a:xfrm>
            <a:off x="4229100" y="2382838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9" name="Oval 56"/>
          <p:cNvSpPr>
            <a:spLocks noChangeArrowheads="1"/>
          </p:cNvSpPr>
          <p:nvPr/>
        </p:nvSpPr>
        <p:spPr bwMode="auto">
          <a:xfrm>
            <a:off x="3581400" y="2382838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0" name="Oval 67"/>
          <p:cNvSpPr>
            <a:spLocks noChangeArrowheads="1"/>
          </p:cNvSpPr>
          <p:nvPr/>
        </p:nvSpPr>
        <p:spPr bwMode="auto">
          <a:xfrm>
            <a:off x="2943226" y="2391569"/>
            <a:ext cx="457200" cy="4572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1" name="Oval 63"/>
          <p:cNvSpPr>
            <a:spLocks noChangeArrowheads="1"/>
          </p:cNvSpPr>
          <p:nvPr/>
        </p:nvSpPr>
        <p:spPr bwMode="auto">
          <a:xfrm>
            <a:off x="2330450" y="2409032"/>
            <a:ext cx="457200" cy="439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2" name="Oval 66"/>
          <p:cNvSpPr>
            <a:spLocks noChangeArrowheads="1"/>
          </p:cNvSpPr>
          <p:nvPr/>
        </p:nvSpPr>
        <p:spPr bwMode="auto">
          <a:xfrm>
            <a:off x="1676400" y="2391569"/>
            <a:ext cx="457200" cy="4572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3" name="Oval 62"/>
          <p:cNvSpPr>
            <a:spLocks noChangeArrowheads="1"/>
          </p:cNvSpPr>
          <p:nvPr/>
        </p:nvSpPr>
        <p:spPr bwMode="auto">
          <a:xfrm>
            <a:off x="1047750" y="2409032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4" name="Oval 61"/>
          <p:cNvSpPr>
            <a:spLocks noChangeArrowheads="1"/>
          </p:cNvSpPr>
          <p:nvPr/>
        </p:nvSpPr>
        <p:spPr bwMode="auto">
          <a:xfrm>
            <a:off x="6759575" y="1879600"/>
            <a:ext cx="465138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5" name="Oval 55"/>
          <p:cNvSpPr>
            <a:spLocks noChangeArrowheads="1"/>
          </p:cNvSpPr>
          <p:nvPr/>
        </p:nvSpPr>
        <p:spPr bwMode="auto">
          <a:xfrm>
            <a:off x="6127750" y="18796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6" name="Oval 54"/>
          <p:cNvSpPr>
            <a:spLocks noChangeArrowheads="1"/>
          </p:cNvSpPr>
          <p:nvPr/>
        </p:nvSpPr>
        <p:spPr bwMode="auto">
          <a:xfrm>
            <a:off x="5486400" y="18796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7" name="Oval 50"/>
          <p:cNvSpPr>
            <a:spLocks noChangeArrowheads="1"/>
          </p:cNvSpPr>
          <p:nvPr/>
        </p:nvSpPr>
        <p:spPr bwMode="auto">
          <a:xfrm>
            <a:off x="4876800" y="1879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8" name="Oval 60"/>
          <p:cNvSpPr>
            <a:spLocks noChangeArrowheads="1"/>
          </p:cNvSpPr>
          <p:nvPr/>
        </p:nvSpPr>
        <p:spPr bwMode="auto">
          <a:xfrm>
            <a:off x="4229100" y="18796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9" name="Oval 53"/>
          <p:cNvSpPr>
            <a:spLocks noChangeArrowheads="1"/>
          </p:cNvSpPr>
          <p:nvPr/>
        </p:nvSpPr>
        <p:spPr bwMode="auto">
          <a:xfrm>
            <a:off x="3617913" y="18796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0" name="Oval 48"/>
          <p:cNvSpPr>
            <a:spLocks noChangeArrowheads="1"/>
          </p:cNvSpPr>
          <p:nvPr/>
        </p:nvSpPr>
        <p:spPr bwMode="auto">
          <a:xfrm>
            <a:off x="2343150" y="1879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1" name="Oval 51"/>
          <p:cNvSpPr>
            <a:spLocks noChangeArrowheads="1"/>
          </p:cNvSpPr>
          <p:nvPr/>
        </p:nvSpPr>
        <p:spPr bwMode="auto">
          <a:xfrm>
            <a:off x="1676400" y="18796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2" name="Oval 49"/>
          <p:cNvSpPr>
            <a:spLocks noChangeArrowheads="1"/>
          </p:cNvSpPr>
          <p:nvPr/>
        </p:nvSpPr>
        <p:spPr bwMode="auto">
          <a:xfrm>
            <a:off x="1047750" y="18796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3" name="Oval 52"/>
          <p:cNvSpPr>
            <a:spLocks noChangeArrowheads="1"/>
          </p:cNvSpPr>
          <p:nvPr/>
        </p:nvSpPr>
        <p:spPr bwMode="auto">
          <a:xfrm>
            <a:off x="2943226" y="18796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grpSp>
        <p:nvGrpSpPr>
          <p:cNvPr id="44" name="Group 43"/>
          <p:cNvGrpSpPr/>
          <p:nvPr/>
        </p:nvGrpSpPr>
        <p:grpSpPr>
          <a:xfrm>
            <a:off x="-14644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45" name="Chevron 44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6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46" name="Chevron 45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47" name="Pentagon 46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smtClean="0"/>
                <a:t>1. Biểu đồ đoạn thẳng </a:t>
              </a:r>
              <a:endParaRPr lang="vi-VN" sz="2800"/>
            </a:p>
          </p:txBody>
        </p:sp>
      </p:grpSp>
      <p:sp>
        <p:nvSpPr>
          <p:cNvPr id="48" name="Rectangle 8"/>
          <p:cNvSpPr>
            <a:spLocks noChangeArrowheads="1"/>
          </p:cNvSpPr>
          <p:nvPr/>
        </p:nvSpPr>
        <p:spPr bwMode="auto">
          <a:xfrm>
            <a:off x="838200" y="1828800"/>
            <a:ext cx="6705600" cy="1066800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152400" y="3043237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+mn-lt"/>
              </a:rPr>
              <a:t>a)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Dấu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hiệu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ở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đây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là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</a:rPr>
              <a:t>gì</a:t>
            </a:r>
            <a:r>
              <a:rPr lang="vi-VN" sz="2400" dirty="0">
                <a:solidFill>
                  <a:srgbClr val="002060"/>
                </a:solidFill>
                <a:latin typeface="+mn-lt"/>
              </a:rPr>
              <a:t>?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0" name="Text Box 14"/>
          <p:cNvSpPr txBox="1">
            <a:spLocks noChangeArrowheads="1"/>
          </p:cNvSpPr>
          <p:nvPr/>
        </p:nvSpPr>
        <p:spPr bwMode="auto">
          <a:xfrm>
            <a:off x="152400" y="3500437"/>
            <a:ext cx="487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+mn-lt"/>
              </a:rPr>
              <a:t>b)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Lập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bảng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“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tần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số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”</a:t>
            </a:r>
            <a:r>
              <a:rPr lang="vi-VN" sz="2400" dirty="0" smtClean="0">
                <a:solidFill>
                  <a:srgbClr val="002060"/>
                </a:solidFill>
                <a:latin typeface="+mn-lt"/>
              </a:rPr>
              <a:t>?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1" name="Rectangle 9"/>
          <p:cNvSpPr>
            <a:spLocks noChangeArrowheads="1"/>
          </p:cNvSpPr>
          <p:nvPr/>
        </p:nvSpPr>
        <p:spPr bwMode="auto">
          <a:xfrm>
            <a:off x="0" y="3886200"/>
            <a:ext cx="1600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</a:rPr>
              <a:t>Bài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giải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1400175" y="3962400"/>
            <a:ext cx="7010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+mn-lt"/>
              </a:rPr>
              <a:t>a)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Dấu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hiệu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cây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trồng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mỗi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lớp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.</a:t>
            </a:r>
          </a:p>
        </p:txBody>
      </p:sp>
      <p:sp>
        <p:nvSpPr>
          <p:cNvPr id="53" name="Rectangle 6"/>
          <p:cNvSpPr>
            <a:spLocks noChangeArrowheads="1"/>
          </p:cNvSpPr>
          <p:nvPr/>
        </p:nvSpPr>
        <p:spPr bwMode="auto">
          <a:xfrm>
            <a:off x="1198420" y="4315690"/>
            <a:ext cx="278823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rgbClr val="002060"/>
                </a:solidFill>
              </a:rPr>
              <a:t>b) </a:t>
            </a:r>
            <a:r>
              <a:rPr lang="en-US" sz="2400" dirty="0" err="1">
                <a:solidFill>
                  <a:srgbClr val="002060"/>
                </a:solidFill>
              </a:rPr>
              <a:t>Bảng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tần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số</a:t>
            </a:r>
            <a:r>
              <a:rPr lang="en-US" sz="2400" dirty="0">
                <a:solidFill>
                  <a:srgbClr val="002060"/>
                </a:solidFill>
              </a:rPr>
              <a:t>:</a:t>
            </a:r>
          </a:p>
        </p:txBody>
      </p:sp>
      <p:graphicFrame>
        <p:nvGraphicFramePr>
          <p:cNvPr id="5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2543809"/>
              </p:ext>
            </p:extLst>
          </p:nvPr>
        </p:nvGraphicFramePr>
        <p:xfrm>
          <a:off x="533400" y="5029200"/>
          <a:ext cx="8229600" cy="1295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893888"/>
                <a:gridCol w="1165225"/>
                <a:gridCol w="1165225"/>
                <a:gridCol w="1262062"/>
                <a:gridCol w="1371600"/>
                <a:gridCol w="1371600"/>
              </a:tblGrid>
              <a:tr h="649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Giá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trị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 (x)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/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Tần số (n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55" name="Rectangle 39"/>
          <p:cNvSpPr>
            <a:spLocks noChangeArrowheads="1"/>
          </p:cNvSpPr>
          <p:nvPr/>
        </p:nvSpPr>
        <p:spPr bwMode="auto">
          <a:xfrm>
            <a:off x="2743200" y="51054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28</a:t>
            </a:r>
          </a:p>
        </p:txBody>
      </p:sp>
      <p:sp>
        <p:nvSpPr>
          <p:cNvPr id="56" name="Rectangle 40"/>
          <p:cNvSpPr>
            <a:spLocks noChangeArrowheads="1"/>
          </p:cNvSpPr>
          <p:nvPr/>
        </p:nvSpPr>
        <p:spPr bwMode="auto">
          <a:xfrm>
            <a:off x="3886200" y="57150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57" name="Rectangle 41"/>
          <p:cNvSpPr>
            <a:spLocks noChangeArrowheads="1"/>
          </p:cNvSpPr>
          <p:nvPr/>
        </p:nvSpPr>
        <p:spPr bwMode="auto">
          <a:xfrm>
            <a:off x="7467600" y="57150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N=20</a:t>
            </a:r>
          </a:p>
        </p:txBody>
      </p:sp>
      <p:sp>
        <p:nvSpPr>
          <p:cNvPr id="58" name="Rectangle 42"/>
          <p:cNvSpPr>
            <a:spLocks noChangeArrowheads="1"/>
          </p:cNvSpPr>
          <p:nvPr/>
        </p:nvSpPr>
        <p:spPr bwMode="auto">
          <a:xfrm>
            <a:off x="5181600" y="57150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59" name="Rectangle 43"/>
          <p:cNvSpPr>
            <a:spLocks noChangeArrowheads="1"/>
          </p:cNvSpPr>
          <p:nvPr/>
        </p:nvSpPr>
        <p:spPr bwMode="auto">
          <a:xfrm>
            <a:off x="6477000" y="57150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60" name="Rectangle 44"/>
          <p:cNvSpPr>
            <a:spLocks noChangeArrowheads="1"/>
          </p:cNvSpPr>
          <p:nvPr/>
        </p:nvSpPr>
        <p:spPr bwMode="auto">
          <a:xfrm>
            <a:off x="2743200" y="57150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61" name="Rectangle 45"/>
          <p:cNvSpPr>
            <a:spLocks noChangeArrowheads="1"/>
          </p:cNvSpPr>
          <p:nvPr/>
        </p:nvSpPr>
        <p:spPr bwMode="auto">
          <a:xfrm>
            <a:off x="3886200" y="51054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30</a:t>
            </a:r>
          </a:p>
        </p:txBody>
      </p:sp>
      <p:sp>
        <p:nvSpPr>
          <p:cNvPr id="62" name="Rectangle 46"/>
          <p:cNvSpPr>
            <a:spLocks noChangeArrowheads="1"/>
          </p:cNvSpPr>
          <p:nvPr/>
        </p:nvSpPr>
        <p:spPr bwMode="auto">
          <a:xfrm>
            <a:off x="5181600" y="51054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35</a:t>
            </a:r>
          </a:p>
        </p:txBody>
      </p:sp>
      <p:sp>
        <p:nvSpPr>
          <p:cNvPr id="63" name="Rectangle 47"/>
          <p:cNvSpPr>
            <a:spLocks noChangeArrowheads="1"/>
          </p:cNvSpPr>
          <p:nvPr/>
        </p:nvSpPr>
        <p:spPr bwMode="auto">
          <a:xfrm>
            <a:off x="6477000" y="51054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50</a:t>
            </a:r>
          </a:p>
        </p:txBody>
      </p:sp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457200" y="956608"/>
            <a:ext cx="8458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Ví</a:t>
            </a:r>
            <a:r>
              <a:rPr lang="en-US" sz="24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dụ</a:t>
            </a:r>
            <a:r>
              <a:rPr lang="en-US" sz="24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: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Khi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điều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tra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cây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trồng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được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mỗi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lớp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người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điều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tra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ghi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lại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kết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quả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vào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bảng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  <a:cs typeface="Arial" pitchFamily="34" charset="0"/>
              </a:rPr>
              <a:t>sau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  </a:t>
            </a:r>
            <a:r>
              <a:rPr lang="en-US" sz="24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  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35    30    28    </a:t>
            </a:r>
            <a:r>
              <a:rPr lang="en-US" sz="24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30</a:t>
            </a:r>
            <a:r>
              <a:rPr lang="vi-VN" sz="24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 30   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35    28 </a:t>
            </a:r>
            <a:r>
              <a:rPr lang="en-US" sz="24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 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30    30    35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   </a:t>
            </a:r>
            <a:r>
              <a:rPr lang="en-US" sz="24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   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35  </a:t>
            </a:r>
            <a:r>
              <a:rPr lang="en-US" sz="24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50    35  </a:t>
            </a:r>
            <a:r>
              <a:rPr lang="en-US" sz="24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50    30  </a:t>
            </a:r>
            <a:r>
              <a:rPr lang="en-US" sz="24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35    35    30 </a:t>
            </a:r>
            <a:r>
              <a:rPr lang="en-US" sz="24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 </a:t>
            </a:r>
            <a:r>
              <a:rPr lang="en-US" sz="2400" dirty="0">
                <a:solidFill>
                  <a:srgbClr val="002060"/>
                </a:solidFill>
                <a:latin typeface="+mn-lt"/>
                <a:cs typeface="Arial" pitchFamily="34" charset="0"/>
              </a:rPr>
              <a:t>30    50</a:t>
            </a:r>
          </a:p>
        </p:txBody>
      </p:sp>
    </p:spTree>
    <p:extLst>
      <p:ext uri="{BB962C8B-B14F-4D97-AF65-F5344CB8AC3E}">
        <p14:creationId xmlns:p14="http://schemas.microsoft.com/office/powerpoint/2010/main" xmlns="" val="364069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mph" presetSubtype="2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mph" presetSubtype="2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mph" presetSubtype="2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3000"/>
                            </p:stCondLst>
                            <p:childTnLst>
                              <p:par>
                                <p:cTn id="15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4000"/>
                            </p:stCondLst>
                            <p:childTnLst>
                              <p:par>
                                <p:cTn id="16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0"/>
                            </p:stCondLst>
                            <p:childTnLst>
                              <p:par>
                                <p:cTn id="18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6000"/>
                            </p:stCondLst>
                            <p:childTnLst>
                              <p:par>
                                <p:cTn id="19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mph" presetSubtype="2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0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000"/>
                            </p:stCondLst>
                            <p:childTnLst>
                              <p:par>
                                <p:cTn id="219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26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8" grpId="0" animBg="1"/>
      <p:bldP spid="51" grpId="0"/>
      <p:bldP spid="52" grpId="0"/>
      <p:bldP spid="53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1" grpId="1"/>
      <p:bldP spid="62" grpId="0"/>
      <p:bldP spid="62" grpId="1"/>
      <p:bldP spid="63" grpId="0"/>
      <p:bldP spid="63" grpId="1"/>
      <p:bldP spid="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5" name="Chevron 4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6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6" name="Chevron 5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7" name="Pentagon 6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Text Box 105"/>
          <p:cNvSpPr txBox="1">
            <a:spLocks noChangeArrowheads="1"/>
          </p:cNvSpPr>
          <p:nvPr/>
        </p:nvSpPr>
        <p:spPr bwMode="auto">
          <a:xfrm>
            <a:off x="0" y="700670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 err="1">
                <a:solidFill>
                  <a:srgbClr val="002060"/>
                </a:solidFill>
                <a:latin typeface="+mn-lt"/>
              </a:rPr>
              <a:t>Xét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bảng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“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tần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”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cây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trồng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được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mỗi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+mn-lt"/>
              </a:rPr>
              <a:t>lớp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.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10" name="Chevron 9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6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12" name="Pentagon 11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smtClean="0"/>
                <a:t>1. Biểu đồ đoạn thẳng </a:t>
              </a:r>
              <a:endParaRPr lang="vi-VN" sz="28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143000" y="1149350"/>
            <a:ext cx="4543786" cy="1060450"/>
            <a:chOff x="4501205" y="1157870"/>
            <a:chExt cx="4543786" cy="1060450"/>
          </a:xfrm>
        </p:grpSpPr>
        <p:grpSp>
          <p:nvGrpSpPr>
            <p:cNvPr id="14" name="Group 97"/>
            <p:cNvGrpSpPr>
              <a:grpSpLocks/>
            </p:cNvGrpSpPr>
            <p:nvPr/>
          </p:nvGrpSpPr>
          <p:grpSpPr bwMode="auto">
            <a:xfrm>
              <a:off x="4501205" y="1157870"/>
              <a:ext cx="4488057" cy="1060450"/>
              <a:chOff x="9" y="916"/>
              <a:chExt cx="2706" cy="668"/>
            </a:xfrm>
            <a:noFill/>
          </p:grpSpPr>
          <p:sp>
            <p:nvSpPr>
              <p:cNvPr id="25" name="Rectangle 58"/>
              <p:cNvSpPr>
                <a:spLocks noChangeArrowheads="1"/>
              </p:cNvSpPr>
              <p:nvPr/>
            </p:nvSpPr>
            <p:spPr bwMode="auto">
              <a:xfrm>
                <a:off x="9" y="1295"/>
                <a:ext cx="1211" cy="289"/>
              </a:xfrm>
              <a:prstGeom prst="rect">
                <a:avLst/>
              </a:prstGeom>
              <a:grpFill/>
              <a:ln w="9525">
                <a:solidFill>
                  <a:srgbClr val="002060"/>
                </a:solidFill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 marL="342900" indent="-342900" algn="ctr"/>
                <a:r>
                  <a:rPr lang="en-US" sz="200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Tần số ( n)</a:t>
                </a:r>
                <a:endParaRPr lang="en-US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26" name="Rectangle 66"/>
              <p:cNvSpPr>
                <a:spLocks noChangeArrowheads="1"/>
              </p:cNvSpPr>
              <p:nvPr/>
            </p:nvSpPr>
            <p:spPr bwMode="auto">
              <a:xfrm>
                <a:off x="9" y="916"/>
                <a:ext cx="1211" cy="379"/>
              </a:xfrm>
              <a:prstGeom prst="rect">
                <a:avLst/>
              </a:prstGeom>
              <a:grpFill/>
              <a:ln w="9525">
                <a:solidFill>
                  <a:srgbClr val="002060"/>
                </a:solidFill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 marL="342900" indent="-342900" algn="ctr"/>
                <a:r>
                  <a:rPr lang="en-US" sz="2000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Giá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trị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(x</a:t>
                </a:r>
                <a:r>
                  <a:rPr lang="en-US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27" name="Line 67"/>
              <p:cNvSpPr>
                <a:spLocks noChangeShapeType="1"/>
              </p:cNvSpPr>
              <p:nvPr/>
            </p:nvSpPr>
            <p:spPr bwMode="auto">
              <a:xfrm>
                <a:off x="9" y="916"/>
                <a:ext cx="2706" cy="0"/>
              </a:xfrm>
              <a:prstGeom prst="line">
                <a:avLst/>
              </a:prstGeom>
              <a:grpFill/>
              <a:ln w="12700" cap="rnd">
                <a:solidFill>
                  <a:srgbClr val="00206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28" name="Rectangle 54"/>
              <p:cNvSpPr>
                <a:spLocks noChangeArrowheads="1"/>
              </p:cNvSpPr>
              <p:nvPr/>
            </p:nvSpPr>
            <p:spPr bwMode="auto">
              <a:xfrm>
                <a:off x="1990" y="1295"/>
                <a:ext cx="241" cy="28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29" name="Rectangle 55"/>
              <p:cNvSpPr>
                <a:spLocks noChangeArrowheads="1"/>
              </p:cNvSpPr>
              <p:nvPr/>
            </p:nvSpPr>
            <p:spPr bwMode="auto">
              <a:xfrm>
                <a:off x="1756" y="1295"/>
                <a:ext cx="234" cy="28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30" name="Rectangle 56"/>
              <p:cNvSpPr>
                <a:spLocks noChangeArrowheads="1"/>
              </p:cNvSpPr>
              <p:nvPr/>
            </p:nvSpPr>
            <p:spPr bwMode="auto">
              <a:xfrm>
                <a:off x="1509" y="1295"/>
                <a:ext cx="247" cy="28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31" name="Rectangle 57"/>
              <p:cNvSpPr>
                <a:spLocks noChangeArrowheads="1"/>
              </p:cNvSpPr>
              <p:nvPr/>
            </p:nvSpPr>
            <p:spPr bwMode="auto">
              <a:xfrm>
                <a:off x="1220" y="1295"/>
                <a:ext cx="289" cy="28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32" name="Rectangle 62"/>
              <p:cNvSpPr>
                <a:spLocks noChangeArrowheads="1"/>
              </p:cNvSpPr>
              <p:nvPr/>
            </p:nvSpPr>
            <p:spPr bwMode="auto">
              <a:xfrm>
                <a:off x="1990" y="916"/>
                <a:ext cx="241" cy="3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33" name="Rectangle 63"/>
              <p:cNvSpPr>
                <a:spLocks noChangeArrowheads="1"/>
              </p:cNvSpPr>
              <p:nvPr/>
            </p:nvSpPr>
            <p:spPr bwMode="auto">
              <a:xfrm>
                <a:off x="1756" y="916"/>
                <a:ext cx="234" cy="3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34" name="Rectangle 64"/>
              <p:cNvSpPr>
                <a:spLocks noChangeArrowheads="1"/>
              </p:cNvSpPr>
              <p:nvPr/>
            </p:nvSpPr>
            <p:spPr bwMode="auto">
              <a:xfrm>
                <a:off x="1509" y="916"/>
                <a:ext cx="247" cy="3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35" name="Rectangle 65"/>
              <p:cNvSpPr>
                <a:spLocks noChangeArrowheads="1"/>
              </p:cNvSpPr>
              <p:nvPr/>
            </p:nvSpPr>
            <p:spPr bwMode="auto">
              <a:xfrm>
                <a:off x="1220" y="916"/>
                <a:ext cx="289" cy="3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36" name="Line 68"/>
              <p:cNvSpPr>
                <a:spLocks noChangeShapeType="1"/>
              </p:cNvSpPr>
              <p:nvPr/>
            </p:nvSpPr>
            <p:spPr bwMode="auto">
              <a:xfrm>
                <a:off x="9" y="1584"/>
                <a:ext cx="2706" cy="0"/>
              </a:xfrm>
              <a:prstGeom prst="line">
                <a:avLst/>
              </a:prstGeom>
              <a:grpFill/>
              <a:ln w="12700" cap="rnd">
                <a:solidFill>
                  <a:srgbClr val="00206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37" name="Line 70"/>
              <p:cNvSpPr>
                <a:spLocks noChangeShapeType="1"/>
              </p:cNvSpPr>
              <p:nvPr/>
            </p:nvSpPr>
            <p:spPr bwMode="auto">
              <a:xfrm>
                <a:off x="2715" y="916"/>
                <a:ext cx="0" cy="668"/>
              </a:xfrm>
              <a:prstGeom prst="line">
                <a:avLst/>
              </a:prstGeom>
              <a:grpFill/>
              <a:ln w="12700" cap="rnd">
                <a:solidFill>
                  <a:srgbClr val="00206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38" name="Line 71"/>
              <p:cNvSpPr>
                <a:spLocks noChangeShapeType="1"/>
              </p:cNvSpPr>
              <p:nvPr/>
            </p:nvSpPr>
            <p:spPr bwMode="auto">
              <a:xfrm>
                <a:off x="9" y="1295"/>
                <a:ext cx="2706" cy="0"/>
              </a:xfrm>
              <a:prstGeom prst="line">
                <a:avLst/>
              </a:prstGeom>
              <a:grp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39" name="Line 72"/>
              <p:cNvSpPr>
                <a:spLocks noChangeShapeType="1"/>
              </p:cNvSpPr>
              <p:nvPr/>
            </p:nvSpPr>
            <p:spPr bwMode="auto">
              <a:xfrm>
                <a:off x="1220" y="916"/>
                <a:ext cx="0" cy="668"/>
              </a:xfrm>
              <a:prstGeom prst="line">
                <a:avLst/>
              </a:prstGeom>
              <a:grp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40" name="Line 74"/>
              <p:cNvSpPr>
                <a:spLocks noChangeShapeType="1"/>
              </p:cNvSpPr>
              <p:nvPr/>
            </p:nvSpPr>
            <p:spPr bwMode="auto">
              <a:xfrm>
                <a:off x="1756" y="916"/>
                <a:ext cx="0" cy="66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41" name="Line 76"/>
              <p:cNvSpPr>
                <a:spLocks noChangeShapeType="1"/>
              </p:cNvSpPr>
              <p:nvPr/>
            </p:nvSpPr>
            <p:spPr bwMode="auto">
              <a:xfrm>
                <a:off x="2231" y="916"/>
                <a:ext cx="0" cy="668"/>
              </a:xfrm>
              <a:prstGeom prst="line">
                <a:avLst/>
              </a:prstGeom>
              <a:grpFill/>
              <a:ln w="12700" cap="rnd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6477000" y="1279639"/>
              <a:ext cx="1686446" cy="905507"/>
              <a:chOff x="2554282" y="1335365"/>
              <a:chExt cx="1686446" cy="90550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2554282" y="1371600"/>
                <a:ext cx="4507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>
                    <a:solidFill>
                      <a:srgbClr val="002060"/>
                    </a:solidFill>
                  </a:rPr>
                  <a:t>28</a:t>
                </a:r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991719" y="1335365"/>
                <a:ext cx="4523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>
                    <a:solidFill>
                      <a:srgbClr val="002060"/>
                    </a:solidFill>
                  </a:rPr>
                  <a:t>30</a:t>
                </a:r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406475" y="1335365"/>
                <a:ext cx="4331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>
                    <a:solidFill>
                      <a:srgbClr val="002060"/>
                    </a:solidFill>
                  </a:rPr>
                  <a:t>35</a:t>
                </a:r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793170" y="1335365"/>
                <a:ext cx="4475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>
                    <a:solidFill>
                      <a:srgbClr val="002060"/>
                    </a:solidFill>
                  </a:rPr>
                  <a:t>50</a:t>
                </a:r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623211" y="1840468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>
                    <a:solidFill>
                      <a:srgbClr val="002060"/>
                    </a:solidFill>
                  </a:rPr>
                  <a:t>2</a:t>
                </a:r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023405" y="1871540"/>
                <a:ext cx="322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>
                    <a:solidFill>
                      <a:srgbClr val="002060"/>
                    </a:solidFill>
                  </a:rPr>
                  <a:t>8</a:t>
                </a:r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473000" y="1841645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>
                    <a:solidFill>
                      <a:srgbClr val="002060"/>
                    </a:solidFill>
                  </a:rPr>
                  <a:t>7</a:t>
                </a:r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861297" y="1828800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>
                    <a:solidFill>
                      <a:srgbClr val="002060"/>
                    </a:solidFill>
                  </a:rPr>
                  <a:t>3</a:t>
                </a:r>
                <a:endParaRPr lang="vi-VN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8153400" y="1823089"/>
              <a:ext cx="8915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rgbClr val="002060"/>
                  </a:solidFill>
                </a:rPr>
                <a:t>N = 20</a:t>
              </a:r>
              <a:endParaRPr lang="vi-VN">
                <a:solidFill>
                  <a:srgbClr val="002060"/>
                </a:solidFill>
              </a:endParaRPr>
            </a:p>
          </p:txBody>
        </p:sp>
      </p:grpSp>
      <p:sp>
        <p:nvSpPr>
          <p:cNvPr id="42" name="Text Box 31" descr="Water droplets"/>
          <p:cNvSpPr txBox="1">
            <a:spLocks noChangeArrowheads="1"/>
          </p:cNvSpPr>
          <p:nvPr/>
        </p:nvSpPr>
        <p:spPr bwMode="auto">
          <a:xfrm>
            <a:off x="2286000" y="3276600"/>
            <a:ext cx="3768725" cy="1938992"/>
          </a:xfrm>
          <a:prstGeom prst="rect">
            <a:avLst/>
          </a:prstGeom>
          <a:noFill/>
          <a:ln>
            <a:solidFill>
              <a:schemeClr val="accent5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vi-VN" sz="2400" b="1" u="sng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sng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tọa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, tr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ục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hoành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n (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vi-VN" sz="2400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vi-VN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Line 35"/>
          <p:cNvSpPr>
            <a:spLocks noChangeShapeType="1"/>
          </p:cNvSpPr>
          <p:nvPr/>
        </p:nvSpPr>
        <p:spPr bwMode="auto">
          <a:xfrm>
            <a:off x="957943" y="6199187"/>
            <a:ext cx="784245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44" name="Group 73"/>
          <p:cNvGrpSpPr>
            <a:grpSpLocks/>
          </p:cNvGrpSpPr>
          <p:nvPr/>
        </p:nvGrpSpPr>
        <p:grpSpPr bwMode="auto">
          <a:xfrm>
            <a:off x="800077" y="6196113"/>
            <a:ext cx="8077246" cy="585687"/>
            <a:chOff x="571" y="794"/>
            <a:chExt cx="5040" cy="680"/>
          </a:xfrm>
        </p:grpSpPr>
        <p:sp>
          <p:nvSpPr>
            <p:cNvPr id="45" name="Rectangle 74"/>
            <p:cNvSpPr>
              <a:spLocks noChangeArrowheads="1"/>
            </p:cNvSpPr>
            <p:nvPr/>
          </p:nvSpPr>
          <p:spPr bwMode="auto">
            <a:xfrm>
              <a:off x="571" y="794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vi-VN">
                <a:solidFill>
                  <a:srgbClr val="FF3300"/>
                </a:solidFill>
                <a:cs typeface="Arial" pitchFamily="34" charset="0"/>
              </a:endParaRPr>
            </a:p>
          </p:txBody>
        </p:sp>
        <p:sp>
          <p:nvSpPr>
            <p:cNvPr id="46" name="Line 75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" name="Line 76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8" name="Line 77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9" name="Line 78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0" name="Line 79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" name="Line 80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" name="Line 81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" name="Line 82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" name="Line 83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5" name="Line 84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6" name="Line 85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7" name="Line 86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8" name="Line 87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9" name="Line 88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0" name="Line 89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" name="Line 90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2" name="Line 91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3" name="Line 92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4" name="Line 93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5" name="Line 94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6" name="Line 95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7" name="Line 96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8" name="Line 97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9" name="Line 98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0" name="Line 99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1" name="Line 100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2" name="Line 101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3" name="Line 102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4" name="Line 103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5" name="Line 104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6" name="Line 105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7" name="Line 106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8" name="Line 107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9" name="Line 108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0" name="Line 109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1" name="Line 110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2" name="Line 111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3" name="Line 112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4" name="Line 113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5" name="Line 114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6" name="Line 115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7" name="Line 116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8" name="Line 117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9" name="Line 118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0" name="Line 119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1" name="Line 120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2" name="Line 121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" name="Line 122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4" name="Line 123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5" name="Line 124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6" name="Line 125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7" name="Line 126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8" name="Line 127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9" name="Line 128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0" name="Line 129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1" name="Line 130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" name="Line 131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" name="Line 132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4" name="Line 133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5" name="Line 134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6" name="Line 135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7" name="Line 136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8" name="Line 137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9" name="Line 138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0" name="Line 139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1" name="Line 140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2" name="Line 141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" name="Line 142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" name="Line 143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5" name="Line 144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6" name="Line 145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7" name="Line 146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8" name="Line 147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9" name="Line 148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20" name="Line 149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21" name="Line 150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22" name="Line 151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23" name="Line 152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24" name="Line 153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25" name="Line 154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26" name="Line 155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27" name="Line 156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28" name="Line 157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29" name="Line 158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0" name="Line 159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1" name="Line 160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2" name="Line 161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3" name="Line 162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4" name="Line 163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5" name="Line 164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6" name="Line 165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7" name="Line 166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8" name="Line 167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9" name="Text Box 168"/>
            <p:cNvSpPr txBox="1">
              <a:spLocks noChangeArrowheads="1"/>
            </p:cNvSpPr>
            <p:nvPr/>
          </p:nvSpPr>
          <p:spPr bwMode="auto">
            <a:xfrm>
              <a:off x="574" y="965"/>
              <a:ext cx="456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0 Cm</a:t>
              </a:r>
            </a:p>
          </p:txBody>
        </p:sp>
        <p:sp>
          <p:nvSpPr>
            <p:cNvPr id="140" name="Text Box 169"/>
            <p:cNvSpPr txBox="1">
              <a:spLocks noChangeArrowheads="1"/>
            </p:cNvSpPr>
            <p:nvPr/>
          </p:nvSpPr>
          <p:spPr bwMode="auto">
            <a:xfrm>
              <a:off x="1054" y="967"/>
              <a:ext cx="195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1</a:t>
              </a:r>
            </a:p>
          </p:txBody>
        </p:sp>
        <p:sp>
          <p:nvSpPr>
            <p:cNvPr id="141" name="Text Box 170"/>
            <p:cNvSpPr txBox="1">
              <a:spLocks noChangeArrowheads="1"/>
            </p:cNvSpPr>
            <p:nvPr/>
          </p:nvSpPr>
          <p:spPr bwMode="auto">
            <a:xfrm>
              <a:off x="1534" y="963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2</a:t>
              </a:r>
            </a:p>
          </p:txBody>
        </p:sp>
        <p:sp>
          <p:nvSpPr>
            <p:cNvPr id="142" name="Text Box 171"/>
            <p:cNvSpPr txBox="1">
              <a:spLocks noChangeArrowheads="1"/>
            </p:cNvSpPr>
            <p:nvPr/>
          </p:nvSpPr>
          <p:spPr bwMode="auto">
            <a:xfrm>
              <a:off x="2014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3</a:t>
              </a:r>
            </a:p>
          </p:txBody>
        </p:sp>
        <p:sp>
          <p:nvSpPr>
            <p:cNvPr id="143" name="Text Box 172"/>
            <p:cNvSpPr txBox="1">
              <a:spLocks noChangeArrowheads="1"/>
            </p:cNvSpPr>
            <p:nvPr/>
          </p:nvSpPr>
          <p:spPr bwMode="auto">
            <a:xfrm>
              <a:off x="2494" y="963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4</a:t>
              </a:r>
            </a:p>
          </p:txBody>
        </p:sp>
        <p:sp>
          <p:nvSpPr>
            <p:cNvPr id="144" name="Text Box 173"/>
            <p:cNvSpPr txBox="1">
              <a:spLocks noChangeArrowheads="1"/>
            </p:cNvSpPr>
            <p:nvPr/>
          </p:nvSpPr>
          <p:spPr bwMode="auto">
            <a:xfrm>
              <a:off x="2970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5</a:t>
              </a:r>
            </a:p>
          </p:txBody>
        </p:sp>
        <p:sp>
          <p:nvSpPr>
            <p:cNvPr id="145" name="Text Box 174"/>
            <p:cNvSpPr txBox="1">
              <a:spLocks noChangeArrowheads="1"/>
            </p:cNvSpPr>
            <p:nvPr/>
          </p:nvSpPr>
          <p:spPr bwMode="auto">
            <a:xfrm>
              <a:off x="3450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6</a:t>
              </a:r>
            </a:p>
          </p:txBody>
        </p:sp>
        <p:sp>
          <p:nvSpPr>
            <p:cNvPr id="146" name="Text Box 175"/>
            <p:cNvSpPr txBox="1">
              <a:spLocks noChangeArrowheads="1"/>
            </p:cNvSpPr>
            <p:nvPr/>
          </p:nvSpPr>
          <p:spPr bwMode="auto">
            <a:xfrm>
              <a:off x="3931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7</a:t>
              </a:r>
            </a:p>
          </p:txBody>
        </p:sp>
        <p:sp>
          <p:nvSpPr>
            <p:cNvPr id="147" name="Text Box 176"/>
            <p:cNvSpPr txBox="1">
              <a:spLocks noChangeArrowheads="1"/>
            </p:cNvSpPr>
            <p:nvPr/>
          </p:nvSpPr>
          <p:spPr bwMode="auto">
            <a:xfrm>
              <a:off x="4410" y="965"/>
              <a:ext cx="195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8</a:t>
              </a:r>
            </a:p>
          </p:txBody>
        </p:sp>
        <p:sp>
          <p:nvSpPr>
            <p:cNvPr id="148" name="Text Box 177"/>
            <p:cNvSpPr txBox="1">
              <a:spLocks noChangeArrowheads="1"/>
            </p:cNvSpPr>
            <p:nvPr/>
          </p:nvSpPr>
          <p:spPr bwMode="auto">
            <a:xfrm>
              <a:off x="4890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9</a:t>
              </a:r>
            </a:p>
          </p:txBody>
        </p:sp>
        <p:sp>
          <p:nvSpPr>
            <p:cNvPr id="149" name="Line 178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50" name="Line 179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51" name="Line 180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52" name="Line 181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53" name="Line 182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54" name="Line 183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55" name="Line 184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56" name="Line 185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57" name="Text Box 186"/>
            <p:cNvSpPr txBox="1">
              <a:spLocks noChangeArrowheads="1"/>
            </p:cNvSpPr>
            <p:nvPr/>
          </p:nvSpPr>
          <p:spPr bwMode="auto">
            <a:xfrm>
              <a:off x="5338" y="965"/>
              <a:ext cx="273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10</a:t>
              </a:r>
            </a:p>
          </p:txBody>
        </p:sp>
        <p:sp>
          <p:nvSpPr>
            <p:cNvPr id="158" name="Text Box 187"/>
            <p:cNvSpPr txBox="1">
              <a:spLocks noChangeArrowheads="1"/>
            </p:cNvSpPr>
            <p:nvPr/>
          </p:nvSpPr>
          <p:spPr bwMode="auto">
            <a:xfrm>
              <a:off x="4918" y="1190"/>
              <a:ext cx="593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1000">
                  <a:solidFill>
                    <a:schemeClr val="bg1"/>
                  </a:solidFill>
                  <a:cs typeface="Arial" pitchFamily="34" charset="0"/>
                </a:rPr>
                <a:t>THCS Phulac</a:t>
              </a:r>
            </a:p>
          </p:txBody>
        </p:sp>
        <p:sp>
          <p:nvSpPr>
            <p:cNvPr id="159" name="Line 188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60" name="Line 189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pic>
        <p:nvPicPr>
          <p:cNvPr id="161" name="Picture 37" descr="image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1744" y="5208587"/>
            <a:ext cx="13716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2" name="Line 34"/>
          <p:cNvSpPr>
            <a:spLocks noChangeShapeType="1"/>
          </p:cNvSpPr>
          <p:nvPr/>
        </p:nvSpPr>
        <p:spPr bwMode="auto">
          <a:xfrm flipV="1">
            <a:off x="957944" y="1488468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63" name="Group 191"/>
          <p:cNvGrpSpPr>
            <a:grpSpLocks/>
          </p:cNvGrpSpPr>
          <p:nvPr/>
        </p:nvGrpSpPr>
        <p:grpSpPr bwMode="auto">
          <a:xfrm rot="-5400000">
            <a:off x="-2795589" y="2000250"/>
            <a:ext cx="8072438" cy="566738"/>
            <a:chOff x="574" y="816"/>
            <a:chExt cx="5037" cy="658"/>
          </a:xfrm>
        </p:grpSpPr>
        <p:sp>
          <p:nvSpPr>
            <p:cNvPr id="164" name="Rectangle 192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vi-VN">
                <a:solidFill>
                  <a:srgbClr val="FF3300"/>
                </a:solidFill>
                <a:cs typeface="Arial" pitchFamily="34" charset="0"/>
              </a:endParaRPr>
            </a:p>
          </p:txBody>
        </p:sp>
        <p:sp>
          <p:nvSpPr>
            <p:cNvPr id="165" name="Line 193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66" name="Line 194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67" name="Line 195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68" name="Line 196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69" name="Line 197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0" name="Line 198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1" name="Line 199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2" name="Line 200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3" name="Line 201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4" name="Line 202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5" name="Line 203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6" name="Line 204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7" name="Line 205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8" name="Line 206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9" name="Line 207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0" name="Line 208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1" name="Line 209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2" name="Line 210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3" name="Line 211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" name="Line 212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5" name="Line 213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6" name="Line 214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7" name="Line 215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8" name="Line 216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9" name="Line 217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0" name="Line 218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1" name="Line 219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2" name="Line 220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3" name="Line 221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4" name="Line 222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5" name="Line 223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6" name="Line 224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7" name="Line 225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8" name="Line 226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9" name="Line 227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0" name="Line 228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1" name="Line 229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2" name="Line 230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3" name="Line 231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4" name="Line 232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5" name="Line 233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6" name="Line 234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7" name="Line 235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8" name="Line 236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9" name="Line 237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0" name="Line 238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1" name="Line 239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2" name="Line 240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" name="Line 241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4" name="Line 242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5" name="Line 243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6" name="Line 244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7" name="Line 245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8" name="Line 246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9" name="Line 247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0" name="Line 248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1" name="Line 249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2" name="Line 250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3" name="Line 251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4" name="Line 252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5" name="Line 253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6" name="Line 254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7" name="Line 255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8" name="Line 256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9" name="Line 257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0" name="Line 258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1" name="Line 259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2" name="Line 260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3" name="Line 261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4" name="Line 262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5" name="Line 263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6" name="Line 264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7" name="Line 265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8" name="Line 266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9" name="Line 267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0" name="Line 268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1" name="Line 269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2" name="Line 270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3" name="Line 271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4" name="Line 272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5" name="Line 273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6" name="Line 274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7" name="Line 275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8" name="Line 276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9" name="Line 277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50" name="Line 278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51" name="Line 279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52" name="Line 280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53" name="Line 281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54" name="Line 282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55" name="Line 283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56" name="Line 284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57" name="Line 285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58" name="Text Box 286"/>
            <p:cNvSpPr txBox="1">
              <a:spLocks noChangeArrowheads="1"/>
            </p:cNvSpPr>
            <p:nvPr/>
          </p:nvSpPr>
          <p:spPr bwMode="auto">
            <a:xfrm>
              <a:off x="574" y="965"/>
              <a:ext cx="456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0 Cm</a:t>
              </a:r>
            </a:p>
          </p:txBody>
        </p:sp>
        <p:sp>
          <p:nvSpPr>
            <p:cNvPr id="259" name="Text Box 287"/>
            <p:cNvSpPr txBox="1">
              <a:spLocks noChangeArrowheads="1"/>
            </p:cNvSpPr>
            <p:nvPr/>
          </p:nvSpPr>
          <p:spPr bwMode="auto">
            <a:xfrm>
              <a:off x="1054" y="967"/>
              <a:ext cx="195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1</a:t>
              </a:r>
            </a:p>
          </p:txBody>
        </p:sp>
        <p:sp>
          <p:nvSpPr>
            <p:cNvPr id="260" name="Text Box 288"/>
            <p:cNvSpPr txBox="1">
              <a:spLocks noChangeArrowheads="1"/>
            </p:cNvSpPr>
            <p:nvPr/>
          </p:nvSpPr>
          <p:spPr bwMode="auto">
            <a:xfrm>
              <a:off x="1534" y="963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2</a:t>
              </a:r>
            </a:p>
          </p:txBody>
        </p:sp>
        <p:sp>
          <p:nvSpPr>
            <p:cNvPr id="261" name="Text Box 289"/>
            <p:cNvSpPr txBox="1">
              <a:spLocks noChangeArrowheads="1"/>
            </p:cNvSpPr>
            <p:nvPr/>
          </p:nvSpPr>
          <p:spPr bwMode="auto">
            <a:xfrm>
              <a:off x="2014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3</a:t>
              </a:r>
            </a:p>
          </p:txBody>
        </p:sp>
        <p:sp>
          <p:nvSpPr>
            <p:cNvPr id="262" name="Text Box 290"/>
            <p:cNvSpPr txBox="1">
              <a:spLocks noChangeArrowheads="1"/>
            </p:cNvSpPr>
            <p:nvPr/>
          </p:nvSpPr>
          <p:spPr bwMode="auto">
            <a:xfrm>
              <a:off x="2494" y="963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4</a:t>
              </a:r>
            </a:p>
          </p:txBody>
        </p:sp>
        <p:sp>
          <p:nvSpPr>
            <p:cNvPr id="263" name="Text Box 291"/>
            <p:cNvSpPr txBox="1">
              <a:spLocks noChangeArrowheads="1"/>
            </p:cNvSpPr>
            <p:nvPr/>
          </p:nvSpPr>
          <p:spPr bwMode="auto">
            <a:xfrm>
              <a:off x="2970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5</a:t>
              </a:r>
            </a:p>
          </p:txBody>
        </p:sp>
        <p:sp>
          <p:nvSpPr>
            <p:cNvPr id="264" name="Text Box 292"/>
            <p:cNvSpPr txBox="1">
              <a:spLocks noChangeArrowheads="1"/>
            </p:cNvSpPr>
            <p:nvPr/>
          </p:nvSpPr>
          <p:spPr bwMode="auto">
            <a:xfrm>
              <a:off x="3450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6</a:t>
              </a:r>
            </a:p>
          </p:txBody>
        </p:sp>
        <p:sp>
          <p:nvSpPr>
            <p:cNvPr id="265" name="Text Box 293"/>
            <p:cNvSpPr txBox="1">
              <a:spLocks noChangeArrowheads="1"/>
            </p:cNvSpPr>
            <p:nvPr/>
          </p:nvSpPr>
          <p:spPr bwMode="auto">
            <a:xfrm>
              <a:off x="3931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7</a:t>
              </a:r>
            </a:p>
          </p:txBody>
        </p:sp>
        <p:sp>
          <p:nvSpPr>
            <p:cNvPr id="266" name="Text Box 294"/>
            <p:cNvSpPr txBox="1">
              <a:spLocks noChangeArrowheads="1"/>
            </p:cNvSpPr>
            <p:nvPr/>
          </p:nvSpPr>
          <p:spPr bwMode="auto">
            <a:xfrm>
              <a:off x="4410" y="965"/>
              <a:ext cx="195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8</a:t>
              </a:r>
            </a:p>
          </p:txBody>
        </p:sp>
        <p:sp>
          <p:nvSpPr>
            <p:cNvPr id="267" name="Text Box 295"/>
            <p:cNvSpPr txBox="1">
              <a:spLocks noChangeArrowheads="1"/>
            </p:cNvSpPr>
            <p:nvPr/>
          </p:nvSpPr>
          <p:spPr bwMode="auto">
            <a:xfrm>
              <a:off x="4890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9</a:t>
              </a:r>
            </a:p>
          </p:txBody>
        </p:sp>
        <p:sp>
          <p:nvSpPr>
            <p:cNvPr id="268" name="Line 296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69" name="Line 297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70" name="Line 298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71" name="Line 299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72" name="Line 300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73" name="Line 301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74" name="Line 302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75" name="Line 303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76" name="Text Box 304"/>
            <p:cNvSpPr txBox="1">
              <a:spLocks noChangeArrowheads="1"/>
            </p:cNvSpPr>
            <p:nvPr/>
          </p:nvSpPr>
          <p:spPr bwMode="auto">
            <a:xfrm>
              <a:off x="5338" y="965"/>
              <a:ext cx="273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10</a:t>
              </a:r>
            </a:p>
          </p:txBody>
        </p:sp>
        <p:sp>
          <p:nvSpPr>
            <p:cNvPr id="277" name="Text Box 305"/>
            <p:cNvSpPr txBox="1">
              <a:spLocks noChangeArrowheads="1"/>
            </p:cNvSpPr>
            <p:nvPr/>
          </p:nvSpPr>
          <p:spPr bwMode="auto">
            <a:xfrm>
              <a:off x="4918" y="1190"/>
              <a:ext cx="593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1000">
                  <a:solidFill>
                    <a:schemeClr val="bg1"/>
                  </a:solidFill>
                  <a:cs typeface="Arial" pitchFamily="34" charset="0"/>
                </a:rPr>
                <a:t>THCS Phulac</a:t>
              </a:r>
            </a:p>
          </p:txBody>
        </p:sp>
        <p:sp>
          <p:nvSpPr>
            <p:cNvPr id="278" name="Line 306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79" name="Line 307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pic>
        <p:nvPicPr>
          <p:cNvPr id="280" name="Picture 37" descr="image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2181" y="4876800"/>
            <a:ext cx="10763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1" name="Text Box 318"/>
          <p:cNvSpPr txBox="1">
            <a:spLocks noChangeArrowheads="1"/>
          </p:cNvSpPr>
          <p:nvPr/>
        </p:nvSpPr>
        <p:spPr bwMode="auto">
          <a:xfrm>
            <a:off x="2269687" y="6235379"/>
            <a:ext cx="419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.VnTime" pitchFamily="34" charset="0"/>
                <a:cs typeface="Arial" pitchFamily="34" charset="0"/>
              </a:rPr>
              <a:t>10</a:t>
            </a:r>
          </a:p>
        </p:txBody>
      </p:sp>
      <p:sp>
        <p:nvSpPr>
          <p:cNvPr id="282" name="Text Box 320"/>
          <p:cNvSpPr txBox="1">
            <a:spLocks noChangeArrowheads="1"/>
          </p:cNvSpPr>
          <p:nvPr/>
        </p:nvSpPr>
        <p:spPr bwMode="auto">
          <a:xfrm>
            <a:off x="5410802" y="6248400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800000"/>
                </a:solidFill>
                <a:latin typeface=".VnTime" pitchFamily="34" charset="0"/>
                <a:cs typeface="Arial" pitchFamily="34" charset="0"/>
              </a:rPr>
              <a:t>30</a:t>
            </a:r>
          </a:p>
        </p:txBody>
      </p:sp>
      <p:sp>
        <p:nvSpPr>
          <p:cNvPr id="283" name="Text Box 330"/>
          <p:cNvSpPr txBox="1">
            <a:spLocks noChangeArrowheads="1"/>
          </p:cNvSpPr>
          <p:nvPr/>
        </p:nvSpPr>
        <p:spPr bwMode="auto">
          <a:xfrm>
            <a:off x="6200155" y="6248400"/>
            <a:ext cx="304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800000"/>
                </a:solidFill>
                <a:latin typeface=".VnTime" pitchFamily="34" charset="0"/>
                <a:cs typeface="Arial" pitchFamily="34" charset="0"/>
              </a:rPr>
              <a:t>35</a:t>
            </a:r>
          </a:p>
        </p:txBody>
      </p:sp>
      <p:sp>
        <p:nvSpPr>
          <p:cNvPr id="284" name="Text Box 332"/>
          <p:cNvSpPr txBox="1">
            <a:spLocks noChangeArrowheads="1"/>
          </p:cNvSpPr>
          <p:nvPr/>
        </p:nvSpPr>
        <p:spPr bwMode="auto">
          <a:xfrm>
            <a:off x="8502158" y="6281416"/>
            <a:ext cx="304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800000"/>
                </a:solidFill>
                <a:latin typeface=".VnTime" pitchFamily="34" charset="0"/>
                <a:cs typeface="Arial" pitchFamily="34" charset="0"/>
              </a:rPr>
              <a:t>50</a:t>
            </a:r>
          </a:p>
        </p:txBody>
      </p:sp>
      <p:sp>
        <p:nvSpPr>
          <p:cNvPr id="285" name="Text Box 333"/>
          <p:cNvSpPr txBox="1">
            <a:spLocks noChangeArrowheads="1"/>
          </p:cNvSpPr>
          <p:nvPr/>
        </p:nvSpPr>
        <p:spPr bwMode="auto">
          <a:xfrm>
            <a:off x="3829439" y="6217444"/>
            <a:ext cx="419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.VnTime" pitchFamily="34" charset="0"/>
                <a:cs typeface="Arial" pitchFamily="34" charset="0"/>
              </a:rPr>
              <a:t>20</a:t>
            </a:r>
          </a:p>
        </p:txBody>
      </p:sp>
      <p:sp>
        <p:nvSpPr>
          <p:cNvPr id="286" name="Text Box 333"/>
          <p:cNvSpPr txBox="1">
            <a:spLocks noChangeArrowheads="1"/>
          </p:cNvSpPr>
          <p:nvPr/>
        </p:nvSpPr>
        <p:spPr bwMode="auto">
          <a:xfrm>
            <a:off x="6906485" y="6218379"/>
            <a:ext cx="419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.VnTime" pitchFamily="34" charset="0"/>
                <a:cs typeface="Arial" pitchFamily="34" charset="0"/>
              </a:rPr>
              <a:t>40</a:t>
            </a:r>
          </a:p>
        </p:txBody>
      </p:sp>
      <p:sp>
        <p:nvSpPr>
          <p:cNvPr id="287" name="Text Box 36"/>
          <p:cNvSpPr txBox="1">
            <a:spLocks noChangeArrowheads="1"/>
          </p:cNvSpPr>
          <p:nvPr/>
        </p:nvSpPr>
        <p:spPr bwMode="auto">
          <a:xfrm>
            <a:off x="762000" y="6172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smtClean="0">
                <a:latin typeface=".VnTime" pitchFamily="34" charset="0"/>
                <a:cs typeface="Arial" pitchFamily="34" charset="0"/>
              </a:rPr>
              <a:t>0</a:t>
            </a:r>
            <a:endParaRPr lang="en-US" sz="2400" b="1">
              <a:latin typeface=".VnTime" pitchFamily="34" charset="0"/>
              <a:cs typeface="Arial" pitchFamily="34" charset="0"/>
            </a:endParaRPr>
          </a:p>
        </p:txBody>
      </p:sp>
      <p:sp>
        <p:nvSpPr>
          <p:cNvPr id="288" name="Text Box 320"/>
          <p:cNvSpPr txBox="1">
            <a:spLocks noChangeArrowheads="1"/>
          </p:cNvSpPr>
          <p:nvPr/>
        </p:nvSpPr>
        <p:spPr bwMode="auto">
          <a:xfrm>
            <a:off x="5029200" y="6248400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smtClean="0">
                <a:solidFill>
                  <a:srgbClr val="800000"/>
                </a:solidFill>
                <a:latin typeface=".VnTime" pitchFamily="34" charset="0"/>
                <a:cs typeface="Arial" pitchFamily="34" charset="0"/>
              </a:rPr>
              <a:t>28</a:t>
            </a:r>
            <a:endParaRPr lang="en-US" b="1">
              <a:solidFill>
                <a:srgbClr val="800000"/>
              </a:solidFill>
              <a:latin typeface=".VnTime" pitchFamily="34" charset="0"/>
              <a:cs typeface="Arial" pitchFamily="34" charset="0"/>
            </a:endParaRPr>
          </a:p>
        </p:txBody>
      </p:sp>
      <p:sp>
        <p:nvSpPr>
          <p:cNvPr id="289" name="Oval 309"/>
          <p:cNvSpPr>
            <a:spLocks noChangeArrowheads="1"/>
          </p:cNvSpPr>
          <p:nvPr/>
        </p:nvSpPr>
        <p:spPr bwMode="auto">
          <a:xfrm>
            <a:off x="914400" y="6161087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90" name="Oval 311"/>
          <p:cNvSpPr>
            <a:spLocks noChangeArrowheads="1"/>
          </p:cNvSpPr>
          <p:nvPr/>
        </p:nvSpPr>
        <p:spPr bwMode="auto">
          <a:xfrm>
            <a:off x="2462365" y="617078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91" name="Oval 311"/>
          <p:cNvSpPr>
            <a:spLocks noChangeArrowheads="1"/>
          </p:cNvSpPr>
          <p:nvPr/>
        </p:nvSpPr>
        <p:spPr bwMode="auto">
          <a:xfrm>
            <a:off x="4000889" y="6161087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92" name="Oval 311"/>
          <p:cNvSpPr>
            <a:spLocks noChangeArrowheads="1"/>
          </p:cNvSpPr>
          <p:nvPr/>
        </p:nvSpPr>
        <p:spPr bwMode="auto">
          <a:xfrm>
            <a:off x="5154781" y="6161087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93" name="Oval 311"/>
          <p:cNvSpPr>
            <a:spLocks noChangeArrowheads="1"/>
          </p:cNvSpPr>
          <p:nvPr/>
        </p:nvSpPr>
        <p:spPr bwMode="auto">
          <a:xfrm>
            <a:off x="5539412" y="6161087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94" name="Oval 311"/>
          <p:cNvSpPr>
            <a:spLocks noChangeArrowheads="1"/>
          </p:cNvSpPr>
          <p:nvPr/>
        </p:nvSpPr>
        <p:spPr bwMode="auto">
          <a:xfrm>
            <a:off x="6308673" y="6161087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95" name="Oval 311"/>
          <p:cNvSpPr>
            <a:spLocks noChangeArrowheads="1"/>
          </p:cNvSpPr>
          <p:nvPr/>
        </p:nvSpPr>
        <p:spPr bwMode="auto">
          <a:xfrm>
            <a:off x="7070723" y="6161087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96" name="Oval 311"/>
          <p:cNvSpPr>
            <a:spLocks noChangeArrowheads="1"/>
          </p:cNvSpPr>
          <p:nvPr/>
        </p:nvSpPr>
        <p:spPr bwMode="auto">
          <a:xfrm>
            <a:off x="8620464" y="6161087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97" name="Text Box 72"/>
          <p:cNvSpPr txBox="1">
            <a:spLocks noChangeArrowheads="1"/>
          </p:cNvSpPr>
          <p:nvPr/>
        </p:nvSpPr>
        <p:spPr bwMode="auto">
          <a:xfrm>
            <a:off x="7953014" y="6400800"/>
            <a:ext cx="1190986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mtClean="0">
                <a:latin typeface="+mn-lt"/>
                <a:cs typeface="Arial" pitchFamily="34" charset="0"/>
              </a:rPr>
              <a:t>Giá trị (x</a:t>
            </a:r>
            <a:r>
              <a:rPr lang="en-US">
                <a:latin typeface="+mn-lt"/>
                <a:cs typeface="Arial" pitchFamily="34" charset="0"/>
              </a:rPr>
              <a:t>)</a:t>
            </a:r>
          </a:p>
        </p:txBody>
      </p:sp>
      <p:sp>
        <p:nvSpPr>
          <p:cNvPr id="298" name="Text Box 310"/>
          <p:cNvSpPr txBox="1">
            <a:spLocks noChangeArrowheads="1"/>
          </p:cNvSpPr>
          <p:nvPr/>
        </p:nvSpPr>
        <p:spPr bwMode="auto">
          <a:xfrm>
            <a:off x="-42861" y="1154668"/>
            <a:ext cx="12620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mtClean="0">
                <a:latin typeface="+mn-lt"/>
                <a:cs typeface="Arial" pitchFamily="34" charset="0"/>
              </a:rPr>
              <a:t>Tần số (n</a:t>
            </a:r>
            <a:r>
              <a:rPr lang="en-US">
                <a:latin typeface="+mn-lt"/>
                <a:cs typeface="Arial" pitchFamily="34" charset="0"/>
              </a:rPr>
              <a:t>)</a:t>
            </a:r>
          </a:p>
        </p:txBody>
      </p:sp>
      <p:sp>
        <p:nvSpPr>
          <p:cNvPr id="299" name="Text Box 321"/>
          <p:cNvSpPr txBox="1">
            <a:spLocks noChangeArrowheads="1"/>
          </p:cNvSpPr>
          <p:nvPr/>
        </p:nvSpPr>
        <p:spPr bwMode="auto">
          <a:xfrm>
            <a:off x="609600" y="52578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.VnTime" pitchFamily="34" charset="0"/>
                <a:cs typeface="Arial" pitchFamily="34" charset="0"/>
              </a:rPr>
              <a:t>2</a:t>
            </a:r>
          </a:p>
        </p:txBody>
      </p:sp>
      <p:sp>
        <p:nvSpPr>
          <p:cNvPr id="300" name="Text Box 322"/>
          <p:cNvSpPr txBox="1">
            <a:spLocks noChangeArrowheads="1"/>
          </p:cNvSpPr>
          <p:nvPr/>
        </p:nvSpPr>
        <p:spPr bwMode="auto">
          <a:xfrm>
            <a:off x="609600" y="4476842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.VnTime" pitchFamily="34" charset="0"/>
                <a:cs typeface="Arial" pitchFamily="34" charset="0"/>
              </a:rPr>
              <a:t>4</a:t>
            </a:r>
          </a:p>
        </p:txBody>
      </p:sp>
      <p:sp>
        <p:nvSpPr>
          <p:cNvPr id="301" name="Text Box 323"/>
          <p:cNvSpPr txBox="1">
            <a:spLocks noChangeArrowheads="1"/>
          </p:cNvSpPr>
          <p:nvPr/>
        </p:nvSpPr>
        <p:spPr bwMode="auto">
          <a:xfrm>
            <a:off x="609600" y="3287009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.VnTime" pitchFamily="34" charset="0"/>
                <a:cs typeface="Arial" pitchFamily="34" charset="0"/>
              </a:rPr>
              <a:t>7</a:t>
            </a:r>
          </a:p>
        </p:txBody>
      </p:sp>
      <p:sp>
        <p:nvSpPr>
          <p:cNvPr id="302" name="Text Box 324"/>
          <p:cNvSpPr txBox="1">
            <a:spLocks noChangeArrowheads="1"/>
          </p:cNvSpPr>
          <p:nvPr/>
        </p:nvSpPr>
        <p:spPr bwMode="auto">
          <a:xfrm>
            <a:off x="598537" y="2902377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.VnTime" pitchFamily="34" charset="0"/>
                <a:cs typeface="Arial" pitchFamily="34" charset="0"/>
              </a:rPr>
              <a:t>8</a:t>
            </a:r>
          </a:p>
        </p:txBody>
      </p:sp>
      <p:sp>
        <p:nvSpPr>
          <p:cNvPr id="303" name="Text Box 337"/>
          <p:cNvSpPr txBox="1">
            <a:spLocks noChangeArrowheads="1"/>
          </p:cNvSpPr>
          <p:nvPr/>
        </p:nvSpPr>
        <p:spPr bwMode="auto">
          <a:xfrm>
            <a:off x="533400" y="2131529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.VnTime" pitchFamily="34" charset="0"/>
                <a:cs typeface="Arial" pitchFamily="34" charset="0"/>
              </a:rPr>
              <a:t>10</a:t>
            </a:r>
          </a:p>
        </p:txBody>
      </p:sp>
      <p:sp>
        <p:nvSpPr>
          <p:cNvPr id="304" name="Text Box 322"/>
          <p:cNvSpPr txBox="1">
            <a:spLocks noChangeArrowheads="1"/>
          </p:cNvSpPr>
          <p:nvPr/>
        </p:nvSpPr>
        <p:spPr bwMode="auto">
          <a:xfrm>
            <a:off x="609600" y="3701143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.VnTime" pitchFamily="34" charset="0"/>
                <a:cs typeface="Arial" pitchFamily="34" charset="0"/>
              </a:rPr>
              <a:t>6</a:t>
            </a:r>
          </a:p>
        </p:txBody>
      </p:sp>
      <p:sp>
        <p:nvSpPr>
          <p:cNvPr id="305" name="Text Box 324"/>
          <p:cNvSpPr txBox="1">
            <a:spLocks noChangeArrowheads="1"/>
          </p:cNvSpPr>
          <p:nvPr/>
        </p:nvSpPr>
        <p:spPr bwMode="auto">
          <a:xfrm>
            <a:off x="609600" y="4825531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.VnTime" pitchFamily="34" charset="0"/>
                <a:cs typeface="Arial" pitchFamily="34" charset="0"/>
              </a:rPr>
              <a:t>3</a:t>
            </a:r>
          </a:p>
        </p:txBody>
      </p:sp>
      <p:sp>
        <p:nvSpPr>
          <p:cNvPr id="306" name="Oval 311"/>
          <p:cNvSpPr>
            <a:spLocks noChangeArrowheads="1"/>
          </p:cNvSpPr>
          <p:nvPr/>
        </p:nvSpPr>
        <p:spPr bwMode="auto">
          <a:xfrm>
            <a:off x="914400" y="535622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07" name="Oval 311"/>
          <p:cNvSpPr>
            <a:spLocks noChangeArrowheads="1"/>
          </p:cNvSpPr>
          <p:nvPr/>
        </p:nvSpPr>
        <p:spPr bwMode="auto">
          <a:xfrm>
            <a:off x="914400" y="458775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08" name="Oval 311"/>
          <p:cNvSpPr>
            <a:spLocks noChangeArrowheads="1"/>
          </p:cNvSpPr>
          <p:nvPr/>
        </p:nvSpPr>
        <p:spPr bwMode="auto">
          <a:xfrm>
            <a:off x="914400" y="3818498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09" name="Oval 311"/>
          <p:cNvSpPr>
            <a:spLocks noChangeArrowheads="1"/>
          </p:cNvSpPr>
          <p:nvPr/>
        </p:nvSpPr>
        <p:spPr bwMode="auto">
          <a:xfrm>
            <a:off x="914400" y="343226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10" name="Oval 311"/>
          <p:cNvSpPr>
            <a:spLocks noChangeArrowheads="1"/>
          </p:cNvSpPr>
          <p:nvPr/>
        </p:nvSpPr>
        <p:spPr bwMode="auto">
          <a:xfrm>
            <a:off x="914400" y="3049236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11" name="Oval 311"/>
          <p:cNvSpPr>
            <a:spLocks noChangeArrowheads="1"/>
          </p:cNvSpPr>
          <p:nvPr/>
        </p:nvSpPr>
        <p:spPr bwMode="auto">
          <a:xfrm>
            <a:off x="914400" y="228638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12" name="Oval 311"/>
          <p:cNvSpPr>
            <a:spLocks noChangeArrowheads="1"/>
          </p:cNvSpPr>
          <p:nvPr/>
        </p:nvSpPr>
        <p:spPr bwMode="auto">
          <a:xfrm>
            <a:off x="926776" y="4970787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13" name="Text Box 32"/>
          <p:cNvSpPr txBox="1">
            <a:spLocks noChangeArrowheads="1"/>
          </p:cNvSpPr>
          <p:nvPr/>
        </p:nvSpPr>
        <p:spPr bwMode="auto">
          <a:xfrm>
            <a:off x="6310052" y="1066800"/>
            <a:ext cx="2833948" cy="283154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u="sng" dirty="0" err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u="sng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tọa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i="1" smtClean="0">
                <a:latin typeface="Times New Roman" pitchFamily="18" charset="0"/>
                <a:cs typeface="Times New Roman" pitchFamily="18" charset="0"/>
              </a:rPr>
              <a:t> tần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(28;2), (30;8), (35;7), 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50;3).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4" name="Straight Connector 313"/>
          <p:cNvCxnSpPr/>
          <p:nvPr/>
        </p:nvCxnSpPr>
        <p:spPr>
          <a:xfrm flipV="1">
            <a:off x="942331" y="5393519"/>
            <a:ext cx="4288650" cy="803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/>
          <p:cNvCxnSpPr>
            <a:stCxn id="292" idx="0"/>
          </p:cNvCxnSpPr>
          <p:nvPr/>
        </p:nvCxnSpPr>
        <p:spPr>
          <a:xfrm flipV="1">
            <a:off x="5192881" y="5356220"/>
            <a:ext cx="0" cy="804867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/>
          <p:cNvCxnSpPr>
            <a:stCxn id="310" idx="2"/>
          </p:cNvCxnSpPr>
          <p:nvPr/>
        </p:nvCxnSpPr>
        <p:spPr>
          <a:xfrm>
            <a:off x="914400" y="3087336"/>
            <a:ext cx="4740038" cy="0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/>
          <p:cNvCxnSpPr>
            <a:stCxn id="293" idx="0"/>
          </p:cNvCxnSpPr>
          <p:nvPr/>
        </p:nvCxnSpPr>
        <p:spPr>
          <a:xfrm flipH="1" flipV="1">
            <a:off x="5576256" y="3085733"/>
            <a:ext cx="1256" cy="3075354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/>
          <p:cNvCxnSpPr>
            <a:stCxn id="309" idx="2"/>
          </p:cNvCxnSpPr>
          <p:nvPr/>
        </p:nvCxnSpPr>
        <p:spPr>
          <a:xfrm>
            <a:off x="914400" y="3470365"/>
            <a:ext cx="5470473" cy="0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/>
          <p:cNvCxnSpPr>
            <a:stCxn id="294" idx="0"/>
            <a:endCxn id="324" idx="4"/>
          </p:cNvCxnSpPr>
          <p:nvPr/>
        </p:nvCxnSpPr>
        <p:spPr>
          <a:xfrm flipV="1">
            <a:off x="6346773" y="3499220"/>
            <a:ext cx="5782" cy="2661867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/>
          <p:cNvCxnSpPr>
            <a:stCxn id="312" idx="2"/>
          </p:cNvCxnSpPr>
          <p:nvPr/>
        </p:nvCxnSpPr>
        <p:spPr>
          <a:xfrm>
            <a:off x="926776" y="5008887"/>
            <a:ext cx="7790285" cy="0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/>
          <p:cNvCxnSpPr>
            <a:stCxn id="296" idx="4"/>
          </p:cNvCxnSpPr>
          <p:nvPr/>
        </p:nvCxnSpPr>
        <p:spPr>
          <a:xfrm flipV="1">
            <a:off x="8658564" y="5008889"/>
            <a:ext cx="11426" cy="1228398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Oval 311"/>
          <p:cNvSpPr>
            <a:spLocks noChangeArrowheads="1"/>
          </p:cNvSpPr>
          <p:nvPr/>
        </p:nvSpPr>
        <p:spPr bwMode="auto">
          <a:xfrm>
            <a:off x="5130217" y="5354774"/>
            <a:ext cx="100764" cy="8638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23" name="Oval 311"/>
          <p:cNvSpPr>
            <a:spLocks noChangeArrowheads="1"/>
          </p:cNvSpPr>
          <p:nvPr/>
        </p:nvSpPr>
        <p:spPr bwMode="auto">
          <a:xfrm>
            <a:off x="5514848" y="3049236"/>
            <a:ext cx="100764" cy="8638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24" name="Oval 311"/>
          <p:cNvSpPr>
            <a:spLocks noChangeArrowheads="1"/>
          </p:cNvSpPr>
          <p:nvPr/>
        </p:nvSpPr>
        <p:spPr bwMode="auto">
          <a:xfrm>
            <a:off x="6302173" y="3412838"/>
            <a:ext cx="100764" cy="8638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25" name="Oval 311"/>
          <p:cNvSpPr>
            <a:spLocks noChangeArrowheads="1"/>
          </p:cNvSpPr>
          <p:nvPr/>
        </p:nvSpPr>
        <p:spPr bwMode="auto">
          <a:xfrm>
            <a:off x="8608182" y="4970787"/>
            <a:ext cx="100764" cy="8638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26" name="Text Box 56" descr="Water droplets"/>
          <p:cNvSpPr txBox="1">
            <a:spLocks noChangeArrowheads="1"/>
          </p:cNvSpPr>
          <p:nvPr/>
        </p:nvSpPr>
        <p:spPr bwMode="auto">
          <a:xfrm>
            <a:off x="5562600" y="1066800"/>
            <a:ext cx="3383133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3: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7" name="Straight Connector 326"/>
          <p:cNvCxnSpPr>
            <a:endCxn id="325" idx="0"/>
          </p:cNvCxnSpPr>
          <p:nvPr/>
        </p:nvCxnSpPr>
        <p:spPr>
          <a:xfrm flipH="1" flipV="1">
            <a:off x="8658564" y="4970787"/>
            <a:ext cx="5713" cy="1237348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8" name="Straight Connector 327"/>
          <p:cNvCxnSpPr>
            <a:stCxn id="294" idx="0"/>
          </p:cNvCxnSpPr>
          <p:nvPr/>
        </p:nvCxnSpPr>
        <p:spPr>
          <a:xfrm flipV="1">
            <a:off x="6346773" y="3454496"/>
            <a:ext cx="5782" cy="2706591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/>
          <p:cNvCxnSpPr>
            <a:endCxn id="323" idx="0"/>
          </p:cNvCxnSpPr>
          <p:nvPr/>
        </p:nvCxnSpPr>
        <p:spPr>
          <a:xfrm flipH="1" flipV="1">
            <a:off x="5565230" y="3049236"/>
            <a:ext cx="13967" cy="3149951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/>
          <p:cNvCxnSpPr/>
          <p:nvPr/>
        </p:nvCxnSpPr>
        <p:spPr>
          <a:xfrm flipV="1">
            <a:off x="5192881" y="5394320"/>
            <a:ext cx="0" cy="804867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1" name="AutoShape 359"/>
          <p:cNvSpPr>
            <a:spLocks noChangeArrowheads="1"/>
          </p:cNvSpPr>
          <p:nvPr/>
        </p:nvSpPr>
        <p:spPr bwMode="auto">
          <a:xfrm>
            <a:off x="5791200" y="1393359"/>
            <a:ext cx="3219734" cy="637895"/>
          </a:xfrm>
          <a:prstGeom prst="wedgeRectCallout">
            <a:avLst>
              <a:gd name="adj1" fmla="val -44671"/>
              <a:gd name="adj2" fmla="val 182468"/>
            </a:avLst>
          </a:prstGeom>
          <a:solidFill>
            <a:schemeClr val="accent2">
              <a:lumMod val="5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554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96296E-6 L 0.82865 -0.0046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24" y="-23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-0.00417 -0.61181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3060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1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6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4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4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0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8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6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9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7" dur="1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43" grpId="0" animBg="1"/>
      <p:bldP spid="162" grpId="0" animBg="1"/>
      <p:bldP spid="281" grpId="0"/>
      <p:bldP spid="282" grpId="0"/>
      <p:bldP spid="283" grpId="0"/>
      <p:bldP spid="284" grpId="0"/>
      <p:bldP spid="285" grpId="0"/>
      <p:bldP spid="286" grpId="0"/>
      <p:bldP spid="287" grpId="0"/>
      <p:bldP spid="288" grpId="0"/>
      <p:bldP spid="289" grpId="0" animBg="1"/>
      <p:bldP spid="290" grpId="0" animBg="1"/>
      <p:bldP spid="291" grpId="0" animBg="1"/>
      <p:bldP spid="292" grpId="0" animBg="1"/>
      <p:bldP spid="293" grpId="0" animBg="1"/>
      <p:bldP spid="294" grpId="0" animBg="1"/>
      <p:bldP spid="295" grpId="0" animBg="1"/>
      <p:bldP spid="296" grpId="0" animBg="1"/>
      <p:bldP spid="297" grpId="0"/>
      <p:bldP spid="298" grpId="0"/>
      <p:bldP spid="299" grpId="0"/>
      <p:bldP spid="300" grpId="0"/>
      <p:bldP spid="301" grpId="0"/>
      <p:bldP spid="302" grpId="0"/>
      <p:bldP spid="303" grpId="0"/>
      <p:bldP spid="304" grpId="0"/>
      <p:bldP spid="305" grpId="0"/>
      <p:bldP spid="306" grpId="0" animBg="1"/>
      <p:bldP spid="307" grpId="0" animBg="1"/>
      <p:bldP spid="308" grpId="0" animBg="1"/>
      <p:bldP spid="309" grpId="0" animBg="1"/>
      <p:bldP spid="310" grpId="0" animBg="1"/>
      <p:bldP spid="311" grpId="0" animBg="1"/>
      <p:bldP spid="312" grpId="0" animBg="1"/>
      <p:bldP spid="313" grpId="0" animBg="1"/>
      <p:bldP spid="313" grpId="1" animBg="1"/>
      <p:bldP spid="322" grpId="0" animBg="1"/>
      <p:bldP spid="323" grpId="0" animBg="1"/>
      <p:bldP spid="324" grpId="0" animBg="1"/>
      <p:bldP spid="325" grpId="0" animBg="1"/>
      <p:bldP spid="326" grpId="0" animBg="1"/>
      <p:bldP spid="32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5" name="Chevron 4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6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6" name="Chevron 5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7" name="Pentagon 6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smtClean="0"/>
                <a:t>1. Biểu đồ đoạn thẳng </a:t>
              </a:r>
              <a:endParaRPr lang="vi-VN" sz="280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9539" y="1422932"/>
            <a:ext cx="7662861" cy="5130268"/>
            <a:chOff x="-42861" y="1154668"/>
            <a:chExt cx="9567417" cy="5653103"/>
          </a:xfrm>
        </p:grpSpPr>
        <p:sp>
          <p:nvSpPr>
            <p:cNvPr id="9" name="Text Box 72"/>
            <p:cNvSpPr txBox="1">
              <a:spLocks noChangeArrowheads="1"/>
            </p:cNvSpPr>
            <p:nvPr/>
          </p:nvSpPr>
          <p:spPr bwMode="auto">
            <a:xfrm>
              <a:off x="7953014" y="6400800"/>
              <a:ext cx="1571542" cy="4069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mtClean="0">
                  <a:latin typeface="+mn-lt"/>
                  <a:cs typeface="Arial" pitchFamily="34" charset="0"/>
                </a:rPr>
                <a:t>Giá trị (x</a:t>
              </a:r>
              <a:r>
                <a:rPr lang="en-US">
                  <a:latin typeface="+mn-lt"/>
                  <a:cs typeface="Arial" pitchFamily="34" charset="0"/>
                </a:rPr>
                <a:t>)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-42861" y="1154668"/>
              <a:ext cx="8849819" cy="5474732"/>
              <a:chOff x="-42861" y="1154668"/>
              <a:chExt cx="8849819" cy="5474732"/>
            </a:xfrm>
          </p:grpSpPr>
          <p:sp>
            <p:nvSpPr>
              <p:cNvPr id="11" name="Line 35"/>
              <p:cNvSpPr>
                <a:spLocks noChangeShapeType="1"/>
              </p:cNvSpPr>
              <p:nvPr/>
            </p:nvSpPr>
            <p:spPr bwMode="auto">
              <a:xfrm>
                <a:off x="957943" y="6199187"/>
                <a:ext cx="78424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" name="Line 34"/>
              <p:cNvSpPr>
                <a:spLocks noChangeShapeType="1"/>
              </p:cNvSpPr>
              <p:nvPr/>
            </p:nvSpPr>
            <p:spPr bwMode="auto">
              <a:xfrm flipV="1">
                <a:off x="957944" y="1488468"/>
                <a:ext cx="0" cy="47244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3" name="Text Box 318"/>
              <p:cNvSpPr txBox="1">
                <a:spLocks noChangeArrowheads="1"/>
              </p:cNvSpPr>
              <p:nvPr/>
            </p:nvSpPr>
            <p:spPr bwMode="auto">
              <a:xfrm>
                <a:off x="2269687" y="6235379"/>
                <a:ext cx="4191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.VnTime" pitchFamily="34" charset="0"/>
                    <a:cs typeface="Arial" pitchFamily="34" charset="0"/>
                  </a:rPr>
                  <a:t>10</a:t>
                </a:r>
              </a:p>
            </p:txBody>
          </p:sp>
          <p:sp>
            <p:nvSpPr>
              <p:cNvPr id="14" name="Text Box 320"/>
              <p:cNvSpPr txBox="1">
                <a:spLocks noChangeArrowheads="1"/>
              </p:cNvSpPr>
              <p:nvPr/>
            </p:nvSpPr>
            <p:spPr bwMode="auto">
              <a:xfrm>
                <a:off x="5410802" y="6248400"/>
                <a:ext cx="304800" cy="274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solidFill>
                      <a:srgbClr val="800000"/>
                    </a:solidFill>
                    <a:latin typeface=".VnTime" pitchFamily="34" charset="0"/>
                    <a:cs typeface="Arial" pitchFamily="34" charset="0"/>
                  </a:rPr>
                  <a:t>30</a:t>
                </a:r>
              </a:p>
            </p:txBody>
          </p:sp>
          <p:sp>
            <p:nvSpPr>
              <p:cNvPr id="15" name="Text Box 330"/>
              <p:cNvSpPr txBox="1">
                <a:spLocks noChangeArrowheads="1"/>
              </p:cNvSpPr>
              <p:nvPr/>
            </p:nvSpPr>
            <p:spPr bwMode="auto">
              <a:xfrm>
                <a:off x="6200155" y="6248400"/>
                <a:ext cx="304800" cy="274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solidFill>
                      <a:srgbClr val="800000"/>
                    </a:solidFill>
                    <a:latin typeface=".VnTime" pitchFamily="34" charset="0"/>
                    <a:cs typeface="Arial" pitchFamily="34" charset="0"/>
                  </a:rPr>
                  <a:t>35</a:t>
                </a:r>
              </a:p>
            </p:txBody>
          </p:sp>
          <p:sp>
            <p:nvSpPr>
              <p:cNvPr id="16" name="Text Box 332"/>
              <p:cNvSpPr txBox="1">
                <a:spLocks noChangeArrowheads="1"/>
              </p:cNvSpPr>
              <p:nvPr/>
            </p:nvSpPr>
            <p:spPr bwMode="auto">
              <a:xfrm>
                <a:off x="8502158" y="6281416"/>
                <a:ext cx="304800" cy="274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solidFill>
                      <a:srgbClr val="800000"/>
                    </a:solidFill>
                    <a:latin typeface=".VnTime" pitchFamily="34" charset="0"/>
                    <a:cs typeface="Arial" pitchFamily="34" charset="0"/>
                  </a:rPr>
                  <a:t>50</a:t>
                </a:r>
              </a:p>
            </p:txBody>
          </p:sp>
          <p:sp>
            <p:nvSpPr>
              <p:cNvPr id="17" name="Text Box 333"/>
              <p:cNvSpPr txBox="1">
                <a:spLocks noChangeArrowheads="1"/>
              </p:cNvSpPr>
              <p:nvPr/>
            </p:nvSpPr>
            <p:spPr bwMode="auto">
              <a:xfrm>
                <a:off x="3829439" y="6217444"/>
                <a:ext cx="41910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.VnTime" pitchFamily="34" charset="0"/>
                    <a:cs typeface="Arial" pitchFamily="34" charset="0"/>
                  </a:rPr>
                  <a:t>20</a:t>
                </a:r>
              </a:p>
            </p:txBody>
          </p:sp>
          <p:sp>
            <p:nvSpPr>
              <p:cNvPr id="18" name="Text Box 333"/>
              <p:cNvSpPr txBox="1">
                <a:spLocks noChangeArrowheads="1"/>
              </p:cNvSpPr>
              <p:nvPr/>
            </p:nvSpPr>
            <p:spPr bwMode="auto">
              <a:xfrm>
                <a:off x="6906485" y="6218379"/>
                <a:ext cx="4191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.VnTime" pitchFamily="34" charset="0"/>
                    <a:cs typeface="Arial" pitchFamily="34" charset="0"/>
                  </a:rPr>
                  <a:t>40</a:t>
                </a:r>
              </a:p>
            </p:txBody>
          </p:sp>
          <p:sp>
            <p:nvSpPr>
              <p:cNvPr id="19" name="Text Box 36"/>
              <p:cNvSpPr txBox="1">
                <a:spLocks noChangeArrowheads="1"/>
              </p:cNvSpPr>
              <p:nvPr/>
            </p:nvSpPr>
            <p:spPr bwMode="auto">
              <a:xfrm>
                <a:off x="762000" y="61722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 b="1" smtClean="0">
                    <a:latin typeface=".VnTime" pitchFamily="34" charset="0"/>
                    <a:cs typeface="Arial" pitchFamily="34" charset="0"/>
                  </a:rPr>
                  <a:t>0</a:t>
                </a:r>
                <a:endParaRPr lang="en-US" sz="2400" b="1">
                  <a:latin typeface=".VnTime" pitchFamily="34" charset="0"/>
                  <a:cs typeface="Arial" pitchFamily="34" charset="0"/>
                </a:endParaRPr>
              </a:p>
            </p:txBody>
          </p:sp>
          <p:sp>
            <p:nvSpPr>
              <p:cNvPr id="20" name="Text Box 320"/>
              <p:cNvSpPr txBox="1">
                <a:spLocks noChangeArrowheads="1"/>
              </p:cNvSpPr>
              <p:nvPr/>
            </p:nvSpPr>
            <p:spPr bwMode="auto">
              <a:xfrm>
                <a:off x="5029200" y="6248400"/>
                <a:ext cx="304800" cy="274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smtClean="0">
                    <a:solidFill>
                      <a:srgbClr val="800000"/>
                    </a:solidFill>
                    <a:latin typeface=".VnTime" pitchFamily="34" charset="0"/>
                    <a:cs typeface="Arial" pitchFamily="34" charset="0"/>
                  </a:rPr>
                  <a:t>28</a:t>
                </a:r>
                <a:endParaRPr lang="en-US" b="1">
                  <a:solidFill>
                    <a:srgbClr val="800000"/>
                  </a:solidFill>
                  <a:latin typeface=".VnTime" pitchFamily="34" charset="0"/>
                  <a:cs typeface="Arial" pitchFamily="34" charset="0"/>
                </a:endParaRPr>
              </a:p>
            </p:txBody>
          </p:sp>
          <p:sp>
            <p:nvSpPr>
              <p:cNvPr id="21" name="Oval 309"/>
              <p:cNvSpPr>
                <a:spLocks noChangeArrowheads="1"/>
              </p:cNvSpPr>
              <p:nvPr/>
            </p:nvSpPr>
            <p:spPr bwMode="auto">
              <a:xfrm>
                <a:off x="914400" y="6161087"/>
                <a:ext cx="76200" cy="762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2" name="Oval 311"/>
              <p:cNvSpPr>
                <a:spLocks noChangeArrowheads="1"/>
              </p:cNvSpPr>
              <p:nvPr/>
            </p:nvSpPr>
            <p:spPr bwMode="auto">
              <a:xfrm>
                <a:off x="2462365" y="6170783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3" name="Oval 311"/>
              <p:cNvSpPr>
                <a:spLocks noChangeArrowheads="1"/>
              </p:cNvSpPr>
              <p:nvPr/>
            </p:nvSpPr>
            <p:spPr bwMode="auto">
              <a:xfrm>
                <a:off x="4000889" y="61610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4" name="Oval 311"/>
              <p:cNvSpPr>
                <a:spLocks noChangeArrowheads="1"/>
              </p:cNvSpPr>
              <p:nvPr/>
            </p:nvSpPr>
            <p:spPr bwMode="auto">
              <a:xfrm>
                <a:off x="5154781" y="61610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5" name="Oval 311"/>
              <p:cNvSpPr>
                <a:spLocks noChangeArrowheads="1"/>
              </p:cNvSpPr>
              <p:nvPr/>
            </p:nvSpPr>
            <p:spPr bwMode="auto">
              <a:xfrm>
                <a:off x="5539412" y="61610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6" name="Oval 311"/>
              <p:cNvSpPr>
                <a:spLocks noChangeArrowheads="1"/>
              </p:cNvSpPr>
              <p:nvPr/>
            </p:nvSpPr>
            <p:spPr bwMode="auto">
              <a:xfrm>
                <a:off x="6308673" y="61610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7" name="Oval 311"/>
              <p:cNvSpPr>
                <a:spLocks noChangeArrowheads="1"/>
              </p:cNvSpPr>
              <p:nvPr/>
            </p:nvSpPr>
            <p:spPr bwMode="auto">
              <a:xfrm>
                <a:off x="7070723" y="61610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8" name="Oval 311"/>
              <p:cNvSpPr>
                <a:spLocks noChangeArrowheads="1"/>
              </p:cNvSpPr>
              <p:nvPr/>
            </p:nvSpPr>
            <p:spPr bwMode="auto">
              <a:xfrm>
                <a:off x="8620464" y="61610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" name="Text Box 310"/>
              <p:cNvSpPr txBox="1">
                <a:spLocks noChangeArrowheads="1"/>
              </p:cNvSpPr>
              <p:nvPr/>
            </p:nvSpPr>
            <p:spPr bwMode="auto">
              <a:xfrm>
                <a:off x="-42861" y="1154668"/>
                <a:ext cx="126206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mtClean="0">
                    <a:latin typeface="+mn-lt"/>
                    <a:cs typeface="Arial" pitchFamily="34" charset="0"/>
                  </a:rPr>
                  <a:t>Tần số (n</a:t>
                </a:r>
                <a:r>
                  <a:rPr lang="en-US">
                    <a:latin typeface="+mn-lt"/>
                    <a:cs typeface="Arial" pitchFamily="34" charset="0"/>
                  </a:rPr>
                  <a:t>)</a:t>
                </a:r>
              </a:p>
            </p:txBody>
          </p:sp>
          <p:sp>
            <p:nvSpPr>
              <p:cNvPr id="30" name="Text Box 321"/>
              <p:cNvSpPr txBox="1">
                <a:spLocks noChangeArrowheads="1"/>
              </p:cNvSpPr>
              <p:nvPr/>
            </p:nvSpPr>
            <p:spPr bwMode="auto">
              <a:xfrm>
                <a:off x="609600" y="5257800"/>
                <a:ext cx="3048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.VnTime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31" name="Text Box 322"/>
              <p:cNvSpPr txBox="1">
                <a:spLocks noChangeArrowheads="1"/>
              </p:cNvSpPr>
              <p:nvPr/>
            </p:nvSpPr>
            <p:spPr bwMode="auto">
              <a:xfrm>
                <a:off x="609600" y="4476842"/>
                <a:ext cx="30480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.VnTime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32" name="Text Box 323"/>
              <p:cNvSpPr txBox="1">
                <a:spLocks noChangeArrowheads="1"/>
              </p:cNvSpPr>
              <p:nvPr/>
            </p:nvSpPr>
            <p:spPr bwMode="auto">
              <a:xfrm>
                <a:off x="609600" y="3287009"/>
                <a:ext cx="3048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  <a:latin typeface=".VnTime" pitchFamily="34" charset="0"/>
                    <a:cs typeface="Arial" pitchFamily="34" charset="0"/>
                  </a:rPr>
                  <a:t>7</a:t>
                </a:r>
              </a:p>
            </p:txBody>
          </p:sp>
          <p:sp>
            <p:nvSpPr>
              <p:cNvPr id="33" name="Text Box 324"/>
              <p:cNvSpPr txBox="1">
                <a:spLocks noChangeArrowheads="1"/>
              </p:cNvSpPr>
              <p:nvPr/>
            </p:nvSpPr>
            <p:spPr bwMode="auto">
              <a:xfrm>
                <a:off x="598537" y="2902377"/>
                <a:ext cx="3048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  <a:latin typeface=".VnTime" pitchFamily="34" charset="0"/>
                    <a:cs typeface="Arial" pitchFamily="34" charset="0"/>
                  </a:rPr>
                  <a:t>8</a:t>
                </a:r>
              </a:p>
            </p:txBody>
          </p:sp>
          <p:sp>
            <p:nvSpPr>
              <p:cNvPr id="34" name="Text Box 337"/>
              <p:cNvSpPr txBox="1">
                <a:spLocks noChangeArrowheads="1"/>
              </p:cNvSpPr>
              <p:nvPr/>
            </p:nvSpPr>
            <p:spPr bwMode="auto">
              <a:xfrm>
                <a:off x="533400" y="2131529"/>
                <a:ext cx="4572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.VnTime" pitchFamily="34" charset="0"/>
                    <a:cs typeface="Arial" pitchFamily="34" charset="0"/>
                  </a:rPr>
                  <a:t>10</a:t>
                </a:r>
              </a:p>
            </p:txBody>
          </p:sp>
          <p:sp>
            <p:nvSpPr>
              <p:cNvPr id="35" name="Text Box 322"/>
              <p:cNvSpPr txBox="1">
                <a:spLocks noChangeArrowheads="1"/>
              </p:cNvSpPr>
              <p:nvPr/>
            </p:nvSpPr>
            <p:spPr bwMode="auto">
              <a:xfrm>
                <a:off x="609600" y="3701143"/>
                <a:ext cx="3048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.VnTime" pitchFamily="34" charset="0"/>
                    <a:cs typeface="Arial" pitchFamily="34" charset="0"/>
                  </a:rPr>
                  <a:t>6</a:t>
                </a:r>
              </a:p>
            </p:txBody>
          </p:sp>
          <p:sp>
            <p:nvSpPr>
              <p:cNvPr id="36" name="Text Box 324"/>
              <p:cNvSpPr txBox="1">
                <a:spLocks noChangeArrowheads="1"/>
              </p:cNvSpPr>
              <p:nvPr/>
            </p:nvSpPr>
            <p:spPr bwMode="auto">
              <a:xfrm>
                <a:off x="609600" y="4825531"/>
                <a:ext cx="3048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  <a:latin typeface=".VnTime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37" name="Oval 311"/>
              <p:cNvSpPr>
                <a:spLocks noChangeArrowheads="1"/>
              </p:cNvSpPr>
              <p:nvPr/>
            </p:nvSpPr>
            <p:spPr bwMode="auto">
              <a:xfrm>
                <a:off x="914400" y="535622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8" name="Oval 311"/>
              <p:cNvSpPr>
                <a:spLocks noChangeArrowheads="1"/>
              </p:cNvSpPr>
              <p:nvPr/>
            </p:nvSpPr>
            <p:spPr bwMode="auto">
              <a:xfrm>
                <a:off x="914400" y="4587759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9" name="Oval 311"/>
              <p:cNvSpPr>
                <a:spLocks noChangeArrowheads="1"/>
              </p:cNvSpPr>
              <p:nvPr/>
            </p:nvSpPr>
            <p:spPr bwMode="auto">
              <a:xfrm>
                <a:off x="914400" y="3818498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0" name="Oval 311"/>
              <p:cNvSpPr>
                <a:spLocks noChangeArrowheads="1"/>
              </p:cNvSpPr>
              <p:nvPr/>
            </p:nvSpPr>
            <p:spPr bwMode="auto">
              <a:xfrm>
                <a:off x="914400" y="3432265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1" name="Oval 311"/>
              <p:cNvSpPr>
                <a:spLocks noChangeArrowheads="1"/>
              </p:cNvSpPr>
              <p:nvPr/>
            </p:nvSpPr>
            <p:spPr bwMode="auto">
              <a:xfrm>
                <a:off x="914400" y="3049236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2" name="Oval 311"/>
              <p:cNvSpPr>
                <a:spLocks noChangeArrowheads="1"/>
              </p:cNvSpPr>
              <p:nvPr/>
            </p:nvSpPr>
            <p:spPr bwMode="auto">
              <a:xfrm>
                <a:off x="914400" y="2286385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3" name="Oval 311"/>
              <p:cNvSpPr>
                <a:spLocks noChangeArrowheads="1"/>
              </p:cNvSpPr>
              <p:nvPr/>
            </p:nvSpPr>
            <p:spPr bwMode="auto">
              <a:xfrm>
                <a:off x="926776" y="49707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cxnSp>
            <p:nvCxnSpPr>
              <p:cNvPr id="44" name="Straight Connector 43"/>
              <p:cNvCxnSpPr/>
              <p:nvPr/>
            </p:nvCxnSpPr>
            <p:spPr>
              <a:xfrm flipV="1">
                <a:off x="942331" y="5393519"/>
                <a:ext cx="4288650" cy="803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24" idx="0"/>
              </p:cNvCxnSpPr>
              <p:nvPr/>
            </p:nvCxnSpPr>
            <p:spPr>
              <a:xfrm flipV="1">
                <a:off x="5192881" y="5356220"/>
                <a:ext cx="0" cy="804867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>
                <a:stCxn id="41" idx="2"/>
              </p:cNvCxnSpPr>
              <p:nvPr/>
            </p:nvCxnSpPr>
            <p:spPr>
              <a:xfrm>
                <a:off x="914400" y="3087336"/>
                <a:ext cx="4740038" cy="0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>
                <a:stCxn id="25" idx="0"/>
              </p:cNvCxnSpPr>
              <p:nvPr/>
            </p:nvCxnSpPr>
            <p:spPr>
              <a:xfrm flipH="1" flipV="1">
                <a:off x="5576256" y="3085733"/>
                <a:ext cx="1256" cy="3075354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>
                <a:stCxn id="40" idx="2"/>
              </p:cNvCxnSpPr>
              <p:nvPr/>
            </p:nvCxnSpPr>
            <p:spPr>
              <a:xfrm>
                <a:off x="914400" y="3470365"/>
                <a:ext cx="5470473" cy="0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stCxn id="26" idx="0"/>
                <a:endCxn id="54" idx="4"/>
              </p:cNvCxnSpPr>
              <p:nvPr/>
            </p:nvCxnSpPr>
            <p:spPr>
              <a:xfrm flipV="1">
                <a:off x="6346773" y="3499220"/>
                <a:ext cx="5782" cy="2661867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>
                <a:stCxn id="43" idx="2"/>
              </p:cNvCxnSpPr>
              <p:nvPr/>
            </p:nvCxnSpPr>
            <p:spPr>
              <a:xfrm>
                <a:off x="926776" y="5008887"/>
                <a:ext cx="7790285" cy="0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>
                <a:stCxn id="28" idx="4"/>
              </p:cNvCxnSpPr>
              <p:nvPr/>
            </p:nvCxnSpPr>
            <p:spPr>
              <a:xfrm flipV="1">
                <a:off x="8658564" y="5008889"/>
                <a:ext cx="11426" cy="1228398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Oval 311"/>
              <p:cNvSpPr>
                <a:spLocks noChangeArrowheads="1"/>
              </p:cNvSpPr>
              <p:nvPr/>
            </p:nvSpPr>
            <p:spPr bwMode="auto">
              <a:xfrm>
                <a:off x="5130217" y="5354774"/>
                <a:ext cx="100764" cy="86382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" name="Oval 311"/>
              <p:cNvSpPr>
                <a:spLocks noChangeArrowheads="1"/>
              </p:cNvSpPr>
              <p:nvPr/>
            </p:nvSpPr>
            <p:spPr bwMode="auto">
              <a:xfrm>
                <a:off x="5514848" y="3049236"/>
                <a:ext cx="100764" cy="86382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4" name="Oval 311"/>
              <p:cNvSpPr>
                <a:spLocks noChangeArrowheads="1"/>
              </p:cNvSpPr>
              <p:nvPr/>
            </p:nvSpPr>
            <p:spPr bwMode="auto">
              <a:xfrm>
                <a:off x="6302173" y="3412838"/>
                <a:ext cx="100764" cy="86382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5" name="Oval 311"/>
              <p:cNvSpPr>
                <a:spLocks noChangeArrowheads="1"/>
              </p:cNvSpPr>
              <p:nvPr/>
            </p:nvSpPr>
            <p:spPr bwMode="auto">
              <a:xfrm>
                <a:off x="8608182" y="4970787"/>
                <a:ext cx="100764" cy="86382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cxnSp>
            <p:nvCxnSpPr>
              <p:cNvPr id="56" name="Straight Connector 55"/>
              <p:cNvCxnSpPr>
                <a:endCxn id="55" idx="0"/>
              </p:cNvCxnSpPr>
              <p:nvPr/>
            </p:nvCxnSpPr>
            <p:spPr>
              <a:xfrm flipH="1" flipV="1">
                <a:off x="8658564" y="4970787"/>
                <a:ext cx="5713" cy="1237348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>
                <a:stCxn id="26" idx="0"/>
              </p:cNvCxnSpPr>
              <p:nvPr/>
            </p:nvCxnSpPr>
            <p:spPr>
              <a:xfrm flipV="1">
                <a:off x="6346773" y="3454496"/>
                <a:ext cx="5782" cy="2706591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>
                <a:endCxn id="53" idx="0"/>
              </p:cNvCxnSpPr>
              <p:nvPr/>
            </p:nvCxnSpPr>
            <p:spPr>
              <a:xfrm flipH="1" flipV="1">
                <a:off x="5565230" y="3049236"/>
                <a:ext cx="13967" cy="3149951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flipV="1">
                <a:off x="5192881" y="5394320"/>
                <a:ext cx="0" cy="804867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Text Box 356"/>
          <p:cNvSpPr txBox="1">
            <a:spLocks noChangeArrowheads="1"/>
          </p:cNvSpPr>
          <p:nvPr/>
        </p:nvSpPr>
        <p:spPr bwMode="auto">
          <a:xfrm>
            <a:off x="5486400" y="1066800"/>
            <a:ext cx="3401112" cy="2246769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+mn-lt"/>
                <a:cs typeface="Arial" charset="0"/>
              </a:rPr>
              <a:t>+ Có 2 lớp trồng được ít cây nhất là 28 cây.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+mn-lt"/>
                <a:cs typeface="Arial" charset="0"/>
              </a:rPr>
              <a:t>+ Có 3 lớp trồng được nhiều cây nhất là 50 cây.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+mn-lt"/>
                <a:cs typeface="Arial" charset="0"/>
              </a:rPr>
              <a:t>+ Đa số các lớp trồng được 30 cây và 35 cây.</a:t>
            </a:r>
          </a:p>
        </p:txBody>
      </p:sp>
      <p:sp>
        <p:nvSpPr>
          <p:cNvPr id="61" name="AutoShape 357"/>
          <p:cNvSpPr>
            <a:spLocks noChangeArrowheads="1"/>
          </p:cNvSpPr>
          <p:nvPr/>
        </p:nvSpPr>
        <p:spPr bwMode="auto">
          <a:xfrm>
            <a:off x="5410200" y="990600"/>
            <a:ext cx="3468499" cy="1828800"/>
          </a:xfrm>
          <a:prstGeom prst="wedgeRoundRectCallout">
            <a:avLst>
              <a:gd name="adj1" fmla="val -43750"/>
              <a:gd name="adj2" fmla="val 8152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2200" b="1">
                <a:solidFill>
                  <a:schemeClr val="bg1"/>
                </a:solidFill>
                <a:cs typeface="Times New Roman" pitchFamily="18" charset="0"/>
              </a:rPr>
              <a:t>Dựa vào biểu đồ vừa dựng, ta có thể đọc được nội dung gì về số cây trồng của mỗi lớp?</a:t>
            </a:r>
          </a:p>
        </p:txBody>
      </p:sp>
    </p:spTree>
    <p:extLst>
      <p:ext uri="{BB962C8B-B14F-4D97-AF65-F5344CB8AC3E}">
        <p14:creationId xmlns:p14="http://schemas.microsoft.com/office/powerpoint/2010/main" xmlns="" val="3726191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810000" y="591185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VNI-Times" pitchFamily="2" charset="0"/>
                <a:cs typeface="Arial" charset="0"/>
              </a:rPr>
              <a:t>Giaù trò (</a:t>
            </a:r>
            <a:r>
              <a:rPr lang="en-US" sz="1600" b="1">
                <a:cs typeface="Arial" charset="0"/>
              </a:rPr>
              <a:t>x)</a:t>
            </a:r>
          </a:p>
        </p:txBody>
      </p:sp>
      <p:grpSp>
        <p:nvGrpSpPr>
          <p:cNvPr id="5" name="Group 323"/>
          <p:cNvGrpSpPr>
            <a:grpSpLocks/>
          </p:cNvGrpSpPr>
          <p:nvPr/>
        </p:nvGrpSpPr>
        <p:grpSpPr bwMode="auto">
          <a:xfrm>
            <a:off x="76200" y="1371600"/>
            <a:ext cx="4371975" cy="4800600"/>
            <a:chOff x="0" y="240"/>
            <a:chExt cx="2754" cy="3024"/>
          </a:xfrm>
        </p:grpSpPr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301" y="288"/>
              <a:ext cx="0" cy="29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0" y="3024"/>
              <a:ext cx="27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" name="Text Box 244"/>
            <p:cNvSpPr txBox="1">
              <a:spLocks noChangeArrowheads="1"/>
            </p:cNvSpPr>
            <p:nvPr/>
          </p:nvSpPr>
          <p:spPr bwMode="auto">
            <a:xfrm>
              <a:off x="0" y="3024"/>
              <a:ext cx="2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.VnTime" pitchFamily="34" charset="0"/>
                  <a:cs typeface="Arial" charset="0"/>
                </a:rPr>
                <a:t>O</a:t>
              </a:r>
            </a:p>
          </p:txBody>
        </p:sp>
        <p:sp>
          <p:nvSpPr>
            <p:cNvPr id="9" name="Oval 245"/>
            <p:cNvSpPr>
              <a:spLocks noChangeArrowheads="1"/>
            </p:cNvSpPr>
            <p:nvPr/>
          </p:nvSpPr>
          <p:spPr bwMode="auto">
            <a:xfrm>
              <a:off x="274" y="2986"/>
              <a:ext cx="42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" name="Text Box 246"/>
            <p:cNvSpPr txBox="1">
              <a:spLocks noChangeArrowheads="1"/>
            </p:cNvSpPr>
            <p:nvPr/>
          </p:nvSpPr>
          <p:spPr bwMode="auto">
            <a:xfrm>
              <a:off x="396" y="240"/>
              <a:ext cx="7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VNI-Times" pitchFamily="2" charset="0"/>
                  <a:cs typeface="Arial" charset="0"/>
                </a:rPr>
                <a:t>Taàn soá (</a:t>
              </a:r>
              <a:r>
                <a:rPr lang="en-US" b="1">
                  <a:cs typeface="Arial" charset="0"/>
                </a:rPr>
                <a:t>n)</a:t>
              </a:r>
            </a:p>
          </p:txBody>
        </p:sp>
        <p:sp>
          <p:nvSpPr>
            <p:cNvPr id="11" name="Oval 247"/>
            <p:cNvSpPr>
              <a:spLocks noChangeArrowheads="1"/>
            </p:cNvSpPr>
            <p:nvPr/>
          </p:nvSpPr>
          <p:spPr bwMode="auto">
            <a:xfrm>
              <a:off x="729" y="2994"/>
              <a:ext cx="42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" name="Oval 248"/>
            <p:cNvSpPr>
              <a:spLocks noChangeArrowheads="1"/>
            </p:cNvSpPr>
            <p:nvPr/>
          </p:nvSpPr>
          <p:spPr bwMode="auto">
            <a:xfrm>
              <a:off x="1138" y="2994"/>
              <a:ext cx="41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" name="Oval 249"/>
            <p:cNvSpPr>
              <a:spLocks noChangeArrowheads="1"/>
            </p:cNvSpPr>
            <p:nvPr/>
          </p:nvSpPr>
          <p:spPr bwMode="auto">
            <a:xfrm>
              <a:off x="2369" y="2994"/>
              <a:ext cx="42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" name="Oval 250"/>
            <p:cNvSpPr>
              <a:spLocks noChangeArrowheads="1"/>
            </p:cNvSpPr>
            <p:nvPr/>
          </p:nvSpPr>
          <p:spPr bwMode="auto">
            <a:xfrm>
              <a:off x="281" y="2490"/>
              <a:ext cx="42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" name="Oval 251"/>
            <p:cNvSpPr>
              <a:spLocks noChangeArrowheads="1"/>
            </p:cNvSpPr>
            <p:nvPr/>
          </p:nvSpPr>
          <p:spPr bwMode="auto">
            <a:xfrm>
              <a:off x="283" y="2016"/>
              <a:ext cx="42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" name="Oval 252"/>
            <p:cNvSpPr>
              <a:spLocks noChangeArrowheads="1"/>
            </p:cNvSpPr>
            <p:nvPr/>
          </p:nvSpPr>
          <p:spPr bwMode="auto">
            <a:xfrm>
              <a:off x="281" y="1536"/>
              <a:ext cx="42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" name="Oval 253"/>
            <p:cNvSpPr>
              <a:spLocks noChangeArrowheads="1"/>
            </p:cNvSpPr>
            <p:nvPr/>
          </p:nvSpPr>
          <p:spPr bwMode="auto">
            <a:xfrm>
              <a:off x="273" y="1056"/>
              <a:ext cx="42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" name="Text Box 254"/>
            <p:cNvSpPr txBox="1">
              <a:spLocks noChangeArrowheads="1"/>
            </p:cNvSpPr>
            <p:nvPr/>
          </p:nvSpPr>
          <p:spPr bwMode="auto">
            <a:xfrm>
              <a:off x="634" y="3024"/>
              <a:ext cx="23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.VnTime" pitchFamily="34" charset="0"/>
                  <a:cs typeface="Arial" charset="0"/>
                </a:rPr>
                <a:t>10</a:t>
              </a:r>
            </a:p>
          </p:txBody>
        </p:sp>
        <p:sp>
          <p:nvSpPr>
            <p:cNvPr id="19" name="Text Box 255"/>
            <p:cNvSpPr txBox="1">
              <a:spLocks noChangeArrowheads="1"/>
            </p:cNvSpPr>
            <p:nvPr/>
          </p:nvSpPr>
          <p:spPr bwMode="auto">
            <a:xfrm>
              <a:off x="1328" y="3024"/>
              <a:ext cx="23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solidFill>
                    <a:srgbClr val="800000"/>
                  </a:solidFill>
                  <a:latin typeface=".VnTime" pitchFamily="34" charset="0"/>
                  <a:cs typeface="Arial" charset="0"/>
                </a:rPr>
                <a:t>28</a:t>
              </a:r>
            </a:p>
          </p:txBody>
        </p:sp>
        <p:sp>
          <p:nvSpPr>
            <p:cNvPr id="20" name="Text Box 256"/>
            <p:cNvSpPr txBox="1">
              <a:spLocks noChangeArrowheads="1"/>
            </p:cNvSpPr>
            <p:nvPr/>
          </p:nvSpPr>
          <p:spPr bwMode="auto">
            <a:xfrm>
              <a:off x="1533" y="3054"/>
              <a:ext cx="16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solidFill>
                    <a:srgbClr val="800000"/>
                  </a:solidFill>
                  <a:latin typeface=".VnTime" pitchFamily="34" charset="0"/>
                  <a:cs typeface="Arial" charset="0"/>
                </a:rPr>
                <a:t>30</a:t>
              </a:r>
            </a:p>
          </p:txBody>
        </p:sp>
        <p:sp>
          <p:nvSpPr>
            <p:cNvPr id="21" name="Text Box 257"/>
            <p:cNvSpPr txBox="1">
              <a:spLocks noChangeArrowheads="1"/>
            </p:cNvSpPr>
            <p:nvPr/>
          </p:nvSpPr>
          <p:spPr bwMode="auto">
            <a:xfrm>
              <a:off x="129" y="2400"/>
              <a:ext cx="16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C00000"/>
                  </a:solidFill>
                  <a:latin typeface=".VnTime" pitchFamily="34" charset="0"/>
                  <a:cs typeface="Arial" charset="0"/>
                </a:rPr>
                <a:t>2</a:t>
              </a:r>
            </a:p>
          </p:txBody>
        </p:sp>
        <p:sp>
          <p:nvSpPr>
            <p:cNvPr id="22" name="Text Box 258"/>
            <p:cNvSpPr txBox="1">
              <a:spLocks noChangeArrowheads="1"/>
            </p:cNvSpPr>
            <p:nvPr/>
          </p:nvSpPr>
          <p:spPr bwMode="auto">
            <a:xfrm>
              <a:off x="121" y="1929"/>
              <a:ext cx="16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.VnTime" pitchFamily="34" charset="0"/>
                  <a:cs typeface="Arial" charset="0"/>
                </a:rPr>
                <a:t>4</a:t>
              </a:r>
            </a:p>
          </p:txBody>
        </p:sp>
        <p:sp>
          <p:nvSpPr>
            <p:cNvPr id="23" name="Text Box 259"/>
            <p:cNvSpPr txBox="1">
              <a:spLocks noChangeArrowheads="1"/>
            </p:cNvSpPr>
            <p:nvPr/>
          </p:nvSpPr>
          <p:spPr bwMode="auto">
            <a:xfrm>
              <a:off x="89" y="1200"/>
              <a:ext cx="1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latin typeface=".VnTime" pitchFamily="34" charset="0"/>
                  <a:cs typeface="Arial" charset="0"/>
                </a:rPr>
                <a:t>7</a:t>
              </a:r>
            </a:p>
          </p:txBody>
        </p:sp>
        <p:sp>
          <p:nvSpPr>
            <p:cNvPr id="24" name="Text Box 260"/>
            <p:cNvSpPr txBox="1">
              <a:spLocks noChangeArrowheads="1"/>
            </p:cNvSpPr>
            <p:nvPr/>
          </p:nvSpPr>
          <p:spPr bwMode="auto">
            <a:xfrm>
              <a:off x="89" y="978"/>
              <a:ext cx="1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latin typeface=".VnTime" pitchFamily="34" charset="0"/>
                  <a:cs typeface="Arial" charset="0"/>
                </a:rPr>
                <a:t>8</a:t>
              </a:r>
            </a:p>
          </p:txBody>
        </p:sp>
        <p:sp>
          <p:nvSpPr>
            <p:cNvPr id="25" name="Oval 261"/>
            <p:cNvSpPr>
              <a:spLocks noChangeArrowheads="1"/>
            </p:cNvSpPr>
            <p:nvPr/>
          </p:nvSpPr>
          <p:spPr bwMode="auto">
            <a:xfrm>
              <a:off x="1557" y="2996"/>
              <a:ext cx="42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" name="Oval 262"/>
            <p:cNvSpPr>
              <a:spLocks noChangeArrowheads="1"/>
            </p:cNvSpPr>
            <p:nvPr/>
          </p:nvSpPr>
          <p:spPr bwMode="auto">
            <a:xfrm>
              <a:off x="1976" y="2994"/>
              <a:ext cx="42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7" name="Oval 263"/>
            <p:cNvSpPr>
              <a:spLocks noChangeArrowheads="1"/>
            </p:cNvSpPr>
            <p:nvPr/>
          </p:nvSpPr>
          <p:spPr bwMode="auto">
            <a:xfrm>
              <a:off x="1431" y="2994"/>
              <a:ext cx="42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8" name="Text Box 264"/>
            <p:cNvSpPr txBox="1">
              <a:spLocks noChangeArrowheads="1"/>
            </p:cNvSpPr>
            <p:nvPr/>
          </p:nvSpPr>
          <p:spPr bwMode="auto">
            <a:xfrm>
              <a:off x="1719" y="3057"/>
              <a:ext cx="16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solidFill>
                    <a:srgbClr val="800000"/>
                  </a:solidFill>
                  <a:latin typeface=".VnTime" pitchFamily="34" charset="0"/>
                  <a:cs typeface="Arial" charset="0"/>
                </a:rPr>
                <a:t>35</a:t>
              </a:r>
            </a:p>
          </p:txBody>
        </p:sp>
        <p:sp>
          <p:nvSpPr>
            <p:cNvPr id="29" name="Oval 265"/>
            <p:cNvSpPr>
              <a:spLocks noChangeArrowheads="1"/>
            </p:cNvSpPr>
            <p:nvPr/>
          </p:nvSpPr>
          <p:spPr bwMode="auto">
            <a:xfrm>
              <a:off x="1766" y="2997"/>
              <a:ext cx="42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" name="Text Box 266"/>
            <p:cNvSpPr txBox="1">
              <a:spLocks noChangeArrowheads="1"/>
            </p:cNvSpPr>
            <p:nvPr/>
          </p:nvSpPr>
          <p:spPr bwMode="auto">
            <a:xfrm>
              <a:off x="2319" y="3045"/>
              <a:ext cx="1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800000"/>
                  </a:solidFill>
                  <a:latin typeface=".VnTime" pitchFamily="34" charset="0"/>
                  <a:cs typeface="Arial" charset="0"/>
                </a:rPr>
                <a:t>50</a:t>
              </a:r>
            </a:p>
          </p:txBody>
        </p:sp>
        <p:sp>
          <p:nvSpPr>
            <p:cNvPr id="31" name="Text Box 267"/>
            <p:cNvSpPr txBox="1">
              <a:spLocks noChangeArrowheads="1"/>
            </p:cNvSpPr>
            <p:nvPr/>
          </p:nvSpPr>
          <p:spPr bwMode="auto">
            <a:xfrm>
              <a:off x="1033" y="3027"/>
              <a:ext cx="23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.VnTime" pitchFamily="34" charset="0"/>
                  <a:cs typeface="Arial" charset="0"/>
                </a:rPr>
                <a:t>20</a:t>
              </a:r>
            </a:p>
          </p:txBody>
        </p:sp>
        <p:sp>
          <p:nvSpPr>
            <p:cNvPr id="32" name="Oval 268"/>
            <p:cNvSpPr>
              <a:spLocks noChangeArrowheads="1"/>
            </p:cNvSpPr>
            <p:nvPr/>
          </p:nvSpPr>
          <p:spPr bwMode="auto">
            <a:xfrm>
              <a:off x="274" y="624"/>
              <a:ext cx="42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3" name="Oval 269"/>
            <p:cNvSpPr>
              <a:spLocks noChangeArrowheads="1"/>
            </p:cNvSpPr>
            <p:nvPr/>
          </p:nvSpPr>
          <p:spPr bwMode="auto">
            <a:xfrm>
              <a:off x="274" y="1296"/>
              <a:ext cx="42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" name="Oval 270"/>
            <p:cNvSpPr>
              <a:spLocks noChangeArrowheads="1"/>
            </p:cNvSpPr>
            <p:nvPr/>
          </p:nvSpPr>
          <p:spPr bwMode="auto">
            <a:xfrm>
              <a:off x="274" y="2246"/>
              <a:ext cx="42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5" name="Text Box 271"/>
            <p:cNvSpPr txBox="1">
              <a:spLocks noChangeArrowheads="1"/>
            </p:cNvSpPr>
            <p:nvPr/>
          </p:nvSpPr>
          <p:spPr bwMode="auto">
            <a:xfrm>
              <a:off x="115" y="2160"/>
              <a:ext cx="1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  <a:latin typeface=".VnTime" pitchFamily="34" charset="0"/>
                  <a:cs typeface="Arial" charset="0"/>
                </a:rPr>
                <a:t>3</a:t>
              </a:r>
            </a:p>
          </p:txBody>
        </p:sp>
        <p:sp>
          <p:nvSpPr>
            <p:cNvPr id="36" name="Oval 272"/>
            <p:cNvSpPr>
              <a:spLocks noChangeArrowheads="1"/>
            </p:cNvSpPr>
            <p:nvPr/>
          </p:nvSpPr>
          <p:spPr bwMode="auto">
            <a:xfrm>
              <a:off x="1431" y="2470"/>
              <a:ext cx="42" cy="4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7" name="Line 273"/>
            <p:cNvSpPr>
              <a:spLocks noChangeShapeType="1"/>
            </p:cNvSpPr>
            <p:nvPr/>
          </p:nvSpPr>
          <p:spPr bwMode="auto">
            <a:xfrm flipV="1">
              <a:off x="299" y="2496"/>
              <a:ext cx="11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8" name="Line 274"/>
            <p:cNvSpPr>
              <a:spLocks noChangeShapeType="1"/>
            </p:cNvSpPr>
            <p:nvPr/>
          </p:nvSpPr>
          <p:spPr bwMode="auto">
            <a:xfrm flipH="1">
              <a:off x="1455" y="2496"/>
              <a:ext cx="0" cy="528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9" name="Line 275"/>
            <p:cNvSpPr>
              <a:spLocks noChangeShapeType="1"/>
            </p:cNvSpPr>
            <p:nvPr/>
          </p:nvSpPr>
          <p:spPr bwMode="auto">
            <a:xfrm>
              <a:off x="1580" y="1056"/>
              <a:ext cx="0" cy="1968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0" name="Line 276"/>
            <p:cNvSpPr>
              <a:spLocks noChangeShapeType="1"/>
            </p:cNvSpPr>
            <p:nvPr/>
          </p:nvSpPr>
          <p:spPr bwMode="auto">
            <a:xfrm flipV="1">
              <a:off x="304" y="1056"/>
              <a:ext cx="125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" name="Oval 277"/>
            <p:cNvSpPr>
              <a:spLocks noChangeArrowheads="1"/>
            </p:cNvSpPr>
            <p:nvPr/>
          </p:nvSpPr>
          <p:spPr bwMode="auto">
            <a:xfrm>
              <a:off x="1554" y="1038"/>
              <a:ext cx="42" cy="4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2" name="Line 278"/>
            <p:cNvSpPr>
              <a:spLocks noChangeShapeType="1"/>
            </p:cNvSpPr>
            <p:nvPr/>
          </p:nvSpPr>
          <p:spPr bwMode="auto">
            <a:xfrm>
              <a:off x="1766" y="1296"/>
              <a:ext cx="16" cy="17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" name="Line 279"/>
            <p:cNvSpPr>
              <a:spLocks noChangeShapeType="1"/>
            </p:cNvSpPr>
            <p:nvPr/>
          </p:nvSpPr>
          <p:spPr bwMode="auto">
            <a:xfrm flipV="1">
              <a:off x="302" y="1296"/>
              <a:ext cx="14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" name="Oval 280"/>
            <p:cNvSpPr>
              <a:spLocks noChangeArrowheads="1"/>
            </p:cNvSpPr>
            <p:nvPr/>
          </p:nvSpPr>
          <p:spPr bwMode="auto">
            <a:xfrm>
              <a:off x="1740" y="1266"/>
              <a:ext cx="42" cy="4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5" name="Line 281"/>
            <p:cNvSpPr>
              <a:spLocks noChangeShapeType="1"/>
            </p:cNvSpPr>
            <p:nvPr/>
          </p:nvSpPr>
          <p:spPr bwMode="auto">
            <a:xfrm>
              <a:off x="2395" y="2304"/>
              <a:ext cx="0" cy="717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6" name="Line 282"/>
            <p:cNvSpPr>
              <a:spLocks noChangeShapeType="1"/>
            </p:cNvSpPr>
            <p:nvPr/>
          </p:nvSpPr>
          <p:spPr bwMode="auto">
            <a:xfrm flipV="1">
              <a:off x="302" y="2256"/>
              <a:ext cx="209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" name="Oval 283"/>
            <p:cNvSpPr>
              <a:spLocks noChangeArrowheads="1"/>
            </p:cNvSpPr>
            <p:nvPr/>
          </p:nvSpPr>
          <p:spPr bwMode="auto">
            <a:xfrm>
              <a:off x="2380" y="2226"/>
              <a:ext cx="42" cy="4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8" name="Line 284"/>
            <p:cNvSpPr>
              <a:spLocks noChangeShapeType="1"/>
            </p:cNvSpPr>
            <p:nvPr/>
          </p:nvSpPr>
          <p:spPr bwMode="auto">
            <a:xfrm>
              <a:off x="1457" y="2496"/>
              <a:ext cx="0" cy="528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9" name="Line 285"/>
            <p:cNvSpPr>
              <a:spLocks noChangeShapeType="1"/>
            </p:cNvSpPr>
            <p:nvPr/>
          </p:nvSpPr>
          <p:spPr bwMode="auto">
            <a:xfrm>
              <a:off x="1580" y="1056"/>
              <a:ext cx="0" cy="1968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0" name="Line 286"/>
            <p:cNvSpPr>
              <a:spLocks noChangeShapeType="1"/>
            </p:cNvSpPr>
            <p:nvPr/>
          </p:nvSpPr>
          <p:spPr bwMode="auto">
            <a:xfrm>
              <a:off x="1774" y="1287"/>
              <a:ext cx="0" cy="1728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" name="Line 287"/>
            <p:cNvSpPr>
              <a:spLocks noChangeShapeType="1"/>
            </p:cNvSpPr>
            <p:nvPr/>
          </p:nvSpPr>
          <p:spPr bwMode="auto">
            <a:xfrm>
              <a:off x="2395" y="2256"/>
              <a:ext cx="0" cy="768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2" name="Group 83"/>
          <p:cNvGrpSpPr>
            <a:grpSpLocks/>
          </p:cNvGrpSpPr>
          <p:nvPr/>
        </p:nvGrpSpPr>
        <p:grpSpPr bwMode="auto">
          <a:xfrm>
            <a:off x="4800600" y="1524000"/>
            <a:ext cx="4419600" cy="4724400"/>
            <a:chOff x="4724400" y="533400"/>
            <a:chExt cx="4419600" cy="4724400"/>
          </a:xfrm>
        </p:grpSpPr>
        <p:sp>
          <p:nvSpPr>
            <p:cNvPr id="53" name="Line 293"/>
            <p:cNvSpPr>
              <a:spLocks noChangeShapeType="1"/>
            </p:cNvSpPr>
            <p:nvPr/>
          </p:nvSpPr>
          <p:spPr bwMode="auto">
            <a:xfrm flipV="1">
              <a:off x="5145088" y="533400"/>
              <a:ext cx="0" cy="4724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" name="Line 294"/>
            <p:cNvSpPr>
              <a:spLocks noChangeShapeType="1"/>
            </p:cNvSpPr>
            <p:nvPr/>
          </p:nvSpPr>
          <p:spPr bwMode="auto">
            <a:xfrm>
              <a:off x="4724400" y="4800600"/>
              <a:ext cx="38274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5" name="Text Box 295"/>
            <p:cNvSpPr txBox="1">
              <a:spLocks noChangeArrowheads="1"/>
            </p:cNvSpPr>
            <p:nvPr/>
          </p:nvSpPr>
          <p:spPr bwMode="auto">
            <a:xfrm>
              <a:off x="4794250" y="4768850"/>
              <a:ext cx="3111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latin typeface=".VnTime" pitchFamily="34" charset="0"/>
                  <a:cs typeface="Arial" charset="0"/>
                </a:rPr>
                <a:t>O</a:t>
              </a:r>
            </a:p>
          </p:txBody>
        </p:sp>
        <p:sp>
          <p:nvSpPr>
            <p:cNvPr id="56" name="Text Box 296"/>
            <p:cNvSpPr txBox="1">
              <a:spLocks noChangeArrowheads="1"/>
            </p:cNvSpPr>
            <p:nvPr/>
          </p:nvSpPr>
          <p:spPr bwMode="auto">
            <a:xfrm>
              <a:off x="5181600" y="533400"/>
              <a:ext cx="1219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Arial" charset="0"/>
                </a:rPr>
                <a:t>Tần số (n)</a:t>
              </a:r>
            </a:p>
          </p:txBody>
        </p:sp>
        <p:sp>
          <p:nvSpPr>
            <p:cNvPr id="57" name="Text Box 297"/>
            <p:cNvSpPr txBox="1">
              <a:spLocks noChangeArrowheads="1"/>
            </p:cNvSpPr>
            <p:nvPr/>
          </p:nvSpPr>
          <p:spPr bwMode="auto">
            <a:xfrm>
              <a:off x="5418138" y="4787900"/>
              <a:ext cx="4492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rgbClr val="800000"/>
                  </a:solidFill>
                  <a:latin typeface=".VnTime" pitchFamily="34" charset="0"/>
                  <a:cs typeface="Arial" charset="0"/>
                </a:rPr>
                <a:t>28</a:t>
              </a:r>
            </a:p>
          </p:txBody>
        </p:sp>
        <p:sp>
          <p:nvSpPr>
            <p:cNvPr id="58" name="Text Box 298"/>
            <p:cNvSpPr txBox="1">
              <a:spLocks noChangeArrowheads="1"/>
            </p:cNvSpPr>
            <p:nvPr/>
          </p:nvSpPr>
          <p:spPr bwMode="auto">
            <a:xfrm>
              <a:off x="6153150" y="4787900"/>
              <a:ext cx="4508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rgbClr val="800000"/>
                  </a:solidFill>
                  <a:latin typeface=".VnTime" pitchFamily="34" charset="0"/>
                  <a:cs typeface="Arial" charset="0"/>
                </a:rPr>
                <a:t>30</a:t>
              </a:r>
            </a:p>
          </p:txBody>
        </p:sp>
        <p:sp>
          <p:nvSpPr>
            <p:cNvPr id="59" name="Text Box 299"/>
            <p:cNvSpPr txBox="1">
              <a:spLocks noChangeArrowheads="1"/>
            </p:cNvSpPr>
            <p:nvPr/>
          </p:nvSpPr>
          <p:spPr bwMode="auto">
            <a:xfrm>
              <a:off x="6862763" y="4787900"/>
              <a:ext cx="4508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rgbClr val="800000"/>
                  </a:solidFill>
                  <a:latin typeface=".VnTime" pitchFamily="34" charset="0"/>
                  <a:cs typeface="Arial" charset="0"/>
                </a:rPr>
                <a:t>35</a:t>
              </a:r>
            </a:p>
          </p:txBody>
        </p:sp>
        <p:sp>
          <p:nvSpPr>
            <p:cNvPr id="60" name="Text Box 300"/>
            <p:cNvSpPr txBox="1">
              <a:spLocks noChangeArrowheads="1"/>
            </p:cNvSpPr>
            <p:nvPr/>
          </p:nvSpPr>
          <p:spPr bwMode="auto">
            <a:xfrm>
              <a:off x="7659688" y="4797425"/>
              <a:ext cx="4492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rgbClr val="800000"/>
                  </a:solidFill>
                  <a:latin typeface=".VnTime" pitchFamily="34" charset="0"/>
                  <a:cs typeface="Arial" charset="0"/>
                </a:rPr>
                <a:t>50</a:t>
              </a:r>
            </a:p>
          </p:txBody>
        </p:sp>
        <p:sp>
          <p:nvSpPr>
            <p:cNvPr id="61" name="Text Box 301"/>
            <p:cNvSpPr txBox="1">
              <a:spLocks noChangeArrowheads="1"/>
            </p:cNvSpPr>
            <p:nvPr/>
          </p:nvSpPr>
          <p:spPr bwMode="auto">
            <a:xfrm>
              <a:off x="5011738" y="3794125"/>
              <a:ext cx="2587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rgbClr val="0000CC"/>
                  </a:solidFill>
                  <a:latin typeface=".VnBodoniH" pitchFamily="34" charset="0"/>
                  <a:cs typeface="Arial" charset="0"/>
                </a:rPr>
                <a:t>.</a:t>
              </a:r>
            </a:p>
          </p:txBody>
        </p:sp>
        <p:sp>
          <p:nvSpPr>
            <p:cNvPr id="62" name="Text Box 302"/>
            <p:cNvSpPr txBox="1">
              <a:spLocks noChangeArrowheads="1"/>
            </p:cNvSpPr>
            <p:nvPr/>
          </p:nvSpPr>
          <p:spPr bwMode="auto">
            <a:xfrm>
              <a:off x="4873625" y="3835400"/>
              <a:ext cx="4492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rgbClr val="800000"/>
                  </a:solidFill>
                  <a:latin typeface=".VnTime" pitchFamily="34" charset="0"/>
                  <a:cs typeface="Arial" charset="0"/>
                </a:rPr>
                <a:t>2</a:t>
              </a:r>
            </a:p>
          </p:txBody>
        </p:sp>
        <p:sp>
          <p:nvSpPr>
            <p:cNvPr id="63" name="Text Box 303"/>
            <p:cNvSpPr txBox="1">
              <a:spLocks noChangeArrowheads="1"/>
            </p:cNvSpPr>
            <p:nvPr/>
          </p:nvSpPr>
          <p:spPr bwMode="auto">
            <a:xfrm>
              <a:off x="5011738" y="2895600"/>
              <a:ext cx="2587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rgbClr val="0000CC"/>
                  </a:solidFill>
                  <a:latin typeface=".VnBodoniH" pitchFamily="34" charset="0"/>
                  <a:cs typeface="Arial" charset="0"/>
                </a:rPr>
                <a:t>.</a:t>
              </a:r>
            </a:p>
          </p:txBody>
        </p:sp>
        <p:sp>
          <p:nvSpPr>
            <p:cNvPr id="64" name="Text Box 304"/>
            <p:cNvSpPr txBox="1">
              <a:spLocks noChangeArrowheads="1"/>
            </p:cNvSpPr>
            <p:nvPr/>
          </p:nvSpPr>
          <p:spPr bwMode="auto">
            <a:xfrm>
              <a:off x="5011738" y="2019300"/>
              <a:ext cx="2587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rgbClr val="0000CC"/>
                  </a:solidFill>
                  <a:latin typeface=".VnBodoniH" pitchFamily="34" charset="0"/>
                  <a:cs typeface="Arial" charset="0"/>
                </a:rPr>
                <a:t>.</a:t>
              </a:r>
            </a:p>
          </p:txBody>
        </p:sp>
        <p:sp>
          <p:nvSpPr>
            <p:cNvPr id="65" name="Text Box 305"/>
            <p:cNvSpPr txBox="1">
              <a:spLocks noChangeArrowheads="1"/>
            </p:cNvSpPr>
            <p:nvPr/>
          </p:nvSpPr>
          <p:spPr bwMode="auto">
            <a:xfrm>
              <a:off x="5011738" y="1130300"/>
              <a:ext cx="2587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rgbClr val="0000CC"/>
                  </a:solidFill>
                  <a:latin typeface=".VnBodoniH" pitchFamily="34" charset="0"/>
                  <a:cs typeface="Arial" charset="0"/>
                </a:rPr>
                <a:t>.</a:t>
              </a:r>
            </a:p>
          </p:txBody>
        </p:sp>
        <p:sp>
          <p:nvSpPr>
            <p:cNvPr id="66" name="Text Box 306"/>
            <p:cNvSpPr txBox="1">
              <a:spLocks noChangeArrowheads="1"/>
            </p:cNvSpPr>
            <p:nvPr/>
          </p:nvSpPr>
          <p:spPr bwMode="auto">
            <a:xfrm>
              <a:off x="5011738" y="3327400"/>
              <a:ext cx="2587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rgbClr val="0000CC"/>
                  </a:solidFill>
                  <a:latin typeface=".VnBodoniH" pitchFamily="34" charset="0"/>
                  <a:cs typeface="Arial" charset="0"/>
                </a:rPr>
                <a:t>.</a:t>
              </a:r>
            </a:p>
          </p:txBody>
        </p:sp>
        <p:sp>
          <p:nvSpPr>
            <p:cNvPr id="67" name="Text Box 307"/>
            <p:cNvSpPr txBox="1">
              <a:spLocks noChangeArrowheads="1"/>
            </p:cNvSpPr>
            <p:nvPr/>
          </p:nvSpPr>
          <p:spPr bwMode="auto">
            <a:xfrm>
              <a:off x="4856163" y="3365500"/>
              <a:ext cx="4492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rgbClr val="800000"/>
                  </a:solidFill>
                  <a:latin typeface=".VnTime" pitchFamily="34" charset="0"/>
                  <a:cs typeface="Arial" charset="0"/>
                </a:rPr>
                <a:t>3</a:t>
              </a:r>
            </a:p>
          </p:txBody>
        </p:sp>
        <p:sp>
          <p:nvSpPr>
            <p:cNvPr id="68" name="Text Box 308"/>
            <p:cNvSpPr txBox="1">
              <a:spLocks noChangeArrowheads="1"/>
            </p:cNvSpPr>
            <p:nvPr/>
          </p:nvSpPr>
          <p:spPr bwMode="auto">
            <a:xfrm>
              <a:off x="5011738" y="1562100"/>
              <a:ext cx="2587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rgbClr val="0000CC"/>
                  </a:solidFill>
                  <a:latin typeface=".VnBodoniH" pitchFamily="34" charset="0"/>
                  <a:cs typeface="Arial" charset="0"/>
                </a:rPr>
                <a:t>.</a:t>
              </a:r>
            </a:p>
          </p:txBody>
        </p:sp>
        <p:sp>
          <p:nvSpPr>
            <p:cNvPr id="69" name="Text Box 309"/>
            <p:cNvSpPr txBox="1">
              <a:spLocks noChangeArrowheads="1"/>
            </p:cNvSpPr>
            <p:nvPr/>
          </p:nvSpPr>
          <p:spPr bwMode="auto">
            <a:xfrm>
              <a:off x="4856163" y="1600200"/>
              <a:ext cx="4492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rgbClr val="800000"/>
                  </a:solidFill>
                  <a:latin typeface=".VnTime" pitchFamily="34" charset="0"/>
                  <a:cs typeface="Arial" charset="0"/>
                </a:rPr>
                <a:t>7</a:t>
              </a:r>
            </a:p>
          </p:txBody>
        </p:sp>
        <p:sp>
          <p:nvSpPr>
            <p:cNvPr id="70" name="Text Box 310"/>
            <p:cNvSpPr txBox="1">
              <a:spLocks noChangeArrowheads="1"/>
            </p:cNvSpPr>
            <p:nvPr/>
          </p:nvSpPr>
          <p:spPr bwMode="auto">
            <a:xfrm>
              <a:off x="4873625" y="1203325"/>
              <a:ext cx="44926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rgbClr val="800000"/>
                  </a:solidFill>
                  <a:latin typeface=".VnTime" pitchFamily="34" charset="0"/>
                  <a:cs typeface="Arial" charset="0"/>
                </a:rPr>
                <a:t>8</a:t>
              </a:r>
            </a:p>
          </p:txBody>
        </p:sp>
        <p:sp>
          <p:nvSpPr>
            <p:cNvPr id="71" name="Line 311"/>
            <p:cNvSpPr>
              <a:spLocks noChangeShapeType="1"/>
            </p:cNvSpPr>
            <p:nvPr/>
          </p:nvSpPr>
          <p:spPr bwMode="auto">
            <a:xfrm flipV="1">
              <a:off x="5097463" y="4038600"/>
              <a:ext cx="674688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2" name="Line 312"/>
            <p:cNvSpPr>
              <a:spLocks noChangeShapeType="1"/>
            </p:cNvSpPr>
            <p:nvPr/>
          </p:nvSpPr>
          <p:spPr bwMode="auto">
            <a:xfrm flipV="1">
              <a:off x="5097463" y="1371600"/>
              <a:ext cx="1350963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3" name="Line 313"/>
            <p:cNvSpPr>
              <a:spLocks noChangeShapeType="1"/>
            </p:cNvSpPr>
            <p:nvPr/>
          </p:nvSpPr>
          <p:spPr bwMode="auto">
            <a:xfrm>
              <a:off x="5097463" y="1816100"/>
              <a:ext cx="2128838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4" name="Line 314"/>
            <p:cNvSpPr>
              <a:spLocks noChangeShapeType="1"/>
            </p:cNvSpPr>
            <p:nvPr/>
          </p:nvSpPr>
          <p:spPr bwMode="auto">
            <a:xfrm>
              <a:off x="5097463" y="3581400"/>
              <a:ext cx="2908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5" name="Rectangle 315"/>
            <p:cNvSpPr>
              <a:spLocks noChangeArrowheads="1"/>
            </p:cNvSpPr>
            <p:nvPr/>
          </p:nvSpPr>
          <p:spPr bwMode="auto">
            <a:xfrm>
              <a:off x="5357813" y="4038600"/>
              <a:ext cx="414338" cy="762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6" name="Rectangle 316"/>
            <p:cNvSpPr>
              <a:spLocks noChangeArrowheads="1"/>
            </p:cNvSpPr>
            <p:nvPr/>
          </p:nvSpPr>
          <p:spPr bwMode="auto">
            <a:xfrm>
              <a:off x="6032500" y="1371600"/>
              <a:ext cx="458788" cy="34290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7" name="Rectangle 317"/>
            <p:cNvSpPr>
              <a:spLocks noChangeArrowheads="1"/>
            </p:cNvSpPr>
            <p:nvPr/>
          </p:nvSpPr>
          <p:spPr bwMode="auto">
            <a:xfrm>
              <a:off x="6784975" y="1816100"/>
              <a:ext cx="466725" cy="2971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8" name="Rectangle 318"/>
            <p:cNvSpPr>
              <a:spLocks noChangeArrowheads="1"/>
            </p:cNvSpPr>
            <p:nvPr/>
          </p:nvSpPr>
          <p:spPr bwMode="auto">
            <a:xfrm>
              <a:off x="7608887" y="3581400"/>
              <a:ext cx="468313" cy="1219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9" name="Text Box 320"/>
            <p:cNvSpPr txBox="1">
              <a:spLocks noChangeArrowheads="1"/>
            </p:cNvSpPr>
            <p:nvPr/>
          </p:nvSpPr>
          <p:spPr bwMode="auto">
            <a:xfrm>
              <a:off x="7924800" y="4876800"/>
              <a:ext cx="1219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Arial" charset="0"/>
                </a:rPr>
                <a:t>Giá trị (x)</a:t>
              </a:r>
            </a:p>
          </p:txBody>
        </p:sp>
      </p:grpSp>
      <p:sp>
        <p:nvSpPr>
          <p:cNvPr id="80" name="Text Box 325"/>
          <p:cNvSpPr txBox="1">
            <a:spLocks noChangeArrowheads="1"/>
          </p:cNvSpPr>
          <p:nvPr/>
        </p:nvSpPr>
        <p:spPr bwMode="auto">
          <a:xfrm>
            <a:off x="692944" y="61722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Biểu đồ đoạn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</a:rPr>
              <a:t>thẳng</a:t>
            </a:r>
            <a:endParaRPr lang="en-US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1" name="Text Box 326"/>
          <p:cNvSpPr txBox="1">
            <a:spLocks noChangeArrowheads="1"/>
          </p:cNvSpPr>
          <p:nvPr/>
        </p:nvSpPr>
        <p:spPr bwMode="auto">
          <a:xfrm>
            <a:off x="5334000" y="61722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Biểu đồ hình chữ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</a:rPr>
              <a:t>nhật</a:t>
            </a:r>
            <a:endParaRPr lang="en-US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2" name="Text Box 358"/>
          <p:cNvSpPr txBox="1">
            <a:spLocks noChangeArrowheads="1"/>
          </p:cNvSpPr>
          <p:nvPr/>
        </p:nvSpPr>
        <p:spPr bwMode="auto">
          <a:xfrm>
            <a:off x="4419600" y="739775"/>
            <a:ext cx="4343400" cy="708025"/>
          </a:xfrm>
          <a:prstGeom prst="rect">
            <a:avLst/>
          </a:prstGeom>
          <a:solidFill>
            <a:schemeClr val="bg1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>
                <a:solidFill>
                  <a:srgbClr val="0070C0"/>
                </a:solidFill>
                <a:latin typeface="+mn-lt"/>
                <a:cs typeface="Arial" charset="0"/>
              </a:rPr>
              <a:t>Có khi người ta thay các đoạn thẳng bằng các hình chữ nhật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89" name="Chevron 88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6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90" name="Chevron 89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91" name="Pentagon 90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smtClean="0"/>
                <a:t>1. Biểu đồ đoạn thẳng </a:t>
              </a:r>
              <a:endParaRPr lang="vi-VN" sz="2800"/>
            </a:p>
          </p:txBody>
        </p:sp>
      </p:grpSp>
    </p:spTree>
    <p:extLst>
      <p:ext uri="{BB962C8B-B14F-4D97-AF65-F5344CB8AC3E}">
        <p14:creationId xmlns:p14="http://schemas.microsoft.com/office/powerpoint/2010/main" xmlns="" val="268503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2" grpId="0" animBg="1"/>
      <p:bldP spid="8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5" name="Chevron 4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rgbClr val="00B05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6" name="Chevron 5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7" name="Pentagon 6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smtClean="0"/>
                <a:t>2. Chú ý </a:t>
              </a:r>
              <a:endParaRPr lang="vi-VN" sz="2800"/>
            </a:p>
          </p:txBody>
        </p:sp>
      </p:grpSp>
      <p:sp>
        <p:nvSpPr>
          <p:cNvPr id="8" name="Line 314"/>
          <p:cNvSpPr>
            <a:spLocks noChangeShapeType="1"/>
          </p:cNvSpPr>
          <p:nvPr/>
        </p:nvSpPr>
        <p:spPr bwMode="auto">
          <a:xfrm>
            <a:off x="4419600" y="4038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9" name="Group 69"/>
          <p:cNvGrpSpPr>
            <a:grpSpLocks/>
          </p:cNvGrpSpPr>
          <p:nvPr/>
        </p:nvGrpSpPr>
        <p:grpSpPr bwMode="auto">
          <a:xfrm>
            <a:off x="6394450" y="4038600"/>
            <a:ext cx="1758950" cy="1219200"/>
            <a:chOff x="6899385" y="1066800"/>
            <a:chExt cx="1759168" cy="1219200"/>
          </a:xfrm>
        </p:grpSpPr>
        <p:sp>
          <p:nvSpPr>
            <p:cNvPr id="10" name="Line 314"/>
            <p:cNvSpPr>
              <a:spLocks noChangeShapeType="1"/>
            </p:cNvSpPr>
            <p:nvPr/>
          </p:nvSpPr>
          <p:spPr bwMode="auto">
            <a:xfrm flipV="1">
              <a:off x="6899385" y="1066800"/>
              <a:ext cx="17112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" name="Rectangle 318"/>
            <p:cNvSpPr>
              <a:spLocks noChangeArrowheads="1"/>
            </p:cNvSpPr>
            <p:nvPr/>
          </p:nvSpPr>
          <p:spPr bwMode="auto">
            <a:xfrm>
              <a:off x="8077200" y="1066800"/>
              <a:ext cx="581353" cy="1219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cxnSp>
        <p:nvCxnSpPr>
          <p:cNvPr id="12" name="Straight Connector 11"/>
          <p:cNvCxnSpPr/>
          <p:nvPr/>
        </p:nvCxnSpPr>
        <p:spPr>
          <a:xfrm>
            <a:off x="6011863" y="2286000"/>
            <a:ext cx="6096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52400" y="1905000"/>
            <a:ext cx="3733800" cy="1006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000" b="1">
                <a:latin typeface="+mn-lt"/>
                <a:cs typeface="Arial" charset="0"/>
              </a:rPr>
              <a:t>- Cũng có khi các hình chữ nhật được vẽ sát nhau để dễ nhận xét và so sánh.  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152399" y="1127125"/>
            <a:ext cx="4000375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000" b="1" dirty="0">
                <a:latin typeface="+mn-lt"/>
                <a:cs typeface="Arial" charset="0"/>
              </a:rPr>
              <a:t>- </a:t>
            </a:r>
            <a:r>
              <a:rPr lang="en-US" sz="2000" b="1" dirty="0" err="1">
                <a:latin typeface="+mn-lt"/>
                <a:cs typeface="Arial" charset="0"/>
              </a:rPr>
              <a:t>Ngoài</a:t>
            </a:r>
            <a:r>
              <a:rPr lang="en-US" sz="2000" b="1" dirty="0">
                <a:latin typeface="+mn-lt"/>
                <a:cs typeface="Arial" charset="0"/>
              </a:rPr>
              <a:t> </a:t>
            </a:r>
            <a:r>
              <a:rPr lang="en-US" sz="2000" b="1" dirty="0" err="1">
                <a:latin typeface="+mn-lt"/>
                <a:cs typeface="Arial" charset="0"/>
              </a:rPr>
              <a:t>biểu</a:t>
            </a:r>
            <a:r>
              <a:rPr lang="en-US" sz="2000" b="1" dirty="0">
                <a:latin typeface="+mn-lt"/>
                <a:cs typeface="Arial" charset="0"/>
              </a:rPr>
              <a:t> </a:t>
            </a:r>
            <a:r>
              <a:rPr lang="en-US" sz="2000" b="1" dirty="0" err="1">
                <a:latin typeface="+mn-lt"/>
                <a:cs typeface="Arial" charset="0"/>
              </a:rPr>
              <a:t>đồ</a:t>
            </a:r>
            <a:r>
              <a:rPr lang="en-US" sz="2000" b="1" dirty="0">
                <a:latin typeface="+mn-lt"/>
                <a:cs typeface="Arial" charset="0"/>
              </a:rPr>
              <a:t> </a:t>
            </a:r>
            <a:r>
              <a:rPr lang="en-US" sz="2000" b="1" dirty="0" err="1">
                <a:solidFill>
                  <a:srgbClr val="0000CC"/>
                </a:solidFill>
                <a:latin typeface="+mn-lt"/>
                <a:cs typeface="Arial" charset="0"/>
              </a:rPr>
              <a:t>đoạn</a:t>
            </a:r>
            <a:r>
              <a:rPr lang="en-US" sz="2000" b="1" dirty="0">
                <a:solidFill>
                  <a:srgbClr val="0000CC"/>
                </a:solidFill>
                <a:latin typeface="+mn-lt"/>
                <a:cs typeface="Arial" charset="0"/>
              </a:rPr>
              <a:t> </a:t>
            </a:r>
            <a:r>
              <a:rPr lang="en-US" sz="2000" b="1" dirty="0" err="1">
                <a:solidFill>
                  <a:srgbClr val="0000CC"/>
                </a:solidFill>
                <a:latin typeface="+mn-lt"/>
                <a:cs typeface="Arial" charset="0"/>
              </a:rPr>
              <a:t>thẳng</a:t>
            </a:r>
            <a:r>
              <a:rPr lang="en-US" sz="2000" b="1" dirty="0">
                <a:latin typeface="+mn-lt"/>
                <a:cs typeface="Arial" charset="0"/>
              </a:rPr>
              <a:t> </a:t>
            </a:r>
            <a:r>
              <a:rPr lang="en-US" sz="2000" b="1" dirty="0" err="1">
                <a:latin typeface="+mn-lt"/>
                <a:cs typeface="Arial" charset="0"/>
              </a:rPr>
              <a:t>còn</a:t>
            </a:r>
            <a:r>
              <a:rPr lang="en-US" sz="2000" b="1" dirty="0">
                <a:latin typeface="+mn-lt"/>
                <a:cs typeface="Arial" charset="0"/>
              </a:rPr>
              <a:t> </a:t>
            </a:r>
            <a:r>
              <a:rPr lang="en-US" sz="2000" b="1" dirty="0" err="1">
                <a:latin typeface="+mn-lt"/>
                <a:cs typeface="Arial" charset="0"/>
              </a:rPr>
              <a:t>có</a:t>
            </a:r>
            <a:r>
              <a:rPr lang="en-US" sz="2000" b="1" dirty="0">
                <a:latin typeface="+mn-lt"/>
                <a:cs typeface="Arial" charset="0"/>
              </a:rPr>
              <a:t> </a:t>
            </a:r>
            <a:r>
              <a:rPr lang="en-US" sz="2000" b="1" dirty="0" err="1">
                <a:latin typeface="+mn-lt"/>
                <a:cs typeface="Arial" charset="0"/>
              </a:rPr>
              <a:t>biểu</a:t>
            </a:r>
            <a:r>
              <a:rPr lang="en-US" sz="2000" b="1" dirty="0">
                <a:latin typeface="+mn-lt"/>
                <a:cs typeface="Arial" charset="0"/>
              </a:rPr>
              <a:t> </a:t>
            </a:r>
            <a:r>
              <a:rPr lang="en-US" sz="2000" b="1" dirty="0" err="1">
                <a:latin typeface="+mn-lt"/>
                <a:cs typeface="Arial" charset="0"/>
              </a:rPr>
              <a:t>đồ</a:t>
            </a:r>
            <a:r>
              <a:rPr lang="en-US" sz="2000" b="1" dirty="0">
                <a:latin typeface="+mn-lt"/>
                <a:cs typeface="Arial" charset="0"/>
              </a:rPr>
              <a:t> </a:t>
            </a:r>
            <a:r>
              <a:rPr lang="en-US" sz="2000" b="1" dirty="0" err="1">
                <a:solidFill>
                  <a:srgbClr val="0000CC"/>
                </a:solidFill>
                <a:latin typeface="+mn-lt"/>
                <a:cs typeface="Arial" charset="0"/>
              </a:rPr>
              <a:t>hình</a:t>
            </a:r>
            <a:r>
              <a:rPr lang="en-US" sz="2000" b="1" dirty="0">
                <a:solidFill>
                  <a:srgbClr val="0000CC"/>
                </a:solidFill>
                <a:latin typeface="+mn-lt"/>
                <a:cs typeface="Arial" charset="0"/>
              </a:rPr>
              <a:t> </a:t>
            </a:r>
            <a:r>
              <a:rPr lang="en-US" sz="2000" b="1" dirty="0" err="1">
                <a:solidFill>
                  <a:srgbClr val="0000CC"/>
                </a:solidFill>
                <a:latin typeface="+mn-lt"/>
                <a:cs typeface="Arial" charset="0"/>
              </a:rPr>
              <a:t>chữ</a:t>
            </a:r>
            <a:r>
              <a:rPr lang="en-US" sz="2000" b="1" dirty="0">
                <a:solidFill>
                  <a:srgbClr val="0000CC"/>
                </a:solidFill>
                <a:latin typeface="+mn-lt"/>
                <a:cs typeface="Arial" charset="0"/>
              </a:rPr>
              <a:t> </a:t>
            </a:r>
            <a:r>
              <a:rPr lang="en-US" sz="2000" b="1" dirty="0" err="1">
                <a:solidFill>
                  <a:srgbClr val="0000CC"/>
                </a:solidFill>
                <a:latin typeface="+mn-lt"/>
                <a:cs typeface="Arial" charset="0"/>
              </a:rPr>
              <a:t>nhật</a:t>
            </a:r>
            <a:r>
              <a:rPr lang="en-US" sz="2000" b="1" dirty="0">
                <a:solidFill>
                  <a:srgbClr val="0000CC"/>
                </a:solidFill>
                <a:latin typeface="+mn-lt"/>
                <a:cs typeface="Arial" charset="0"/>
              </a:rPr>
              <a:t>.</a:t>
            </a:r>
          </a:p>
        </p:txBody>
      </p:sp>
      <p:sp>
        <p:nvSpPr>
          <p:cNvPr id="15" name="AutoShape 40"/>
          <p:cNvSpPr>
            <a:spLocks noChangeArrowheads="1"/>
          </p:cNvSpPr>
          <p:nvPr/>
        </p:nvSpPr>
        <p:spPr bwMode="auto">
          <a:xfrm>
            <a:off x="-152400" y="3429000"/>
            <a:ext cx="4480719" cy="2819400"/>
          </a:xfrm>
          <a:prstGeom prst="cloudCallout">
            <a:avLst>
              <a:gd name="adj1" fmla="val 48125"/>
              <a:gd name="adj2" fmla="val -73556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dirty="0" err="1">
                <a:solidFill>
                  <a:srgbClr val="CC0000"/>
                </a:solidFill>
              </a:rPr>
              <a:t>Lưu</a:t>
            </a:r>
            <a:r>
              <a:rPr lang="en-US" dirty="0">
                <a:solidFill>
                  <a:srgbClr val="CC0000"/>
                </a:solidFill>
              </a:rPr>
              <a:t> ý</a:t>
            </a:r>
            <a:r>
              <a:rPr lang="en-US" i="1" dirty="0"/>
              <a:t>: </a:t>
            </a:r>
            <a:r>
              <a:rPr lang="en-US" i="1" dirty="0" err="1"/>
              <a:t>Khi</a:t>
            </a:r>
            <a:r>
              <a:rPr lang="en-US" i="1" dirty="0"/>
              <a:t> </a:t>
            </a:r>
            <a:r>
              <a:rPr lang="en-US" i="1" dirty="0" err="1"/>
              <a:t>vẽ</a:t>
            </a:r>
            <a:r>
              <a:rPr lang="en-US" i="1" dirty="0"/>
              <a:t> </a:t>
            </a:r>
            <a:r>
              <a:rPr lang="en-US" i="1" dirty="0" err="1"/>
              <a:t>các</a:t>
            </a:r>
            <a:r>
              <a:rPr lang="en-US" i="1" dirty="0"/>
              <a:t> </a:t>
            </a:r>
            <a:r>
              <a:rPr lang="en-US" i="1" dirty="0" err="1"/>
              <a:t>hình</a:t>
            </a:r>
            <a:r>
              <a:rPr lang="en-US" i="1" dirty="0"/>
              <a:t> </a:t>
            </a:r>
            <a:r>
              <a:rPr lang="en-US" i="1" dirty="0" err="1"/>
              <a:t>chữ</a:t>
            </a:r>
            <a:r>
              <a:rPr lang="en-US" i="1" dirty="0"/>
              <a:t> </a:t>
            </a:r>
            <a:r>
              <a:rPr lang="en-US" i="1" dirty="0" err="1"/>
              <a:t>nhật</a:t>
            </a:r>
            <a:r>
              <a:rPr lang="en-US" i="1" dirty="0"/>
              <a:t> </a:t>
            </a:r>
            <a:r>
              <a:rPr lang="en-US" i="1" dirty="0" err="1"/>
              <a:t>thay</a:t>
            </a:r>
            <a:r>
              <a:rPr lang="en-US" i="1" dirty="0"/>
              <a:t> </a:t>
            </a:r>
            <a:r>
              <a:rPr lang="en-US" i="1" dirty="0" err="1"/>
              <a:t>thế</a:t>
            </a:r>
            <a:r>
              <a:rPr lang="en-US" i="1" dirty="0"/>
              <a:t> </a:t>
            </a:r>
            <a:r>
              <a:rPr lang="en-US" i="1" dirty="0" err="1"/>
              <a:t>cho</a:t>
            </a:r>
            <a:r>
              <a:rPr lang="en-US" i="1" dirty="0"/>
              <a:t> </a:t>
            </a:r>
            <a:r>
              <a:rPr lang="en-US" i="1" dirty="0" err="1"/>
              <a:t>các</a:t>
            </a:r>
            <a:r>
              <a:rPr lang="en-US" i="1" dirty="0"/>
              <a:t> </a:t>
            </a:r>
            <a:r>
              <a:rPr lang="en-US" i="1" dirty="0" err="1"/>
              <a:t>đoạn</a:t>
            </a:r>
            <a:r>
              <a:rPr lang="en-US" i="1" dirty="0"/>
              <a:t> </a:t>
            </a:r>
            <a:r>
              <a:rPr lang="en-US" i="1" dirty="0" err="1"/>
              <a:t>thẳng</a:t>
            </a:r>
            <a:r>
              <a:rPr lang="en-US" i="1" dirty="0"/>
              <a:t> </a:t>
            </a:r>
            <a:r>
              <a:rPr lang="en-US" i="1" dirty="0" err="1"/>
              <a:t>thì</a:t>
            </a:r>
            <a:r>
              <a:rPr lang="en-US" i="1" dirty="0"/>
              <a:t> </a:t>
            </a:r>
            <a:r>
              <a:rPr lang="en-US" i="1" dirty="0" err="1"/>
              <a:t>đáy</a:t>
            </a:r>
            <a:r>
              <a:rPr lang="en-US" i="1" dirty="0"/>
              <a:t> </a:t>
            </a:r>
            <a:r>
              <a:rPr lang="en-US" i="1" dirty="0" err="1"/>
              <a:t>dưới</a:t>
            </a:r>
            <a:r>
              <a:rPr lang="en-US" i="1" dirty="0"/>
              <a:t> </a:t>
            </a:r>
            <a:r>
              <a:rPr lang="en-US" i="1" dirty="0" err="1"/>
              <a:t>của</a:t>
            </a:r>
            <a:r>
              <a:rPr lang="en-US" i="1" dirty="0"/>
              <a:t> </a:t>
            </a:r>
            <a:r>
              <a:rPr lang="en-US" i="1" dirty="0" err="1"/>
              <a:t>hình</a:t>
            </a:r>
            <a:r>
              <a:rPr lang="en-US" i="1" dirty="0"/>
              <a:t> </a:t>
            </a:r>
            <a:r>
              <a:rPr lang="en-US" i="1" dirty="0" err="1"/>
              <a:t>chữ</a:t>
            </a:r>
            <a:r>
              <a:rPr lang="en-US" i="1" dirty="0"/>
              <a:t> </a:t>
            </a:r>
            <a:r>
              <a:rPr lang="en-US" i="1" dirty="0" err="1"/>
              <a:t>nhật</a:t>
            </a:r>
            <a:r>
              <a:rPr lang="en-US" i="1" dirty="0"/>
              <a:t> </a:t>
            </a:r>
            <a:r>
              <a:rPr lang="en-US" i="1" dirty="0" err="1"/>
              <a:t>nhận</a:t>
            </a:r>
            <a:r>
              <a:rPr lang="en-US" i="1" dirty="0"/>
              <a:t> </a:t>
            </a:r>
            <a:r>
              <a:rPr lang="en-US" i="1" dirty="0" err="1"/>
              <a:t>điểm</a:t>
            </a:r>
            <a:r>
              <a:rPr lang="en-US" i="1" dirty="0"/>
              <a:t> </a:t>
            </a:r>
            <a:r>
              <a:rPr lang="en-US" i="1" dirty="0" err="1"/>
              <a:t>biểu</a:t>
            </a:r>
            <a:r>
              <a:rPr lang="en-US" i="1" dirty="0"/>
              <a:t> </a:t>
            </a:r>
            <a:r>
              <a:rPr lang="en-US" i="1" dirty="0" err="1"/>
              <a:t>diễn</a:t>
            </a:r>
            <a:r>
              <a:rPr lang="en-US" i="1" dirty="0"/>
              <a:t> </a:t>
            </a:r>
            <a:r>
              <a:rPr lang="en-US" i="1" dirty="0" err="1"/>
              <a:t>giá</a:t>
            </a:r>
            <a:r>
              <a:rPr lang="en-US" i="1" dirty="0"/>
              <a:t> </a:t>
            </a:r>
            <a:r>
              <a:rPr lang="en-US" i="1" dirty="0" err="1"/>
              <a:t>trị</a:t>
            </a:r>
            <a:r>
              <a:rPr lang="en-US" i="1" dirty="0"/>
              <a:t> </a:t>
            </a:r>
            <a:r>
              <a:rPr lang="en-US" i="1" dirty="0" err="1"/>
              <a:t>làm</a:t>
            </a:r>
            <a:r>
              <a:rPr lang="en-US" i="1" dirty="0"/>
              <a:t> </a:t>
            </a:r>
            <a:r>
              <a:rPr lang="en-US" i="1" dirty="0" err="1"/>
              <a:t>trung</a:t>
            </a:r>
            <a:r>
              <a:rPr lang="en-US" i="1" dirty="0"/>
              <a:t> </a:t>
            </a:r>
            <a:r>
              <a:rPr lang="en-US" i="1" dirty="0" err="1"/>
              <a:t>điểm</a:t>
            </a:r>
            <a:r>
              <a:rPr lang="en-US" i="1" dirty="0"/>
              <a:t>.</a:t>
            </a:r>
          </a:p>
          <a:p>
            <a:pPr algn="ctr"/>
            <a:endParaRPr lang="en-US" dirty="0"/>
          </a:p>
        </p:txBody>
      </p:sp>
      <p:sp>
        <p:nvSpPr>
          <p:cNvPr id="16" name="Line 293"/>
          <p:cNvSpPr>
            <a:spLocks noChangeShapeType="1"/>
          </p:cNvSpPr>
          <p:nvPr/>
        </p:nvSpPr>
        <p:spPr bwMode="auto">
          <a:xfrm flipV="1">
            <a:off x="4391025" y="990600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" name="Line 294"/>
          <p:cNvSpPr>
            <a:spLocks noChangeShapeType="1"/>
          </p:cNvSpPr>
          <p:nvPr/>
        </p:nvSpPr>
        <p:spPr bwMode="auto">
          <a:xfrm>
            <a:off x="3886200" y="5257800"/>
            <a:ext cx="4751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" name="Text Box 295"/>
          <p:cNvSpPr txBox="1">
            <a:spLocks noChangeArrowheads="1"/>
          </p:cNvSpPr>
          <p:nvPr/>
        </p:nvSpPr>
        <p:spPr bwMode="auto">
          <a:xfrm>
            <a:off x="3973513" y="5226050"/>
            <a:ext cx="3857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.VnTime" pitchFamily="34" charset="0"/>
                <a:cs typeface="Arial" charset="0"/>
              </a:rPr>
              <a:t>O</a:t>
            </a:r>
          </a:p>
        </p:txBody>
      </p:sp>
      <p:sp>
        <p:nvSpPr>
          <p:cNvPr id="19" name="Text Box 296"/>
          <p:cNvSpPr txBox="1">
            <a:spLocks noChangeArrowheads="1"/>
          </p:cNvSpPr>
          <p:nvPr/>
        </p:nvSpPr>
        <p:spPr bwMode="auto">
          <a:xfrm>
            <a:off x="4454525" y="990600"/>
            <a:ext cx="15128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Tần số (n)</a:t>
            </a:r>
          </a:p>
        </p:txBody>
      </p:sp>
      <p:sp>
        <p:nvSpPr>
          <p:cNvPr id="20" name="Text Box 297"/>
          <p:cNvSpPr txBox="1">
            <a:spLocks noChangeArrowheads="1"/>
          </p:cNvSpPr>
          <p:nvPr/>
        </p:nvSpPr>
        <p:spPr bwMode="auto">
          <a:xfrm>
            <a:off x="4733925" y="5245100"/>
            <a:ext cx="557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  <a:latin typeface=".VnTime" pitchFamily="34" charset="0"/>
                <a:cs typeface="Arial" charset="0"/>
              </a:rPr>
              <a:t>28</a:t>
            </a:r>
          </a:p>
        </p:txBody>
      </p:sp>
      <p:sp>
        <p:nvSpPr>
          <p:cNvPr id="21" name="Text Box 298"/>
          <p:cNvSpPr txBox="1">
            <a:spLocks noChangeArrowheads="1"/>
          </p:cNvSpPr>
          <p:nvPr/>
        </p:nvSpPr>
        <p:spPr bwMode="auto">
          <a:xfrm>
            <a:off x="5688013" y="5245100"/>
            <a:ext cx="560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  <a:latin typeface=".VnTime" pitchFamily="34" charset="0"/>
                <a:cs typeface="Arial" charset="0"/>
              </a:rPr>
              <a:t>30</a:t>
            </a:r>
          </a:p>
        </p:txBody>
      </p:sp>
      <p:sp>
        <p:nvSpPr>
          <p:cNvPr id="22" name="Text Box 299"/>
          <p:cNvSpPr txBox="1">
            <a:spLocks noChangeArrowheads="1"/>
          </p:cNvSpPr>
          <p:nvPr/>
        </p:nvSpPr>
        <p:spPr bwMode="auto">
          <a:xfrm>
            <a:off x="6678613" y="5245100"/>
            <a:ext cx="560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  <a:latin typeface=".VnTime" pitchFamily="34" charset="0"/>
                <a:cs typeface="Arial" charset="0"/>
              </a:rPr>
              <a:t>35</a:t>
            </a:r>
          </a:p>
        </p:txBody>
      </p:sp>
      <p:sp>
        <p:nvSpPr>
          <p:cNvPr id="23" name="Text Box 300"/>
          <p:cNvSpPr txBox="1">
            <a:spLocks noChangeArrowheads="1"/>
          </p:cNvSpPr>
          <p:nvPr/>
        </p:nvSpPr>
        <p:spPr bwMode="auto">
          <a:xfrm>
            <a:off x="7672388" y="5254625"/>
            <a:ext cx="557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  <a:latin typeface=".VnTime" pitchFamily="34" charset="0"/>
                <a:cs typeface="Arial" charset="0"/>
              </a:rPr>
              <a:t>50</a:t>
            </a:r>
          </a:p>
        </p:txBody>
      </p:sp>
      <p:sp>
        <p:nvSpPr>
          <p:cNvPr id="24" name="Text Box 301"/>
          <p:cNvSpPr txBox="1">
            <a:spLocks noChangeArrowheads="1"/>
          </p:cNvSpPr>
          <p:nvPr/>
        </p:nvSpPr>
        <p:spPr bwMode="auto">
          <a:xfrm>
            <a:off x="4243388" y="4251325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  <a:latin typeface=".VnBodoniH" pitchFamily="34" charset="0"/>
                <a:cs typeface="Arial" charset="0"/>
              </a:rPr>
              <a:t>.</a:t>
            </a:r>
          </a:p>
        </p:txBody>
      </p:sp>
      <p:sp>
        <p:nvSpPr>
          <p:cNvPr id="25" name="Text Box 302"/>
          <p:cNvSpPr txBox="1">
            <a:spLocks noChangeArrowheads="1"/>
          </p:cNvSpPr>
          <p:nvPr/>
        </p:nvSpPr>
        <p:spPr bwMode="auto">
          <a:xfrm>
            <a:off x="4071938" y="4292600"/>
            <a:ext cx="557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  <a:latin typeface=".VnTime" pitchFamily="34" charset="0"/>
                <a:cs typeface="Arial" charset="0"/>
              </a:rPr>
              <a:t>2</a:t>
            </a:r>
          </a:p>
        </p:txBody>
      </p:sp>
      <p:sp>
        <p:nvSpPr>
          <p:cNvPr id="26" name="Text Box 303"/>
          <p:cNvSpPr txBox="1">
            <a:spLocks noChangeArrowheads="1"/>
          </p:cNvSpPr>
          <p:nvPr/>
        </p:nvSpPr>
        <p:spPr bwMode="auto">
          <a:xfrm>
            <a:off x="4243388" y="3352800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  <a:latin typeface=".VnBodoniH" pitchFamily="34" charset="0"/>
                <a:cs typeface="Arial" charset="0"/>
              </a:rPr>
              <a:t>.</a:t>
            </a:r>
          </a:p>
        </p:txBody>
      </p:sp>
      <p:sp>
        <p:nvSpPr>
          <p:cNvPr id="27" name="Text Box 304"/>
          <p:cNvSpPr txBox="1">
            <a:spLocks noChangeArrowheads="1"/>
          </p:cNvSpPr>
          <p:nvPr/>
        </p:nvSpPr>
        <p:spPr bwMode="auto">
          <a:xfrm>
            <a:off x="4243388" y="2476500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  <a:latin typeface=".VnBodoniH" pitchFamily="34" charset="0"/>
                <a:cs typeface="Arial" charset="0"/>
              </a:rPr>
              <a:t>.</a:t>
            </a:r>
          </a:p>
        </p:txBody>
      </p:sp>
      <p:sp>
        <p:nvSpPr>
          <p:cNvPr id="28" name="Text Box 305"/>
          <p:cNvSpPr txBox="1">
            <a:spLocks noChangeArrowheads="1"/>
          </p:cNvSpPr>
          <p:nvPr/>
        </p:nvSpPr>
        <p:spPr bwMode="auto">
          <a:xfrm>
            <a:off x="4243388" y="1587500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  <a:latin typeface=".VnBodoniH" pitchFamily="34" charset="0"/>
                <a:cs typeface="Arial" charset="0"/>
              </a:rPr>
              <a:t>.</a:t>
            </a:r>
          </a:p>
        </p:txBody>
      </p:sp>
      <p:sp>
        <p:nvSpPr>
          <p:cNvPr id="29" name="Text Box 306"/>
          <p:cNvSpPr txBox="1">
            <a:spLocks noChangeArrowheads="1"/>
          </p:cNvSpPr>
          <p:nvPr/>
        </p:nvSpPr>
        <p:spPr bwMode="auto">
          <a:xfrm>
            <a:off x="4243388" y="3784600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  <a:latin typeface=".VnBodoniH" pitchFamily="34" charset="0"/>
                <a:cs typeface="Arial" charset="0"/>
              </a:rPr>
              <a:t>.</a:t>
            </a:r>
          </a:p>
        </p:txBody>
      </p:sp>
      <p:sp>
        <p:nvSpPr>
          <p:cNvPr id="30" name="Text Box 307"/>
          <p:cNvSpPr txBox="1">
            <a:spLocks noChangeArrowheads="1"/>
          </p:cNvSpPr>
          <p:nvPr/>
        </p:nvSpPr>
        <p:spPr bwMode="auto">
          <a:xfrm>
            <a:off x="4049713" y="3822700"/>
            <a:ext cx="557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  <a:latin typeface=".VnTime" pitchFamily="34" charset="0"/>
                <a:cs typeface="Arial" charset="0"/>
              </a:rPr>
              <a:t>3</a:t>
            </a:r>
          </a:p>
        </p:txBody>
      </p:sp>
      <p:sp>
        <p:nvSpPr>
          <p:cNvPr id="31" name="Text Box 308"/>
          <p:cNvSpPr txBox="1">
            <a:spLocks noChangeArrowheads="1"/>
          </p:cNvSpPr>
          <p:nvPr/>
        </p:nvSpPr>
        <p:spPr bwMode="auto">
          <a:xfrm>
            <a:off x="4243388" y="2019300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  <a:latin typeface=".VnBodoniH" pitchFamily="34" charset="0"/>
                <a:cs typeface="Arial" charset="0"/>
              </a:rPr>
              <a:t>.</a:t>
            </a:r>
          </a:p>
        </p:txBody>
      </p:sp>
      <p:sp>
        <p:nvSpPr>
          <p:cNvPr id="32" name="Text Box 309"/>
          <p:cNvSpPr txBox="1">
            <a:spLocks noChangeArrowheads="1"/>
          </p:cNvSpPr>
          <p:nvPr/>
        </p:nvSpPr>
        <p:spPr bwMode="auto">
          <a:xfrm>
            <a:off x="4049713" y="2057400"/>
            <a:ext cx="557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  <a:latin typeface=".VnTime" pitchFamily="34" charset="0"/>
                <a:cs typeface="Arial" charset="0"/>
              </a:rPr>
              <a:t>7</a:t>
            </a:r>
          </a:p>
        </p:txBody>
      </p:sp>
      <p:sp>
        <p:nvSpPr>
          <p:cNvPr id="33" name="Text Box 310"/>
          <p:cNvSpPr txBox="1">
            <a:spLocks noChangeArrowheads="1"/>
          </p:cNvSpPr>
          <p:nvPr/>
        </p:nvSpPr>
        <p:spPr bwMode="auto">
          <a:xfrm>
            <a:off x="4071938" y="1660525"/>
            <a:ext cx="557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  <a:latin typeface=".VnTime" pitchFamily="34" charset="0"/>
                <a:cs typeface="Arial" charset="0"/>
              </a:rPr>
              <a:t>8</a:t>
            </a:r>
          </a:p>
        </p:txBody>
      </p:sp>
      <p:sp>
        <p:nvSpPr>
          <p:cNvPr id="34" name="Line 311"/>
          <p:cNvSpPr>
            <a:spLocks noChangeShapeType="1"/>
          </p:cNvSpPr>
          <p:nvPr/>
        </p:nvSpPr>
        <p:spPr bwMode="auto">
          <a:xfrm flipV="1">
            <a:off x="4349750" y="4495800"/>
            <a:ext cx="836613" cy="12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5" name="Line 312"/>
          <p:cNvSpPr>
            <a:spLocks noChangeShapeType="1"/>
          </p:cNvSpPr>
          <p:nvPr/>
        </p:nvSpPr>
        <p:spPr bwMode="auto">
          <a:xfrm>
            <a:off x="4419600" y="1843088"/>
            <a:ext cx="1096963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6" name="Line 313"/>
          <p:cNvSpPr>
            <a:spLocks noChangeShapeType="1"/>
          </p:cNvSpPr>
          <p:nvPr/>
        </p:nvSpPr>
        <p:spPr bwMode="auto">
          <a:xfrm>
            <a:off x="4349750" y="2273300"/>
            <a:ext cx="1646238" cy="12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7" name="Rectangle 315"/>
          <p:cNvSpPr>
            <a:spLocks noChangeArrowheads="1"/>
          </p:cNvSpPr>
          <p:nvPr/>
        </p:nvSpPr>
        <p:spPr bwMode="auto">
          <a:xfrm>
            <a:off x="4686300" y="4481513"/>
            <a:ext cx="51435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8" name="Rectangle 316"/>
          <p:cNvSpPr>
            <a:spLocks noChangeArrowheads="1"/>
          </p:cNvSpPr>
          <p:nvPr/>
        </p:nvSpPr>
        <p:spPr bwMode="auto">
          <a:xfrm>
            <a:off x="5602288" y="1814513"/>
            <a:ext cx="569912" cy="3429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9" name="Rectangle 317"/>
          <p:cNvSpPr>
            <a:spLocks noChangeArrowheads="1"/>
          </p:cNvSpPr>
          <p:nvPr/>
        </p:nvSpPr>
        <p:spPr bwMode="auto">
          <a:xfrm>
            <a:off x="6659563" y="2286000"/>
            <a:ext cx="579437" cy="29718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0" name="Text Box 320"/>
          <p:cNvSpPr txBox="1">
            <a:spLocks noChangeArrowheads="1"/>
          </p:cNvSpPr>
          <p:nvPr/>
        </p:nvSpPr>
        <p:spPr bwMode="auto">
          <a:xfrm>
            <a:off x="7935913" y="5334000"/>
            <a:ext cx="1512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Giá trị (x)</a:t>
            </a:r>
          </a:p>
        </p:txBody>
      </p:sp>
      <p:sp>
        <p:nvSpPr>
          <p:cNvPr id="41" name="Text Box 304"/>
          <p:cNvSpPr txBox="1">
            <a:spLocks noChangeArrowheads="1"/>
          </p:cNvSpPr>
          <p:nvPr/>
        </p:nvSpPr>
        <p:spPr bwMode="auto">
          <a:xfrm>
            <a:off x="4800600" y="4957763"/>
            <a:ext cx="320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.VnBodoniH" pitchFamily="34" charset="0"/>
                <a:cs typeface="Arial" charset="0"/>
              </a:rPr>
              <a:t>.</a:t>
            </a:r>
          </a:p>
        </p:txBody>
      </p:sp>
      <p:sp>
        <p:nvSpPr>
          <p:cNvPr id="42" name="Text Box 304"/>
          <p:cNvSpPr txBox="1">
            <a:spLocks noChangeArrowheads="1"/>
          </p:cNvSpPr>
          <p:nvPr/>
        </p:nvSpPr>
        <p:spPr bwMode="auto">
          <a:xfrm>
            <a:off x="5354638" y="4967288"/>
            <a:ext cx="320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.VnBodoniH" pitchFamily="34" charset="0"/>
                <a:cs typeface="Arial" charset="0"/>
              </a:rPr>
              <a:t>.</a:t>
            </a:r>
          </a:p>
        </p:txBody>
      </p:sp>
      <p:sp>
        <p:nvSpPr>
          <p:cNvPr id="43" name="Text Box 304"/>
          <p:cNvSpPr txBox="1">
            <a:spLocks noChangeArrowheads="1"/>
          </p:cNvSpPr>
          <p:nvPr/>
        </p:nvSpPr>
        <p:spPr bwMode="auto">
          <a:xfrm>
            <a:off x="6553200" y="4967288"/>
            <a:ext cx="320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.VnBodoniH" pitchFamily="34" charset="0"/>
                <a:cs typeface="Arial" charset="0"/>
              </a:rPr>
              <a:t>.</a:t>
            </a:r>
          </a:p>
        </p:txBody>
      </p:sp>
      <p:sp>
        <p:nvSpPr>
          <p:cNvPr id="44" name="Text Box 304"/>
          <p:cNvSpPr txBox="1">
            <a:spLocks noChangeArrowheads="1"/>
          </p:cNvSpPr>
          <p:nvPr/>
        </p:nvSpPr>
        <p:spPr bwMode="auto">
          <a:xfrm>
            <a:off x="5975350" y="4967288"/>
            <a:ext cx="320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.VnBodoniH" pitchFamily="34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80897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8.69565E-7 L -0.04167 8.69565E-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0485 L -0.04948 4.27382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6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62812E-6 L -0.09323 -1.62812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70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97687E-6 L -0.06667 -4.97687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5.55042E-8 L -0.09219 -0.0013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18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86309E-7 L -0.12882 -7.86309E-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41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11 -0.00416 L -0.13611 -0.0041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21" grpId="0"/>
      <p:bldP spid="22" grpId="0"/>
      <p:bldP spid="23" grpId="0"/>
      <p:bldP spid="38" grpId="0" animBg="1"/>
      <p:bldP spid="39" grpId="0" animBg="1"/>
      <p:bldP spid="41" grpId="0"/>
      <p:bldP spid="42" grpId="0"/>
      <p:bldP spid="43" grpId="0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304087" y="762001"/>
            <a:ext cx="7772400" cy="5430839"/>
            <a:chOff x="-30" y="48"/>
            <a:chExt cx="4896" cy="3421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auto">
            <a:xfrm flipV="1">
              <a:off x="768" y="336"/>
              <a:ext cx="0" cy="27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auto">
            <a:xfrm>
              <a:off x="768" y="3120"/>
              <a:ext cx="36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>
              <a:off x="720" y="254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720" y="19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720" y="129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720" y="67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1200" y="672"/>
              <a:ext cx="432" cy="2439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1992" y="2624"/>
              <a:ext cx="432" cy="487"/>
            </a:xfrm>
            <a:prstGeom prst="rect">
              <a:avLst/>
            </a:prstGeom>
            <a:gradFill rotWithShape="1">
              <a:gsLst>
                <a:gs pos="0">
                  <a:srgbClr val="FF8200"/>
                </a:gs>
                <a:gs pos="5000">
                  <a:srgbClr val="FF0000"/>
                </a:gs>
                <a:gs pos="17500">
                  <a:srgbClr val="BA0066"/>
                </a:gs>
                <a:gs pos="35001">
                  <a:srgbClr val="66008F"/>
                </a:gs>
                <a:gs pos="50000">
                  <a:srgbClr val="000082"/>
                </a:gs>
                <a:gs pos="64999">
                  <a:srgbClr val="66008F"/>
                </a:gs>
                <a:gs pos="82500">
                  <a:srgbClr val="BA0066"/>
                </a:gs>
                <a:gs pos="95000">
                  <a:srgbClr val="FF0000"/>
                </a:gs>
                <a:gs pos="100000">
                  <a:srgbClr val="FF82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2850" y="2295"/>
              <a:ext cx="432" cy="81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640" y="2160"/>
              <a:ext cx="480" cy="95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3628" y="3153"/>
              <a:ext cx="5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1998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825" y="3158"/>
              <a:ext cx="48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1997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1935" y="3156"/>
              <a:ext cx="54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1996</a:t>
              </a: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1176" y="3158"/>
              <a:ext cx="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1995</a:t>
              </a: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624" y="3120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0</a:t>
              </a: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528" y="2400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5</a:t>
              </a: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432" y="1776"/>
              <a:ext cx="3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10</a:t>
              </a:r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432" y="1200"/>
              <a:ext cx="3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15</a:t>
              </a:r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432" y="566"/>
              <a:ext cx="4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20</a:t>
              </a:r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-30" y="48"/>
              <a:ext cx="96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dirty="0" err="1" smtClean="0">
                  <a:latin typeface="+mn-lt"/>
                </a:rPr>
                <a:t>Nghìn</a:t>
              </a:r>
              <a:r>
                <a:rPr lang="en-US" sz="2400" dirty="0" smtClean="0">
                  <a:latin typeface="+mn-lt"/>
                </a:rPr>
                <a:t> </a:t>
              </a:r>
              <a:r>
                <a:rPr lang="en-US" sz="2400" dirty="0">
                  <a:latin typeface="+mn-lt"/>
                </a:rPr>
                <a:t>ha</a:t>
              </a:r>
            </a:p>
          </p:txBody>
        </p: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4290" y="3181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smtClean="0">
                  <a:latin typeface="+mn-lt"/>
                </a:rPr>
                <a:t>Năm</a:t>
              </a:r>
              <a:endParaRPr lang="en-US" sz="2400">
                <a:latin typeface="+mn-lt"/>
              </a:endParaRPr>
            </a:p>
          </p:txBody>
        </p:sp>
      </p:grpSp>
      <p:sp>
        <p:nvSpPr>
          <p:cNvPr id="26" name="Line 33"/>
          <p:cNvSpPr>
            <a:spLocks noChangeShapeType="1"/>
          </p:cNvSpPr>
          <p:nvPr/>
        </p:nvSpPr>
        <p:spPr bwMode="auto">
          <a:xfrm>
            <a:off x="2561512" y="1752600"/>
            <a:ext cx="1295400" cy="311705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7" name="Line 34"/>
          <p:cNvSpPr>
            <a:spLocks noChangeShapeType="1"/>
          </p:cNvSpPr>
          <p:nvPr/>
        </p:nvSpPr>
        <p:spPr bwMode="auto">
          <a:xfrm flipV="1">
            <a:off x="3856912" y="4343400"/>
            <a:ext cx="1295400" cy="507614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8" name="Line 35"/>
          <p:cNvSpPr>
            <a:spLocks noChangeShapeType="1"/>
          </p:cNvSpPr>
          <p:nvPr/>
        </p:nvSpPr>
        <p:spPr bwMode="auto">
          <a:xfrm flipV="1">
            <a:off x="5152312" y="4114802"/>
            <a:ext cx="1248488" cy="22859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" name="Text Box 37"/>
          <p:cNvSpPr txBox="1">
            <a:spLocks noChangeArrowheads="1"/>
          </p:cNvSpPr>
          <p:nvPr/>
        </p:nvSpPr>
        <p:spPr bwMode="auto">
          <a:xfrm>
            <a:off x="0" y="6172200"/>
            <a:ext cx="914399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100" smtClean="0">
                <a:solidFill>
                  <a:srgbClr val="0000CC"/>
                </a:solidFill>
                <a:latin typeface="+mn-lt"/>
                <a:cs typeface="Times New Roman" pitchFamily="18" charset="0"/>
              </a:rPr>
              <a:t>Biểu đồ hình chữ nhật biểu diễn diện tích rừng nước bị phá từ 1995 đến 1998</a:t>
            </a:r>
            <a:endParaRPr lang="en-US" sz="2100">
              <a:solidFill>
                <a:srgbClr val="0000CC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0" name="AutoShape 38"/>
          <p:cNvSpPr>
            <a:spLocks noChangeArrowheads="1"/>
          </p:cNvSpPr>
          <p:nvPr/>
        </p:nvSpPr>
        <p:spPr bwMode="auto">
          <a:xfrm>
            <a:off x="3505200" y="990600"/>
            <a:ext cx="5372100" cy="1646236"/>
          </a:xfrm>
          <a:prstGeom prst="cloudCallout">
            <a:avLst>
              <a:gd name="adj1" fmla="val -31614"/>
              <a:gd name="adj2" fmla="val 119249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solidFill>
                  <a:srgbClr val="800000"/>
                </a:solidFill>
                <a:cs typeface="Times New Roman" pitchFamily="18" charset="0"/>
              </a:rPr>
              <a:t>Nhìn vào biểu đồ em có nhận xét gì về tình hình tăng, giảm diện tích rừng bị phá?</a:t>
            </a:r>
          </a:p>
        </p:txBody>
      </p:sp>
      <p:sp>
        <p:nvSpPr>
          <p:cNvPr id="31" name="Text Box 39"/>
          <p:cNvSpPr txBox="1">
            <a:spLocks noChangeArrowheads="1"/>
          </p:cNvSpPr>
          <p:nvPr/>
        </p:nvSpPr>
        <p:spPr bwMode="auto">
          <a:xfrm>
            <a:off x="3276600" y="1371600"/>
            <a:ext cx="5715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Nhận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xét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: </a:t>
            </a:r>
          </a:p>
          <a:p>
            <a:pPr marL="342900" indent="-342900" algn="just">
              <a:buFontTx/>
              <a:buChar char="-"/>
            </a:pP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Trong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những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năm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từ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1995 – 1998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rừng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nước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ta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bị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tàn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phá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nhiều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nhất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vào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năm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1995.</a:t>
            </a:r>
          </a:p>
          <a:p>
            <a:pPr marL="342900" indent="-342900" algn="just">
              <a:buFontTx/>
              <a:buChar char="-"/>
            </a:pP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Năm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1996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giảm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rất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nhiều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nhưng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từ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năm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1997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lại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có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xu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thế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+mn-lt"/>
              </a:rPr>
              <a:t>tăng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endParaRPr lang="en-US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2" name="Line 40"/>
          <p:cNvSpPr>
            <a:spLocks noChangeShapeType="1"/>
          </p:cNvSpPr>
          <p:nvPr/>
        </p:nvSpPr>
        <p:spPr bwMode="auto">
          <a:xfrm flipH="1">
            <a:off x="1647112" y="175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3" name="Line 41"/>
          <p:cNvSpPr>
            <a:spLocks noChangeShapeType="1"/>
          </p:cNvSpPr>
          <p:nvPr/>
        </p:nvSpPr>
        <p:spPr bwMode="auto">
          <a:xfrm flipH="1">
            <a:off x="1542337" y="4851014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4" name="Line 42"/>
          <p:cNvSpPr>
            <a:spLocks noChangeShapeType="1"/>
          </p:cNvSpPr>
          <p:nvPr/>
        </p:nvSpPr>
        <p:spPr bwMode="auto">
          <a:xfrm flipH="1">
            <a:off x="1570912" y="4114800"/>
            <a:ext cx="45593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5" name="Line 43"/>
          <p:cNvSpPr>
            <a:spLocks noChangeShapeType="1"/>
          </p:cNvSpPr>
          <p:nvPr/>
        </p:nvSpPr>
        <p:spPr bwMode="auto">
          <a:xfrm flipH="1">
            <a:off x="1542337" y="4343400"/>
            <a:ext cx="3333750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36" name="Group 35"/>
          <p:cNvGrpSpPr/>
          <p:nvPr/>
        </p:nvGrpSpPr>
        <p:grpSpPr>
          <a:xfrm>
            <a:off x="-5832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37" name="Chevron 36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rgbClr val="00B05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38" name="Chevron 37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39" name="Pentagon 38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smtClean="0"/>
                <a:t>2. Chú ý </a:t>
              </a:r>
              <a:endParaRPr lang="vi-VN" sz="2800"/>
            </a:p>
          </p:txBody>
        </p:sp>
      </p:grpSp>
    </p:spTree>
    <p:extLst>
      <p:ext uri="{BB962C8B-B14F-4D97-AF65-F5344CB8AC3E}">
        <p14:creationId xmlns:p14="http://schemas.microsoft.com/office/powerpoint/2010/main" xmlns="" val="334476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/>
      <p:bldP spid="29" grpId="1"/>
      <p:bldP spid="30" grpId="0" animBg="1"/>
      <p:bldP spid="30" grpId="1" animBg="1"/>
      <p:bldP spid="30" grpId="2" animBg="1"/>
      <p:bldP spid="31" grpId="0"/>
      <p:bldP spid="31" grpId="1"/>
      <p:bldP spid="32" grpId="0" animBg="1"/>
      <p:bldP spid="33" grpId="0" animBg="1"/>
      <p:bldP spid="34" grpId="0" animBg="1"/>
      <p:bldP spid="3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</TotalTime>
  <Words>1238</Words>
  <Application>Microsoft Office PowerPoint</Application>
  <PresentationFormat>On-screen Show (4:3)</PresentationFormat>
  <Paragraphs>361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Chart</vt:lpstr>
      <vt:lpstr>Slide 1</vt:lpstr>
      <vt:lpstr>Slide 2</vt:lpstr>
      <vt:lpstr>Trong thực tế có rất nhiều loại biểu đồ như: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</dc:creator>
  <cp:lastModifiedBy>Admin</cp:lastModifiedBy>
  <cp:revision>38</cp:revision>
  <dcterms:created xsi:type="dcterms:W3CDTF">2006-08-16T00:00:00Z</dcterms:created>
  <dcterms:modified xsi:type="dcterms:W3CDTF">2021-02-01T02:34:13Z</dcterms:modified>
</cp:coreProperties>
</file>