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9" r:id="rId2"/>
    <p:sldId id="290" r:id="rId3"/>
    <p:sldId id="258" r:id="rId4"/>
    <p:sldId id="262" r:id="rId5"/>
    <p:sldId id="284" r:id="rId6"/>
    <p:sldId id="263" r:id="rId7"/>
    <p:sldId id="270" r:id="rId8"/>
    <p:sldId id="271" r:id="rId9"/>
    <p:sldId id="272" r:id="rId10"/>
    <p:sldId id="286" r:id="rId11"/>
    <p:sldId id="285" r:id="rId12"/>
    <p:sldId id="281" r:id="rId13"/>
    <p:sldId id="291" r:id="rId14"/>
    <p:sldId id="282" r:id="rId15"/>
    <p:sldId id="287" r:id="rId16"/>
    <p:sldId id="273" r:id="rId17"/>
    <p:sldId id="274" r:id="rId18"/>
    <p:sldId id="275" r:id="rId19"/>
    <p:sldId id="276" r:id="rId20"/>
    <p:sldId id="280" r:id="rId21"/>
    <p:sldId id="26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504E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98728-4F5A-41E6-B486-78256AB29C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A4426-F6DC-4D69-87D0-D5AC7F076E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5393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1486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4551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2279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65D6868-890C-48D2-9645-7DC69E8DE8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514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628CD3-6546-46E8-8C26-226248ECDA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2643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066800" y="838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210185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210185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066800" y="423545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423545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66800" y="6413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6413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9600" y="6413500"/>
            <a:ext cx="914400" cy="457200"/>
          </a:xfrm>
        </p:spPr>
        <p:txBody>
          <a:bodyPr/>
          <a:lstStyle>
            <a:lvl1pPr>
              <a:defRPr/>
            </a:lvl1pPr>
          </a:lstStyle>
          <a:p>
            <a:fld id="{10C107A3-743F-416A-8B79-AD14F7767904}" type="slidenum">
              <a:rPr lang="en-US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2642899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204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105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5855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837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7200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98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225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5244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FD3ED-93C0-413D-9B82-D6AA17AA35A6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7AB9A-EF5E-47B2-8B8F-AE5A3946B5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218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slide" Target="slide5.xml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oleObject" Target="../embeddings/oleObject1.bin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12" Type="http://schemas.openxmlformats.org/officeDocument/2006/relationships/image" Target="../media/image3.emf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hyperlink" Target="file:///G:\tin%208\TTDD3.ppt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11" Type="http://schemas.openxmlformats.org/officeDocument/2006/relationships/image" Target="../media/image2.jpeg"/><Relationship Id="rId5" Type="http://schemas.openxmlformats.org/officeDocument/2006/relationships/audio" Target="../media/audio3.wav"/><Relationship Id="rId15" Type="http://schemas.openxmlformats.org/officeDocument/2006/relationships/hyperlink" Target="file:///G:\tin%208\Ngoai%20kh&#243;a1\TT3.ppt" TargetMode="External"/><Relationship Id="rId10" Type="http://schemas.openxmlformats.org/officeDocument/2006/relationships/hyperlink" Target="file:///G:\tin%208\TTDD2.ppt" TargetMode="External"/><Relationship Id="rId4" Type="http://schemas.openxmlformats.org/officeDocument/2006/relationships/audio" Target="../media/audio2.wav"/><Relationship Id="rId9" Type="http://schemas.openxmlformats.org/officeDocument/2006/relationships/hyperlink" Target="file:///G:\tin%208\TTDD1.ppt" TargetMode="External"/><Relationship Id="rId1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3.emf"/><Relationship Id="rId18" Type="http://schemas.openxmlformats.org/officeDocument/2006/relationships/slide" Target="slide16.xml"/><Relationship Id="rId3" Type="http://schemas.openxmlformats.org/officeDocument/2006/relationships/audio" Target="../media/audio1.wav"/><Relationship Id="rId21" Type="http://schemas.openxmlformats.org/officeDocument/2006/relationships/slide" Target="slide11.xml"/><Relationship Id="rId7" Type="http://schemas.openxmlformats.org/officeDocument/2006/relationships/image" Target="../media/image6.jpeg"/><Relationship Id="rId12" Type="http://schemas.openxmlformats.org/officeDocument/2006/relationships/image" Target="../media/image2.jpeg"/><Relationship Id="rId17" Type="http://schemas.openxmlformats.org/officeDocument/2006/relationships/hyperlink" Target="file:///G:\tin%208\TTDD3.ppt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file:///G:\tin%208\Ngoai%20kh&#243;a1\TT3.ppt" TargetMode="External"/><Relationship Id="rId20" Type="http://schemas.openxmlformats.org/officeDocument/2006/relationships/slide" Target="slide6.xml"/><Relationship Id="rId1" Type="http://schemas.openxmlformats.org/officeDocument/2006/relationships/vmlDrawing" Target="../drawings/vmlDrawing2.vml"/><Relationship Id="rId6" Type="http://schemas.openxmlformats.org/officeDocument/2006/relationships/slide" Target="slide12.xml"/><Relationship Id="rId11" Type="http://schemas.openxmlformats.org/officeDocument/2006/relationships/hyperlink" Target="file:///G:\tin%208\TTDD2.ppt" TargetMode="External"/><Relationship Id="rId5" Type="http://schemas.openxmlformats.org/officeDocument/2006/relationships/audio" Target="../media/audio3.wav"/><Relationship Id="rId15" Type="http://schemas.openxmlformats.org/officeDocument/2006/relationships/image" Target="../media/image1.jpeg"/><Relationship Id="rId10" Type="http://schemas.openxmlformats.org/officeDocument/2006/relationships/hyperlink" Target="file:///G:\tin%208\TTDD1.ppt" TargetMode="External"/><Relationship Id="rId19" Type="http://schemas.openxmlformats.org/officeDocument/2006/relationships/slide" Target="slide17.xml"/><Relationship Id="rId4" Type="http://schemas.openxmlformats.org/officeDocument/2006/relationships/audio" Target="../media/audio2.wav"/><Relationship Id="rId9" Type="http://schemas.openxmlformats.org/officeDocument/2006/relationships/image" Target="../media/image8.jpeg"/><Relationship Id="rId14" Type="http://schemas.openxmlformats.org/officeDocument/2006/relationships/oleObject" Target="../embeddings/oleObject2.bin"/><Relationship Id="rId2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WordArt 4"/>
          <p:cNvSpPr>
            <a:spLocks noChangeArrowheads="1" noChangeShapeType="1" noTextEdit="1"/>
          </p:cNvSpPr>
          <p:nvPr/>
        </p:nvSpPr>
        <p:spPr bwMode="auto">
          <a:xfrm>
            <a:off x="228600" y="1524000"/>
            <a:ext cx="8763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:  </a:t>
            </a:r>
            <a:r>
              <a:rPr lang="en-US" sz="3600" b="1" kern="10" dirty="0" err="1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chương</a:t>
            </a:r>
            <a:r>
              <a:rPr lang="en-US" sz="3600" b="1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III – </a:t>
            </a:r>
            <a:r>
              <a:rPr lang="en-US" sz="3600" b="1" kern="10" dirty="0" err="1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Thống</a:t>
            </a:r>
            <a:r>
              <a:rPr lang="en-US" sz="3600" b="1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kê</a:t>
            </a:r>
            <a:endParaRPr lang="en-US" sz="3600" b="1" kern="10" dirty="0">
              <a:ln w="15875">
                <a:solidFill>
                  <a:schemeClr val="bg1"/>
                </a:solidFill>
                <a:round/>
                <a:headEnd/>
                <a:tailEnd/>
              </a:ln>
              <a:solidFill>
                <a:srgbClr val="80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426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126" y="533400"/>
            <a:ext cx="7232074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srgbClr val="2504E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rgbClr val="2504E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194778" y="735904"/>
            <a:ext cx="1821874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200" b="1" i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1219200"/>
            <a:ext cx="480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srgbClr val="2504E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b="1" dirty="0" smtClean="0">
                <a:solidFill>
                  <a:srgbClr val="2504E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162800" y="1981200"/>
            <a:ext cx="3352800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endParaRPr lang="en-US" sz="2200" b="1" i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1974273"/>
            <a:ext cx="76200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srgbClr val="2504E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b="1" dirty="0" smtClean="0">
                <a:solidFill>
                  <a:srgbClr val="2504E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83066" y="1435274"/>
            <a:ext cx="3352800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endParaRPr lang="en-US" sz="2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200" b="1" i="1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2535382"/>
            <a:ext cx="5410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" y="3124200"/>
            <a:ext cx="5029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srgbClr val="2504E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200" b="1" dirty="0" smtClean="0">
                <a:solidFill>
                  <a:srgbClr val="2504E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565070" y="3165765"/>
            <a:ext cx="3962400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200" y="3733800"/>
            <a:ext cx="861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srgbClr val="2504EC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200" b="1" dirty="0" smtClean="0">
                <a:solidFill>
                  <a:srgbClr val="2504E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52400" y="4267200"/>
            <a:ext cx="3352800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2" name="Rectangle 1"/>
          <p:cNvSpPr/>
          <p:nvPr/>
        </p:nvSpPr>
        <p:spPr>
          <a:xfrm>
            <a:off x="83126" y="55602"/>
            <a:ext cx="9060874" cy="600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en-US" sz="25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2:</a:t>
            </a:r>
            <a:r>
              <a:rPr lang="en-US" sz="2500" b="1" i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500" b="1" i="1" smtClean="0">
                <a:latin typeface="Times New Roman" pitchFamily="18" charset="0"/>
                <a:cs typeface="Times New Roman" pitchFamily="18" charset="0"/>
              </a:rPr>
              <a:t>Điền vào chỗ trống để được câu khẳng định đúng</a:t>
            </a:r>
            <a:endParaRPr lang="en-US" sz="25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5-Point Star 14">
            <a:hlinkClick r:id="rId2" action="ppaction://hlinksldjump"/>
          </p:cNvPr>
          <p:cNvSpPr/>
          <p:nvPr/>
        </p:nvSpPr>
        <p:spPr>
          <a:xfrm>
            <a:off x="8763000" y="60198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362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228600" y="228600"/>
            <a:ext cx="8731830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2500" b="1" i="1" dirty="0" err="1">
                <a:solidFill>
                  <a:srgbClr val="FF0000"/>
                </a:solidFill>
                <a:cs typeface="Times New Roman" pitchFamily="18" charset="0"/>
              </a:rPr>
              <a:t>Bài</a:t>
            </a:r>
            <a:r>
              <a:rPr lang="en-US" sz="2500" b="1" i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cs typeface="Times New Roman" pitchFamily="18" charset="0"/>
              </a:rPr>
              <a:t>tập</a:t>
            </a:r>
            <a:r>
              <a:rPr lang="en-US" sz="2500" b="1" i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500" b="1" i="1" dirty="0" smtClean="0">
                <a:solidFill>
                  <a:srgbClr val="FF0000"/>
                </a:solidFill>
                <a:cs typeface="Times New Roman" pitchFamily="18" charset="0"/>
              </a:rPr>
              <a:t>2</a:t>
            </a:r>
            <a:r>
              <a:rPr lang="en-US" sz="2500" i="1" dirty="0" smtClean="0">
                <a:solidFill>
                  <a:srgbClr val="FF0000"/>
                </a:solidFill>
                <a:cs typeface="Times New Roman" pitchFamily="18" charset="0"/>
              </a:rPr>
              <a:t>:</a:t>
            </a:r>
            <a:r>
              <a:rPr lang="en-US" sz="2500" dirty="0" smtClean="0">
                <a:cs typeface="Times New Roman" pitchFamily="18" charset="0"/>
              </a:rPr>
              <a:t>  </a:t>
            </a:r>
            <a:r>
              <a:rPr lang="vi-VN" sz="2500" b="1" i="1" dirty="0">
                <a:solidFill>
                  <a:srgbClr val="000000"/>
                </a:solidFill>
                <a:latin typeface="Times New Roman"/>
              </a:rPr>
              <a:t>Điền vào chỗ trống để </a:t>
            </a:r>
            <a:r>
              <a:rPr lang="vi-VN" sz="2500" b="1" i="1" dirty="0" smtClean="0">
                <a:solidFill>
                  <a:srgbClr val="000000"/>
                </a:solidFill>
                <a:latin typeface="Times New Roman"/>
              </a:rPr>
              <a:t>được </a:t>
            </a:r>
            <a:r>
              <a:rPr lang="vi-VN" sz="2500" b="1" i="1" dirty="0">
                <a:solidFill>
                  <a:srgbClr val="000000"/>
                </a:solidFill>
                <a:latin typeface="Times New Roman"/>
              </a:rPr>
              <a:t>câu khẳng định đúng:</a:t>
            </a:r>
          </a:p>
          <a:p>
            <a:pPr marL="0" indent="0" algn="just" eaLnBrk="0" hangingPunct="0">
              <a:lnSpc>
                <a:spcPct val="150000"/>
              </a:lnSpc>
            </a:pPr>
            <a:r>
              <a:rPr lang="en-US" dirty="0" smtClean="0">
                <a:solidFill>
                  <a:srgbClr val="2504EC"/>
                </a:solidFill>
                <a:latin typeface=".VnTime" pitchFamily="34" charset="0"/>
                <a:cs typeface="Times New Roman" pitchFamily="18" charset="0"/>
              </a:rPr>
              <a:t>6.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.VnTime" pitchFamily="34" charset="0"/>
                <a:cs typeface="Times New Roman" pitchFamily="18" charset="0"/>
              </a:rPr>
              <a:t>Sè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lÇn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xuÊt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hiÖn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cña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mét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gi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¸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trÞ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trong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d·y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gi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¸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trÞ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cña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dÊu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hiÖu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lµ </a:t>
            </a:r>
            <a:endParaRPr lang="en-US" dirty="0" smtClean="0">
              <a:latin typeface=".VnTime" pitchFamily="34" charset="0"/>
              <a:cs typeface="Times New Roman" pitchFamily="18" charset="0"/>
            </a:endParaRPr>
          </a:p>
          <a:p>
            <a:pPr marL="0" indent="0" algn="just" eaLnBrk="0" hangingPunct="0">
              <a:lnSpc>
                <a:spcPct val="150000"/>
              </a:lnSpc>
            </a:pPr>
            <a:r>
              <a:rPr lang="en-US" dirty="0" smtClean="0">
                <a:latin typeface=".VnTime" pitchFamily="34" charset="0"/>
                <a:cs typeface="Times New Roman" pitchFamily="18" charset="0"/>
              </a:rPr>
              <a:t>    …    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cña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gi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¸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trÞ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®ã.</a:t>
            </a:r>
          </a:p>
          <a:p>
            <a:pPr algn="just" eaLnBrk="0" hangingPunct="0">
              <a:lnSpc>
                <a:spcPct val="150000"/>
              </a:lnSpc>
            </a:pPr>
            <a:r>
              <a:rPr lang="en-US" dirty="0">
                <a:solidFill>
                  <a:srgbClr val="0000CC"/>
                </a:solidFill>
                <a:latin typeface=".VnTime" pitchFamily="34" charset="0"/>
                <a:cs typeface="Times New Roman" pitchFamily="18" charset="0"/>
              </a:rPr>
              <a:t>7</a:t>
            </a:r>
            <a:r>
              <a:rPr lang="en-US" dirty="0" smtClean="0">
                <a:solidFill>
                  <a:srgbClr val="0000CC"/>
                </a:solidFill>
                <a:latin typeface=".VnTime" pitchFamily="34" charset="0"/>
                <a:cs typeface="Times New Roman" pitchFamily="18" charset="0"/>
              </a:rPr>
              <a:t>.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Sè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c¸c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gi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¸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trÞ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cña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dÊu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hiÖu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b»ng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tæng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c¸c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…      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.VnTime" pitchFamily="34" charset="0"/>
                <a:cs typeface="Times New Roman" pitchFamily="18" charset="0"/>
              </a:rPr>
              <a:t>cña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c¸c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gi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¸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trÞ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®ã.</a:t>
            </a:r>
          </a:p>
          <a:p>
            <a:pPr algn="just" eaLnBrk="0" hangingPunct="0">
              <a:lnSpc>
                <a:spcPct val="150000"/>
              </a:lnSpc>
            </a:pPr>
            <a:r>
              <a:rPr lang="en-US" dirty="0">
                <a:solidFill>
                  <a:srgbClr val="0000CC"/>
                </a:solidFill>
                <a:latin typeface=".VnTime" pitchFamily="34" charset="0"/>
                <a:cs typeface="Times New Roman" pitchFamily="18" charset="0"/>
              </a:rPr>
              <a:t>8</a:t>
            </a:r>
            <a:r>
              <a:rPr lang="en-US" dirty="0" smtClean="0">
                <a:solidFill>
                  <a:srgbClr val="0000CC"/>
                </a:solidFill>
                <a:latin typeface=".VnTime" pitchFamily="34" charset="0"/>
                <a:cs typeface="Times New Roman" pitchFamily="18" charset="0"/>
              </a:rPr>
              <a:t>.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Khi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c¸c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   …     </a:t>
            </a:r>
            <a:r>
              <a:rPr lang="en-US" dirty="0" err="1" smtClean="0">
                <a:latin typeface=".VnTime" pitchFamily="34" charset="0"/>
                <a:cs typeface="Times New Roman" pitchFamily="18" charset="0"/>
              </a:rPr>
              <a:t>cña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dÊu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hiÖu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cã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kho¶ng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c¸ch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trªnh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lÖch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rÊt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lín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thì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ta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kh«ng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.VnTime" pitchFamily="34" charset="0"/>
                <a:cs typeface="Times New Roman" pitchFamily="18" charset="0"/>
              </a:rPr>
              <a:t>nªn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lÊy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sè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trung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bình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céng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®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¹i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diÖn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cho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dÊu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hiÖu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®ã.</a:t>
            </a:r>
          </a:p>
          <a:p>
            <a:pPr algn="just" eaLnBrk="0" hangingPunct="0">
              <a:lnSpc>
                <a:spcPct val="150000"/>
              </a:lnSpc>
            </a:pPr>
            <a:r>
              <a:rPr lang="en-US" dirty="0">
                <a:solidFill>
                  <a:srgbClr val="0000CC"/>
                </a:solidFill>
                <a:latin typeface=".VnTime" pitchFamily="34" charset="0"/>
                <a:cs typeface="Times New Roman" pitchFamily="18" charset="0"/>
              </a:rPr>
              <a:t>9</a:t>
            </a:r>
            <a:r>
              <a:rPr lang="en-US" dirty="0" smtClean="0">
                <a:solidFill>
                  <a:srgbClr val="0000CC"/>
                </a:solidFill>
                <a:latin typeface=".VnTime" pitchFamily="34" charset="0"/>
                <a:cs typeface="Times New Roman" pitchFamily="18" charset="0"/>
              </a:rPr>
              <a:t>.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Mèt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cña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dÊu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hiÖu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lµ 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 …       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cã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tÇn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sè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err="1">
                <a:latin typeface=".VnTime" pitchFamily="34" charset="0"/>
                <a:cs typeface="Times New Roman" pitchFamily="18" charset="0"/>
              </a:rPr>
              <a:t>lín</a:t>
            </a:r>
            <a:r>
              <a:rPr lang="en-US">
                <a:latin typeface=".VnTime" pitchFamily="34" charset="0"/>
                <a:cs typeface="Times New Roman" pitchFamily="18" charset="0"/>
              </a:rPr>
              <a:t> </a:t>
            </a:r>
            <a:r>
              <a:rPr lang="en-US" smtClean="0">
                <a:latin typeface=".VnTime" pitchFamily="34" charset="0"/>
                <a:cs typeface="Times New Roman" pitchFamily="18" charset="0"/>
              </a:rPr>
              <a:t>nhÊt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trong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b¶ng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tÇn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sè</a:t>
            </a:r>
            <a:endParaRPr lang="en-US" dirty="0">
              <a:latin typeface=".VnTime" pitchFamily="34" charset="0"/>
              <a:cs typeface="Times New Roman" pitchFamily="18" charset="0"/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en-US" dirty="0" smtClean="0">
                <a:solidFill>
                  <a:srgbClr val="0000CC"/>
                </a:solidFill>
                <a:latin typeface=".VnTime" pitchFamily="34" charset="0"/>
                <a:cs typeface="Times New Roman" pitchFamily="18" charset="0"/>
              </a:rPr>
              <a:t>10.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Sè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trung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bình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céng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cña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dÊu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hiÖu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>
                <a:latin typeface=".VnTime" pitchFamily="34" charset="0"/>
                <a:cs typeface="Times New Roman" pitchFamily="18" charset="0"/>
              </a:rPr>
              <a:t>(   </a:t>
            </a:r>
            <a:r>
              <a:rPr lang="en-US" smtClean="0">
                <a:latin typeface=".VnTime" pitchFamily="34" charset="0"/>
                <a:cs typeface="Times New Roman" pitchFamily="18" charset="0"/>
              </a:rPr>
              <a:t>   ) ®­</a:t>
            </a:r>
            <a:r>
              <a:rPr lang="en-US" dirty="0" err="1" smtClean="0">
                <a:latin typeface=".VnTime" pitchFamily="34" charset="0"/>
                <a:cs typeface="Times New Roman" pitchFamily="18" charset="0"/>
              </a:rPr>
              <a:t>îc</a:t>
            </a:r>
            <a:r>
              <a:rPr lang="en-US" dirty="0" smtClean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tÝnh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b»ng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c«ng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.VnTime" pitchFamily="34" charset="0"/>
                <a:cs typeface="Times New Roman" pitchFamily="18" charset="0"/>
              </a:rPr>
              <a:t>thøc</a:t>
            </a:r>
            <a:r>
              <a:rPr lang="en-US" dirty="0">
                <a:latin typeface=".VnTime" pitchFamily="34" charset="0"/>
                <a:cs typeface="Times New Roman" pitchFamily="18" charset="0"/>
              </a:rPr>
              <a:t>:</a:t>
            </a:r>
          </a:p>
          <a:p>
            <a:pPr algn="just" eaLnBrk="0" hangingPunct="0"/>
            <a:endParaRPr lang="en-US" dirty="0">
              <a:latin typeface=".VnTime" pitchFamily="34" charset="0"/>
              <a:cs typeface="Times New Roman" pitchFamily="18" charset="0"/>
            </a:endParaRPr>
          </a:p>
          <a:p>
            <a:pPr algn="just" eaLnBrk="0" hangingPunct="0">
              <a:lnSpc>
                <a:spcPct val="150000"/>
              </a:lnSpc>
            </a:pPr>
            <a:endParaRPr lang="en-US" sz="1800" dirty="0">
              <a:latin typeface=".VnTime" pitchFamily="34" charset="0"/>
              <a:cs typeface="Times New Roman" pitchFamily="18" charset="0"/>
            </a:endParaRPr>
          </a:p>
        </p:txBody>
      </p:sp>
      <p:graphicFrame>
        <p:nvGraphicFramePr>
          <p:cNvPr id="154656" name="Object 32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xmlns="" val="2402206523"/>
              </p:ext>
            </p:extLst>
          </p:nvPr>
        </p:nvGraphicFramePr>
        <p:xfrm>
          <a:off x="2057400" y="5838825"/>
          <a:ext cx="1295400" cy="423863"/>
        </p:xfrm>
        <a:graphic>
          <a:graphicData uri="http://schemas.openxmlformats.org/presentationml/2006/ole">
            <p:oleObj spid="_x0000_s10322" name="Equation" r:id="rId3" imgW="698500" imgH="228600" progId="Equation.DSMT4">
              <p:embed/>
            </p:oleObj>
          </a:graphicData>
        </a:graphic>
      </p:graphicFrame>
      <p:sp>
        <p:nvSpPr>
          <p:cNvPr id="154633" name="Text Box 9"/>
          <p:cNvSpPr txBox="1">
            <a:spLocks noChangeArrowheads="1"/>
          </p:cNvSpPr>
          <p:nvPr/>
        </p:nvSpPr>
        <p:spPr bwMode="auto">
          <a:xfrm>
            <a:off x="2743200" y="5762625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4634" name="Text Box 10"/>
          <p:cNvSpPr txBox="1">
            <a:spLocks noChangeArrowheads="1"/>
          </p:cNvSpPr>
          <p:nvPr/>
        </p:nvSpPr>
        <p:spPr bwMode="auto">
          <a:xfrm>
            <a:off x="381000" y="1265883"/>
            <a:ext cx="1447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>
                <a:solidFill>
                  <a:srgbClr val="0033CC"/>
                </a:solidFill>
                <a:latin typeface=".VnTime" pitchFamily="34" charset="0"/>
              </a:rPr>
              <a:t>tÇn</a:t>
            </a:r>
            <a:r>
              <a:rPr lang="en-US" sz="2400" b="1" i="1" dirty="0">
                <a:solidFill>
                  <a:srgbClr val="0033CC"/>
                </a:solidFill>
                <a:latin typeface=".VnTime" pitchFamily="34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.VnTime" pitchFamily="34" charset="0"/>
              </a:rPr>
              <a:t>sè</a:t>
            </a:r>
            <a:endParaRPr lang="en-US" sz="2400" b="1" i="1" dirty="0">
              <a:solidFill>
                <a:srgbClr val="0033CC"/>
              </a:solidFill>
              <a:latin typeface=".VnTime" pitchFamily="34" charset="0"/>
            </a:endParaRPr>
          </a:p>
        </p:txBody>
      </p:sp>
      <p:sp>
        <p:nvSpPr>
          <p:cNvPr id="154635" name="Text Box 11"/>
          <p:cNvSpPr txBox="1">
            <a:spLocks noChangeArrowheads="1"/>
          </p:cNvSpPr>
          <p:nvPr/>
        </p:nvSpPr>
        <p:spPr bwMode="auto">
          <a:xfrm>
            <a:off x="5638800" y="1816274"/>
            <a:ext cx="1447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>
                <a:solidFill>
                  <a:srgbClr val="0033CC"/>
                </a:solidFill>
                <a:latin typeface=".VnTime" pitchFamily="34" charset="0"/>
              </a:rPr>
              <a:t>tÇn</a:t>
            </a:r>
            <a:r>
              <a:rPr lang="en-US" sz="2400" b="1" i="1" dirty="0">
                <a:solidFill>
                  <a:srgbClr val="0033CC"/>
                </a:solidFill>
                <a:latin typeface=".VnTime" pitchFamily="34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.VnTime" pitchFamily="34" charset="0"/>
              </a:rPr>
              <a:t>sè</a:t>
            </a:r>
            <a:endParaRPr lang="en-US" sz="2400" b="1" i="1" dirty="0">
              <a:solidFill>
                <a:srgbClr val="0033CC"/>
              </a:solidFill>
              <a:latin typeface=".VnTime" pitchFamily="34" charset="0"/>
            </a:endParaRPr>
          </a:p>
        </p:txBody>
      </p:sp>
      <p:sp>
        <p:nvSpPr>
          <p:cNvPr id="154636" name="Text Box 12"/>
          <p:cNvSpPr txBox="1">
            <a:spLocks noChangeArrowheads="1"/>
          </p:cNvSpPr>
          <p:nvPr/>
        </p:nvSpPr>
        <p:spPr bwMode="auto">
          <a:xfrm>
            <a:off x="1676400" y="2362200"/>
            <a:ext cx="114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</a:rPr>
              <a:t>giá</a:t>
            </a:r>
            <a:r>
              <a:rPr lang="en-US" sz="2400" b="1" i="1" dirty="0">
                <a:solidFill>
                  <a:srgbClr val="0033CC"/>
                </a:solidFill>
                <a:latin typeface=".VnTime" pitchFamily="34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.VnTime" pitchFamily="34" charset="0"/>
              </a:rPr>
              <a:t>trÞ</a:t>
            </a:r>
            <a:endParaRPr lang="en-US" sz="2400" b="1" i="1" dirty="0">
              <a:solidFill>
                <a:srgbClr val="0033CC"/>
              </a:solidFill>
              <a:latin typeface=".VnTime" pitchFamily="34" charset="0"/>
            </a:endParaRPr>
          </a:p>
        </p:txBody>
      </p:sp>
      <p:sp>
        <p:nvSpPr>
          <p:cNvPr id="154637" name="Text Box 13"/>
          <p:cNvSpPr txBox="1">
            <a:spLocks noChangeArrowheads="1"/>
          </p:cNvSpPr>
          <p:nvPr/>
        </p:nvSpPr>
        <p:spPr bwMode="auto">
          <a:xfrm>
            <a:off x="3099433" y="3454052"/>
            <a:ext cx="114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</a:rPr>
              <a:t>giá</a:t>
            </a:r>
            <a:r>
              <a:rPr lang="en-US" sz="2400" b="1" i="1" dirty="0">
                <a:solidFill>
                  <a:srgbClr val="0033CC"/>
                </a:solidFill>
                <a:latin typeface=".VnTime" pitchFamily="34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.VnTime" pitchFamily="34" charset="0"/>
              </a:rPr>
              <a:t>trÞ</a:t>
            </a:r>
            <a:endParaRPr lang="en-US" sz="2400" b="1" i="1" dirty="0">
              <a:solidFill>
                <a:srgbClr val="0033CC"/>
              </a:solidFill>
              <a:latin typeface=".VnTime" pitchFamily="34" charset="0"/>
            </a:endParaRPr>
          </a:p>
        </p:txBody>
      </p:sp>
      <p:grpSp>
        <p:nvGrpSpPr>
          <p:cNvPr id="154638" name="Group 14"/>
          <p:cNvGrpSpPr>
            <a:grpSpLocks/>
          </p:cNvGrpSpPr>
          <p:nvPr/>
        </p:nvGrpSpPr>
        <p:grpSpPr bwMode="auto">
          <a:xfrm>
            <a:off x="2152288" y="4495800"/>
            <a:ext cx="4553311" cy="1021637"/>
            <a:chOff x="1143" y="1700"/>
            <a:chExt cx="2817" cy="499"/>
          </a:xfrm>
        </p:grpSpPr>
        <p:graphicFrame>
          <p:nvGraphicFramePr>
            <p:cNvPr id="154639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802361592"/>
                </p:ext>
              </p:extLst>
            </p:nvPr>
          </p:nvGraphicFramePr>
          <p:xfrm>
            <a:off x="1143" y="1700"/>
            <a:ext cx="340" cy="402"/>
          </p:xfrm>
          <a:graphic>
            <a:graphicData uri="http://schemas.openxmlformats.org/presentationml/2006/ole">
              <p:oleObj spid="_x0000_s10323" name="Equation" r:id="rId4" imgW="126835" imgH="152202" progId="Equation.DSMT4">
                <p:embed/>
              </p:oleObj>
            </a:graphicData>
          </a:graphic>
        </p:graphicFrame>
        <p:sp>
          <p:nvSpPr>
            <p:cNvPr id="154640" name="Text Box 16"/>
            <p:cNvSpPr txBox="1">
              <a:spLocks noChangeArrowheads="1"/>
            </p:cNvSpPr>
            <p:nvPr/>
          </p:nvSpPr>
          <p:spPr bwMode="auto">
            <a:xfrm>
              <a:off x="1585" y="1730"/>
              <a:ext cx="237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 dirty="0">
                  <a:solidFill>
                    <a:srgbClr val="0000CC"/>
                  </a:solidFill>
                  <a:latin typeface=".VnTime" pitchFamily="34" charset="0"/>
                </a:rPr>
                <a:t>x</a:t>
              </a:r>
              <a:r>
                <a:rPr lang="en-US" sz="2000" b="1" baseline="-25000" dirty="0">
                  <a:solidFill>
                    <a:srgbClr val="0000CC"/>
                  </a:solidFill>
                  <a:latin typeface=".VnTime" pitchFamily="34" charset="0"/>
                </a:rPr>
                <a:t>1</a:t>
              </a:r>
              <a:r>
                <a:rPr lang="en-US" sz="2000" b="1" dirty="0">
                  <a:solidFill>
                    <a:srgbClr val="0000CC"/>
                  </a:solidFill>
                  <a:latin typeface=".VnTime" pitchFamily="34" charset="0"/>
                </a:rPr>
                <a:t>.n</a:t>
              </a:r>
              <a:r>
                <a:rPr lang="en-US" sz="2000" b="1" baseline="-25000" dirty="0">
                  <a:solidFill>
                    <a:srgbClr val="0000CC"/>
                  </a:solidFill>
                  <a:latin typeface=".VnTime" pitchFamily="34" charset="0"/>
                </a:rPr>
                <a:t>1 </a:t>
              </a:r>
              <a:r>
                <a:rPr lang="en-US" sz="2000" b="1" dirty="0">
                  <a:solidFill>
                    <a:srgbClr val="0000CC"/>
                  </a:solidFill>
                  <a:latin typeface=".VnTime" pitchFamily="34" charset="0"/>
                </a:rPr>
                <a:t>+ x</a:t>
              </a:r>
              <a:r>
                <a:rPr lang="en-US" sz="2000" b="1" baseline="-25000" dirty="0">
                  <a:solidFill>
                    <a:srgbClr val="0000CC"/>
                  </a:solidFill>
                  <a:latin typeface=".VnTime" pitchFamily="34" charset="0"/>
                </a:rPr>
                <a:t>2</a:t>
              </a:r>
              <a:r>
                <a:rPr lang="en-US" sz="2000" b="1" dirty="0">
                  <a:solidFill>
                    <a:srgbClr val="0000CC"/>
                  </a:solidFill>
                  <a:latin typeface=".VnTime" pitchFamily="34" charset="0"/>
                </a:rPr>
                <a:t>.n</a:t>
              </a:r>
              <a:r>
                <a:rPr lang="en-US" sz="2000" b="1" baseline="-25000" dirty="0">
                  <a:solidFill>
                    <a:srgbClr val="0000CC"/>
                  </a:solidFill>
                  <a:latin typeface=".VnTime" pitchFamily="34" charset="0"/>
                </a:rPr>
                <a:t>2</a:t>
              </a:r>
              <a:r>
                <a:rPr lang="en-US" sz="2000" b="1" dirty="0">
                  <a:solidFill>
                    <a:srgbClr val="0000CC"/>
                  </a:solidFill>
                  <a:latin typeface=".VnTime" pitchFamily="34" charset="0"/>
                </a:rPr>
                <a:t> +x</a:t>
              </a:r>
              <a:r>
                <a:rPr lang="en-US" sz="2000" b="1" baseline="-25000" dirty="0">
                  <a:solidFill>
                    <a:srgbClr val="0000CC"/>
                  </a:solidFill>
                  <a:latin typeface=".VnTime" pitchFamily="34" charset="0"/>
                </a:rPr>
                <a:t>3</a:t>
              </a:r>
              <a:r>
                <a:rPr lang="en-US" sz="2000" b="1" dirty="0">
                  <a:solidFill>
                    <a:srgbClr val="0000CC"/>
                  </a:solidFill>
                  <a:latin typeface=".VnTime" pitchFamily="34" charset="0"/>
                </a:rPr>
                <a:t>.n</a:t>
              </a:r>
              <a:r>
                <a:rPr lang="en-US" sz="2000" b="1" baseline="-25000" dirty="0">
                  <a:solidFill>
                    <a:srgbClr val="0000CC"/>
                  </a:solidFill>
                  <a:latin typeface=".VnTime" pitchFamily="34" charset="0"/>
                </a:rPr>
                <a:t>3</a:t>
              </a:r>
              <a:r>
                <a:rPr lang="en-US" sz="2000" b="1" dirty="0">
                  <a:solidFill>
                    <a:srgbClr val="0000CC"/>
                  </a:solidFill>
                  <a:latin typeface=".VnTime" pitchFamily="34" charset="0"/>
                </a:rPr>
                <a:t> + … + </a:t>
              </a:r>
              <a:r>
                <a:rPr lang="en-US" sz="2000" b="1" dirty="0" err="1">
                  <a:solidFill>
                    <a:srgbClr val="0000CC"/>
                  </a:solidFill>
                  <a:latin typeface=".VnTime" pitchFamily="34" charset="0"/>
                </a:rPr>
                <a:t>x</a:t>
              </a:r>
              <a:r>
                <a:rPr lang="en-US" sz="2000" b="1" baseline="-25000" dirty="0" err="1">
                  <a:solidFill>
                    <a:srgbClr val="0000CC"/>
                  </a:solidFill>
                  <a:latin typeface=".VnTime" pitchFamily="34" charset="0"/>
                </a:rPr>
                <a:t>k</a:t>
              </a:r>
              <a:r>
                <a:rPr lang="en-US" sz="2000" b="1" baseline="-25000" dirty="0">
                  <a:solidFill>
                    <a:srgbClr val="0000CC"/>
                  </a:solidFill>
                  <a:latin typeface=".VnTime" pitchFamily="34" charset="0"/>
                </a:rPr>
                <a:t>.</a:t>
              </a:r>
              <a:r>
                <a:rPr lang="en-US" sz="2000" b="1" dirty="0">
                  <a:solidFill>
                    <a:srgbClr val="0000CC"/>
                  </a:solidFill>
                  <a:latin typeface=".VnTime" pitchFamily="34" charset="0"/>
                </a:rPr>
                <a:t>.</a:t>
              </a:r>
              <a:r>
                <a:rPr lang="en-US" sz="2000" b="1" dirty="0" err="1">
                  <a:solidFill>
                    <a:srgbClr val="0000CC"/>
                  </a:solidFill>
                  <a:latin typeface=".VnTime" pitchFamily="34" charset="0"/>
                </a:rPr>
                <a:t>n</a:t>
              </a:r>
              <a:r>
                <a:rPr lang="en-US" sz="2000" b="1" baseline="-25000" dirty="0" err="1">
                  <a:solidFill>
                    <a:srgbClr val="0000CC"/>
                  </a:solidFill>
                  <a:latin typeface=".VnTime" pitchFamily="34" charset="0"/>
                </a:rPr>
                <a:t>k</a:t>
              </a:r>
              <a:endParaRPr lang="en-US" sz="2000" b="1" dirty="0">
                <a:solidFill>
                  <a:srgbClr val="0000CC"/>
                </a:solidFill>
                <a:latin typeface=".VnTime" pitchFamily="34" charset="0"/>
              </a:endParaRPr>
            </a:p>
          </p:txBody>
        </p:sp>
        <p:sp>
          <p:nvSpPr>
            <p:cNvPr id="154641" name="Text Box 17"/>
            <p:cNvSpPr txBox="1">
              <a:spLocks noChangeArrowheads="1"/>
            </p:cNvSpPr>
            <p:nvPr/>
          </p:nvSpPr>
          <p:spPr bwMode="auto">
            <a:xfrm>
              <a:off x="1842" y="1947"/>
              <a:ext cx="139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 dirty="0">
                  <a:solidFill>
                    <a:srgbClr val="0000CC"/>
                  </a:solidFill>
                  <a:latin typeface=".VnTime" pitchFamily="34" charset="0"/>
                </a:rPr>
                <a:t>N</a:t>
              </a:r>
              <a:endParaRPr lang="en-US" sz="1800" dirty="0">
                <a:solidFill>
                  <a:srgbClr val="0000CC"/>
                </a:solidFill>
                <a:latin typeface=".VnTime" pitchFamily="34" charset="0"/>
              </a:endParaRPr>
            </a:p>
          </p:txBody>
        </p:sp>
        <p:sp>
          <p:nvSpPr>
            <p:cNvPr id="154642" name="Text Box 18"/>
            <p:cNvSpPr txBox="1">
              <a:spLocks noChangeArrowheads="1"/>
            </p:cNvSpPr>
            <p:nvPr/>
          </p:nvSpPr>
          <p:spPr bwMode="auto">
            <a:xfrm>
              <a:off x="1420" y="1833"/>
              <a:ext cx="42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US" sz="2400" dirty="0">
                  <a:latin typeface=".VnTime" pitchFamily="34" charset="0"/>
                </a:rPr>
                <a:t>=</a:t>
              </a:r>
            </a:p>
          </p:txBody>
        </p:sp>
        <p:sp>
          <p:nvSpPr>
            <p:cNvPr id="154643" name="Line 19"/>
            <p:cNvSpPr>
              <a:spLocks noChangeShapeType="1"/>
            </p:cNvSpPr>
            <p:nvPr/>
          </p:nvSpPr>
          <p:spPr bwMode="auto">
            <a:xfrm>
              <a:off x="1618" y="1963"/>
              <a:ext cx="19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646" name="Rectangle 22"/>
          <p:cNvSpPr>
            <a:spLocks noChangeArrowheads="1"/>
          </p:cNvSpPr>
          <p:nvPr/>
        </p:nvSpPr>
        <p:spPr bwMode="auto">
          <a:xfrm>
            <a:off x="838200" y="5257800"/>
            <a:ext cx="7772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 err="1">
                <a:latin typeface=".VnTime" pitchFamily="34" charset="0"/>
              </a:rPr>
              <a:t>Trong</a:t>
            </a:r>
            <a:r>
              <a:rPr lang="en-US" sz="2000" dirty="0">
                <a:latin typeface=".VnTime" pitchFamily="34" charset="0"/>
              </a:rPr>
              <a:t> ®ã: </a:t>
            </a:r>
          </a:p>
          <a:p>
            <a:r>
              <a:rPr lang="en-US" sz="2000" dirty="0">
                <a:latin typeface=".VnTime" pitchFamily="34" charset="0"/>
              </a:rPr>
              <a:t>                                </a:t>
            </a:r>
            <a:r>
              <a:rPr lang="en-US" sz="2000" dirty="0" smtClean="0">
                <a:latin typeface=".VnTime" pitchFamily="34" charset="0"/>
              </a:rPr>
              <a:t>        lµ </a:t>
            </a:r>
            <a:r>
              <a:rPr lang="en-US" sz="2000" dirty="0" err="1">
                <a:latin typeface=".VnTime" pitchFamily="34" charset="0"/>
              </a:rPr>
              <a:t>c¸c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gi</a:t>
            </a:r>
            <a:r>
              <a:rPr lang="en-US" sz="2000" dirty="0">
                <a:latin typeface=".VnTime" pitchFamily="34" charset="0"/>
              </a:rPr>
              <a:t>¸ </a:t>
            </a:r>
            <a:r>
              <a:rPr lang="en-US" sz="2000" dirty="0" err="1">
                <a:latin typeface=".VnTime" pitchFamily="34" charset="0"/>
              </a:rPr>
              <a:t>trÞ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kh¸c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nhau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cña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dÊu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hiÖu</a:t>
            </a:r>
            <a:r>
              <a:rPr lang="en-US" sz="2000" dirty="0">
                <a:latin typeface=".VnTime" pitchFamily="34" charset="0"/>
              </a:rPr>
              <a:t>.</a:t>
            </a:r>
          </a:p>
          <a:p>
            <a:r>
              <a:rPr lang="en-US" sz="2000" dirty="0">
                <a:latin typeface=".VnTime" pitchFamily="34" charset="0"/>
              </a:rPr>
              <a:t>                  </a:t>
            </a:r>
            <a:r>
              <a:rPr lang="en-US" sz="2000" dirty="0" smtClean="0">
                <a:latin typeface=".VnTime" pitchFamily="34" charset="0"/>
              </a:rPr>
              <a:t>                      </a:t>
            </a:r>
            <a:r>
              <a:rPr lang="en-US" sz="2000" dirty="0">
                <a:latin typeface=".VnTime" pitchFamily="34" charset="0"/>
              </a:rPr>
              <a:t>lµ </a:t>
            </a:r>
            <a:r>
              <a:rPr lang="en-US" sz="2000" dirty="0" err="1">
                <a:latin typeface=".VnTime" pitchFamily="34" charset="0"/>
              </a:rPr>
              <a:t>c¸c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tÇn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sè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 smtClean="0">
                <a:latin typeface=".VnTime" pitchFamily="34" charset="0"/>
              </a:rPr>
              <a:t>t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000" dirty="0" err="1" smtClean="0">
                <a:latin typeface=".VnTime" pitchFamily="34" charset="0"/>
              </a:rPr>
              <a:t>­¬</a:t>
            </a:r>
            <a:r>
              <a:rPr lang="en-US" sz="2000" dirty="0" err="1">
                <a:latin typeface=".VnTime" pitchFamily="34" charset="0"/>
              </a:rPr>
              <a:t>ng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øng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cña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c¸c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gi</a:t>
            </a:r>
            <a:r>
              <a:rPr lang="en-US" sz="2000" dirty="0">
                <a:latin typeface=".VnTime" pitchFamily="34" charset="0"/>
              </a:rPr>
              <a:t>¸ </a:t>
            </a:r>
            <a:r>
              <a:rPr lang="en-US" sz="2000" dirty="0" err="1">
                <a:latin typeface=".VnTime" pitchFamily="34" charset="0"/>
              </a:rPr>
              <a:t>trÞ</a:t>
            </a:r>
            <a:r>
              <a:rPr lang="en-US" sz="2000" dirty="0">
                <a:latin typeface=".VnTime" pitchFamily="34" charset="0"/>
              </a:rPr>
              <a:t> ®ã.</a:t>
            </a:r>
          </a:p>
          <a:p>
            <a:r>
              <a:rPr lang="en-US" sz="2000" dirty="0">
                <a:latin typeface=".VnTime" pitchFamily="34" charset="0"/>
              </a:rPr>
              <a:t>N: </a:t>
            </a:r>
            <a:r>
              <a:rPr lang="en-US" sz="2000" dirty="0" err="1">
                <a:latin typeface=".VnTime" pitchFamily="34" charset="0"/>
              </a:rPr>
              <a:t>sè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c¸c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gi</a:t>
            </a:r>
            <a:r>
              <a:rPr lang="en-US" sz="2000" dirty="0">
                <a:latin typeface=".VnTime" pitchFamily="34" charset="0"/>
              </a:rPr>
              <a:t>¸ </a:t>
            </a:r>
            <a:r>
              <a:rPr lang="en-US" sz="2000" dirty="0" err="1">
                <a:latin typeface=".VnTime" pitchFamily="34" charset="0"/>
              </a:rPr>
              <a:t>trÞ</a:t>
            </a:r>
            <a:endParaRPr lang="en-US" sz="2000" dirty="0">
              <a:latin typeface=".VnTime" pitchFamily="34" charset="0"/>
            </a:endParaRPr>
          </a:p>
        </p:txBody>
      </p:sp>
      <p:graphicFrame>
        <p:nvGraphicFramePr>
          <p:cNvPr id="154660" name="Object 36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3594900884"/>
              </p:ext>
            </p:extLst>
          </p:nvPr>
        </p:nvGraphicFramePr>
        <p:xfrm>
          <a:off x="2057400" y="5591175"/>
          <a:ext cx="1219200" cy="400050"/>
        </p:xfrm>
        <a:graphic>
          <a:graphicData uri="http://schemas.openxmlformats.org/presentationml/2006/ole">
            <p:oleObj spid="_x0000_s10324" name="Equation" r:id="rId5" imgW="698500" imgH="228600" progId="Equation.DSMT4">
              <p:embed/>
            </p:oleObj>
          </a:graphicData>
        </a:graphic>
      </p:graphicFrame>
      <p:graphicFrame>
        <p:nvGraphicFramePr>
          <p:cNvPr id="154665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51278542"/>
              </p:ext>
            </p:extLst>
          </p:nvPr>
        </p:nvGraphicFramePr>
        <p:xfrm>
          <a:off x="4876800" y="4038600"/>
          <a:ext cx="381000" cy="435131"/>
        </p:xfrm>
        <a:graphic>
          <a:graphicData uri="http://schemas.openxmlformats.org/presentationml/2006/ole">
            <p:oleObj spid="_x0000_s10325" name="Equation" r:id="rId6" imgW="177569" imgH="202936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70267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5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5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5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5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54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54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4" grpId="0"/>
      <p:bldP spid="154635" grpId="0"/>
      <p:bldP spid="154636" grpId="0"/>
      <p:bldP spid="154637" grpId="0"/>
      <p:bldP spid="1546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109" name="Group 5"/>
          <p:cNvGrpSpPr>
            <a:grpSpLocks/>
          </p:cNvGrpSpPr>
          <p:nvPr/>
        </p:nvGrpSpPr>
        <p:grpSpPr bwMode="auto">
          <a:xfrm>
            <a:off x="230188" y="685800"/>
            <a:ext cx="7694612" cy="5791200"/>
            <a:chOff x="783" y="658"/>
            <a:chExt cx="4479" cy="3458"/>
          </a:xfrm>
        </p:grpSpPr>
        <p:pic>
          <p:nvPicPr>
            <p:cNvPr id="175110" name="Picture 6" descr="bai 20-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8" y="658"/>
              <a:ext cx="4464" cy="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5111" name="Group 7"/>
            <p:cNvGrpSpPr>
              <a:grpSpLocks/>
            </p:cNvGrpSpPr>
            <p:nvPr/>
          </p:nvGrpSpPr>
          <p:grpSpPr bwMode="auto">
            <a:xfrm>
              <a:off x="783" y="1044"/>
              <a:ext cx="2928" cy="3072"/>
              <a:chOff x="0" y="960"/>
              <a:chExt cx="2928" cy="3072"/>
            </a:xfrm>
          </p:grpSpPr>
          <p:pic>
            <p:nvPicPr>
              <p:cNvPr id="175112" name="Picture 8" descr="bai 20-0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960"/>
                <a:ext cx="2928" cy="17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5113" name="Picture 9" descr="bai 20-0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" y="2688"/>
                <a:ext cx="2907" cy="13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5114" name="Text Box 10"/>
          <p:cNvSpPr txBox="1">
            <a:spLocks noChangeArrowheads="1"/>
          </p:cNvSpPr>
          <p:nvPr/>
        </p:nvSpPr>
        <p:spPr bwMode="auto">
          <a:xfrm>
            <a:off x="5410200" y="1524000"/>
            <a:ext cx="350519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rgbClr val="800000"/>
                </a:solidFill>
                <a:latin typeface=".VnTime" pitchFamily="34" charset="0"/>
              </a:rPr>
              <a:t>a) </a:t>
            </a:r>
            <a:r>
              <a:rPr lang="en-US" dirty="0" err="1">
                <a:solidFill>
                  <a:srgbClr val="800000"/>
                </a:solidFill>
                <a:latin typeface=".VnTime" pitchFamily="34" charset="0"/>
              </a:rPr>
              <a:t>DÊu</a:t>
            </a:r>
            <a:r>
              <a:rPr lang="en-US" dirty="0">
                <a:solidFill>
                  <a:srgbClr val="800000"/>
                </a:solidFill>
                <a:latin typeface=".VnTime" pitchFamily="34" charset="0"/>
              </a:rPr>
              <a:t> </a:t>
            </a:r>
            <a:r>
              <a:rPr lang="en-US" dirty="0" err="1">
                <a:solidFill>
                  <a:srgbClr val="800000"/>
                </a:solidFill>
                <a:latin typeface=".VnTime" pitchFamily="34" charset="0"/>
              </a:rPr>
              <a:t>hiÖu</a:t>
            </a:r>
            <a:r>
              <a:rPr lang="en-US" dirty="0">
                <a:solidFill>
                  <a:srgbClr val="800000"/>
                </a:solidFill>
                <a:latin typeface=".VnTime" pitchFamily="34" charset="0"/>
              </a:rPr>
              <a:t> ë ®©y lµ g×?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rgbClr val="0000CC"/>
                </a:solidFill>
                <a:latin typeface=".VnTime" pitchFamily="34" charset="0"/>
              </a:rPr>
              <a:t>b) </a:t>
            </a:r>
            <a:r>
              <a:rPr lang="en-US" dirty="0" err="1">
                <a:solidFill>
                  <a:srgbClr val="0000CC"/>
                </a:solidFill>
                <a:latin typeface=".VnTime" pitchFamily="34" charset="0"/>
              </a:rPr>
              <a:t>LËp</a:t>
            </a:r>
            <a:r>
              <a:rPr lang="en-US" dirty="0">
                <a:solidFill>
                  <a:srgbClr val="0000CC"/>
                </a:solidFill>
                <a:latin typeface=".VnTime" pitchFamily="34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.VnTime" pitchFamily="34" charset="0"/>
              </a:rPr>
              <a:t>b¶ng</a:t>
            </a:r>
            <a:r>
              <a:rPr lang="en-US" dirty="0">
                <a:solidFill>
                  <a:srgbClr val="0000CC"/>
                </a:solidFill>
                <a:latin typeface=".VnTime" pitchFamily="34" charset="0"/>
              </a:rPr>
              <a:t> “</a:t>
            </a:r>
            <a:r>
              <a:rPr lang="en-US" dirty="0" err="1">
                <a:solidFill>
                  <a:srgbClr val="0000CC"/>
                </a:solidFill>
                <a:latin typeface=".VnTime" pitchFamily="34" charset="0"/>
              </a:rPr>
              <a:t>tÇn</a:t>
            </a:r>
            <a:r>
              <a:rPr lang="en-US" dirty="0">
                <a:solidFill>
                  <a:srgbClr val="0000CC"/>
                </a:solidFill>
                <a:latin typeface=".VnTime" pitchFamily="34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.VnTime" pitchFamily="34" charset="0"/>
              </a:rPr>
              <a:t>sè</a:t>
            </a:r>
            <a:r>
              <a:rPr lang="en-US" dirty="0">
                <a:solidFill>
                  <a:srgbClr val="0000CC"/>
                </a:solidFill>
                <a:latin typeface=".VnTime" pitchFamily="34" charset="0"/>
              </a:rPr>
              <a:t>”.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rgbClr val="0000CC"/>
                </a:solidFill>
                <a:latin typeface=".VnTime" pitchFamily="34" charset="0"/>
              </a:rPr>
              <a:t>c) </a:t>
            </a:r>
            <a:r>
              <a:rPr lang="en-US" dirty="0" err="1">
                <a:solidFill>
                  <a:srgbClr val="0000CC"/>
                </a:solidFill>
                <a:latin typeface=".VnTime" pitchFamily="34" charset="0"/>
              </a:rPr>
              <a:t>Dùng</a:t>
            </a:r>
            <a:r>
              <a:rPr lang="en-US" dirty="0">
                <a:solidFill>
                  <a:srgbClr val="0000CC"/>
                </a:solidFill>
                <a:latin typeface=".VnTime" pitchFamily="34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.VnTime" pitchFamily="34" charset="0"/>
              </a:rPr>
              <a:t>biÓu</a:t>
            </a:r>
            <a:r>
              <a:rPr lang="en-US" dirty="0">
                <a:solidFill>
                  <a:srgbClr val="0000CC"/>
                </a:solidFill>
                <a:latin typeface=".VnTime" pitchFamily="34" charset="0"/>
              </a:rPr>
              <a:t> ®å ®o¹n th¼ng.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rgbClr val="0000CC"/>
                </a:solidFill>
                <a:latin typeface=".VnTime" pitchFamily="34" charset="0"/>
              </a:rPr>
              <a:t>d) </a:t>
            </a:r>
            <a:r>
              <a:rPr lang="en-US" dirty="0" err="1">
                <a:solidFill>
                  <a:srgbClr val="0000CC"/>
                </a:solidFill>
                <a:latin typeface=".VnTime" pitchFamily="34" charset="0"/>
              </a:rPr>
              <a:t>TÝnh</a:t>
            </a:r>
            <a:r>
              <a:rPr lang="en-US" dirty="0">
                <a:solidFill>
                  <a:srgbClr val="0000CC"/>
                </a:solidFill>
                <a:latin typeface=".VnTime" pitchFamily="34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.VnTime" pitchFamily="34" charset="0"/>
              </a:rPr>
              <a:t>sè</a:t>
            </a:r>
            <a:r>
              <a:rPr lang="en-US" dirty="0">
                <a:solidFill>
                  <a:srgbClr val="0000CC"/>
                </a:solidFill>
                <a:latin typeface=".VnTime" pitchFamily="34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.VnTime" pitchFamily="34" charset="0"/>
              </a:rPr>
              <a:t>trung</a:t>
            </a:r>
            <a:r>
              <a:rPr lang="en-US" dirty="0">
                <a:solidFill>
                  <a:srgbClr val="0000CC"/>
                </a:solidFill>
                <a:latin typeface=".VnTime" pitchFamily="34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.VnTime" pitchFamily="34" charset="0"/>
              </a:rPr>
              <a:t>b×nh</a:t>
            </a:r>
            <a:r>
              <a:rPr lang="en-US" dirty="0">
                <a:solidFill>
                  <a:srgbClr val="0000CC"/>
                </a:solidFill>
                <a:latin typeface=".VnTime" pitchFamily="34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.VnTime" pitchFamily="34" charset="0"/>
              </a:rPr>
              <a:t>céng</a:t>
            </a:r>
            <a:r>
              <a:rPr lang="en-US" dirty="0">
                <a:solidFill>
                  <a:srgbClr val="0000CC"/>
                </a:solidFill>
                <a:latin typeface=".VnTime" pitchFamily="34" charset="0"/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r>
              <a:rPr lang="en-US" smtClean="0">
                <a:solidFill>
                  <a:srgbClr val="800000"/>
                </a:solidFill>
                <a:latin typeface=".VnTime" pitchFamily="34" charset="0"/>
              </a:rPr>
              <a:t>e) </a:t>
            </a:r>
            <a:r>
              <a:rPr lang="en-US" dirty="0" err="1">
                <a:solidFill>
                  <a:srgbClr val="800000"/>
                </a:solidFill>
                <a:latin typeface=".VnTime" pitchFamily="34" charset="0"/>
              </a:rPr>
              <a:t>T×m</a:t>
            </a:r>
            <a:r>
              <a:rPr lang="en-US" dirty="0">
                <a:solidFill>
                  <a:srgbClr val="800000"/>
                </a:solidFill>
                <a:latin typeface=".VnTime" pitchFamily="34" charset="0"/>
              </a:rPr>
              <a:t> </a:t>
            </a:r>
            <a:r>
              <a:rPr lang="en-US" dirty="0" err="1">
                <a:solidFill>
                  <a:srgbClr val="800000"/>
                </a:solidFill>
                <a:latin typeface=".VnTime" pitchFamily="34" charset="0"/>
              </a:rPr>
              <a:t>mèt</a:t>
            </a:r>
            <a:r>
              <a:rPr lang="en-US" dirty="0">
                <a:solidFill>
                  <a:srgbClr val="800000"/>
                </a:solidFill>
                <a:latin typeface=".VnTime" pitchFamily="34" charset="0"/>
              </a:rPr>
              <a:t> </a:t>
            </a:r>
            <a:r>
              <a:rPr lang="en-US" dirty="0" err="1">
                <a:solidFill>
                  <a:srgbClr val="800000"/>
                </a:solidFill>
                <a:latin typeface=".VnTime" pitchFamily="34" charset="0"/>
              </a:rPr>
              <a:t>cña</a:t>
            </a:r>
            <a:r>
              <a:rPr lang="en-US" dirty="0">
                <a:solidFill>
                  <a:srgbClr val="800000"/>
                </a:solidFill>
                <a:latin typeface=".VnTime" pitchFamily="34" charset="0"/>
              </a:rPr>
              <a:t> </a:t>
            </a:r>
            <a:r>
              <a:rPr lang="en-US" dirty="0" err="1">
                <a:solidFill>
                  <a:srgbClr val="800000"/>
                </a:solidFill>
                <a:latin typeface=".VnTime" pitchFamily="34" charset="0"/>
              </a:rPr>
              <a:t>dÊu</a:t>
            </a:r>
            <a:r>
              <a:rPr lang="en-US" dirty="0">
                <a:solidFill>
                  <a:srgbClr val="800000"/>
                </a:solidFill>
                <a:latin typeface=".VnTime" pitchFamily="34" charset="0"/>
              </a:rPr>
              <a:t> </a:t>
            </a:r>
            <a:r>
              <a:rPr lang="en-US" dirty="0" err="1">
                <a:solidFill>
                  <a:srgbClr val="800000"/>
                </a:solidFill>
                <a:latin typeface=".VnTime" pitchFamily="34" charset="0"/>
              </a:rPr>
              <a:t>hiÖu</a:t>
            </a:r>
            <a:r>
              <a:rPr lang="en-US" dirty="0">
                <a:solidFill>
                  <a:srgbClr val="800000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175115" name="Text Box 11"/>
          <p:cNvSpPr txBox="1">
            <a:spLocks noChangeArrowheads="1"/>
          </p:cNvSpPr>
          <p:nvPr/>
        </p:nvSpPr>
        <p:spPr bwMode="auto">
          <a:xfrm>
            <a:off x="1447801" y="135122"/>
            <a:ext cx="3962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dirty="0" smtClean="0">
                <a:latin typeface=".VnTime" pitchFamily="34" charset="0"/>
              </a:rPr>
              <a:t>*</a:t>
            </a:r>
            <a:r>
              <a:rPr lang="en-US" sz="2400" b="1" i="1" dirty="0" err="1" smtClean="0">
                <a:latin typeface=".VnTime" pitchFamily="34" charset="0"/>
              </a:rPr>
              <a:t>Bµi</a:t>
            </a:r>
            <a:r>
              <a:rPr lang="en-US" sz="2400" b="1" i="1" dirty="0" smtClean="0">
                <a:latin typeface=".VnTime" pitchFamily="34" charset="0"/>
              </a:rPr>
              <a:t> 20 (</a:t>
            </a:r>
            <a:r>
              <a:rPr lang="en-US" sz="2400" b="1" i="1" dirty="0" err="1" smtClean="0">
                <a:latin typeface=".VnTime" pitchFamily="34" charset="0"/>
              </a:rPr>
              <a:t>SGK.Tr</a:t>
            </a:r>
            <a:r>
              <a:rPr lang="en-US" sz="2400" b="1" i="1" dirty="0" smtClean="0">
                <a:latin typeface=".VnTime" pitchFamily="34" charset="0"/>
              </a:rPr>
              <a:t> 23)</a:t>
            </a:r>
            <a:endParaRPr lang="en-US" sz="2400" b="1" i="1" dirty="0">
              <a:latin typeface=".VnTime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7036" y="147935"/>
            <a:ext cx="2175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3: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/>
          </a:p>
        </p:txBody>
      </p:sp>
      <p:pic>
        <p:nvPicPr>
          <p:cNvPr id="10" name="Picture 5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9204" y="50861"/>
            <a:ext cx="91557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1758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5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5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9906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1990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mỗi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/ha)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057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739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51299225"/>
              </p:ext>
            </p:extLst>
          </p:nvPr>
        </p:nvGraphicFramePr>
        <p:xfrm>
          <a:off x="304800" y="1036639"/>
          <a:ext cx="2717800" cy="4830760"/>
        </p:xfrm>
        <a:graphic>
          <a:graphicData uri="http://schemas.openxmlformats.org/drawingml/2006/table">
            <a:tbl>
              <a:tblPr/>
              <a:tblGrid>
                <a:gridCol w="1358900"/>
                <a:gridCol w="1358900"/>
              </a:tblGrid>
              <a:tr h="6305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trị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Tần số 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N=31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7426" name="Rectangle 34"/>
          <p:cNvSpPr>
            <a:spLocks noChangeArrowheads="1"/>
          </p:cNvSpPr>
          <p:nvPr/>
        </p:nvSpPr>
        <p:spPr bwMode="auto">
          <a:xfrm>
            <a:off x="330200" y="430212"/>
            <a:ext cx="248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b.   B¶ng “tÇn sè” :</a:t>
            </a:r>
          </a:p>
        </p:txBody>
      </p:sp>
      <p:sp>
        <p:nvSpPr>
          <p:cNvPr id="187474" name="Line 82"/>
          <p:cNvSpPr>
            <a:spLocks noChangeShapeType="1"/>
          </p:cNvSpPr>
          <p:nvPr/>
        </p:nvSpPr>
        <p:spPr bwMode="auto">
          <a:xfrm>
            <a:off x="3581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34"/>
          <p:cNvSpPr>
            <a:spLocks noChangeArrowheads="1"/>
          </p:cNvSpPr>
          <p:nvPr/>
        </p:nvSpPr>
        <p:spPr bwMode="auto">
          <a:xfrm>
            <a:off x="3733800" y="430212"/>
            <a:ext cx="29370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.VnTime" pitchFamily="34" charset="0"/>
              </a:rPr>
              <a:t>c. BiÓu ®å ®o¹n th¼ng:</a:t>
            </a:r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4060825" y="4935537"/>
            <a:ext cx="4410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4329113" y="1146175"/>
            <a:ext cx="0" cy="391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4284663" y="4562475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4284663" y="4184650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4284663" y="3789362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>
            <a:off x="4284663" y="3411537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4284663" y="3027362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1"/>
          <p:cNvSpPr>
            <a:spLocks noChangeShapeType="1"/>
          </p:cNvSpPr>
          <p:nvPr/>
        </p:nvSpPr>
        <p:spPr bwMode="auto">
          <a:xfrm>
            <a:off x="4284663" y="2641600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4284663" y="2273300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3"/>
          <p:cNvSpPr>
            <a:spLocks noChangeShapeType="1"/>
          </p:cNvSpPr>
          <p:nvPr/>
        </p:nvSpPr>
        <p:spPr bwMode="auto">
          <a:xfrm>
            <a:off x="4283075" y="1887537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>
            <a:off x="4283075" y="1492250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>
            <a:off x="4705350" y="4911725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>
            <a:off x="5100638" y="4911725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>
            <a:off x="5478463" y="4902200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18"/>
          <p:cNvSpPr>
            <a:spLocks noChangeShapeType="1"/>
          </p:cNvSpPr>
          <p:nvPr/>
        </p:nvSpPr>
        <p:spPr bwMode="auto">
          <a:xfrm>
            <a:off x="5857875" y="4911725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19"/>
          <p:cNvSpPr>
            <a:spLocks noChangeShapeType="1"/>
          </p:cNvSpPr>
          <p:nvPr/>
        </p:nvSpPr>
        <p:spPr bwMode="auto">
          <a:xfrm>
            <a:off x="6240463" y="4902200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0"/>
          <p:cNvSpPr>
            <a:spLocks noChangeShapeType="1"/>
          </p:cNvSpPr>
          <p:nvPr/>
        </p:nvSpPr>
        <p:spPr bwMode="auto">
          <a:xfrm>
            <a:off x="6624638" y="4902200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1"/>
          <p:cNvSpPr>
            <a:spLocks noChangeShapeType="1"/>
          </p:cNvSpPr>
          <p:nvPr/>
        </p:nvSpPr>
        <p:spPr bwMode="auto">
          <a:xfrm>
            <a:off x="6999288" y="4902200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22"/>
          <p:cNvSpPr>
            <a:spLocks noChangeShapeType="1"/>
          </p:cNvSpPr>
          <p:nvPr/>
        </p:nvSpPr>
        <p:spPr bwMode="auto">
          <a:xfrm>
            <a:off x="7385050" y="4910137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3"/>
          <p:cNvSpPr>
            <a:spLocks noChangeShapeType="1"/>
          </p:cNvSpPr>
          <p:nvPr/>
        </p:nvSpPr>
        <p:spPr bwMode="auto">
          <a:xfrm>
            <a:off x="7780338" y="4910137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4038600" y="4862512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.VnTime" pitchFamily="34" charset="0"/>
              </a:rPr>
              <a:t>0</a:t>
            </a:r>
          </a:p>
        </p:txBody>
      </p:sp>
      <p:sp>
        <p:nvSpPr>
          <p:cNvPr id="33" name="Text Box 25"/>
          <p:cNvSpPr txBox="1">
            <a:spLocks noChangeArrowheads="1"/>
          </p:cNvSpPr>
          <p:nvPr/>
        </p:nvSpPr>
        <p:spPr bwMode="auto">
          <a:xfrm>
            <a:off x="4043363" y="1036637"/>
            <a:ext cx="303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Book Antiqua" pitchFamily="18" charset="0"/>
              </a:rPr>
              <a:t>n</a:t>
            </a:r>
          </a:p>
        </p:txBody>
      </p:sp>
      <p:sp>
        <p:nvSpPr>
          <p:cNvPr id="34" name="Text Box 26"/>
          <p:cNvSpPr txBox="1">
            <a:spLocks noChangeArrowheads="1"/>
          </p:cNvSpPr>
          <p:nvPr/>
        </p:nvSpPr>
        <p:spPr bwMode="auto">
          <a:xfrm>
            <a:off x="8331200" y="4908550"/>
            <a:ext cx="288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Book Antiqua" pitchFamily="18" charset="0"/>
              </a:rPr>
              <a:t>x</a:t>
            </a:r>
          </a:p>
        </p:txBody>
      </p:sp>
      <p:sp>
        <p:nvSpPr>
          <p:cNvPr id="35" name="Line 27"/>
          <p:cNvSpPr>
            <a:spLocks noChangeShapeType="1"/>
          </p:cNvSpPr>
          <p:nvPr/>
        </p:nvSpPr>
        <p:spPr bwMode="auto">
          <a:xfrm flipV="1">
            <a:off x="5859463" y="4551362"/>
            <a:ext cx="0" cy="38735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28"/>
          <p:cNvSpPr>
            <a:spLocks noChangeShapeType="1"/>
          </p:cNvSpPr>
          <p:nvPr/>
        </p:nvSpPr>
        <p:spPr bwMode="auto">
          <a:xfrm>
            <a:off x="4322763" y="4557712"/>
            <a:ext cx="3841750" cy="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29"/>
          <p:cNvSpPr>
            <a:spLocks noChangeShapeType="1"/>
          </p:cNvSpPr>
          <p:nvPr/>
        </p:nvSpPr>
        <p:spPr bwMode="auto">
          <a:xfrm>
            <a:off x="4329113" y="3789362"/>
            <a:ext cx="1911350" cy="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30"/>
          <p:cNvSpPr>
            <a:spLocks noChangeShapeType="1"/>
          </p:cNvSpPr>
          <p:nvPr/>
        </p:nvSpPr>
        <p:spPr bwMode="auto">
          <a:xfrm flipV="1">
            <a:off x="6248400" y="3789362"/>
            <a:ext cx="0" cy="114300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31"/>
          <p:cNvSpPr>
            <a:spLocks noChangeShapeType="1"/>
          </p:cNvSpPr>
          <p:nvPr/>
        </p:nvSpPr>
        <p:spPr bwMode="auto">
          <a:xfrm>
            <a:off x="4322763" y="2271712"/>
            <a:ext cx="2305050" cy="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32"/>
          <p:cNvSpPr>
            <a:spLocks noChangeShapeType="1"/>
          </p:cNvSpPr>
          <p:nvPr/>
        </p:nvSpPr>
        <p:spPr bwMode="auto">
          <a:xfrm flipV="1">
            <a:off x="6629400" y="2271712"/>
            <a:ext cx="0" cy="266065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33"/>
          <p:cNvSpPr>
            <a:spLocks noChangeShapeType="1"/>
          </p:cNvSpPr>
          <p:nvPr/>
        </p:nvSpPr>
        <p:spPr bwMode="auto">
          <a:xfrm>
            <a:off x="4329113" y="1490662"/>
            <a:ext cx="2660650" cy="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34"/>
          <p:cNvSpPr>
            <a:spLocks noChangeShapeType="1"/>
          </p:cNvSpPr>
          <p:nvPr/>
        </p:nvSpPr>
        <p:spPr bwMode="auto">
          <a:xfrm flipV="1">
            <a:off x="7010400" y="1490662"/>
            <a:ext cx="0" cy="344170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35"/>
          <p:cNvSpPr>
            <a:spLocks noChangeShapeType="1"/>
          </p:cNvSpPr>
          <p:nvPr/>
        </p:nvSpPr>
        <p:spPr bwMode="auto">
          <a:xfrm>
            <a:off x="4329113" y="2640012"/>
            <a:ext cx="3028950" cy="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36"/>
          <p:cNvSpPr>
            <a:spLocks noChangeShapeType="1"/>
          </p:cNvSpPr>
          <p:nvPr/>
        </p:nvSpPr>
        <p:spPr bwMode="auto">
          <a:xfrm flipV="1">
            <a:off x="7391400" y="2640012"/>
            <a:ext cx="0" cy="229235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37"/>
          <p:cNvSpPr>
            <a:spLocks noChangeShapeType="1"/>
          </p:cNvSpPr>
          <p:nvPr/>
        </p:nvSpPr>
        <p:spPr bwMode="auto">
          <a:xfrm>
            <a:off x="4322763" y="3408362"/>
            <a:ext cx="3448050" cy="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38"/>
          <p:cNvSpPr>
            <a:spLocks noChangeShapeType="1"/>
          </p:cNvSpPr>
          <p:nvPr/>
        </p:nvSpPr>
        <p:spPr bwMode="auto">
          <a:xfrm flipV="1">
            <a:off x="7772400" y="3408362"/>
            <a:ext cx="0" cy="152400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39"/>
          <p:cNvSpPr>
            <a:spLocks noChangeShapeType="1"/>
          </p:cNvSpPr>
          <p:nvPr/>
        </p:nvSpPr>
        <p:spPr bwMode="auto">
          <a:xfrm flipV="1">
            <a:off x="8177213" y="4551362"/>
            <a:ext cx="0" cy="38100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Text Box 40"/>
          <p:cNvSpPr txBox="1">
            <a:spLocks noChangeArrowheads="1"/>
          </p:cNvSpPr>
          <p:nvPr/>
        </p:nvSpPr>
        <p:spPr bwMode="auto">
          <a:xfrm>
            <a:off x="4043363" y="437515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1</a:t>
            </a:r>
          </a:p>
        </p:txBody>
      </p:sp>
      <p:sp>
        <p:nvSpPr>
          <p:cNvPr id="49" name="Text Box 41"/>
          <p:cNvSpPr txBox="1">
            <a:spLocks noChangeArrowheads="1"/>
          </p:cNvSpPr>
          <p:nvPr/>
        </p:nvSpPr>
        <p:spPr bwMode="auto">
          <a:xfrm>
            <a:off x="4043363" y="39878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2</a:t>
            </a:r>
          </a:p>
        </p:txBody>
      </p:sp>
      <p:sp>
        <p:nvSpPr>
          <p:cNvPr id="50" name="Text Box 42"/>
          <p:cNvSpPr txBox="1">
            <a:spLocks noChangeArrowheads="1"/>
          </p:cNvSpPr>
          <p:nvPr/>
        </p:nvSpPr>
        <p:spPr bwMode="auto">
          <a:xfrm>
            <a:off x="4043363" y="35941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3</a:t>
            </a:r>
          </a:p>
        </p:txBody>
      </p:sp>
      <p:sp>
        <p:nvSpPr>
          <p:cNvPr id="51" name="Text Box 43"/>
          <p:cNvSpPr txBox="1">
            <a:spLocks noChangeArrowheads="1"/>
          </p:cNvSpPr>
          <p:nvPr/>
        </p:nvSpPr>
        <p:spPr bwMode="auto">
          <a:xfrm>
            <a:off x="4043363" y="320675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4</a:t>
            </a:r>
          </a:p>
        </p:txBody>
      </p:sp>
      <p:sp>
        <p:nvSpPr>
          <p:cNvPr id="52" name="Text Box 44"/>
          <p:cNvSpPr txBox="1">
            <a:spLocks noChangeArrowheads="1"/>
          </p:cNvSpPr>
          <p:nvPr/>
        </p:nvSpPr>
        <p:spPr bwMode="auto">
          <a:xfrm>
            <a:off x="4043363" y="28321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5</a:t>
            </a:r>
          </a:p>
        </p:txBody>
      </p:sp>
      <p:sp>
        <p:nvSpPr>
          <p:cNvPr id="53" name="Text Box 45"/>
          <p:cNvSpPr txBox="1">
            <a:spLocks noChangeArrowheads="1"/>
          </p:cNvSpPr>
          <p:nvPr/>
        </p:nvSpPr>
        <p:spPr bwMode="auto">
          <a:xfrm>
            <a:off x="4043363" y="244475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6</a:t>
            </a:r>
          </a:p>
        </p:txBody>
      </p:sp>
      <p:sp>
        <p:nvSpPr>
          <p:cNvPr id="54" name="Text Box 46"/>
          <p:cNvSpPr txBox="1">
            <a:spLocks noChangeArrowheads="1"/>
          </p:cNvSpPr>
          <p:nvPr/>
        </p:nvSpPr>
        <p:spPr bwMode="auto">
          <a:xfrm>
            <a:off x="4043363" y="206375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7</a:t>
            </a:r>
          </a:p>
        </p:txBody>
      </p:sp>
      <p:sp>
        <p:nvSpPr>
          <p:cNvPr id="55" name="Text Box 47"/>
          <p:cNvSpPr txBox="1">
            <a:spLocks noChangeArrowheads="1"/>
          </p:cNvSpPr>
          <p:nvPr/>
        </p:nvSpPr>
        <p:spPr bwMode="auto">
          <a:xfrm>
            <a:off x="4043363" y="169545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8</a:t>
            </a:r>
          </a:p>
        </p:txBody>
      </p:sp>
      <p:sp>
        <p:nvSpPr>
          <p:cNvPr id="56" name="Text Box 48"/>
          <p:cNvSpPr txBox="1">
            <a:spLocks noChangeArrowheads="1"/>
          </p:cNvSpPr>
          <p:nvPr/>
        </p:nvSpPr>
        <p:spPr bwMode="auto">
          <a:xfrm>
            <a:off x="4043363" y="12954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9</a:t>
            </a:r>
          </a:p>
        </p:txBody>
      </p:sp>
      <p:sp>
        <p:nvSpPr>
          <p:cNvPr id="57" name="Text Box 49"/>
          <p:cNvSpPr txBox="1">
            <a:spLocks noChangeArrowheads="1"/>
          </p:cNvSpPr>
          <p:nvPr/>
        </p:nvSpPr>
        <p:spPr bwMode="auto">
          <a:xfrm>
            <a:off x="5656263" y="492125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20</a:t>
            </a:r>
          </a:p>
        </p:txBody>
      </p:sp>
      <p:sp>
        <p:nvSpPr>
          <p:cNvPr id="58" name="Text Box 50"/>
          <p:cNvSpPr txBox="1">
            <a:spLocks noChangeArrowheads="1"/>
          </p:cNvSpPr>
          <p:nvPr/>
        </p:nvSpPr>
        <p:spPr bwMode="auto">
          <a:xfrm>
            <a:off x="6049963" y="492125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25</a:t>
            </a:r>
          </a:p>
        </p:txBody>
      </p:sp>
      <p:sp>
        <p:nvSpPr>
          <p:cNvPr id="59" name="Text Box 51"/>
          <p:cNvSpPr txBox="1">
            <a:spLocks noChangeArrowheads="1"/>
          </p:cNvSpPr>
          <p:nvPr/>
        </p:nvSpPr>
        <p:spPr bwMode="auto">
          <a:xfrm>
            <a:off x="6424613" y="492125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30</a:t>
            </a:r>
          </a:p>
        </p:txBody>
      </p:sp>
      <p:sp>
        <p:nvSpPr>
          <p:cNvPr id="60" name="Text Box 52"/>
          <p:cNvSpPr txBox="1">
            <a:spLocks noChangeArrowheads="1"/>
          </p:cNvSpPr>
          <p:nvPr/>
        </p:nvSpPr>
        <p:spPr bwMode="auto">
          <a:xfrm>
            <a:off x="6818313" y="492125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35</a:t>
            </a:r>
          </a:p>
        </p:txBody>
      </p:sp>
      <p:sp>
        <p:nvSpPr>
          <p:cNvPr id="61" name="Text Box 53"/>
          <p:cNvSpPr txBox="1">
            <a:spLocks noChangeArrowheads="1"/>
          </p:cNvSpPr>
          <p:nvPr/>
        </p:nvSpPr>
        <p:spPr bwMode="auto">
          <a:xfrm>
            <a:off x="7186613" y="49149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40</a:t>
            </a:r>
          </a:p>
        </p:txBody>
      </p:sp>
      <p:sp>
        <p:nvSpPr>
          <p:cNvPr id="62" name="Text Box 54"/>
          <p:cNvSpPr txBox="1">
            <a:spLocks noChangeArrowheads="1"/>
          </p:cNvSpPr>
          <p:nvPr/>
        </p:nvSpPr>
        <p:spPr bwMode="auto">
          <a:xfrm>
            <a:off x="7580313" y="49149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45</a:t>
            </a:r>
          </a:p>
        </p:txBody>
      </p:sp>
      <p:sp>
        <p:nvSpPr>
          <p:cNvPr id="63" name="Text Box 55"/>
          <p:cNvSpPr txBox="1">
            <a:spLocks noChangeArrowheads="1"/>
          </p:cNvSpPr>
          <p:nvPr/>
        </p:nvSpPr>
        <p:spPr bwMode="auto">
          <a:xfrm>
            <a:off x="7974013" y="49022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50</a:t>
            </a:r>
          </a:p>
        </p:txBody>
      </p:sp>
      <p:pic>
        <p:nvPicPr>
          <p:cNvPr id="64" name="Picture 5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67086" y="441325"/>
            <a:ext cx="91557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6240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26" grpId="0"/>
      <p:bldP spid="187474" grpId="0" animBg="1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 animBg="1"/>
      <p:bldP spid="35" grpId="1" animBg="1"/>
      <p:bldP spid="36" grpId="0" animBg="1"/>
      <p:bldP spid="37" grpId="0" animBg="1"/>
      <p:bldP spid="38" grpId="0" animBg="1"/>
      <p:bldP spid="38" grpId="1" animBg="1"/>
      <p:bldP spid="39" grpId="0" animBg="1"/>
      <p:bldP spid="40" grpId="0" animBg="1"/>
      <p:bldP spid="40" grpId="1" animBg="1"/>
      <p:bldP spid="41" grpId="0" animBg="1"/>
      <p:bldP spid="42" grpId="0" animBg="1"/>
      <p:bldP spid="42" grpId="1" animBg="1"/>
      <p:bldP spid="43" grpId="0" animBg="1"/>
      <p:bldP spid="44" grpId="0" animBg="1"/>
      <p:bldP spid="44" grpId="1" animBg="1"/>
      <p:bldP spid="45" grpId="0" animBg="1"/>
      <p:bldP spid="46" grpId="0" animBg="1"/>
      <p:bldP spid="46" grpId="1" animBg="1"/>
      <p:bldP spid="47" grpId="0" animBg="1"/>
      <p:bldP spid="47" grpId="1" animBg="1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7427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67368316"/>
              </p:ext>
            </p:extLst>
          </p:nvPr>
        </p:nvGraphicFramePr>
        <p:xfrm>
          <a:off x="381000" y="843510"/>
          <a:ext cx="4419600" cy="4719090"/>
        </p:xfrm>
        <a:graphic>
          <a:graphicData uri="http://schemas.openxmlformats.org/drawingml/2006/table">
            <a:tbl>
              <a:tblPr/>
              <a:tblGrid>
                <a:gridCol w="1307841"/>
                <a:gridCol w="1307841"/>
                <a:gridCol w="1803918"/>
              </a:tblGrid>
              <a:tr h="6857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trị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Tần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tích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x.n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N=31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Tổng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 1090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7469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45505658"/>
              </p:ext>
            </p:extLst>
          </p:nvPr>
        </p:nvGraphicFramePr>
        <p:xfrm>
          <a:off x="5105400" y="2194449"/>
          <a:ext cx="2961686" cy="798286"/>
        </p:xfrm>
        <a:graphic>
          <a:graphicData uri="http://schemas.openxmlformats.org/presentationml/2006/ole">
            <p:oleObj spid="_x0000_s11310" name="Equation" r:id="rId3" imgW="1600200" imgH="558800" progId="Equation.DSMT4">
              <p:embed/>
            </p:oleObj>
          </a:graphicData>
        </a:graphic>
      </p:graphicFrame>
      <p:grpSp>
        <p:nvGrpSpPr>
          <p:cNvPr id="187470" name="Group 78"/>
          <p:cNvGrpSpPr>
            <a:grpSpLocks/>
          </p:cNvGrpSpPr>
          <p:nvPr/>
        </p:nvGrpSpPr>
        <p:grpSpPr bwMode="auto">
          <a:xfrm>
            <a:off x="5105400" y="3214687"/>
            <a:ext cx="4191000" cy="954086"/>
            <a:chOff x="288" y="3120"/>
            <a:chExt cx="2016" cy="601"/>
          </a:xfrm>
        </p:grpSpPr>
        <p:sp>
          <p:nvSpPr>
            <p:cNvPr id="187471" name="Text Box 79"/>
            <p:cNvSpPr txBox="1">
              <a:spLocks noChangeArrowheads="1"/>
            </p:cNvSpPr>
            <p:nvPr/>
          </p:nvSpPr>
          <p:spPr bwMode="auto">
            <a:xfrm>
              <a:off x="288" y="3120"/>
              <a:ext cx="2016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 err="1">
                  <a:latin typeface="Arial" charset="0"/>
                </a:rPr>
                <a:t>Vậy</a:t>
              </a:r>
              <a:r>
                <a:rPr lang="en-US" sz="2800" dirty="0">
                  <a:latin typeface="Arial" charset="0"/>
                </a:rPr>
                <a:t>                (</a:t>
              </a:r>
              <a:r>
                <a:rPr lang="en-US" sz="2800" dirty="0" err="1">
                  <a:latin typeface="Arial" charset="0"/>
                </a:rPr>
                <a:t>tạ</a:t>
              </a:r>
              <a:r>
                <a:rPr lang="en-US" sz="2800" dirty="0">
                  <a:latin typeface="Arial" charset="0"/>
                </a:rPr>
                <a:t>/ha) </a:t>
              </a:r>
            </a:p>
          </p:txBody>
        </p:sp>
        <p:graphicFrame>
          <p:nvGraphicFramePr>
            <p:cNvPr id="187472" name="Object 8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45132318"/>
                </p:ext>
              </p:extLst>
            </p:nvPr>
          </p:nvGraphicFramePr>
          <p:xfrm>
            <a:off x="702" y="3128"/>
            <a:ext cx="686" cy="292"/>
          </p:xfrm>
          <a:graphic>
            <a:graphicData uri="http://schemas.openxmlformats.org/presentationml/2006/ole">
              <p:oleObj spid="_x0000_s11311" name="Equation" r:id="rId4" imgW="774364" imgH="330057" progId="Equation.DSMT4">
                <p:embed/>
              </p:oleObj>
            </a:graphicData>
          </a:graphic>
        </p:graphicFrame>
      </p:grpSp>
      <p:sp>
        <p:nvSpPr>
          <p:cNvPr id="187473" name="Rectangle 81"/>
          <p:cNvSpPr>
            <a:spLocks noChangeArrowheads="1"/>
          </p:cNvSpPr>
          <p:nvPr/>
        </p:nvSpPr>
        <p:spPr bwMode="auto">
          <a:xfrm>
            <a:off x="295275" y="304800"/>
            <a:ext cx="2981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.VnTime" pitchFamily="34" charset="0"/>
              </a:rPr>
              <a:t>d)  </a:t>
            </a:r>
            <a:r>
              <a:rPr lang="en-US" sz="2400" dirty="0" err="1">
                <a:latin typeface=".VnTime" pitchFamily="34" charset="0"/>
              </a:rPr>
              <a:t>Sè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trung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b×nh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céng</a:t>
            </a:r>
            <a:r>
              <a:rPr lang="en-US" sz="2400" dirty="0">
                <a:latin typeface=".VnTime" pitchFamily="34" charset="0"/>
              </a:rPr>
              <a:t>:</a:t>
            </a:r>
          </a:p>
        </p:txBody>
      </p:sp>
      <p:sp>
        <p:nvSpPr>
          <p:cNvPr id="2" name="Rectangle 1"/>
          <p:cNvSpPr/>
          <p:nvPr/>
        </p:nvSpPr>
        <p:spPr>
          <a:xfrm>
            <a:off x="297729" y="5791200"/>
            <a:ext cx="3817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.VnTime" pitchFamily="34" charset="0"/>
              </a:rPr>
              <a:t>e) </a:t>
            </a:r>
            <a:r>
              <a:rPr lang="en-US" sz="2400" dirty="0" err="1">
                <a:latin typeface=".VnTime" pitchFamily="34" charset="0"/>
              </a:rPr>
              <a:t>Mèt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cña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dÊu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hiÖu</a:t>
            </a:r>
            <a:r>
              <a:rPr lang="en-US" sz="2400" dirty="0">
                <a:latin typeface=".VnTime" pitchFamily="34" charset="0"/>
              </a:rPr>
              <a:t>: M</a:t>
            </a:r>
            <a:r>
              <a:rPr lang="en-US" sz="2400" baseline="-25000" dirty="0">
                <a:latin typeface=".VnTime" pitchFamily="34" charset="0"/>
              </a:rPr>
              <a:t>0</a:t>
            </a:r>
            <a:r>
              <a:rPr lang="en-US" sz="2400" dirty="0">
                <a:latin typeface=".VnTime" pitchFamily="34" charset="0"/>
              </a:rPr>
              <a:t> = 35</a:t>
            </a:r>
          </a:p>
        </p:txBody>
      </p:sp>
      <p:sp>
        <p:nvSpPr>
          <p:cNvPr id="12" name="5-Point Star 11">
            <a:hlinkClick r:id="rId5" action="ppaction://hlinksldjump"/>
          </p:cNvPr>
          <p:cNvSpPr/>
          <p:nvPr/>
        </p:nvSpPr>
        <p:spPr>
          <a:xfrm>
            <a:off x="8763000" y="64770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5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67086" y="166688"/>
            <a:ext cx="91557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39973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8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90487" y="1524000"/>
            <a:ext cx="8975725" cy="96996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i="1" dirty="0" smtClean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I”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7834" name="Group 7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4133822677"/>
              </p:ext>
            </p:extLst>
          </p:nvPr>
        </p:nvGraphicFramePr>
        <p:xfrm>
          <a:off x="166689" y="2668731"/>
          <a:ext cx="8596311" cy="1674668"/>
        </p:xfrm>
        <a:graphic>
          <a:graphicData uri="http://schemas.openxmlformats.org/drawingml/2006/table">
            <a:tbl>
              <a:tblPr/>
              <a:tblGrid>
                <a:gridCol w="928984"/>
                <a:gridCol w="781817"/>
                <a:gridCol w="684320"/>
                <a:gridCol w="640170"/>
                <a:gridCol w="735829"/>
                <a:gridCol w="588662"/>
                <a:gridCol w="664086"/>
                <a:gridCol w="588662"/>
                <a:gridCol w="608897"/>
                <a:gridCol w="901389"/>
                <a:gridCol w="588662"/>
                <a:gridCol w="884833"/>
              </a:tblGrid>
              <a:tr h="575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Toán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Lý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Tin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Sinh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Văn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Sử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Địa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GDCD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TBCM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Hải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6,6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4,8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9,1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Hảo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6,8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6,9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7829" name="Rectangle 69"/>
          <p:cNvSpPr>
            <a:spLocks noChangeArrowheads="1"/>
          </p:cNvSpPr>
          <p:nvPr/>
        </p:nvSpPr>
        <p:spPr bwMode="auto">
          <a:xfrm>
            <a:off x="1801091" y="4495800"/>
            <a:ext cx="561975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dirty="0" err="1">
                <a:solidFill>
                  <a:srgbClr val="0066FF"/>
                </a:solidFill>
              </a:rPr>
              <a:t>Kết</a:t>
            </a:r>
            <a:r>
              <a:rPr lang="en-US" sz="2800" dirty="0">
                <a:solidFill>
                  <a:srgbClr val="0066FF"/>
                </a:solidFill>
              </a:rPr>
              <a:t> </a:t>
            </a:r>
            <a:r>
              <a:rPr lang="en-US" sz="2800" dirty="0" err="1">
                <a:solidFill>
                  <a:srgbClr val="0066FF"/>
                </a:solidFill>
              </a:rPr>
              <a:t>quả</a:t>
            </a:r>
            <a:r>
              <a:rPr lang="en-US" sz="2800" dirty="0">
                <a:solidFill>
                  <a:srgbClr val="0066FF"/>
                </a:solidFill>
              </a:rPr>
              <a:t> </a:t>
            </a:r>
            <a:r>
              <a:rPr lang="en-US" sz="2800" dirty="0" err="1">
                <a:solidFill>
                  <a:srgbClr val="0066FF"/>
                </a:solidFill>
              </a:rPr>
              <a:t>xếp</a:t>
            </a:r>
            <a:r>
              <a:rPr lang="en-US" sz="2800" dirty="0">
                <a:solidFill>
                  <a:srgbClr val="0066FF"/>
                </a:solidFill>
              </a:rPr>
              <a:t> </a:t>
            </a:r>
            <a:r>
              <a:rPr lang="en-US" sz="2800" dirty="0" err="1">
                <a:solidFill>
                  <a:srgbClr val="0066FF"/>
                </a:solidFill>
              </a:rPr>
              <a:t>loại</a:t>
            </a:r>
            <a:r>
              <a:rPr lang="en-US" sz="2800" dirty="0">
                <a:solidFill>
                  <a:srgbClr val="0066FF"/>
                </a:solidFill>
              </a:rPr>
              <a:t>:</a:t>
            </a:r>
          </a:p>
          <a:p>
            <a:pPr>
              <a:spcBef>
                <a:spcPct val="0"/>
              </a:spcBef>
            </a:pPr>
            <a:r>
              <a:rPr lang="en-US" sz="2800" dirty="0">
                <a:solidFill>
                  <a:schemeClr val="tx1"/>
                </a:solidFill>
              </a:rPr>
              <a:t>        </a:t>
            </a:r>
            <a:r>
              <a:rPr lang="en-US" sz="2800" dirty="0" smtClean="0">
                <a:solidFill>
                  <a:schemeClr val="tx1"/>
                </a:solidFill>
              </a:rPr>
              <a:t>  </a:t>
            </a:r>
            <a:r>
              <a:rPr lang="en-US" sz="2800" b="1" dirty="0" err="1" smtClean="0">
                <a:solidFill>
                  <a:srgbClr val="FF3300"/>
                </a:solidFill>
              </a:rPr>
              <a:t>Hải</a:t>
            </a:r>
            <a:r>
              <a:rPr lang="en-US" sz="2800" b="1" dirty="0">
                <a:solidFill>
                  <a:srgbClr val="FF3300"/>
                </a:solidFill>
              </a:rPr>
              <a:t>:</a:t>
            </a:r>
            <a:r>
              <a:rPr lang="en-US" sz="2800" dirty="0">
                <a:solidFill>
                  <a:srgbClr val="FF3300"/>
                </a:solidFill>
              </a:rPr>
              <a:t> </a:t>
            </a:r>
            <a:r>
              <a:rPr lang="en-US" sz="2800" dirty="0" smtClean="0">
                <a:solidFill>
                  <a:srgbClr val="FF3300"/>
                </a:solidFill>
              </a:rPr>
              <a:t>      </a:t>
            </a:r>
            <a:r>
              <a:rPr lang="en-US" sz="2800" i="1" dirty="0" err="1" smtClean="0">
                <a:solidFill>
                  <a:srgbClr val="FF3300"/>
                </a:solidFill>
              </a:rPr>
              <a:t>Học</a:t>
            </a:r>
            <a:r>
              <a:rPr lang="en-US" sz="2800" i="1" dirty="0" smtClean="0">
                <a:solidFill>
                  <a:srgbClr val="FF3300"/>
                </a:solidFill>
              </a:rPr>
              <a:t> </a:t>
            </a:r>
            <a:r>
              <a:rPr lang="en-US" sz="2800" i="1" dirty="0" err="1">
                <a:solidFill>
                  <a:srgbClr val="FF3300"/>
                </a:solidFill>
              </a:rPr>
              <a:t>lực</a:t>
            </a:r>
            <a:r>
              <a:rPr lang="en-US" sz="2800" i="1" dirty="0">
                <a:solidFill>
                  <a:srgbClr val="FF3300"/>
                </a:solidFill>
              </a:rPr>
              <a:t> </a:t>
            </a:r>
            <a:r>
              <a:rPr lang="en-US" sz="2800" i="1" dirty="0" err="1">
                <a:solidFill>
                  <a:srgbClr val="FF3300"/>
                </a:solidFill>
              </a:rPr>
              <a:t>trung</a:t>
            </a:r>
            <a:r>
              <a:rPr lang="en-US" sz="2800" i="1" dirty="0">
                <a:solidFill>
                  <a:srgbClr val="FF3300"/>
                </a:solidFill>
              </a:rPr>
              <a:t> </a:t>
            </a:r>
            <a:r>
              <a:rPr lang="en-US" sz="2800" i="1" dirty="0" err="1">
                <a:solidFill>
                  <a:srgbClr val="FF3300"/>
                </a:solidFill>
              </a:rPr>
              <a:t>bình</a:t>
            </a:r>
            <a:r>
              <a:rPr lang="en-US" sz="2800" i="1" dirty="0">
                <a:solidFill>
                  <a:srgbClr val="FF3300"/>
                </a:solidFill>
              </a:rPr>
              <a:t>.</a:t>
            </a:r>
          </a:p>
          <a:p>
            <a:pPr lvl="1">
              <a:spcBef>
                <a:spcPct val="0"/>
              </a:spcBef>
              <a:buClr>
                <a:srgbClr val="66FF66"/>
              </a:buClr>
            </a:pPr>
            <a:r>
              <a:rPr lang="en-US" sz="2800" dirty="0">
                <a:solidFill>
                  <a:srgbClr val="FF3300"/>
                </a:solidFill>
              </a:rPr>
              <a:t>    </a:t>
            </a:r>
            <a:r>
              <a:rPr lang="en-US" sz="2800" b="1" dirty="0" err="1" smtClean="0">
                <a:solidFill>
                  <a:srgbClr val="FF3300"/>
                </a:solidFill>
              </a:rPr>
              <a:t>Hảo</a:t>
            </a:r>
            <a:r>
              <a:rPr lang="en-US" sz="2800" b="1" dirty="0" smtClean="0">
                <a:solidFill>
                  <a:srgbClr val="FF3300"/>
                </a:solidFill>
              </a:rPr>
              <a:t>:</a:t>
            </a:r>
            <a:r>
              <a:rPr lang="en-US" sz="2800" dirty="0" smtClean="0">
                <a:solidFill>
                  <a:srgbClr val="FF3300"/>
                </a:solidFill>
              </a:rPr>
              <a:t>    </a:t>
            </a:r>
            <a:r>
              <a:rPr lang="en-US" sz="2800" i="1" dirty="0" err="1" smtClean="0">
                <a:solidFill>
                  <a:srgbClr val="FF3300"/>
                </a:solidFill>
              </a:rPr>
              <a:t>Học</a:t>
            </a:r>
            <a:r>
              <a:rPr lang="en-US" sz="2800" i="1" dirty="0" smtClean="0">
                <a:solidFill>
                  <a:srgbClr val="FF3300"/>
                </a:solidFill>
              </a:rPr>
              <a:t> </a:t>
            </a:r>
            <a:r>
              <a:rPr lang="en-US" sz="2800" i="1" dirty="0" err="1">
                <a:solidFill>
                  <a:srgbClr val="FF3300"/>
                </a:solidFill>
              </a:rPr>
              <a:t>lực</a:t>
            </a:r>
            <a:r>
              <a:rPr lang="en-US" sz="2800" i="1" dirty="0">
                <a:solidFill>
                  <a:srgbClr val="FF3300"/>
                </a:solidFill>
              </a:rPr>
              <a:t> </a:t>
            </a:r>
            <a:r>
              <a:rPr lang="en-US" sz="2800" i="1" dirty="0" err="1">
                <a:solidFill>
                  <a:srgbClr val="FF3300"/>
                </a:solidFill>
              </a:rPr>
              <a:t>khá</a:t>
            </a:r>
            <a:r>
              <a:rPr lang="en-US" sz="2800" dirty="0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117830" name="WordArt 70"/>
          <p:cNvSpPr>
            <a:spLocks noChangeArrowheads="1" noChangeShapeType="1" noTextEdit="1"/>
          </p:cNvSpPr>
          <p:nvPr/>
        </p:nvSpPr>
        <p:spPr bwMode="auto">
          <a:xfrm>
            <a:off x="2527300" y="0"/>
            <a:ext cx="4102100" cy="11890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/>
                <a:cs typeface="Times New Roman"/>
              </a:rPr>
              <a:t> ĐỐ EM</a:t>
            </a:r>
          </a:p>
        </p:txBody>
      </p:sp>
      <p:sp>
        <p:nvSpPr>
          <p:cNvPr id="117831" name="Text Box 71"/>
          <p:cNvSpPr txBox="1">
            <a:spLocks noChangeArrowheads="1"/>
          </p:cNvSpPr>
          <p:nvPr/>
        </p:nvSpPr>
        <p:spPr bwMode="auto">
          <a:xfrm>
            <a:off x="8093075" y="3276600"/>
            <a:ext cx="101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 smtClean="0"/>
              <a:t>7,7</a:t>
            </a:r>
            <a:endParaRPr lang="en-US" sz="2400" b="1" dirty="0"/>
          </a:p>
        </p:txBody>
      </p:sp>
      <p:sp>
        <p:nvSpPr>
          <p:cNvPr id="117832" name="Text Box 72"/>
          <p:cNvSpPr txBox="1">
            <a:spLocks noChangeArrowheads="1"/>
          </p:cNvSpPr>
          <p:nvPr/>
        </p:nvSpPr>
        <p:spPr bwMode="auto">
          <a:xfrm>
            <a:off x="8077200" y="3810000"/>
            <a:ext cx="101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 smtClean="0"/>
              <a:t>6,9</a:t>
            </a:r>
            <a:endParaRPr lang="en-US" sz="2400" b="1" dirty="0"/>
          </a:p>
        </p:txBody>
      </p:sp>
      <p:sp>
        <p:nvSpPr>
          <p:cNvPr id="8" name="5-Point Star 7">
            <a:hlinkClick r:id="rId2" action="ppaction://hlinksldjump"/>
          </p:cNvPr>
          <p:cNvSpPr/>
          <p:nvPr/>
        </p:nvSpPr>
        <p:spPr>
          <a:xfrm>
            <a:off x="8763000" y="64770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496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78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829" grpId="0"/>
      <p:bldP spid="117831" grpId="0"/>
      <p:bldP spid="1178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457200" y="685800"/>
            <a:ext cx="8348663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sz="32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5:</a:t>
            </a:r>
            <a:endParaRPr lang="en-US" sz="3200" b="1" i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90000"/>
              </a:lnSpc>
              <a:spcBef>
                <a:spcPct val="20000"/>
              </a:spcBef>
            </a:pP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90000"/>
              </a:lnSpc>
              <a:spcBef>
                <a:spcPct val="20000"/>
              </a:spcBef>
            </a:pP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90000"/>
              </a:lnSpc>
              <a:spcBef>
                <a:spcPct val="20000"/>
              </a:spcBef>
            </a:pP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90000"/>
              </a:lnSpc>
              <a:spcBef>
                <a:spcPct val="20000"/>
              </a:spcBef>
            </a:pP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328863" y="685800"/>
            <a:ext cx="3962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i="1" smtClean="0">
                <a:latin typeface=".VnTime" pitchFamily="34" charset="0"/>
              </a:rPr>
              <a:t>*Bµi 21 (SGK.Tr 23)</a:t>
            </a:r>
            <a:endParaRPr lang="en-US" sz="2400" b="1" i="1" dirty="0">
              <a:latin typeface=".VnTim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08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231" name="Group 95"/>
          <p:cNvGrpSpPr>
            <a:grpSpLocks/>
          </p:cNvGrpSpPr>
          <p:nvPr/>
        </p:nvGrpSpPr>
        <p:grpSpPr bwMode="auto">
          <a:xfrm>
            <a:off x="0" y="682625"/>
            <a:ext cx="9144000" cy="6175375"/>
            <a:chOff x="0" y="430"/>
            <a:chExt cx="5760" cy="3890"/>
          </a:xfrm>
        </p:grpSpPr>
        <p:sp>
          <p:nvSpPr>
            <p:cNvPr id="91149" name="AutoShape 13"/>
            <p:cNvSpPr>
              <a:spLocks noChangeAspect="1" noChangeArrowheads="1" noTextEdit="1"/>
            </p:cNvSpPr>
            <p:nvPr/>
          </p:nvSpPr>
          <p:spPr bwMode="auto">
            <a:xfrm>
              <a:off x="0" y="430"/>
              <a:ext cx="5760" cy="3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51" name="Freeform 15"/>
            <p:cNvSpPr>
              <a:spLocks/>
            </p:cNvSpPr>
            <p:nvPr/>
          </p:nvSpPr>
          <p:spPr bwMode="auto">
            <a:xfrm>
              <a:off x="516" y="3344"/>
              <a:ext cx="4732" cy="121"/>
            </a:xfrm>
            <a:custGeom>
              <a:avLst/>
              <a:gdLst>
                <a:gd name="T0" fmla="*/ 0 w 4732"/>
                <a:gd name="T1" fmla="*/ 121 h 121"/>
                <a:gd name="T2" fmla="*/ 164 w 4732"/>
                <a:gd name="T3" fmla="*/ 0 h 121"/>
                <a:gd name="T4" fmla="*/ 4732 w 4732"/>
                <a:gd name="T5" fmla="*/ 0 h 121"/>
                <a:gd name="T6" fmla="*/ 4569 w 4732"/>
                <a:gd name="T7" fmla="*/ 121 h 121"/>
                <a:gd name="T8" fmla="*/ 0 w 4732"/>
                <a:gd name="T9" fmla="*/ 121 h 121"/>
                <a:gd name="T10" fmla="*/ 0 w 4732"/>
                <a:gd name="T11" fmla="*/ 121 h 121"/>
                <a:gd name="T12" fmla="*/ 0 w 4732"/>
                <a:gd name="T1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32" h="121">
                  <a:moveTo>
                    <a:pt x="0" y="121"/>
                  </a:moveTo>
                  <a:lnTo>
                    <a:pt x="164" y="0"/>
                  </a:lnTo>
                  <a:lnTo>
                    <a:pt x="4732" y="0"/>
                  </a:lnTo>
                  <a:lnTo>
                    <a:pt x="4569" y="121"/>
                  </a:lnTo>
                  <a:lnTo>
                    <a:pt x="0" y="121"/>
                  </a:lnTo>
                  <a:lnTo>
                    <a:pt x="0" y="121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52" name="Freeform 16"/>
            <p:cNvSpPr>
              <a:spLocks/>
            </p:cNvSpPr>
            <p:nvPr/>
          </p:nvSpPr>
          <p:spPr bwMode="auto">
            <a:xfrm>
              <a:off x="516" y="3344"/>
              <a:ext cx="4732" cy="121"/>
            </a:xfrm>
            <a:custGeom>
              <a:avLst/>
              <a:gdLst>
                <a:gd name="T0" fmla="*/ 0 w 4732"/>
                <a:gd name="T1" fmla="*/ 121 h 121"/>
                <a:gd name="T2" fmla="*/ 164 w 4732"/>
                <a:gd name="T3" fmla="*/ 0 h 121"/>
                <a:gd name="T4" fmla="*/ 4732 w 4732"/>
                <a:gd name="T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32" h="121">
                  <a:moveTo>
                    <a:pt x="0" y="121"/>
                  </a:moveTo>
                  <a:lnTo>
                    <a:pt x="164" y="0"/>
                  </a:lnTo>
                  <a:lnTo>
                    <a:pt x="4732" y="0"/>
                  </a:lnTo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53" name="Freeform 17"/>
            <p:cNvSpPr>
              <a:spLocks/>
            </p:cNvSpPr>
            <p:nvPr/>
          </p:nvSpPr>
          <p:spPr bwMode="auto">
            <a:xfrm>
              <a:off x="516" y="2911"/>
              <a:ext cx="4732" cy="113"/>
            </a:xfrm>
            <a:custGeom>
              <a:avLst/>
              <a:gdLst>
                <a:gd name="T0" fmla="*/ 0 w 4732"/>
                <a:gd name="T1" fmla="*/ 113 h 113"/>
                <a:gd name="T2" fmla="*/ 164 w 4732"/>
                <a:gd name="T3" fmla="*/ 0 h 113"/>
                <a:gd name="T4" fmla="*/ 4732 w 4732"/>
                <a:gd name="T5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32" h="113">
                  <a:moveTo>
                    <a:pt x="0" y="113"/>
                  </a:moveTo>
                  <a:lnTo>
                    <a:pt x="164" y="0"/>
                  </a:lnTo>
                  <a:lnTo>
                    <a:pt x="4732" y="0"/>
                  </a:lnTo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54" name="Freeform 18"/>
            <p:cNvSpPr>
              <a:spLocks/>
            </p:cNvSpPr>
            <p:nvPr/>
          </p:nvSpPr>
          <p:spPr bwMode="auto">
            <a:xfrm>
              <a:off x="516" y="2471"/>
              <a:ext cx="4732" cy="120"/>
            </a:xfrm>
            <a:custGeom>
              <a:avLst/>
              <a:gdLst>
                <a:gd name="T0" fmla="*/ 0 w 4732"/>
                <a:gd name="T1" fmla="*/ 120 h 120"/>
                <a:gd name="T2" fmla="*/ 164 w 4732"/>
                <a:gd name="T3" fmla="*/ 0 h 120"/>
                <a:gd name="T4" fmla="*/ 4732 w 4732"/>
                <a:gd name="T5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32" h="120">
                  <a:moveTo>
                    <a:pt x="0" y="120"/>
                  </a:moveTo>
                  <a:lnTo>
                    <a:pt x="164" y="0"/>
                  </a:lnTo>
                  <a:lnTo>
                    <a:pt x="4732" y="0"/>
                  </a:lnTo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55" name="Freeform 19"/>
            <p:cNvSpPr>
              <a:spLocks/>
            </p:cNvSpPr>
            <p:nvPr/>
          </p:nvSpPr>
          <p:spPr bwMode="auto">
            <a:xfrm>
              <a:off x="516" y="2038"/>
              <a:ext cx="4732" cy="112"/>
            </a:xfrm>
            <a:custGeom>
              <a:avLst/>
              <a:gdLst>
                <a:gd name="T0" fmla="*/ 0 w 4732"/>
                <a:gd name="T1" fmla="*/ 112 h 112"/>
                <a:gd name="T2" fmla="*/ 164 w 4732"/>
                <a:gd name="T3" fmla="*/ 0 h 112"/>
                <a:gd name="T4" fmla="*/ 4732 w 4732"/>
                <a:gd name="T5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32" h="112">
                  <a:moveTo>
                    <a:pt x="0" y="112"/>
                  </a:moveTo>
                  <a:lnTo>
                    <a:pt x="164" y="0"/>
                  </a:lnTo>
                  <a:lnTo>
                    <a:pt x="4732" y="0"/>
                  </a:lnTo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56" name="Freeform 20"/>
            <p:cNvSpPr>
              <a:spLocks/>
            </p:cNvSpPr>
            <p:nvPr/>
          </p:nvSpPr>
          <p:spPr bwMode="auto">
            <a:xfrm>
              <a:off x="516" y="1598"/>
              <a:ext cx="4732" cy="120"/>
            </a:xfrm>
            <a:custGeom>
              <a:avLst/>
              <a:gdLst>
                <a:gd name="T0" fmla="*/ 0 w 4732"/>
                <a:gd name="T1" fmla="*/ 120 h 120"/>
                <a:gd name="T2" fmla="*/ 164 w 4732"/>
                <a:gd name="T3" fmla="*/ 0 h 120"/>
                <a:gd name="T4" fmla="*/ 4732 w 4732"/>
                <a:gd name="T5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32" h="120">
                  <a:moveTo>
                    <a:pt x="0" y="120"/>
                  </a:moveTo>
                  <a:lnTo>
                    <a:pt x="164" y="0"/>
                  </a:lnTo>
                  <a:lnTo>
                    <a:pt x="4732" y="0"/>
                  </a:lnTo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57" name="Freeform 21"/>
            <p:cNvSpPr>
              <a:spLocks/>
            </p:cNvSpPr>
            <p:nvPr/>
          </p:nvSpPr>
          <p:spPr bwMode="auto">
            <a:xfrm>
              <a:off x="516" y="1165"/>
              <a:ext cx="4732" cy="112"/>
            </a:xfrm>
            <a:custGeom>
              <a:avLst/>
              <a:gdLst>
                <a:gd name="T0" fmla="*/ 0 w 4732"/>
                <a:gd name="T1" fmla="*/ 112 h 112"/>
                <a:gd name="T2" fmla="*/ 164 w 4732"/>
                <a:gd name="T3" fmla="*/ 0 h 112"/>
                <a:gd name="T4" fmla="*/ 4732 w 4732"/>
                <a:gd name="T5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32" h="112">
                  <a:moveTo>
                    <a:pt x="0" y="112"/>
                  </a:moveTo>
                  <a:lnTo>
                    <a:pt x="164" y="0"/>
                  </a:lnTo>
                  <a:lnTo>
                    <a:pt x="4732" y="0"/>
                  </a:lnTo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58" name="Freeform 22"/>
            <p:cNvSpPr>
              <a:spLocks/>
            </p:cNvSpPr>
            <p:nvPr/>
          </p:nvSpPr>
          <p:spPr bwMode="auto">
            <a:xfrm>
              <a:off x="516" y="725"/>
              <a:ext cx="4732" cy="119"/>
            </a:xfrm>
            <a:custGeom>
              <a:avLst/>
              <a:gdLst>
                <a:gd name="T0" fmla="*/ 0 w 4732"/>
                <a:gd name="T1" fmla="*/ 119 h 119"/>
                <a:gd name="T2" fmla="*/ 164 w 4732"/>
                <a:gd name="T3" fmla="*/ 0 h 119"/>
                <a:gd name="T4" fmla="*/ 4732 w 4732"/>
                <a:gd name="T5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32" h="119">
                  <a:moveTo>
                    <a:pt x="0" y="119"/>
                  </a:moveTo>
                  <a:lnTo>
                    <a:pt x="164" y="0"/>
                  </a:lnTo>
                  <a:lnTo>
                    <a:pt x="4732" y="0"/>
                  </a:lnTo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59" name="Freeform 23"/>
            <p:cNvSpPr>
              <a:spLocks/>
            </p:cNvSpPr>
            <p:nvPr/>
          </p:nvSpPr>
          <p:spPr bwMode="auto">
            <a:xfrm>
              <a:off x="516" y="3344"/>
              <a:ext cx="4732" cy="121"/>
            </a:xfrm>
            <a:custGeom>
              <a:avLst/>
              <a:gdLst>
                <a:gd name="T0" fmla="*/ 4732 w 4732"/>
                <a:gd name="T1" fmla="*/ 0 h 121"/>
                <a:gd name="T2" fmla="*/ 4569 w 4732"/>
                <a:gd name="T3" fmla="*/ 121 h 121"/>
                <a:gd name="T4" fmla="*/ 0 w 4732"/>
                <a:gd name="T5" fmla="*/ 121 h 121"/>
                <a:gd name="T6" fmla="*/ 164 w 4732"/>
                <a:gd name="T7" fmla="*/ 0 h 121"/>
                <a:gd name="T8" fmla="*/ 4732 w 4732"/>
                <a:gd name="T9" fmla="*/ 0 h 121"/>
                <a:gd name="T10" fmla="*/ 4732 w 4732"/>
                <a:gd name="T11" fmla="*/ 0 h 121"/>
                <a:gd name="T12" fmla="*/ 4732 w 4732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32" h="121">
                  <a:moveTo>
                    <a:pt x="4732" y="0"/>
                  </a:moveTo>
                  <a:lnTo>
                    <a:pt x="4569" y="121"/>
                  </a:lnTo>
                  <a:lnTo>
                    <a:pt x="0" y="121"/>
                  </a:lnTo>
                  <a:lnTo>
                    <a:pt x="164" y="0"/>
                  </a:lnTo>
                  <a:lnTo>
                    <a:pt x="4732" y="0"/>
                  </a:lnTo>
                  <a:lnTo>
                    <a:pt x="4732" y="0"/>
                  </a:lnTo>
                  <a:lnTo>
                    <a:pt x="4732" y="0"/>
                  </a:lnTo>
                  <a:close/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60" name="Freeform 24"/>
            <p:cNvSpPr>
              <a:spLocks/>
            </p:cNvSpPr>
            <p:nvPr/>
          </p:nvSpPr>
          <p:spPr bwMode="auto">
            <a:xfrm>
              <a:off x="516" y="725"/>
              <a:ext cx="164" cy="2740"/>
            </a:xfrm>
            <a:custGeom>
              <a:avLst/>
              <a:gdLst>
                <a:gd name="T0" fmla="*/ 0 w 164"/>
                <a:gd name="T1" fmla="*/ 2740 h 2740"/>
                <a:gd name="T2" fmla="*/ 0 w 164"/>
                <a:gd name="T3" fmla="*/ 119 h 2740"/>
                <a:gd name="T4" fmla="*/ 164 w 164"/>
                <a:gd name="T5" fmla="*/ 0 h 2740"/>
                <a:gd name="T6" fmla="*/ 164 w 164"/>
                <a:gd name="T7" fmla="*/ 2619 h 2740"/>
                <a:gd name="T8" fmla="*/ 0 w 164"/>
                <a:gd name="T9" fmla="*/ 2740 h 2740"/>
                <a:gd name="T10" fmla="*/ 0 w 164"/>
                <a:gd name="T11" fmla="*/ 2740 h 2740"/>
                <a:gd name="T12" fmla="*/ 0 w 164"/>
                <a:gd name="T13" fmla="*/ 2740 h 2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2740">
                  <a:moveTo>
                    <a:pt x="0" y="2740"/>
                  </a:moveTo>
                  <a:lnTo>
                    <a:pt x="0" y="119"/>
                  </a:lnTo>
                  <a:lnTo>
                    <a:pt x="164" y="0"/>
                  </a:lnTo>
                  <a:lnTo>
                    <a:pt x="164" y="2619"/>
                  </a:lnTo>
                  <a:lnTo>
                    <a:pt x="0" y="2740"/>
                  </a:lnTo>
                  <a:lnTo>
                    <a:pt x="0" y="2740"/>
                  </a:lnTo>
                  <a:lnTo>
                    <a:pt x="0" y="2740"/>
                  </a:lnTo>
                  <a:close/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61" name="Freeform 25"/>
            <p:cNvSpPr>
              <a:spLocks/>
            </p:cNvSpPr>
            <p:nvPr/>
          </p:nvSpPr>
          <p:spPr bwMode="auto">
            <a:xfrm>
              <a:off x="680" y="725"/>
              <a:ext cx="4568" cy="2619"/>
            </a:xfrm>
            <a:custGeom>
              <a:avLst/>
              <a:gdLst>
                <a:gd name="T0" fmla="*/ 0 w 4568"/>
                <a:gd name="T1" fmla="*/ 2619 h 2619"/>
                <a:gd name="T2" fmla="*/ 0 w 4568"/>
                <a:gd name="T3" fmla="*/ 0 h 2619"/>
                <a:gd name="T4" fmla="*/ 4568 w 4568"/>
                <a:gd name="T5" fmla="*/ 0 h 2619"/>
                <a:gd name="T6" fmla="*/ 4568 w 4568"/>
                <a:gd name="T7" fmla="*/ 2619 h 2619"/>
                <a:gd name="T8" fmla="*/ 0 w 4568"/>
                <a:gd name="T9" fmla="*/ 2619 h 2619"/>
                <a:gd name="T10" fmla="*/ 0 w 4568"/>
                <a:gd name="T11" fmla="*/ 2619 h 2619"/>
                <a:gd name="T12" fmla="*/ 0 w 4568"/>
                <a:gd name="T13" fmla="*/ 2619 h 2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68" h="2619">
                  <a:moveTo>
                    <a:pt x="0" y="2619"/>
                  </a:moveTo>
                  <a:lnTo>
                    <a:pt x="0" y="0"/>
                  </a:lnTo>
                  <a:lnTo>
                    <a:pt x="4568" y="0"/>
                  </a:lnTo>
                  <a:lnTo>
                    <a:pt x="4568" y="2619"/>
                  </a:lnTo>
                  <a:lnTo>
                    <a:pt x="0" y="2619"/>
                  </a:lnTo>
                  <a:lnTo>
                    <a:pt x="0" y="2619"/>
                  </a:lnTo>
                  <a:lnTo>
                    <a:pt x="0" y="2619"/>
                  </a:lnTo>
                  <a:close/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62" name="Freeform 26"/>
            <p:cNvSpPr>
              <a:spLocks/>
            </p:cNvSpPr>
            <p:nvPr/>
          </p:nvSpPr>
          <p:spPr bwMode="auto">
            <a:xfrm>
              <a:off x="1007" y="1005"/>
              <a:ext cx="174" cy="2460"/>
            </a:xfrm>
            <a:custGeom>
              <a:avLst/>
              <a:gdLst>
                <a:gd name="T0" fmla="*/ 0 w 174"/>
                <a:gd name="T1" fmla="*/ 2460 h 2460"/>
                <a:gd name="T2" fmla="*/ 0 w 174"/>
                <a:gd name="T3" fmla="*/ 112 h 2460"/>
                <a:gd name="T4" fmla="*/ 174 w 174"/>
                <a:gd name="T5" fmla="*/ 0 h 2460"/>
                <a:gd name="T6" fmla="*/ 174 w 174"/>
                <a:gd name="T7" fmla="*/ 2339 h 2460"/>
                <a:gd name="T8" fmla="*/ 0 w 174"/>
                <a:gd name="T9" fmla="*/ 2460 h 2460"/>
                <a:gd name="T10" fmla="*/ 0 w 174"/>
                <a:gd name="T11" fmla="*/ 2460 h 2460"/>
                <a:gd name="T12" fmla="*/ 0 w 174"/>
                <a:gd name="T13" fmla="*/ 2460 h 2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4" h="2460">
                  <a:moveTo>
                    <a:pt x="0" y="2460"/>
                  </a:moveTo>
                  <a:lnTo>
                    <a:pt x="0" y="112"/>
                  </a:lnTo>
                  <a:lnTo>
                    <a:pt x="174" y="0"/>
                  </a:lnTo>
                  <a:lnTo>
                    <a:pt x="174" y="2339"/>
                  </a:lnTo>
                  <a:lnTo>
                    <a:pt x="0" y="2460"/>
                  </a:lnTo>
                  <a:lnTo>
                    <a:pt x="0" y="2460"/>
                  </a:lnTo>
                  <a:lnTo>
                    <a:pt x="0" y="2460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63" name="Freeform 27"/>
            <p:cNvSpPr>
              <a:spLocks/>
            </p:cNvSpPr>
            <p:nvPr/>
          </p:nvSpPr>
          <p:spPr bwMode="auto">
            <a:xfrm>
              <a:off x="771" y="1117"/>
              <a:ext cx="236" cy="2348"/>
            </a:xfrm>
            <a:custGeom>
              <a:avLst/>
              <a:gdLst>
                <a:gd name="T0" fmla="*/ 0 w 236"/>
                <a:gd name="T1" fmla="*/ 2348 h 2348"/>
                <a:gd name="T2" fmla="*/ 0 w 236"/>
                <a:gd name="T3" fmla="*/ 0 h 2348"/>
                <a:gd name="T4" fmla="*/ 236 w 236"/>
                <a:gd name="T5" fmla="*/ 0 h 2348"/>
                <a:gd name="T6" fmla="*/ 236 w 236"/>
                <a:gd name="T7" fmla="*/ 2348 h 2348"/>
                <a:gd name="T8" fmla="*/ 0 w 236"/>
                <a:gd name="T9" fmla="*/ 2348 h 2348"/>
                <a:gd name="T10" fmla="*/ 0 w 236"/>
                <a:gd name="T11" fmla="*/ 2348 h 2348"/>
                <a:gd name="T12" fmla="*/ 0 w 236"/>
                <a:gd name="T13" fmla="*/ 2348 h 2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2348">
                  <a:moveTo>
                    <a:pt x="0" y="2348"/>
                  </a:moveTo>
                  <a:lnTo>
                    <a:pt x="0" y="0"/>
                  </a:lnTo>
                  <a:lnTo>
                    <a:pt x="236" y="0"/>
                  </a:lnTo>
                  <a:lnTo>
                    <a:pt x="236" y="2348"/>
                  </a:lnTo>
                  <a:lnTo>
                    <a:pt x="0" y="2348"/>
                  </a:lnTo>
                  <a:lnTo>
                    <a:pt x="0" y="2348"/>
                  </a:lnTo>
                  <a:lnTo>
                    <a:pt x="0" y="2348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64" name="Freeform 28"/>
            <p:cNvSpPr>
              <a:spLocks/>
            </p:cNvSpPr>
            <p:nvPr/>
          </p:nvSpPr>
          <p:spPr bwMode="auto">
            <a:xfrm>
              <a:off x="771" y="1005"/>
              <a:ext cx="410" cy="112"/>
            </a:xfrm>
            <a:custGeom>
              <a:avLst/>
              <a:gdLst>
                <a:gd name="T0" fmla="*/ 236 w 410"/>
                <a:gd name="T1" fmla="*/ 112 h 112"/>
                <a:gd name="T2" fmla="*/ 410 w 410"/>
                <a:gd name="T3" fmla="*/ 0 h 112"/>
                <a:gd name="T4" fmla="*/ 172 w 410"/>
                <a:gd name="T5" fmla="*/ 0 h 112"/>
                <a:gd name="T6" fmla="*/ 0 w 410"/>
                <a:gd name="T7" fmla="*/ 112 h 112"/>
                <a:gd name="T8" fmla="*/ 236 w 410"/>
                <a:gd name="T9" fmla="*/ 112 h 112"/>
                <a:gd name="T10" fmla="*/ 236 w 410"/>
                <a:gd name="T11" fmla="*/ 112 h 112"/>
                <a:gd name="T12" fmla="*/ 236 w 410"/>
                <a:gd name="T1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0" h="112">
                  <a:moveTo>
                    <a:pt x="236" y="112"/>
                  </a:moveTo>
                  <a:lnTo>
                    <a:pt x="410" y="0"/>
                  </a:lnTo>
                  <a:lnTo>
                    <a:pt x="172" y="0"/>
                  </a:lnTo>
                  <a:lnTo>
                    <a:pt x="0" y="112"/>
                  </a:lnTo>
                  <a:lnTo>
                    <a:pt x="236" y="112"/>
                  </a:lnTo>
                  <a:lnTo>
                    <a:pt x="236" y="112"/>
                  </a:lnTo>
                  <a:lnTo>
                    <a:pt x="236" y="112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65" name="Rectangle 29"/>
            <p:cNvSpPr>
              <a:spLocks noChangeArrowheads="1"/>
            </p:cNvSpPr>
            <p:nvPr/>
          </p:nvSpPr>
          <p:spPr bwMode="auto">
            <a:xfrm>
              <a:off x="849" y="784"/>
              <a:ext cx="53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26874</a:t>
              </a:r>
              <a:endParaRPr lang="en-US"/>
            </a:p>
          </p:txBody>
        </p:sp>
        <p:sp>
          <p:nvSpPr>
            <p:cNvPr id="91166" name="Freeform 30"/>
            <p:cNvSpPr>
              <a:spLocks/>
            </p:cNvSpPr>
            <p:nvPr/>
          </p:nvSpPr>
          <p:spPr bwMode="auto">
            <a:xfrm>
              <a:off x="1772" y="981"/>
              <a:ext cx="173" cy="2484"/>
            </a:xfrm>
            <a:custGeom>
              <a:avLst/>
              <a:gdLst>
                <a:gd name="T0" fmla="*/ 0 w 173"/>
                <a:gd name="T1" fmla="*/ 2484 h 2484"/>
                <a:gd name="T2" fmla="*/ 0 w 173"/>
                <a:gd name="T3" fmla="*/ 112 h 2484"/>
                <a:gd name="T4" fmla="*/ 173 w 173"/>
                <a:gd name="T5" fmla="*/ 0 h 2484"/>
                <a:gd name="T6" fmla="*/ 173 w 173"/>
                <a:gd name="T7" fmla="*/ 2363 h 2484"/>
                <a:gd name="T8" fmla="*/ 0 w 173"/>
                <a:gd name="T9" fmla="*/ 2484 h 2484"/>
                <a:gd name="T10" fmla="*/ 0 w 173"/>
                <a:gd name="T11" fmla="*/ 2484 h 2484"/>
                <a:gd name="T12" fmla="*/ 0 w 173"/>
                <a:gd name="T13" fmla="*/ 2484 h 2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3" h="2484">
                  <a:moveTo>
                    <a:pt x="0" y="2484"/>
                  </a:moveTo>
                  <a:lnTo>
                    <a:pt x="0" y="112"/>
                  </a:lnTo>
                  <a:lnTo>
                    <a:pt x="173" y="0"/>
                  </a:lnTo>
                  <a:lnTo>
                    <a:pt x="173" y="2363"/>
                  </a:lnTo>
                  <a:lnTo>
                    <a:pt x="0" y="2484"/>
                  </a:lnTo>
                  <a:lnTo>
                    <a:pt x="0" y="2484"/>
                  </a:lnTo>
                  <a:lnTo>
                    <a:pt x="0" y="2484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67" name="Freeform 31"/>
            <p:cNvSpPr>
              <a:spLocks/>
            </p:cNvSpPr>
            <p:nvPr/>
          </p:nvSpPr>
          <p:spPr bwMode="auto">
            <a:xfrm>
              <a:off x="1536" y="1093"/>
              <a:ext cx="236" cy="2372"/>
            </a:xfrm>
            <a:custGeom>
              <a:avLst/>
              <a:gdLst>
                <a:gd name="T0" fmla="*/ 0 w 236"/>
                <a:gd name="T1" fmla="*/ 2372 h 2372"/>
                <a:gd name="T2" fmla="*/ 0 w 236"/>
                <a:gd name="T3" fmla="*/ 0 h 2372"/>
                <a:gd name="T4" fmla="*/ 236 w 236"/>
                <a:gd name="T5" fmla="*/ 0 h 2372"/>
                <a:gd name="T6" fmla="*/ 236 w 236"/>
                <a:gd name="T7" fmla="*/ 2372 h 2372"/>
                <a:gd name="T8" fmla="*/ 0 w 236"/>
                <a:gd name="T9" fmla="*/ 2372 h 2372"/>
                <a:gd name="T10" fmla="*/ 0 w 236"/>
                <a:gd name="T11" fmla="*/ 2372 h 2372"/>
                <a:gd name="T12" fmla="*/ 0 w 236"/>
                <a:gd name="T13" fmla="*/ 2372 h 2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2372">
                  <a:moveTo>
                    <a:pt x="0" y="2372"/>
                  </a:moveTo>
                  <a:lnTo>
                    <a:pt x="0" y="0"/>
                  </a:lnTo>
                  <a:lnTo>
                    <a:pt x="236" y="0"/>
                  </a:lnTo>
                  <a:lnTo>
                    <a:pt x="236" y="2372"/>
                  </a:lnTo>
                  <a:lnTo>
                    <a:pt x="0" y="2372"/>
                  </a:lnTo>
                  <a:lnTo>
                    <a:pt x="0" y="2372"/>
                  </a:lnTo>
                  <a:lnTo>
                    <a:pt x="0" y="237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68" name="Freeform 32"/>
            <p:cNvSpPr>
              <a:spLocks/>
            </p:cNvSpPr>
            <p:nvPr/>
          </p:nvSpPr>
          <p:spPr bwMode="auto">
            <a:xfrm>
              <a:off x="1536" y="981"/>
              <a:ext cx="409" cy="112"/>
            </a:xfrm>
            <a:custGeom>
              <a:avLst/>
              <a:gdLst>
                <a:gd name="T0" fmla="*/ 236 w 409"/>
                <a:gd name="T1" fmla="*/ 112 h 112"/>
                <a:gd name="T2" fmla="*/ 409 w 409"/>
                <a:gd name="T3" fmla="*/ 0 h 112"/>
                <a:gd name="T4" fmla="*/ 172 w 409"/>
                <a:gd name="T5" fmla="*/ 0 h 112"/>
                <a:gd name="T6" fmla="*/ 0 w 409"/>
                <a:gd name="T7" fmla="*/ 112 h 112"/>
                <a:gd name="T8" fmla="*/ 236 w 409"/>
                <a:gd name="T9" fmla="*/ 112 h 112"/>
                <a:gd name="T10" fmla="*/ 236 w 409"/>
                <a:gd name="T11" fmla="*/ 112 h 112"/>
                <a:gd name="T12" fmla="*/ 236 w 409"/>
                <a:gd name="T1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9" h="112">
                  <a:moveTo>
                    <a:pt x="236" y="112"/>
                  </a:moveTo>
                  <a:lnTo>
                    <a:pt x="409" y="0"/>
                  </a:lnTo>
                  <a:lnTo>
                    <a:pt x="172" y="0"/>
                  </a:lnTo>
                  <a:lnTo>
                    <a:pt x="0" y="112"/>
                  </a:lnTo>
                  <a:lnTo>
                    <a:pt x="236" y="112"/>
                  </a:lnTo>
                  <a:lnTo>
                    <a:pt x="236" y="112"/>
                  </a:lnTo>
                  <a:lnTo>
                    <a:pt x="236" y="112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69" name="Rectangle 33"/>
            <p:cNvSpPr>
              <a:spLocks noChangeArrowheads="1"/>
            </p:cNvSpPr>
            <p:nvPr/>
          </p:nvSpPr>
          <p:spPr bwMode="auto">
            <a:xfrm>
              <a:off x="1556" y="765"/>
              <a:ext cx="53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27151</a:t>
              </a:r>
              <a:endParaRPr lang="en-US"/>
            </a:p>
          </p:txBody>
        </p:sp>
        <p:sp>
          <p:nvSpPr>
            <p:cNvPr id="91170" name="Freeform 34"/>
            <p:cNvSpPr>
              <a:spLocks/>
            </p:cNvSpPr>
            <p:nvPr/>
          </p:nvSpPr>
          <p:spPr bwMode="auto">
            <a:xfrm>
              <a:off x="2536" y="1534"/>
              <a:ext cx="164" cy="1931"/>
            </a:xfrm>
            <a:custGeom>
              <a:avLst/>
              <a:gdLst>
                <a:gd name="T0" fmla="*/ 0 w 164"/>
                <a:gd name="T1" fmla="*/ 1931 h 1931"/>
                <a:gd name="T2" fmla="*/ 0 w 164"/>
                <a:gd name="T3" fmla="*/ 120 h 1931"/>
                <a:gd name="T4" fmla="*/ 164 w 164"/>
                <a:gd name="T5" fmla="*/ 0 h 1931"/>
                <a:gd name="T6" fmla="*/ 164 w 164"/>
                <a:gd name="T7" fmla="*/ 1810 h 1931"/>
                <a:gd name="T8" fmla="*/ 0 w 164"/>
                <a:gd name="T9" fmla="*/ 1931 h 1931"/>
                <a:gd name="T10" fmla="*/ 0 w 164"/>
                <a:gd name="T11" fmla="*/ 1931 h 1931"/>
                <a:gd name="T12" fmla="*/ 0 w 164"/>
                <a:gd name="T13" fmla="*/ 1931 h 1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1931">
                  <a:moveTo>
                    <a:pt x="0" y="1931"/>
                  </a:moveTo>
                  <a:lnTo>
                    <a:pt x="0" y="120"/>
                  </a:lnTo>
                  <a:lnTo>
                    <a:pt x="164" y="0"/>
                  </a:lnTo>
                  <a:lnTo>
                    <a:pt x="164" y="1810"/>
                  </a:lnTo>
                  <a:lnTo>
                    <a:pt x="0" y="1931"/>
                  </a:lnTo>
                  <a:lnTo>
                    <a:pt x="0" y="1931"/>
                  </a:lnTo>
                  <a:lnTo>
                    <a:pt x="0" y="1931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71" name="Freeform 35"/>
            <p:cNvSpPr>
              <a:spLocks/>
            </p:cNvSpPr>
            <p:nvPr/>
          </p:nvSpPr>
          <p:spPr bwMode="auto">
            <a:xfrm>
              <a:off x="2300" y="1654"/>
              <a:ext cx="236" cy="1811"/>
            </a:xfrm>
            <a:custGeom>
              <a:avLst/>
              <a:gdLst>
                <a:gd name="T0" fmla="*/ 0 w 236"/>
                <a:gd name="T1" fmla="*/ 1811 h 1811"/>
                <a:gd name="T2" fmla="*/ 0 w 236"/>
                <a:gd name="T3" fmla="*/ 0 h 1811"/>
                <a:gd name="T4" fmla="*/ 236 w 236"/>
                <a:gd name="T5" fmla="*/ 0 h 1811"/>
                <a:gd name="T6" fmla="*/ 236 w 236"/>
                <a:gd name="T7" fmla="*/ 1811 h 1811"/>
                <a:gd name="T8" fmla="*/ 0 w 236"/>
                <a:gd name="T9" fmla="*/ 1811 h 1811"/>
                <a:gd name="T10" fmla="*/ 0 w 236"/>
                <a:gd name="T11" fmla="*/ 1811 h 1811"/>
                <a:gd name="T12" fmla="*/ 0 w 236"/>
                <a:gd name="T13" fmla="*/ 1811 h 1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1811">
                  <a:moveTo>
                    <a:pt x="0" y="1811"/>
                  </a:moveTo>
                  <a:lnTo>
                    <a:pt x="0" y="0"/>
                  </a:lnTo>
                  <a:lnTo>
                    <a:pt x="236" y="0"/>
                  </a:lnTo>
                  <a:lnTo>
                    <a:pt x="236" y="1811"/>
                  </a:lnTo>
                  <a:lnTo>
                    <a:pt x="0" y="1811"/>
                  </a:lnTo>
                  <a:lnTo>
                    <a:pt x="0" y="1811"/>
                  </a:lnTo>
                  <a:lnTo>
                    <a:pt x="0" y="1811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72" name="Freeform 36"/>
            <p:cNvSpPr>
              <a:spLocks/>
            </p:cNvSpPr>
            <p:nvPr/>
          </p:nvSpPr>
          <p:spPr bwMode="auto">
            <a:xfrm>
              <a:off x="2300" y="1534"/>
              <a:ext cx="400" cy="120"/>
            </a:xfrm>
            <a:custGeom>
              <a:avLst/>
              <a:gdLst>
                <a:gd name="T0" fmla="*/ 236 w 400"/>
                <a:gd name="T1" fmla="*/ 120 h 120"/>
                <a:gd name="T2" fmla="*/ 400 w 400"/>
                <a:gd name="T3" fmla="*/ 0 h 120"/>
                <a:gd name="T4" fmla="*/ 163 w 400"/>
                <a:gd name="T5" fmla="*/ 0 h 120"/>
                <a:gd name="T6" fmla="*/ 0 w 400"/>
                <a:gd name="T7" fmla="*/ 120 h 120"/>
                <a:gd name="T8" fmla="*/ 236 w 400"/>
                <a:gd name="T9" fmla="*/ 120 h 120"/>
                <a:gd name="T10" fmla="*/ 236 w 400"/>
                <a:gd name="T11" fmla="*/ 120 h 120"/>
                <a:gd name="T12" fmla="*/ 236 w 400"/>
                <a:gd name="T13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120">
                  <a:moveTo>
                    <a:pt x="236" y="120"/>
                  </a:moveTo>
                  <a:lnTo>
                    <a:pt x="400" y="0"/>
                  </a:lnTo>
                  <a:lnTo>
                    <a:pt x="163" y="0"/>
                  </a:lnTo>
                  <a:lnTo>
                    <a:pt x="0" y="120"/>
                  </a:lnTo>
                  <a:lnTo>
                    <a:pt x="236" y="120"/>
                  </a:lnTo>
                  <a:lnTo>
                    <a:pt x="236" y="120"/>
                  </a:lnTo>
                  <a:lnTo>
                    <a:pt x="236" y="120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73" name="Rectangle 37"/>
            <p:cNvSpPr>
              <a:spLocks noChangeArrowheads="1"/>
            </p:cNvSpPr>
            <p:nvPr/>
          </p:nvSpPr>
          <p:spPr bwMode="auto">
            <a:xfrm>
              <a:off x="2374" y="1323"/>
              <a:ext cx="53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20738</a:t>
              </a:r>
              <a:endParaRPr lang="en-US"/>
            </a:p>
          </p:txBody>
        </p:sp>
        <p:sp>
          <p:nvSpPr>
            <p:cNvPr id="91174" name="Freeform 38"/>
            <p:cNvSpPr>
              <a:spLocks/>
            </p:cNvSpPr>
            <p:nvPr/>
          </p:nvSpPr>
          <p:spPr bwMode="auto">
            <a:xfrm>
              <a:off x="3301" y="2062"/>
              <a:ext cx="163" cy="1403"/>
            </a:xfrm>
            <a:custGeom>
              <a:avLst/>
              <a:gdLst>
                <a:gd name="T0" fmla="*/ 0 w 163"/>
                <a:gd name="T1" fmla="*/ 1403 h 1403"/>
                <a:gd name="T2" fmla="*/ 0 w 163"/>
                <a:gd name="T3" fmla="*/ 113 h 1403"/>
                <a:gd name="T4" fmla="*/ 163 w 163"/>
                <a:gd name="T5" fmla="*/ 0 h 1403"/>
                <a:gd name="T6" fmla="*/ 163 w 163"/>
                <a:gd name="T7" fmla="*/ 1282 h 1403"/>
                <a:gd name="T8" fmla="*/ 0 w 163"/>
                <a:gd name="T9" fmla="*/ 1403 h 1403"/>
                <a:gd name="T10" fmla="*/ 0 w 163"/>
                <a:gd name="T11" fmla="*/ 1403 h 1403"/>
                <a:gd name="T12" fmla="*/ 0 w 163"/>
                <a:gd name="T13" fmla="*/ 1403 h 1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3" h="1403">
                  <a:moveTo>
                    <a:pt x="0" y="1403"/>
                  </a:moveTo>
                  <a:lnTo>
                    <a:pt x="0" y="113"/>
                  </a:lnTo>
                  <a:lnTo>
                    <a:pt x="163" y="0"/>
                  </a:lnTo>
                  <a:lnTo>
                    <a:pt x="163" y="1282"/>
                  </a:lnTo>
                  <a:lnTo>
                    <a:pt x="0" y="1403"/>
                  </a:lnTo>
                  <a:lnTo>
                    <a:pt x="0" y="1403"/>
                  </a:lnTo>
                  <a:lnTo>
                    <a:pt x="0" y="1403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75" name="Freeform 39"/>
            <p:cNvSpPr>
              <a:spLocks/>
            </p:cNvSpPr>
            <p:nvPr/>
          </p:nvSpPr>
          <p:spPr bwMode="auto">
            <a:xfrm>
              <a:off x="3064" y="2175"/>
              <a:ext cx="237" cy="1290"/>
            </a:xfrm>
            <a:custGeom>
              <a:avLst/>
              <a:gdLst>
                <a:gd name="T0" fmla="*/ 0 w 237"/>
                <a:gd name="T1" fmla="*/ 1290 h 1290"/>
                <a:gd name="T2" fmla="*/ 0 w 237"/>
                <a:gd name="T3" fmla="*/ 0 h 1290"/>
                <a:gd name="T4" fmla="*/ 237 w 237"/>
                <a:gd name="T5" fmla="*/ 0 h 1290"/>
                <a:gd name="T6" fmla="*/ 237 w 237"/>
                <a:gd name="T7" fmla="*/ 1290 h 1290"/>
                <a:gd name="T8" fmla="*/ 0 w 237"/>
                <a:gd name="T9" fmla="*/ 1290 h 1290"/>
                <a:gd name="T10" fmla="*/ 0 w 237"/>
                <a:gd name="T11" fmla="*/ 1290 h 1290"/>
                <a:gd name="T12" fmla="*/ 0 w 237"/>
                <a:gd name="T13" fmla="*/ 1290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7" h="1290">
                  <a:moveTo>
                    <a:pt x="0" y="1290"/>
                  </a:moveTo>
                  <a:lnTo>
                    <a:pt x="0" y="0"/>
                  </a:lnTo>
                  <a:lnTo>
                    <a:pt x="237" y="0"/>
                  </a:lnTo>
                  <a:lnTo>
                    <a:pt x="237" y="1290"/>
                  </a:lnTo>
                  <a:lnTo>
                    <a:pt x="0" y="1290"/>
                  </a:lnTo>
                  <a:lnTo>
                    <a:pt x="0" y="1290"/>
                  </a:lnTo>
                  <a:lnTo>
                    <a:pt x="0" y="129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76" name="Freeform 40"/>
            <p:cNvSpPr>
              <a:spLocks/>
            </p:cNvSpPr>
            <p:nvPr/>
          </p:nvSpPr>
          <p:spPr bwMode="auto">
            <a:xfrm>
              <a:off x="3064" y="2062"/>
              <a:ext cx="400" cy="113"/>
            </a:xfrm>
            <a:custGeom>
              <a:avLst/>
              <a:gdLst>
                <a:gd name="T0" fmla="*/ 237 w 400"/>
                <a:gd name="T1" fmla="*/ 113 h 113"/>
                <a:gd name="T2" fmla="*/ 400 w 400"/>
                <a:gd name="T3" fmla="*/ 0 h 113"/>
                <a:gd name="T4" fmla="*/ 164 w 400"/>
                <a:gd name="T5" fmla="*/ 0 h 113"/>
                <a:gd name="T6" fmla="*/ 0 w 400"/>
                <a:gd name="T7" fmla="*/ 113 h 113"/>
                <a:gd name="T8" fmla="*/ 237 w 400"/>
                <a:gd name="T9" fmla="*/ 113 h 113"/>
                <a:gd name="T10" fmla="*/ 237 w 400"/>
                <a:gd name="T11" fmla="*/ 113 h 113"/>
                <a:gd name="T12" fmla="*/ 237 w 400"/>
                <a:gd name="T13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113">
                  <a:moveTo>
                    <a:pt x="237" y="113"/>
                  </a:moveTo>
                  <a:lnTo>
                    <a:pt x="400" y="0"/>
                  </a:lnTo>
                  <a:lnTo>
                    <a:pt x="164" y="0"/>
                  </a:lnTo>
                  <a:lnTo>
                    <a:pt x="0" y="113"/>
                  </a:lnTo>
                  <a:lnTo>
                    <a:pt x="237" y="113"/>
                  </a:lnTo>
                  <a:lnTo>
                    <a:pt x="237" y="113"/>
                  </a:lnTo>
                  <a:lnTo>
                    <a:pt x="237" y="113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77" name="Rectangle 41"/>
            <p:cNvSpPr>
              <a:spLocks noChangeArrowheads="1"/>
            </p:cNvSpPr>
            <p:nvPr/>
          </p:nvSpPr>
          <p:spPr bwMode="auto">
            <a:xfrm>
              <a:off x="3132" y="1862"/>
              <a:ext cx="53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14700</a:t>
              </a:r>
              <a:endParaRPr lang="en-US"/>
            </a:p>
          </p:txBody>
        </p:sp>
        <p:sp>
          <p:nvSpPr>
            <p:cNvPr id="91178" name="Freeform 42"/>
            <p:cNvSpPr>
              <a:spLocks/>
            </p:cNvSpPr>
            <p:nvPr/>
          </p:nvSpPr>
          <p:spPr bwMode="auto">
            <a:xfrm>
              <a:off x="4056" y="2086"/>
              <a:ext cx="173" cy="1379"/>
            </a:xfrm>
            <a:custGeom>
              <a:avLst/>
              <a:gdLst>
                <a:gd name="T0" fmla="*/ 0 w 173"/>
                <a:gd name="T1" fmla="*/ 1379 h 1379"/>
                <a:gd name="T2" fmla="*/ 0 w 173"/>
                <a:gd name="T3" fmla="*/ 121 h 1379"/>
                <a:gd name="T4" fmla="*/ 173 w 173"/>
                <a:gd name="T5" fmla="*/ 0 h 1379"/>
                <a:gd name="T6" fmla="*/ 173 w 173"/>
                <a:gd name="T7" fmla="*/ 1258 h 1379"/>
                <a:gd name="T8" fmla="*/ 0 w 173"/>
                <a:gd name="T9" fmla="*/ 1379 h 1379"/>
                <a:gd name="T10" fmla="*/ 0 w 173"/>
                <a:gd name="T11" fmla="*/ 1379 h 1379"/>
                <a:gd name="T12" fmla="*/ 0 w 173"/>
                <a:gd name="T13" fmla="*/ 1379 h 1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3" h="1379">
                  <a:moveTo>
                    <a:pt x="0" y="1379"/>
                  </a:moveTo>
                  <a:lnTo>
                    <a:pt x="0" y="121"/>
                  </a:lnTo>
                  <a:lnTo>
                    <a:pt x="173" y="0"/>
                  </a:lnTo>
                  <a:lnTo>
                    <a:pt x="173" y="1258"/>
                  </a:lnTo>
                  <a:lnTo>
                    <a:pt x="0" y="1379"/>
                  </a:lnTo>
                  <a:lnTo>
                    <a:pt x="0" y="1379"/>
                  </a:lnTo>
                  <a:lnTo>
                    <a:pt x="0" y="1379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79" name="Freeform 43"/>
            <p:cNvSpPr>
              <a:spLocks/>
            </p:cNvSpPr>
            <p:nvPr/>
          </p:nvSpPr>
          <p:spPr bwMode="auto">
            <a:xfrm>
              <a:off x="3819" y="2207"/>
              <a:ext cx="237" cy="1258"/>
            </a:xfrm>
            <a:custGeom>
              <a:avLst/>
              <a:gdLst>
                <a:gd name="T0" fmla="*/ 0 w 237"/>
                <a:gd name="T1" fmla="*/ 1258 h 1258"/>
                <a:gd name="T2" fmla="*/ 0 w 237"/>
                <a:gd name="T3" fmla="*/ 0 h 1258"/>
                <a:gd name="T4" fmla="*/ 237 w 237"/>
                <a:gd name="T5" fmla="*/ 0 h 1258"/>
                <a:gd name="T6" fmla="*/ 237 w 237"/>
                <a:gd name="T7" fmla="*/ 1258 h 1258"/>
                <a:gd name="T8" fmla="*/ 0 w 237"/>
                <a:gd name="T9" fmla="*/ 1258 h 1258"/>
                <a:gd name="T10" fmla="*/ 0 w 237"/>
                <a:gd name="T11" fmla="*/ 1258 h 1258"/>
                <a:gd name="T12" fmla="*/ 0 w 237"/>
                <a:gd name="T13" fmla="*/ 1258 h 1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7" h="1258">
                  <a:moveTo>
                    <a:pt x="0" y="1258"/>
                  </a:moveTo>
                  <a:lnTo>
                    <a:pt x="0" y="0"/>
                  </a:lnTo>
                  <a:lnTo>
                    <a:pt x="237" y="0"/>
                  </a:lnTo>
                  <a:lnTo>
                    <a:pt x="237" y="1258"/>
                  </a:lnTo>
                  <a:lnTo>
                    <a:pt x="0" y="1258"/>
                  </a:lnTo>
                  <a:lnTo>
                    <a:pt x="0" y="1258"/>
                  </a:lnTo>
                  <a:lnTo>
                    <a:pt x="0" y="1258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80" name="Freeform 44"/>
            <p:cNvSpPr>
              <a:spLocks/>
            </p:cNvSpPr>
            <p:nvPr/>
          </p:nvSpPr>
          <p:spPr bwMode="auto">
            <a:xfrm>
              <a:off x="3819" y="2086"/>
              <a:ext cx="410" cy="121"/>
            </a:xfrm>
            <a:custGeom>
              <a:avLst/>
              <a:gdLst>
                <a:gd name="T0" fmla="*/ 237 w 410"/>
                <a:gd name="T1" fmla="*/ 121 h 121"/>
                <a:gd name="T2" fmla="*/ 410 w 410"/>
                <a:gd name="T3" fmla="*/ 0 h 121"/>
                <a:gd name="T4" fmla="*/ 174 w 410"/>
                <a:gd name="T5" fmla="*/ 0 h 121"/>
                <a:gd name="T6" fmla="*/ 0 w 410"/>
                <a:gd name="T7" fmla="*/ 121 h 121"/>
                <a:gd name="T8" fmla="*/ 237 w 410"/>
                <a:gd name="T9" fmla="*/ 121 h 121"/>
                <a:gd name="T10" fmla="*/ 237 w 410"/>
                <a:gd name="T11" fmla="*/ 121 h 121"/>
                <a:gd name="T12" fmla="*/ 237 w 410"/>
                <a:gd name="T1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0" h="121">
                  <a:moveTo>
                    <a:pt x="237" y="121"/>
                  </a:moveTo>
                  <a:lnTo>
                    <a:pt x="410" y="0"/>
                  </a:lnTo>
                  <a:lnTo>
                    <a:pt x="174" y="0"/>
                  </a:lnTo>
                  <a:lnTo>
                    <a:pt x="0" y="121"/>
                  </a:lnTo>
                  <a:lnTo>
                    <a:pt x="237" y="121"/>
                  </a:lnTo>
                  <a:lnTo>
                    <a:pt x="237" y="121"/>
                  </a:lnTo>
                  <a:lnTo>
                    <a:pt x="237" y="121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81" name="Rectangle 45"/>
            <p:cNvSpPr>
              <a:spLocks noChangeArrowheads="1"/>
            </p:cNvSpPr>
            <p:nvPr/>
          </p:nvSpPr>
          <p:spPr bwMode="auto">
            <a:xfrm>
              <a:off x="3829" y="1878"/>
              <a:ext cx="53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14414</a:t>
              </a:r>
              <a:endParaRPr lang="en-US"/>
            </a:p>
          </p:txBody>
        </p:sp>
        <p:sp>
          <p:nvSpPr>
            <p:cNvPr id="91182" name="Freeform 46"/>
            <p:cNvSpPr>
              <a:spLocks/>
            </p:cNvSpPr>
            <p:nvPr/>
          </p:nvSpPr>
          <p:spPr bwMode="auto">
            <a:xfrm>
              <a:off x="4820" y="2110"/>
              <a:ext cx="173" cy="1355"/>
            </a:xfrm>
            <a:custGeom>
              <a:avLst/>
              <a:gdLst>
                <a:gd name="T0" fmla="*/ 0 w 173"/>
                <a:gd name="T1" fmla="*/ 1355 h 1355"/>
                <a:gd name="T2" fmla="*/ 0 w 173"/>
                <a:gd name="T3" fmla="*/ 121 h 1355"/>
                <a:gd name="T4" fmla="*/ 173 w 173"/>
                <a:gd name="T5" fmla="*/ 0 h 1355"/>
                <a:gd name="T6" fmla="*/ 173 w 173"/>
                <a:gd name="T7" fmla="*/ 1234 h 1355"/>
                <a:gd name="T8" fmla="*/ 0 w 173"/>
                <a:gd name="T9" fmla="*/ 1355 h 1355"/>
                <a:gd name="T10" fmla="*/ 0 w 173"/>
                <a:gd name="T11" fmla="*/ 1355 h 1355"/>
                <a:gd name="T12" fmla="*/ 0 w 173"/>
                <a:gd name="T13" fmla="*/ 1355 h 1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3" h="1355">
                  <a:moveTo>
                    <a:pt x="0" y="1355"/>
                  </a:moveTo>
                  <a:lnTo>
                    <a:pt x="0" y="121"/>
                  </a:lnTo>
                  <a:lnTo>
                    <a:pt x="173" y="0"/>
                  </a:lnTo>
                  <a:lnTo>
                    <a:pt x="173" y="1234"/>
                  </a:lnTo>
                  <a:lnTo>
                    <a:pt x="0" y="1355"/>
                  </a:lnTo>
                  <a:lnTo>
                    <a:pt x="0" y="1355"/>
                  </a:lnTo>
                  <a:lnTo>
                    <a:pt x="0" y="1355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83" name="Freeform 47"/>
            <p:cNvSpPr>
              <a:spLocks/>
            </p:cNvSpPr>
            <p:nvPr/>
          </p:nvSpPr>
          <p:spPr bwMode="auto">
            <a:xfrm>
              <a:off x="4584" y="2231"/>
              <a:ext cx="236" cy="1234"/>
            </a:xfrm>
            <a:custGeom>
              <a:avLst/>
              <a:gdLst>
                <a:gd name="T0" fmla="*/ 0 w 236"/>
                <a:gd name="T1" fmla="*/ 1234 h 1234"/>
                <a:gd name="T2" fmla="*/ 0 w 236"/>
                <a:gd name="T3" fmla="*/ 0 h 1234"/>
                <a:gd name="T4" fmla="*/ 236 w 236"/>
                <a:gd name="T5" fmla="*/ 0 h 1234"/>
                <a:gd name="T6" fmla="*/ 236 w 236"/>
                <a:gd name="T7" fmla="*/ 1234 h 1234"/>
                <a:gd name="T8" fmla="*/ 0 w 236"/>
                <a:gd name="T9" fmla="*/ 1234 h 1234"/>
                <a:gd name="T10" fmla="*/ 0 w 236"/>
                <a:gd name="T11" fmla="*/ 1234 h 1234"/>
                <a:gd name="T12" fmla="*/ 0 w 236"/>
                <a:gd name="T13" fmla="*/ 1234 h 1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1234">
                  <a:moveTo>
                    <a:pt x="0" y="1234"/>
                  </a:moveTo>
                  <a:lnTo>
                    <a:pt x="0" y="0"/>
                  </a:lnTo>
                  <a:lnTo>
                    <a:pt x="236" y="0"/>
                  </a:lnTo>
                  <a:lnTo>
                    <a:pt x="236" y="1234"/>
                  </a:lnTo>
                  <a:lnTo>
                    <a:pt x="0" y="1234"/>
                  </a:lnTo>
                  <a:lnTo>
                    <a:pt x="0" y="1234"/>
                  </a:lnTo>
                  <a:lnTo>
                    <a:pt x="0" y="1234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84" name="Freeform 48"/>
            <p:cNvSpPr>
              <a:spLocks/>
            </p:cNvSpPr>
            <p:nvPr/>
          </p:nvSpPr>
          <p:spPr bwMode="auto">
            <a:xfrm>
              <a:off x="4584" y="2110"/>
              <a:ext cx="409" cy="121"/>
            </a:xfrm>
            <a:custGeom>
              <a:avLst/>
              <a:gdLst>
                <a:gd name="T0" fmla="*/ 236 w 409"/>
                <a:gd name="T1" fmla="*/ 121 h 121"/>
                <a:gd name="T2" fmla="*/ 409 w 409"/>
                <a:gd name="T3" fmla="*/ 0 h 121"/>
                <a:gd name="T4" fmla="*/ 173 w 409"/>
                <a:gd name="T5" fmla="*/ 0 h 121"/>
                <a:gd name="T6" fmla="*/ 0 w 409"/>
                <a:gd name="T7" fmla="*/ 121 h 121"/>
                <a:gd name="T8" fmla="*/ 236 w 409"/>
                <a:gd name="T9" fmla="*/ 121 h 121"/>
                <a:gd name="T10" fmla="*/ 236 w 409"/>
                <a:gd name="T11" fmla="*/ 121 h 121"/>
                <a:gd name="T12" fmla="*/ 236 w 409"/>
                <a:gd name="T13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9" h="121">
                  <a:moveTo>
                    <a:pt x="236" y="121"/>
                  </a:moveTo>
                  <a:lnTo>
                    <a:pt x="409" y="0"/>
                  </a:lnTo>
                  <a:lnTo>
                    <a:pt x="173" y="0"/>
                  </a:lnTo>
                  <a:lnTo>
                    <a:pt x="0" y="121"/>
                  </a:lnTo>
                  <a:lnTo>
                    <a:pt x="236" y="121"/>
                  </a:lnTo>
                  <a:lnTo>
                    <a:pt x="236" y="121"/>
                  </a:lnTo>
                  <a:lnTo>
                    <a:pt x="236" y="121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85" name="Rectangle 49"/>
            <p:cNvSpPr>
              <a:spLocks noChangeArrowheads="1"/>
            </p:cNvSpPr>
            <p:nvPr/>
          </p:nvSpPr>
          <p:spPr bwMode="auto">
            <a:xfrm>
              <a:off x="4592" y="1904"/>
              <a:ext cx="53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14123</a:t>
              </a:r>
              <a:endParaRPr lang="en-US"/>
            </a:p>
          </p:txBody>
        </p:sp>
        <p:sp>
          <p:nvSpPr>
            <p:cNvPr id="91186" name="Line 50"/>
            <p:cNvSpPr>
              <a:spLocks noChangeShapeType="1"/>
            </p:cNvSpPr>
            <p:nvPr/>
          </p:nvSpPr>
          <p:spPr bwMode="auto">
            <a:xfrm flipV="1">
              <a:off x="516" y="844"/>
              <a:ext cx="1" cy="2621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87" name="Line 51"/>
            <p:cNvSpPr>
              <a:spLocks noChangeShapeType="1"/>
            </p:cNvSpPr>
            <p:nvPr/>
          </p:nvSpPr>
          <p:spPr bwMode="auto">
            <a:xfrm flipH="1">
              <a:off x="471" y="3465"/>
              <a:ext cx="45" cy="1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88" name="Line 52"/>
            <p:cNvSpPr>
              <a:spLocks noChangeShapeType="1"/>
            </p:cNvSpPr>
            <p:nvPr/>
          </p:nvSpPr>
          <p:spPr bwMode="auto">
            <a:xfrm flipH="1">
              <a:off x="471" y="3024"/>
              <a:ext cx="45" cy="1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89" name="Line 53"/>
            <p:cNvSpPr>
              <a:spLocks noChangeShapeType="1"/>
            </p:cNvSpPr>
            <p:nvPr/>
          </p:nvSpPr>
          <p:spPr bwMode="auto">
            <a:xfrm flipH="1">
              <a:off x="471" y="2591"/>
              <a:ext cx="45" cy="1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90" name="Line 54"/>
            <p:cNvSpPr>
              <a:spLocks noChangeShapeType="1"/>
            </p:cNvSpPr>
            <p:nvPr/>
          </p:nvSpPr>
          <p:spPr bwMode="auto">
            <a:xfrm flipH="1">
              <a:off x="471" y="2150"/>
              <a:ext cx="45" cy="1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91" name="Line 55"/>
            <p:cNvSpPr>
              <a:spLocks noChangeShapeType="1"/>
            </p:cNvSpPr>
            <p:nvPr/>
          </p:nvSpPr>
          <p:spPr bwMode="auto">
            <a:xfrm flipH="1">
              <a:off x="470" y="1718"/>
              <a:ext cx="46" cy="1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92" name="Line 56"/>
            <p:cNvSpPr>
              <a:spLocks noChangeShapeType="1"/>
            </p:cNvSpPr>
            <p:nvPr/>
          </p:nvSpPr>
          <p:spPr bwMode="auto">
            <a:xfrm flipH="1">
              <a:off x="470" y="1277"/>
              <a:ext cx="46" cy="1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93" name="Rectangle 57"/>
            <p:cNvSpPr>
              <a:spLocks noChangeArrowheads="1"/>
            </p:cNvSpPr>
            <p:nvPr/>
          </p:nvSpPr>
          <p:spPr bwMode="auto">
            <a:xfrm>
              <a:off x="411" y="3358"/>
              <a:ext cx="10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en-US"/>
            </a:p>
          </p:txBody>
        </p:sp>
        <p:sp>
          <p:nvSpPr>
            <p:cNvPr id="91194" name="Rectangle 58"/>
            <p:cNvSpPr>
              <a:spLocks noChangeArrowheads="1"/>
            </p:cNvSpPr>
            <p:nvPr/>
          </p:nvSpPr>
          <p:spPr bwMode="auto">
            <a:xfrm>
              <a:off x="110" y="2916"/>
              <a:ext cx="42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5000</a:t>
              </a:r>
              <a:endParaRPr lang="en-US"/>
            </a:p>
          </p:txBody>
        </p:sp>
        <p:sp>
          <p:nvSpPr>
            <p:cNvPr id="91195" name="Rectangle 59"/>
            <p:cNvSpPr>
              <a:spLocks noChangeArrowheads="1"/>
            </p:cNvSpPr>
            <p:nvPr/>
          </p:nvSpPr>
          <p:spPr bwMode="auto">
            <a:xfrm>
              <a:off x="18" y="2481"/>
              <a:ext cx="53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10000</a:t>
              </a:r>
              <a:endParaRPr lang="en-US"/>
            </a:p>
          </p:txBody>
        </p:sp>
        <p:sp>
          <p:nvSpPr>
            <p:cNvPr id="91196" name="Rectangle 60"/>
            <p:cNvSpPr>
              <a:spLocks noChangeArrowheads="1"/>
            </p:cNvSpPr>
            <p:nvPr/>
          </p:nvSpPr>
          <p:spPr bwMode="auto">
            <a:xfrm>
              <a:off x="18" y="2047"/>
              <a:ext cx="53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15000</a:t>
              </a:r>
              <a:endParaRPr lang="en-US"/>
            </a:p>
          </p:txBody>
        </p:sp>
        <p:sp>
          <p:nvSpPr>
            <p:cNvPr id="91197" name="Rectangle 61"/>
            <p:cNvSpPr>
              <a:spLocks noChangeArrowheads="1"/>
            </p:cNvSpPr>
            <p:nvPr/>
          </p:nvSpPr>
          <p:spPr bwMode="auto">
            <a:xfrm>
              <a:off x="18" y="1612"/>
              <a:ext cx="53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20000</a:t>
              </a:r>
              <a:endParaRPr lang="en-US"/>
            </a:p>
          </p:txBody>
        </p:sp>
        <p:sp>
          <p:nvSpPr>
            <p:cNvPr id="91198" name="Rectangle 62"/>
            <p:cNvSpPr>
              <a:spLocks noChangeArrowheads="1"/>
            </p:cNvSpPr>
            <p:nvPr/>
          </p:nvSpPr>
          <p:spPr bwMode="auto">
            <a:xfrm>
              <a:off x="18" y="1170"/>
              <a:ext cx="53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25000</a:t>
              </a:r>
              <a:endParaRPr lang="en-US"/>
            </a:p>
          </p:txBody>
        </p:sp>
        <p:sp>
          <p:nvSpPr>
            <p:cNvPr id="91199" name="Rectangle 63"/>
            <p:cNvSpPr>
              <a:spLocks noChangeArrowheads="1"/>
            </p:cNvSpPr>
            <p:nvPr/>
          </p:nvSpPr>
          <p:spPr bwMode="auto">
            <a:xfrm>
              <a:off x="18" y="736"/>
              <a:ext cx="53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30000</a:t>
              </a:r>
              <a:endParaRPr lang="en-US"/>
            </a:p>
          </p:txBody>
        </p:sp>
        <p:sp>
          <p:nvSpPr>
            <p:cNvPr id="91200" name="Line 64"/>
            <p:cNvSpPr>
              <a:spLocks noChangeShapeType="1"/>
            </p:cNvSpPr>
            <p:nvPr/>
          </p:nvSpPr>
          <p:spPr bwMode="auto">
            <a:xfrm flipH="1">
              <a:off x="470" y="844"/>
              <a:ext cx="46" cy="1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01" name="Line 65"/>
            <p:cNvSpPr>
              <a:spLocks noChangeShapeType="1"/>
            </p:cNvSpPr>
            <p:nvPr/>
          </p:nvSpPr>
          <p:spPr bwMode="auto">
            <a:xfrm>
              <a:off x="516" y="3465"/>
              <a:ext cx="4569" cy="1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02" name="Line 66"/>
            <p:cNvSpPr>
              <a:spLocks noChangeShapeType="1"/>
            </p:cNvSpPr>
            <p:nvPr/>
          </p:nvSpPr>
          <p:spPr bwMode="auto">
            <a:xfrm>
              <a:off x="516" y="3465"/>
              <a:ext cx="1" cy="39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03" name="Line 67"/>
            <p:cNvSpPr>
              <a:spLocks noChangeShapeType="1"/>
            </p:cNvSpPr>
            <p:nvPr/>
          </p:nvSpPr>
          <p:spPr bwMode="auto">
            <a:xfrm>
              <a:off x="1271" y="3465"/>
              <a:ext cx="1" cy="39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04" name="Line 68"/>
            <p:cNvSpPr>
              <a:spLocks noChangeShapeType="1"/>
            </p:cNvSpPr>
            <p:nvPr/>
          </p:nvSpPr>
          <p:spPr bwMode="auto">
            <a:xfrm>
              <a:off x="2036" y="3465"/>
              <a:ext cx="1" cy="39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05" name="Line 69"/>
            <p:cNvSpPr>
              <a:spLocks noChangeShapeType="1"/>
            </p:cNvSpPr>
            <p:nvPr/>
          </p:nvSpPr>
          <p:spPr bwMode="auto">
            <a:xfrm>
              <a:off x="2800" y="3465"/>
              <a:ext cx="1" cy="39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06" name="Line 70"/>
            <p:cNvSpPr>
              <a:spLocks noChangeShapeType="1"/>
            </p:cNvSpPr>
            <p:nvPr/>
          </p:nvSpPr>
          <p:spPr bwMode="auto">
            <a:xfrm>
              <a:off x="3556" y="3465"/>
              <a:ext cx="1" cy="39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07" name="Line 71"/>
            <p:cNvSpPr>
              <a:spLocks noChangeShapeType="1"/>
            </p:cNvSpPr>
            <p:nvPr/>
          </p:nvSpPr>
          <p:spPr bwMode="auto">
            <a:xfrm>
              <a:off x="4320" y="3465"/>
              <a:ext cx="1" cy="39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08" name="Rectangle 72"/>
            <p:cNvSpPr>
              <a:spLocks noChangeArrowheads="1"/>
            </p:cNvSpPr>
            <p:nvPr/>
          </p:nvSpPr>
          <p:spPr bwMode="auto">
            <a:xfrm>
              <a:off x="803" y="3567"/>
              <a:ext cx="42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2001</a:t>
              </a:r>
              <a:endParaRPr lang="en-US"/>
            </a:p>
          </p:txBody>
        </p:sp>
        <p:sp>
          <p:nvSpPr>
            <p:cNvPr id="91209" name="Rectangle 73"/>
            <p:cNvSpPr>
              <a:spLocks noChangeArrowheads="1"/>
            </p:cNvSpPr>
            <p:nvPr/>
          </p:nvSpPr>
          <p:spPr bwMode="auto">
            <a:xfrm>
              <a:off x="1570" y="3567"/>
              <a:ext cx="42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2002</a:t>
              </a:r>
              <a:endParaRPr lang="en-US"/>
            </a:p>
          </p:txBody>
        </p:sp>
        <p:sp>
          <p:nvSpPr>
            <p:cNvPr id="91210" name="Rectangle 74"/>
            <p:cNvSpPr>
              <a:spLocks noChangeArrowheads="1"/>
            </p:cNvSpPr>
            <p:nvPr/>
          </p:nvSpPr>
          <p:spPr bwMode="auto">
            <a:xfrm>
              <a:off x="2337" y="3567"/>
              <a:ext cx="42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2003</a:t>
              </a:r>
              <a:endParaRPr lang="en-US"/>
            </a:p>
          </p:txBody>
        </p:sp>
        <p:sp>
          <p:nvSpPr>
            <p:cNvPr id="91211" name="Rectangle 75"/>
            <p:cNvSpPr>
              <a:spLocks noChangeArrowheads="1"/>
            </p:cNvSpPr>
            <p:nvPr/>
          </p:nvSpPr>
          <p:spPr bwMode="auto">
            <a:xfrm>
              <a:off x="3095" y="3567"/>
              <a:ext cx="42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2004</a:t>
              </a:r>
              <a:endParaRPr lang="en-US"/>
            </a:p>
          </p:txBody>
        </p:sp>
        <p:sp>
          <p:nvSpPr>
            <p:cNvPr id="91212" name="Rectangle 76"/>
            <p:cNvSpPr>
              <a:spLocks noChangeArrowheads="1"/>
            </p:cNvSpPr>
            <p:nvPr/>
          </p:nvSpPr>
          <p:spPr bwMode="auto">
            <a:xfrm>
              <a:off x="3853" y="3567"/>
              <a:ext cx="42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2005</a:t>
              </a:r>
              <a:endParaRPr lang="en-US"/>
            </a:p>
          </p:txBody>
        </p:sp>
        <p:sp>
          <p:nvSpPr>
            <p:cNvPr id="91213" name="Rectangle 77"/>
            <p:cNvSpPr>
              <a:spLocks noChangeArrowheads="1"/>
            </p:cNvSpPr>
            <p:nvPr/>
          </p:nvSpPr>
          <p:spPr bwMode="auto">
            <a:xfrm>
              <a:off x="4620" y="3567"/>
              <a:ext cx="42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Arial" charset="0"/>
                </a:rPr>
                <a:t>2006</a:t>
              </a:r>
              <a:endParaRPr lang="en-US"/>
            </a:p>
          </p:txBody>
        </p:sp>
        <p:sp>
          <p:nvSpPr>
            <p:cNvPr id="91214" name="Line 78"/>
            <p:cNvSpPr>
              <a:spLocks noChangeShapeType="1"/>
            </p:cNvSpPr>
            <p:nvPr/>
          </p:nvSpPr>
          <p:spPr bwMode="auto">
            <a:xfrm>
              <a:off x="4975" y="3465"/>
              <a:ext cx="1" cy="39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15" name="Line 79"/>
            <p:cNvSpPr>
              <a:spLocks noChangeShapeType="1"/>
            </p:cNvSpPr>
            <p:nvPr/>
          </p:nvSpPr>
          <p:spPr bwMode="auto">
            <a:xfrm flipV="1">
              <a:off x="982" y="1032"/>
              <a:ext cx="779" cy="39"/>
            </a:xfrm>
            <a:prstGeom prst="line">
              <a:avLst/>
            </a:prstGeom>
            <a:noFill/>
            <a:ln w="23813" cap="rnd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16" name="Line 80"/>
            <p:cNvSpPr>
              <a:spLocks noChangeShapeType="1"/>
            </p:cNvSpPr>
            <p:nvPr/>
          </p:nvSpPr>
          <p:spPr bwMode="auto">
            <a:xfrm>
              <a:off x="1761" y="1032"/>
              <a:ext cx="736" cy="566"/>
            </a:xfrm>
            <a:prstGeom prst="line">
              <a:avLst/>
            </a:prstGeom>
            <a:noFill/>
            <a:ln w="23813" cap="rnd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17" name="Line 81"/>
            <p:cNvSpPr>
              <a:spLocks noChangeShapeType="1"/>
            </p:cNvSpPr>
            <p:nvPr/>
          </p:nvSpPr>
          <p:spPr bwMode="auto">
            <a:xfrm>
              <a:off x="2501" y="1598"/>
              <a:ext cx="755" cy="529"/>
            </a:xfrm>
            <a:prstGeom prst="line">
              <a:avLst/>
            </a:prstGeom>
            <a:noFill/>
            <a:ln w="23813" cap="rnd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18" name="Line 82"/>
            <p:cNvSpPr>
              <a:spLocks noChangeShapeType="1"/>
            </p:cNvSpPr>
            <p:nvPr/>
          </p:nvSpPr>
          <p:spPr bwMode="auto">
            <a:xfrm>
              <a:off x="3256" y="2127"/>
              <a:ext cx="773" cy="15"/>
            </a:xfrm>
            <a:prstGeom prst="line">
              <a:avLst/>
            </a:prstGeom>
            <a:noFill/>
            <a:ln w="23813" cap="rnd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19" name="Line 83"/>
            <p:cNvSpPr>
              <a:spLocks noChangeShapeType="1"/>
            </p:cNvSpPr>
            <p:nvPr/>
          </p:nvSpPr>
          <p:spPr bwMode="auto">
            <a:xfrm>
              <a:off x="4054" y="2136"/>
              <a:ext cx="762" cy="32"/>
            </a:xfrm>
            <a:prstGeom prst="line">
              <a:avLst/>
            </a:prstGeom>
            <a:noFill/>
            <a:ln w="23813" cap="rnd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20" name="Rectangle 84"/>
            <p:cNvSpPr>
              <a:spLocks noChangeArrowheads="1"/>
            </p:cNvSpPr>
            <p:nvPr/>
          </p:nvSpPr>
          <p:spPr bwMode="auto">
            <a:xfrm>
              <a:off x="5167" y="3583"/>
              <a:ext cx="51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Arial" charset="0"/>
                </a:rPr>
                <a:t>(</a:t>
              </a:r>
              <a:endParaRPr lang="en-US"/>
            </a:p>
          </p:txBody>
        </p:sp>
        <p:sp>
          <p:nvSpPr>
            <p:cNvPr id="91221" name="Rectangle 85"/>
            <p:cNvSpPr>
              <a:spLocks noChangeArrowheads="1"/>
            </p:cNvSpPr>
            <p:nvPr/>
          </p:nvSpPr>
          <p:spPr bwMode="auto">
            <a:xfrm>
              <a:off x="5236" y="3577"/>
              <a:ext cx="32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Arial" charset="0"/>
                </a:rPr>
                <a:t>Năm</a:t>
              </a:r>
              <a:endParaRPr lang="en-US"/>
            </a:p>
          </p:txBody>
        </p:sp>
        <p:sp>
          <p:nvSpPr>
            <p:cNvPr id="91222" name="Rectangle 86"/>
            <p:cNvSpPr>
              <a:spLocks noChangeArrowheads="1"/>
            </p:cNvSpPr>
            <p:nvPr/>
          </p:nvSpPr>
          <p:spPr bwMode="auto">
            <a:xfrm>
              <a:off x="5578" y="3583"/>
              <a:ext cx="51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Arial" charset="0"/>
                </a:rPr>
                <a:t>)</a:t>
              </a:r>
              <a:endParaRPr lang="en-US"/>
            </a:p>
          </p:txBody>
        </p:sp>
        <p:sp>
          <p:nvSpPr>
            <p:cNvPr id="91223" name="Rectangle 87"/>
            <p:cNvSpPr>
              <a:spLocks noChangeArrowheads="1"/>
            </p:cNvSpPr>
            <p:nvPr/>
          </p:nvSpPr>
          <p:spPr bwMode="auto">
            <a:xfrm>
              <a:off x="73" y="462"/>
              <a:ext cx="51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Arial" charset="0"/>
                </a:rPr>
                <a:t>(</a:t>
              </a:r>
              <a:endParaRPr lang="en-US"/>
            </a:p>
          </p:txBody>
        </p:sp>
        <p:sp>
          <p:nvSpPr>
            <p:cNvPr id="91224" name="Rectangle 88"/>
            <p:cNvSpPr>
              <a:spLocks noChangeArrowheads="1"/>
            </p:cNvSpPr>
            <p:nvPr/>
          </p:nvSpPr>
          <p:spPr bwMode="auto">
            <a:xfrm>
              <a:off x="128" y="462"/>
              <a:ext cx="389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Arial" charset="0"/>
                </a:rPr>
                <a:t>Số vụ</a:t>
              </a:r>
              <a:endParaRPr lang="en-US"/>
            </a:p>
          </p:txBody>
        </p:sp>
        <p:sp>
          <p:nvSpPr>
            <p:cNvPr id="91225" name="Rectangle 89"/>
            <p:cNvSpPr>
              <a:spLocks noChangeArrowheads="1"/>
            </p:cNvSpPr>
            <p:nvPr/>
          </p:nvSpPr>
          <p:spPr bwMode="auto">
            <a:xfrm>
              <a:off x="526" y="462"/>
              <a:ext cx="51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Arial" charset="0"/>
                </a:rPr>
                <a:t>)</a:t>
              </a:r>
              <a:endParaRPr lang="en-US"/>
            </a:p>
          </p:txBody>
        </p:sp>
        <p:sp>
          <p:nvSpPr>
            <p:cNvPr id="91226" name="Freeform 90"/>
            <p:cNvSpPr>
              <a:spLocks/>
            </p:cNvSpPr>
            <p:nvPr/>
          </p:nvSpPr>
          <p:spPr bwMode="auto">
            <a:xfrm>
              <a:off x="1029" y="3887"/>
              <a:ext cx="84" cy="334"/>
            </a:xfrm>
            <a:custGeom>
              <a:avLst/>
              <a:gdLst>
                <a:gd name="T0" fmla="*/ 0 w 84"/>
                <a:gd name="T1" fmla="*/ 334 h 334"/>
                <a:gd name="T2" fmla="*/ 0 w 84"/>
                <a:gd name="T3" fmla="*/ 30 h 334"/>
                <a:gd name="T4" fmla="*/ 84 w 84"/>
                <a:gd name="T5" fmla="*/ 0 h 334"/>
                <a:gd name="T6" fmla="*/ 84 w 84"/>
                <a:gd name="T7" fmla="*/ 304 h 334"/>
                <a:gd name="T8" fmla="*/ 0 w 84"/>
                <a:gd name="T9" fmla="*/ 334 h 334"/>
                <a:gd name="T10" fmla="*/ 0 w 84"/>
                <a:gd name="T11" fmla="*/ 334 h 334"/>
                <a:gd name="T12" fmla="*/ 0 w 84"/>
                <a:gd name="T13" fmla="*/ 334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334">
                  <a:moveTo>
                    <a:pt x="0" y="334"/>
                  </a:moveTo>
                  <a:lnTo>
                    <a:pt x="0" y="30"/>
                  </a:lnTo>
                  <a:lnTo>
                    <a:pt x="84" y="0"/>
                  </a:lnTo>
                  <a:lnTo>
                    <a:pt x="84" y="304"/>
                  </a:lnTo>
                  <a:lnTo>
                    <a:pt x="0" y="334"/>
                  </a:lnTo>
                  <a:lnTo>
                    <a:pt x="0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27" name="Freeform 91"/>
            <p:cNvSpPr>
              <a:spLocks/>
            </p:cNvSpPr>
            <p:nvPr/>
          </p:nvSpPr>
          <p:spPr bwMode="auto">
            <a:xfrm>
              <a:off x="915" y="3945"/>
              <a:ext cx="114" cy="276"/>
            </a:xfrm>
            <a:custGeom>
              <a:avLst/>
              <a:gdLst>
                <a:gd name="T0" fmla="*/ 0 w 114"/>
                <a:gd name="T1" fmla="*/ 276 h 276"/>
                <a:gd name="T2" fmla="*/ 0 w 114"/>
                <a:gd name="T3" fmla="*/ 0 h 276"/>
                <a:gd name="T4" fmla="*/ 114 w 114"/>
                <a:gd name="T5" fmla="*/ 0 h 276"/>
                <a:gd name="T6" fmla="*/ 114 w 114"/>
                <a:gd name="T7" fmla="*/ 276 h 276"/>
                <a:gd name="T8" fmla="*/ 0 w 114"/>
                <a:gd name="T9" fmla="*/ 276 h 276"/>
                <a:gd name="T10" fmla="*/ 0 w 114"/>
                <a:gd name="T11" fmla="*/ 276 h 276"/>
                <a:gd name="T12" fmla="*/ 0 w 114"/>
                <a:gd name="T13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4" h="276">
                  <a:moveTo>
                    <a:pt x="0" y="276"/>
                  </a:moveTo>
                  <a:lnTo>
                    <a:pt x="0" y="0"/>
                  </a:lnTo>
                  <a:lnTo>
                    <a:pt x="114" y="0"/>
                  </a:lnTo>
                  <a:lnTo>
                    <a:pt x="114" y="276"/>
                  </a:lnTo>
                  <a:lnTo>
                    <a:pt x="0" y="276"/>
                  </a:lnTo>
                  <a:lnTo>
                    <a:pt x="0" y="276"/>
                  </a:lnTo>
                  <a:lnTo>
                    <a:pt x="0" y="27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28" name="Freeform 92"/>
            <p:cNvSpPr>
              <a:spLocks/>
            </p:cNvSpPr>
            <p:nvPr/>
          </p:nvSpPr>
          <p:spPr bwMode="auto">
            <a:xfrm>
              <a:off x="915" y="3887"/>
              <a:ext cx="198" cy="58"/>
            </a:xfrm>
            <a:custGeom>
              <a:avLst/>
              <a:gdLst>
                <a:gd name="T0" fmla="*/ 114 w 198"/>
                <a:gd name="T1" fmla="*/ 58 h 58"/>
                <a:gd name="T2" fmla="*/ 198 w 198"/>
                <a:gd name="T3" fmla="*/ 0 h 58"/>
                <a:gd name="T4" fmla="*/ 83 w 198"/>
                <a:gd name="T5" fmla="*/ 0 h 58"/>
                <a:gd name="T6" fmla="*/ 0 w 198"/>
                <a:gd name="T7" fmla="*/ 58 h 58"/>
                <a:gd name="T8" fmla="*/ 114 w 198"/>
                <a:gd name="T9" fmla="*/ 58 h 58"/>
                <a:gd name="T10" fmla="*/ 114 w 198"/>
                <a:gd name="T11" fmla="*/ 58 h 58"/>
                <a:gd name="T12" fmla="*/ 114 w 198"/>
                <a:gd name="T13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8" h="58">
                  <a:moveTo>
                    <a:pt x="114" y="58"/>
                  </a:moveTo>
                  <a:lnTo>
                    <a:pt x="198" y="0"/>
                  </a:lnTo>
                  <a:lnTo>
                    <a:pt x="83" y="0"/>
                  </a:lnTo>
                  <a:lnTo>
                    <a:pt x="0" y="58"/>
                  </a:lnTo>
                  <a:lnTo>
                    <a:pt x="114" y="58"/>
                  </a:lnTo>
                  <a:lnTo>
                    <a:pt x="114" y="58"/>
                  </a:lnTo>
                  <a:lnTo>
                    <a:pt x="114" y="58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30" name="Rectangle 94"/>
            <p:cNvSpPr>
              <a:spLocks noChangeArrowheads="1"/>
            </p:cNvSpPr>
            <p:nvPr/>
          </p:nvSpPr>
          <p:spPr bwMode="auto">
            <a:xfrm>
              <a:off x="1196" y="4002"/>
              <a:ext cx="3993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b="1">
                  <a:solidFill>
                    <a:srgbClr val="000000"/>
                  </a:solidFill>
                  <a:latin typeface="Arial" charset="0"/>
                </a:rPr>
                <a:t>SỐ VỤ TAI NẠN GIAO THÔNG ĐƯỜNG BỘ Ở NƯỚC TA</a:t>
              </a:r>
              <a:endParaRPr lang="en-US" b="1"/>
            </a:p>
          </p:txBody>
        </p:sp>
      </p:grpSp>
    </p:spTree>
    <p:extLst>
      <p:ext uri="{BB962C8B-B14F-4D97-AF65-F5344CB8AC3E}">
        <p14:creationId xmlns:p14="http://schemas.microsoft.com/office/powerpoint/2010/main" xmlns="" val="282118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5" name="Picture 65" descr="ANd9GcQfqW7pyf_BkFsXSz4DZpurglO01LJe110txxgYCTAWUGYHX9k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5475" y="533400"/>
            <a:ext cx="8289925" cy="539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2226" name="Rectangle 66"/>
          <p:cNvSpPr>
            <a:spLocks noChangeArrowheads="1"/>
          </p:cNvSpPr>
          <p:nvPr/>
        </p:nvSpPr>
        <p:spPr bwMode="auto">
          <a:xfrm>
            <a:off x="6400800" y="1292225"/>
            <a:ext cx="1295400" cy="1022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27" name="Rectangle 67"/>
          <p:cNvSpPr>
            <a:spLocks noChangeArrowheads="1"/>
          </p:cNvSpPr>
          <p:nvPr/>
        </p:nvSpPr>
        <p:spPr bwMode="auto">
          <a:xfrm>
            <a:off x="7162800" y="3506932"/>
            <a:ext cx="1295400" cy="1022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29" name="Text Box 69"/>
          <p:cNvSpPr txBox="1">
            <a:spLocks noChangeArrowheads="1"/>
          </p:cNvSpPr>
          <p:nvPr/>
        </p:nvSpPr>
        <p:spPr bwMode="auto">
          <a:xfrm>
            <a:off x="5756275" y="3092450"/>
            <a:ext cx="1096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15%</a:t>
            </a:r>
          </a:p>
        </p:txBody>
      </p:sp>
      <p:sp>
        <p:nvSpPr>
          <p:cNvPr id="92230" name="Text Box 70"/>
          <p:cNvSpPr txBox="1">
            <a:spLocks noChangeArrowheads="1"/>
          </p:cNvSpPr>
          <p:nvPr/>
        </p:nvSpPr>
        <p:spPr bwMode="auto">
          <a:xfrm>
            <a:off x="5303837" y="2438400"/>
            <a:ext cx="1096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tx1"/>
                </a:solidFill>
              </a:rPr>
              <a:t>13%</a:t>
            </a:r>
          </a:p>
        </p:txBody>
      </p:sp>
      <p:sp>
        <p:nvSpPr>
          <p:cNvPr id="92231" name="Rectangle 71"/>
          <p:cNvSpPr>
            <a:spLocks noChangeArrowheads="1"/>
          </p:cNvSpPr>
          <p:nvPr/>
        </p:nvSpPr>
        <p:spPr bwMode="auto">
          <a:xfrm>
            <a:off x="1116013" y="4029075"/>
            <a:ext cx="1295400" cy="1022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32" name="Text Box 72"/>
          <p:cNvSpPr txBox="1">
            <a:spLocks noChangeArrowheads="1"/>
          </p:cNvSpPr>
          <p:nvPr/>
        </p:nvSpPr>
        <p:spPr bwMode="auto">
          <a:xfrm>
            <a:off x="3354749" y="3038764"/>
            <a:ext cx="1096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72%</a:t>
            </a:r>
          </a:p>
        </p:txBody>
      </p:sp>
      <p:sp>
        <p:nvSpPr>
          <p:cNvPr id="92233" name="Text Box 73"/>
          <p:cNvSpPr txBox="1">
            <a:spLocks noChangeArrowheads="1"/>
          </p:cNvSpPr>
          <p:nvPr/>
        </p:nvSpPr>
        <p:spPr bwMode="auto">
          <a:xfrm>
            <a:off x="625475" y="5405735"/>
            <a:ext cx="82899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/>
              <a:t>PHÂN BỐ CÁC LOẠI CÂY TRỒNG Ở NƯỚC TA TÍNH ĐẾN NĂM 2005</a:t>
            </a:r>
          </a:p>
        </p:txBody>
      </p:sp>
      <p:grpSp>
        <p:nvGrpSpPr>
          <p:cNvPr id="92238" name="Group 78"/>
          <p:cNvGrpSpPr>
            <a:grpSpLocks/>
          </p:cNvGrpSpPr>
          <p:nvPr/>
        </p:nvGrpSpPr>
        <p:grpSpPr bwMode="auto">
          <a:xfrm>
            <a:off x="727075" y="649288"/>
            <a:ext cx="7421563" cy="998537"/>
            <a:chOff x="1258" y="319"/>
            <a:chExt cx="4675" cy="629"/>
          </a:xfrm>
        </p:grpSpPr>
        <p:sp>
          <p:nvSpPr>
            <p:cNvPr id="92234" name="Text Box 74"/>
            <p:cNvSpPr txBox="1">
              <a:spLocks noChangeArrowheads="1"/>
            </p:cNvSpPr>
            <p:nvPr/>
          </p:nvSpPr>
          <p:spPr bwMode="auto">
            <a:xfrm>
              <a:off x="1258" y="347"/>
              <a:ext cx="4675" cy="6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800">
                  <a:solidFill>
                    <a:schemeClr val="tx1"/>
                  </a:solidFill>
                </a:rPr>
                <a:t>         </a:t>
              </a:r>
              <a:r>
                <a:rPr lang="en-US" sz="2800" smtClean="0">
                  <a:solidFill>
                    <a:schemeClr val="tx1"/>
                  </a:solidFill>
                </a:rPr>
                <a:t>   Cây </a:t>
              </a:r>
              <a:r>
                <a:rPr lang="en-US" sz="2800">
                  <a:solidFill>
                    <a:schemeClr val="tx1"/>
                  </a:solidFill>
                </a:rPr>
                <a:t>công nghiệp    </a:t>
              </a:r>
              <a:r>
                <a:rPr lang="en-US" sz="2800" smtClean="0">
                  <a:solidFill>
                    <a:schemeClr val="tx1"/>
                  </a:solidFill>
                </a:rPr>
                <a:t>               </a:t>
              </a:r>
              <a:r>
                <a:rPr lang="en-US" sz="2800">
                  <a:solidFill>
                    <a:schemeClr val="tx1"/>
                  </a:solidFill>
                </a:rPr>
                <a:t>Cây lương thực</a:t>
              </a:r>
            </a:p>
            <a:p>
              <a:r>
                <a:rPr lang="en-US" sz="2800">
                  <a:solidFill>
                    <a:schemeClr val="tx1"/>
                  </a:solidFill>
                </a:rPr>
                <a:t>         </a:t>
              </a:r>
              <a:r>
                <a:rPr lang="en-US" sz="2800" smtClean="0">
                  <a:solidFill>
                    <a:schemeClr val="tx1"/>
                  </a:solidFill>
                </a:rPr>
                <a:t>    Cây </a:t>
              </a:r>
              <a:r>
                <a:rPr lang="en-US" sz="2800">
                  <a:solidFill>
                    <a:schemeClr val="tx1"/>
                  </a:solidFill>
                </a:rPr>
                <a:t>thực phẩm</a:t>
              </a:r>
            </a:p>
          </p:txBody>
        </p:sp>
        <p:sp>
          <p:nvSpPr>
            <p:cNvPr id="92235" name="Rectangle 75"/>
            <p:cNvSpPr>
              <a:spLocks noChangeArrowheads="1"/>
            </p:cNvSpPr>
            <p:nvPr/>
          </p:nvSpPr>
          <p:spPr bwMode="auto">
            <a:xfrm>
              <a:off x="3907" y="405"/>
              <a:ext cx="345" cy="221"/>
            </a:xfrm>
            <a:prstGeom prst="rect">
              <a:avLst/>
            </a:prstGeom>
            <a:solidFill>
              <a:srgbClr val="FF3300"/>
            </a:solidFill>
            <a:ln w="9525" algn="ctr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2236" name="Rectangle 76"/>
            <p:cNvSpPr>
              <a:spLocks noChangeArrowheads="1"/>
            </p:cNvSpPr>
            <p:nvPr/>
          </p:nvSpPr>
          <p:spPr bwMode="auto">
            <a:xfrm>
              <a:off x="1399" y="319"/>
              <a:ext cx="345" cy="221"/>
            </a:xfrm>
            <a:prstGeom prst="rect">
              <a:avLst/>
            </a:prstGeom>
            <a:solidFill>
              <a:srgbClr val="00FF00"/>
            </a:solidFill>
            <a:ln w="9525" algn="ctr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2237" name="Rectangle 77"/>
            <p:cNvSpPr>
              <a:spLocks noChangeArrowheads="1"/>
            </p:cNvSpPr>
            <p:nvPr/>
          </p:nvSpPr>
          <p:spPr bwMode="auto">
            <a:xfrm>
              <a:off x="1399" y="643"/>
              <a:ext cx="345" cy="221"/>
            </a:xfrm>
            <a:prstGeom prst="rect">
              <a:avLst/>
            </a:prstGeom>
            <a:solidFill>
              <a:srgbClr val="3366FF"/>
            </a:solidFill>
            <a:ln w="9525" algn="ctr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29640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3" descr="White marble"/>
          <p:cNvSpPr>
            <a:spLocks noChangeArrowheads="1"/>
          </p:cNvSpPr>
          <p:nvPr/>
        </p:nvSpPr>
        <p:spPr bwMode="gray">
          <a:xfrm>
            <a:off x="1295400" y="152400"/>
            <a:ext cx="7772400" cy="1066800"/>
          </a:xfrm>
          <a:prstGeom prst="roundRect">
            <a:avLst>
              <a:gd name="adj" fmla="val 5000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38100" algn="ctr">
            <a:solidFill>
              <a:srgbClr val="FFCC0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r" rtl="1"/>
            <a:endParaRPr lang="vi-VN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5" name="Text Box 26" descr="White marble"/>
          <p:cNvSpPr txBox="1">
            <a:spLocks noChangeArrowheads="1"/>
          </p:cNvSpPr>
          <p:nvPr/>
        </p:nvSpPr>
        <p:spPr bwMode="gray">
          <a:xfrm>
            <a:off x="1690688" y="311150"/>
            <a:ext cx="6834187" cy="769938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LÝ THUYẾT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173263" y="76200"/>
            <a:ext cx="1143000" cy="1219200"/>
            <a:chOff x="196" y="292"/>
            <a:chExt cx="616" cy="507"/>
          </a:xfrm>
        </p:grpSpPr>
        <p:grpSp>
          <p:nvGrpSpPr>
            <p:cNvPr id="7" name="Group 70"/>
            <p:cNvGrpSpPr>
              <a:grpSpLocks/>
            </p:cNvGrpSpPr>
            <p:nvPr/>
          </p:nvGrpSpPr>
          <p:grpSpPr bwMode="auto">
            <a:xfrm>
              <a:off x="204" y="300"/>
              <a:ext cx="608" cy="499"/>
              <a:chOff x="204" y="300"/>
              <a:chExt cx="608" cy="499"/>
            </a:xfrm>
          </p:grpSpPr>
          <p:sp>
            <p:nvSpPr>
              <p:cNvPr id="11" name="Oval 19" descr="Oak"/>
              <p:cNvSpPr>
                <a:spLocks noChangeArrowheads="1"/>
              </p:cNvSpPr>
              <p:nvPr/>
            </p:nvSpPr>
            <p:spPr bwMode="auto">
              <a:xfrm rot="1758052">
                <a:off x="204" y="300"/>
                <a:ext cx="592" cy="482"/>
              </a:xfrm>
              <a:prstGeom prst="ellipse">
                <a:avLst/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2" name="Oval 24" descr="Oak"/>
              <p:cNvSpPr>
                <a:spLocks noChangeArrowheads="1"/>
              </p:cNvSpPr>
              <p:nvPr/>
            </p:nvSpPr>
            <p:spPr bwMode="gray">
              <a:xfrm rot="1758052">
                <a:off x="220" y="317"/>
                <a:ext cx="592" cy="482"/>
              </a:xfrm>
              <a:prstGeom prst="ellipse">
                <a:avLst/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</p:grpSp>
        <p:grpSp>
          <p:nvGrpSpPr>
            <p:cNvPr id="8" name="Group 73"/>
            <p:cNvGrpSpPr>
              <a:grpSpLocks/>
            </p:cNvGrpSpPr>
            <p:nvPr/>
          </p:nvGrpSpPr>
          <p:grpSpPr bwMode="auto">
            <a:xfrm>
              <a:off x="196" y="292"/>
              <a:ext cx="592" cy="482"/>
              <a:chOff x="204" y="300"/>
              <a:chExt cx="592" cy="482"/>
            </a:xfrm>
          </p:grpSpPr>
          <p:sp>
            <p:nvSpPr>
              <p:cNvPr id="9" name="Oval 25" descr="Oak"/>
              <p:cNvSpPr>
                <a:spLocks noChangeArrowheads="1"/>
              </p:cNvSpPr>
              <p:nvPr/>
            </p:nvSpPr>
            <p:spPr bwMode="gray">
              <a:xfrm rot="1758052">
                <a:off x="204" y="300"/>
                <a:ext cx="592" cy="482"/>
              </a:xfrm>
              <a:prstGeom prst="ellipse">
                <a:avLst/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  <p:pic>
            <p:nvPicPr>
              <p:cNvPr id="10" name="Picture 27" descr="Picture1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9" y="328"/>
                <a:ext cx="276" cy="280"/>
              </a:xfrm>
              <a:prstGeom prst="rect">
                <a:avLst/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3" name="TextBox 12"/>
          <p:cNvSpPr txBox="1"/>
          <p:nvPr/>
        </p:nvSpPr>
        <p:spPr>
          <a:xfrm>
            <a:off x="388097" y="210877"/>
            <a:ext cx="907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4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65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69" name="Rectangle 5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382000" cy="4216400"/>
          </a:xfrm>
          <a:solidFill>
            <a:schemeClr val="bg1"/>
          </a:solidFill>
        </p:spPr>
        <p:txBody>
          <a:bodyPr/>
          <a:lstStyle/>
          <a:p>
            <a:pPr marL="0" indent="57150" algn="just">
              <a:buClr>
                <a:srgbClr val="FF0066"/>
              </a:buClr>
              <a:buFont typeface="Arial" charset="0"/>
              <a:buNone/>
            </a:pPr>
            <a:r>
              <a:rPr lang="en-US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Ý nghĩa:</a:t>
            </a:r>
          </a:p>
          <a:p>
            <a:pPr marL="0" indent="57150" algn="just">
              <a:buClr>
                <a:srgbClr val="FF0066"/>
              </a:buClr>
              <a:buFont typeface="Arial" charset="0"/>
              <a:buNone/>
            </a:pPr>
            <a:r>
              <a:rPr lang="en-US" sz="28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Qua nghiên cứu phân tích các thông tin thu thập được, khoa học thống kê cùng các khoa học, kỹ thuật khác giúp cho ta biết được:</a:t>
            </a:r>
          </a:p>
          <a:p>
            <a:pPr marL="0" indent="57150" algn="just">
              <a:buFontTx/>
              <a:buNone/>
            </a:pPr>
            <a:r>
              <a:rPr lang="en-US" sz="28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Tình hình các hoạt động.</a:t>
            </a:r>
          </a:p>
          <a:p>
            <a:pPr marL="0" indent="57150" algn="just">
              <a:buClr>
                <a:srgbClr val="FF3300"/>
              </a:buClr>
              <a:buFontTx/>
              <a:buNone/>
            </a:pPr>
            <a:r>
              <a:rPr lang="en-US" sz="28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Diễn biến của các hiện tượng.</a:t>
            </a:r>
          </a:p>
          <a:p>
            <a:pPr marL="0" indent="57150" algn="just">
              <a:buFontTx/>
              <a:buNone/>
            </a:pPr>
            <a:r>
              <a:rPr lang="en-US" sz="28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Từ đó dự đoán các khả năng có thể xảy ra, góp phần phục vụ con người ngày càng tốt hơn.</a:t>
            </a:r>
          </a:p>
        </p:txBody>
      </p:sp>
      <p:sp>
        <p:nvSpPr>
          <p:cNvPr id="34877" name="Rectangle 61"/>
          <p:cNvSpPr>
            <a:spLocks noChangeArrowheads="1"/>
          </p:cNvSpPr>
          <p:nvPr/>
        </p:nvSpPr>
        <p:spPr bwMode="auto">
          <a:xfrm>
            <a:off x="311150" y="304800"/>
            <a:ext cx="86804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algn="ctr">
              <a:spcBef>
                <a:spcPct val="0"/>
              </a:spcBef>
              <a:buClr>
                <a:srgbClr val="66FF66"/>
              </a:buClr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>
              <a:spcBef>
                <a:spcPct val="0"/>
              </a:spcBef>
              <a:buClr>
                <a:srgbClr val="66FF66"/>
              </a:buClr>
            </a:pPr>
            <a:r>
              <a:rPr lang="en-US" sz="28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xmlns="" val="142089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1905000" y="193675"/>
            <a:ext cx="5029200" cy="609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Tóm tắt kiến thức</a:t>
            </a:r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1630363" y="908050"/>
            <a:ext cx="5646737" cy="457200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800" b="1">
                <a:solidFill>
                  <a:schemeClr val="tx2"/>
                </a:solidFill>
                <a:latin typeface="Times New Roman" pitchFamily="18" charset="0"/>
              </a:rPr>
              <a:t>Điều tra về một vần đề (dấu hiệu)</a:t>
            </a:r>
          </a:p>
        </p:txBody>
      </p:sp>
      <p:sp>
        <p:nvSpPr>
          <p:cNvPr id="85002" name="Rectangle 10"/>
          <p:cNvSpPr>
            <a:spLocks noChangeArrowheads="1"/>
          </p:cNvSpPr>
          <p:nvPr/>
        </p:nvSpPr>
        <p:spPr bwMode="auto">
          <a:xfrm>
            <a:off x="3200400" y="3835400"/>
            <a:ext cx="22479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chemeClr val="tx2"/>
                </a:solidFill>
              </a:rPr>
              <a:t>Bảng “tần số”</a:t>
            </a:r>
          </a:p>
        </p:txBody>
      </p:sp>
      <p:sp>
        <p:nvSpPr>
          <p:cNvPr id="85003" name="Rectangle 11"/>
          <p:cNvSpPr>
            <a:spLocks noChangeArrowheads="1"/>
          </p:cNvSpPr>
          <p:nvPr/>
        </p:nvSpPr>
        <p:spPr bwMode="auto">
          <a:xfrm>
            <a:off x="727075" y="4318000"/>
            <a:ext cx="1787525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chemeClr val="tx2"/>
                </a:solidFill>
              </a:rPr>
              <a:t/>
            </a:r>
            <a:br>
              <a:rPr lang="en-US" sz="2400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>Biểu đồ	</a:t>
            </a:r>
          </a:p>
        </p:txBody>
      </p:sp>
      <p:sp>
        <p:nvSpPr>
          <p:cNvPr id="85004" name="Rectangle 12"/>
          <p:cNvSpPr>
            <a:spLocks noChangeArrowheads="1"/>
          </p:cNvSpPr>
          <p:nvPr/>
        </p:nvSpPr>
        <p:spPr bwMode="auto">
          <a:xfrm>
            <a:off x="3200400" y="4397375"/>
            <a:ext cx="5867400" cy="11430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0"/>
              </a:spcBef>
              <a:buFontTx/>
              <a:buChar char="-"/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Số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trung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bình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cộng</a:t>
            </a:r>
            <a:r>
              <a:rPr lang="en-US" sz="2400" dirty="0">
                <a:solidFill>
                  <a:schemeClr val="tx2"/>
                </a:solidFill>
              </a:rPr>
              <a:t/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/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>- </a:t>
            </a:r>
            <a:r>
              <a:rPr lang="en-US" sz="2400" dirty="0" err="1">
                <a:solidFill>
                  <a:schemeClr val="tx2"/>
                </a:solidFill>
              </a:rPr>
              <a:t>Mốt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của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dấu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hiệu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1682750" y="5902325"/>
            <a:ext cx="5689600" cy="3810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chemeClr val="tx2"/>
                </a:solidFill>
              </a:rPr>
              <a:t>Ý nghĩa của thống kê trong đời sống</a:t>
            </a:r>
          </a:p>
        </p:txBody>
      </p:sp>
      <p:sp>
        <p:nvSpPr>
          <p:cNvPr id="85006" name="Line 14"/>
          <p:cNvSpPr>
            <a:spLocks noChangeShapeType="1"/>
          </p:cNvSpPr>
          <p:nvPr/>
        </p:nvSpPr>
        <p:spPr bwMode="auto">
          <a:xfrm>
            <a:off x="4479925" y="1346200"/>
            <a:ext cx="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5007" name="Line 15"/>
          <p:cNvSpPr>
            <a:spLocks noChangeShapeType="1"/>
          </p:cNvSpPr>
          <p:nvPr/>
        </p:nvSpPr>
        <p:spPr bwMode="auto">
          <a:xfrm>
            <a:off x="4464050" y="3462338"/>
            <a:ext cx="0" cy="3698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5008" name="Line 16"/>
          <p:cNvSpPr>
            <a:spLocks noChangeShapeType="1"/>
          </p:cNvSpPr>
          <p:nvPr/>
        </p:nvSpPr>
        <p:spPr bwMode="auto">
          <a:xfrm>
            <a:off x="5029200" y="4140200"/>
            <a:ext cx="1066800" cy="25717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5009" name="Line 17"/>
          <p:cNvSpPr>
            <a:spLocks noChangeShapeType="1"/>
          </p:cNvSpPr>
          <p:nvPr/>
        </p:nvSpPr>
        <p:spPr bwMode="auto">
          <a:xfrm flipH="1">
            <a:off x="2174875" y="4064000"/>
            <a:ext cx="1025525" cy="254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5010" name="Line 18"/>
          <p:cNvSpPr>
            <a:spLocks noChangeShapeType="1"/>
          </p:cNvSpPr>
          <p:nvPr/>
        </p:nvSpPr>
        <p:spPr bwMode="auto">
          <a:xfrm>
            <a:off x="1630363" y="4775200"/>
            <a:ext cx="1570037" cy="11271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 flipH="1">
            <a:off x="4114800" y="5540375"/>
            <a:ext cx="1981200" cy="3619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8501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43331133"/>
              </p:ext>
            </p:extLst>
          </p:nvPr>
        </p:nvGraphicFramePr>
        <p:xfrm>
          <a:off x="5791200" y="4506912"/>
          <a:ext cx="2987675" cy="750888"/>
        </p:xfrm>
        <a:graphic>
          <a:graphicData uri="http://schemas.openxmlformats.org/presentationml/2006/ole">
            <p:oleObj spid="_x0000_s6171" name="Equation" r:id="rId3" imgW="1854200" imgH="495300" progId="Equation.DSMT4">
              <p:embed/>
            </p:oleObj>
          </a:graphicData>
        </a:graphic>
      </p:graphicFrame>
      <p:sp>
        <p:nvSpPr>
          <p:cNvPr id="85019" name="Rectangle 27"/>
          <p:cNvSpPr>
            <a:spLocks noChangeArrowheads="1"/>
          </p:cNvSpPr>
          <p:nvPr/>
        </p:nvSpPr>
        <p:spPr bwMode="auto">
          <a:xfrm>
            <a:off x="2174875" y="2211388"/>
            <a:ext cx="5054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</a:rPr>
              <a:t>- Bảng số liệu TKBĐ</a:t>
            </a:r>
            <a:br>
              <a:rPr lang="en-US" sz="2400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>- Các giá trị khác nhau của dấu hiệu</a:t>
            </a:r>
            <a:br>
              <a:rPr lang="en-US" sz="2400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>- Tần số của mỗi giá trị</a:t>
            </a:r>
          </a:p>
        </p:txBody>
      </p:sp>
      <p:sp>
        <p:nvSpPr>
          <p:cNvPr id="85021" name="Rectangle 29"/>
          <p:cNvSpPr>
            <a:spLocks noChangeArrowheads="1"/>
          </p:cNvSpPr>
          <p:nvPr/>
        </p:nvSpPr>
        <p:spPr bwMode="auto">
          <a:xfrm>
            <a:off x="1666875" y="1651000"/>
            <a:ext cx="5705475" cy="1815882"/>
          </a:xfrm>
          <a:prstGeom prst="rect">
            <a:avLst/>
          </a:prstGeom>
          <a:noFill/>
          <a:ln w="1905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2060"/>
                </a:solidFill>
                <a:latin typeface="Times New Roman" pitchFamily="18" charset="0"/>
              </a:rPr>
              <a:t>Thu thập số liệu thống </a:t>
            </a:r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</a:rPr>
              <a:t>kê</a:t>
            </a:r>
          </a:p>
          <a:p>
            <a:pPr algn="ctr"/>
            <a:endParaRPr lang="en-US" sz="2800" b="1">
              <a:solidFill>
                <a:srgbClr val="002060"/>
              </a:solidFill>
              <a:latin typeface="Times New Roman" pitchFamily="18" charset="0"/>
            </a:endParaRPr>
          </a:p>
          <a:p>
            <a:pPr algn="ctr"/>
            <a:endParaRPr lang="en-US" sz="2800" b="1">
              <a:solidFill>
                <a:schemeClr val="tx1"/>
              </a:solidFill>
              <a:latin typeface="Times New Roman" pitchFamily="18" charset="0"/>
            </a:endParaRPr>
          </a:p>
          <a:p>
            <a:pPr algn="ctr"/>
            <a:endParaRPr lang="en-US" sz="2800" b="1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969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5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5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850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850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850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0" grpId="0" animBg="1"/>
      <p:bldP spid="85002" grpId="0" animBg="1"/>
      <p:bldP spid="85003" grpId="0" animBg="1"/>
      <p:bldP spid="85004" grpId="0" animBg="1"/>
      <p:bldP spid="85005" grpId="0" animBg="1"/>
      <p:bldP spid="85006" grpId="0" animBg="1"/>
      <p:bldP spid="85007" grpId="0" animBg="1"/>
      <p:bldP spid="85008" grpId="0" animBg="1"/>
      <p:bldP spid="85009" grpId="0" animBg="1"/>
      <p:bldP spid="85010" grpId="0" animBg="1"/>
      <p:bldP spid="85011" grpId="0" animBg="1"/>
      <p:bldP spid="85019" grpId="0"/>
      <p:bldP spid="850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2514600" y="228600"/>
            <a:ext cx="3657600" cy="461665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Điều tra về một dấu hiệu</a:t>
            </a: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2527300" y="1057275"/>
            <a:ext cx="3657600" cy="461665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Thu thập số liệu</a:t>
            </a:r>
          </a:p>
        </p:txBody>
      </p:sp>
      <p:sp>
        <p:nvSpPr>
          <p:cNvPr id="8247" name="Text Box 55"/>
          <p:cNvSpPr txBox="1">
            <a:spLocks noChangeArrowheads="1"/>
          </p:cNvSpPr>
          <p:nvPr/>
        </p:nvSpPr>
        <p:spPr bwMode="auto">
          <a:xfrm>
            <a:off x="2438399" y="3746500"/>
            <a:ext cx="3657600" cy="461665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Bảng “tần số”</a:t>
            </a:r>
          </a:p>
        </p:txBody>
      </p:sp>
      <p:sp>
        <p:nvSpPr>
          <p:cNvPr id="8248" name="Text Box 56"/>
          <p:cNvSpPr txBox="1">
            <a:spLocks noChangeArrowheads="1"/>
          </p:cNvSpPr>
          <p:nvPr/>
        </p:nvSpPr>
        <p:spPr bwMode="auto">
          <a:xfrm>
            <a:off x="873991" y="4637640"/>
            <a:ext cx="2590800" cy="461665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Dựng biểu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đồ</a:t>
            </a:r>
          </a:p>
        </p:txBody>
      </p:sp>
      <p:sp>
        <p:nvSpPr>
          <p:cNvPr id="8249" name="Text Box 57"/>
          <p:cNvSpPr txBox="1">
            <a:spLocks noChangeArrowheads="1"/>
          </p:cNvSpPr>
          <p:nvPr/>
        </p:nvSpPr>
        <p:spPr bwMode="auto">
          <a:xfrm>
            <a:off x="4883727" y="4625109"/>
            <a:ext cx="3200400" cy="1015663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Số trung bình cộng, </a:t>
            </a:r>
            <a:endParaRPr lang="en-US" sz="2400" b="1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mốt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của dấu hiệu</a:t>
            </a:r>
          </a:p>
        </p:txBody>
      </p:sp>
      <p:sp>
        <p:nvSpPr>
          <p:cNvPr id="8250" name="Text Box 58"/>
          <p:cNvSpPr txBox="1">
            <a:spLocks noChangeArrowheads="1"/>
          </p:cNvSpPr>
          <p:nvPr/>
        </p:nvSpPr>
        <p:spPr bwMode="auto">
          <a:xfrm>
            <a:off x="1524000" y="6105525"/>
            <a:ext cx="5943600" cy="461665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Ý nghĩa của thống kê trong đời sống</a:t>
            </a:r>
          </a:p>
        </p:txBody>
      </p:sp>
      <p:sp>
        <p:nvSpPr>
          <p:cNvPr id="8251" name="Line 59"/>
          <p:cNvSpPr>
            <a:spLocks noChangeShapeType="1"/>
          </p:cNvSpPr>
          <p:nvPr/>
        </p:nvSpPr>
        <p:spPr bwMode="auto">
          <a:xfrm>
            <a:off x="4267200" y="685800"/>
            <a:ext cx="0" cy="3571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3" name="Line 61"/>
          <p:cNvSpPr>
            <a:spLocks noChangeShapeType="1"/>
          </p:cNvSpPr>
          <p:nvPr/>
        </p:nvSpPr>
        <p:spPr bwMode="auto">
          <a:xfrm>
            <a:off x="4292600" y="1518940"/>
            <a:ext cx="36944" cy="2227559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5" name="Line 63"/>
          <p:cNvSpPr>
            <a:spLocks noChangeShapeType="1"/>
          </p:cNvSpPr>
          <p:nvPr/>
        </p:nvSpPr>
        <p:spPr bwMode="auto">
          <a:xfrm flipH="1">
            <a:off x="2819400" y="4241800"/>
            <a:ext cx="1473200" cy="342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6" name="Line 64"/>
          <p:cNvSpPr>
            <a:spLocks noChangeShapeType="1"/>
          </p:cNvSpPr>
          <p:nvPr/>
        </p:nvSpPr>
        <p:spPr bwMode="auto">
          <a:xfrm>
            <a:off x="4292600" y="4241800"/>
            <a:ext cx="2032000" cy="38330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7" name="Line 65"/>
          <p:cNvSpPr>
            <a:spLocks noChangeShapeType="1"/>
          </p:cNvSpPr>
          <p:nvPr/>
        </p:nvSpPr>
        <p:spPr bwMode="auto">
          <a:xfrm>
            <a:off x="2169390" y="5105400"/>
            <a:ext cx="2097809" cy="98280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8" name="Line 66"/>
          <p:cNvSpPr>
            <a:spLocks noChangeShapeType="1"/>
          </p:cNvSpPr>
          <p:nvPr/>
        </p:nvSpPr>
        <p:spPr bwMode="auto">
          <a:xfrm flipH="1">
            <a:off x="4267200" y="5640771"/>
            <a:ext cx="2057400" cy="44743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6" name="Text Box 54"/>
          <p:cNvSpPr txBox="1">
            <a:spLocks noChangeArrowheads="1"/>
          </p:cNvSpPr>
          <p:nvPr/>
        </p:nvSpPr>
        <p:spPr bwMode="auto">
          <a:xfrm>
            <a:off x="1778000" y="1815179"/>
            <a:ext cx="5105400" cy="156966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  <a:cs typeface="Times New Roman" pitchFamily="18" charset="0"/>
              </a:rPr>
              <a:t>Lập bảng số liệu thống kê ban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đầu</a:t>
            </a:r>
          </a:p>
          <a:p>
            <a:pPr algn="ctr">
              <a:spcBef>
                <a:spcPct val="50000"/>
              </a:spcBef>
            </a:pP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Tìm các giá trị khác nhau</a:t>
            </a:r>
          </a:p>
          <a:p>
            <a:pPr algn="ctr">
              <a:spcBef>
                <a:spcPct val="50000"/>
              </a:spcBef>
            </a:pP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Tìm tần số của mỗi giá trị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Picture 5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28422" y="2232"/>
            <a:ext cx="91557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7352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500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500"/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500"/>
                                        <p:tgtEl>
                                          <p:spTgt spid="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500"/>
                                        <p:tgtEl>
                                          <p:spTgt spid="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5" grpId="0" animBg="1"/>
      <p:bldP spid="8245" grpId="0" animBg="1"/>
      <p:bldP spid="8247" grpId="0" animBg="1"/>
      <p:bldP spid="8248" grpId="0" animBg="1"/>
      <p:bldP spid="8249" grpId="0" animBg="1"/>
      <p:bldP spid="8250" grpId="0" animBg="1"/>
      <p:bldP spid="8251" grpId="0" animBg="1"/>
      <p:bldP spid="8253" grpId="0" animBg="1"/>
      <p:bldP spid="8255" grpId="0" animBg="1"/>
      <p:bldP spid="8256" grpId="0" animBg="1"/>
      <p:bldP spid="8257" grpId="0" animBg="1"/>
      <p:bldP spid="8258" grpId="0" animBg="1"/>
      <p:bldP spid="82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>
            <a:grpSpLocks/>
          </p:cNvGrpSpPr>
          <p:nvPr/>
        </p:nvGrpSpPr>
        <p:grpSpPr bwMode="auto">
          <a:xfrm rot="5400000">
            <a:off x="844551" y="5665787"/>
            <a:ext cx="1173162" cy="144463"/>
            <a:chOff x="0" y="1896"/>
            <a:chExt cx="5760" cy="120"/>
          </a:xfrm>
        </p:grpSpPr>
        <p:sp>
          <p:nvSpPr>
            <p:cNvPr id="1129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  <p:sp>
          <p:nvSpPr>
            <p:cNvPr id="1130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</p:grpSp>
      <p:sp>
        <p:nvSpPr>
          <p:cNvPr id="22" name="AutoShape 43" descr="Bouquet">
            <a:hlinkClick r:id="" action="ppaction://noaction"/>
          </p:cNvPr>
          <p:cNvSpPr>
            <a:spLocks noChangeArrowheads="1"/>
          </p:cNvSpPr>
          <p:nvPr/>
        </p:nvSpPr>
        <p:spPr bwMode="gray">
          <a:xfrm>
            <a:off x="1905000" y="3767138"/>
            <a:ext cx="7162800" cy="838200"/>
          </a:xfrm>
          <a:prstGeom prst="roundRect">
            <a:avLst>
              <a:gd name="adj" fmla="val 50000"/>
            </a:avLst>
          </a:prstGeom>
          <a:blipFill dpi="0" rotWithShape="1">
            <a:blip r:embed="rId6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Tính số trung bình cộng</a:t>
            </a:r>
            <a:endParaRPr lang="en-US" sz="36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AutoShape 17" descr="Pink tissue paper"/>
          <p:cNvSpPr>
            <a:spLocks noChangeArrowheads="1"/>
          </p:cNvSpPr>
          <p:nvPr/>
        </p:nvSpPr>
        <p:spPr bwMode="auto">
          <a:xfrm>
            <a:off x="1295400" y="400050"/>
            <a:ext cx="7772400" cy="819150"/>
          </a:xfrm>
          <a:prstGeom prst="roundRect">
            <a:avLst>
              <a:gd name="adj" fmla="val 50000"/>
            </a:avLst>
          </a:prstGeom>
          <a:blipFill dpi="0" rotWithShape="1">
            <a:blip r:embed="rId7"/>
            <a:srcRect/>
            <a:tile tx="0" ty="0" sx="100000" sy="100000" flip="none" algn="tl"/>
          </a:blipFill>
          <a:ln w="38100" algn="ctr">
            <a:solidFill>
              <a:srgbClr val="74A73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r" rtl="1"/>
            <a:endParaRPr lang="vi-VN">
              <a:latin typeface="Constantia" pitchFamily="18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09600" y="1828800"/>
            <a:ext cx="920750" cy="282575"/>
            <a:chOff x="0" y="1896"/>
            <a:chExt cx="5760" cy="120"/>
          </a:xfrm>
        </p:grpSpPr>
        <p:sp>
          <p:nvSpPr>
            <p:cNvPr id="1127" name="Rectangle 8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  <p:sp>
          <p:nvSpPr>
            <p:cNvPr id="1128" name="Rectangle 9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76200" y="1143000"/>
            <a:ext cx="720725" cy="1219200"/>
            <a:chOff x="1474" y="2341"/>
            <a:chExt cx="454" cy="679"/>
          </a:xfrm>
        </p:grpSpPr>
        <p:grpSp>
          <p:nvGrpSpPr>
            <p:cNvPr id="1114" name="Group 11"/>
            <p:cNvGrpSpPr>
              <a:grpSpLocks/>
            </p:cNvGrpSpPr>
            <p:nvPr/>
          </p:nvGrpSpPr>
          <p:grpSpPr bwMode="auto">
            <a:xfrm rot="5400000">
              <a:off x="1472" y="2518"/>
              <a:ext cx="537" cy="184"/>
              <a:chOff x="0" y="1896"/>
              <a:chExt cx="5760" cy="120"/>
            </a:xfrm>
          </p:grpSpPr>
          <p:sp>
            <p:nvSpPr>
              <p:cNvPr id="1125" name="Rectangle 12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26" name="Rectangle 13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</p:grpSp>
        <p:grpSp>
          <p:nvGrpSpPr>
            <p:cNvPr id="1115" name="Group 14"/>
            <p:cNvGrpSpPr>
              <a:grpSpLocks/>
            </p:cNvGrpSpPr>
            <p:nvPr/>
          </p:nvGrpSpPr>
          <p:grpSpPr bwMode="auto">
            <a:xfrm rot="5400000">
              <a:off x="1475" y="2569"/>
              <a:ext cx="453" cy="453"/>
              <a:chOff x="1844" y="1824"/>
              <a:chExt cx="2017" cy="1823"/>
            </a:xfrm>
          </p:grpSpPr>
          <p:sp>
            <p:nvSpPr>
              <p:cNvPr id="32" name="AutoShape 15"/>
              <p:cNvSpPr>
                <a:spLocks noChangeArrowheads="1"/>
              </p:cNvSpPr>
              <p:nvPr/>
            </p:nvSpPr>
            <p:spPr bwMode="gray">
              <a:xfrm rot="16200000" flipH="1">
                <a:off x="1792" y="2533"/>
                <a:ext cx="310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117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18" name="AutoShape 17"/>
              <p:cNvSpPr>
                <a:spLocks noChangeArrowheads="1"/>
              </p:cNvSpPr>
              <p:nvPr/>
            </p:nvSpPr>
            <p:spPr bwMode="gray">
              <a:xfrm rot="10800000" flipH="1">
                <a:off x="2697" y="3442"/>
                <a:ext cx="310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19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20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37" name="Oval 20"/>
              <p:cNvSpPr>
                <a:spLocks noChangeArrowheads="1"/>
              </p:cNvSpPr>
              <p:nvPr/>
            </p:nvSpPr>
            <p:spPr bwMode="gray">
              <a:xfrm>
                <a:off x="2152" y="2721"/>
                <a:ext cx="1421" cy="233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122" name="Oval 21"/>
              <p:cNvSpPr>
                <a:spLocks noChangeArrowheads="1"/>
              </p:cNvSpPr>
              <p:nvPr/>
            </p:nvSpPr>
            <p:spPr bwMode="gray">
              <a:xfrm>
                <a:off x="2176" y="2888"/>
                <a:ext cx="1421" cy="233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39" name="Oval 22"/>
              <p:cNvSpPr>
                <a:spLocks noChangeArrowheads="1"/>
              </p:cNvSpPr>
              <p:nvPr/>
            </p:nvSpPr>
            <p:spPr bwMode="gray">
              <a:xfrm>
                <a:off x="2152" y="1945"/>
                <a:ext cx="1421" cy="1095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124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2178" y="2085"/>
                <a:ext cx="1417" cy="1095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</p:grpSp>
      </p:grpSp>
      <p:grpSp>
        <p:nvGrpSpPr>
          <p:cNvPr id="7" name="Group 24"/>
          <p:cNvGrpSpPr>
            <a:grpSpLocks/>
          </p:cNvGrpSpPr>
          <p:nvPr/>
        </p:nvGrpSpPr>
        <p:grpSpPr bwMode="auto">
          <a:xfrm rot="5400000">
            <a:off x="852487" y="2460626"/>
            <a:ext cx="1173163" cy="144462"/>
            <a:chOff x="0" y="1896"/>
            <a:chExt cx="5760" cy="120"/>
          </a:xfrm>
        </p:grpSpPr>
        <p:sp>
          <p:nvSpPr>
            <p:cNvPr id="1112" name="Rectangle 25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  <p:sp>
          <p:nvSpPr>
            <p:cNvPr id="1113" name="Rectangle 26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838200" y="1447800"/>
            <a:ext cx="1066800" cy="989013"/>
            <a:chOff x="3257" y="860"/>
            <a:chExt cx="581" cy="623"/>
          </a:xfrm>
        </p:grpSpPr>
        <p:grpSp>
          <p:nvGrpSpPr>
            <p:cNvPr id="1101" name="Group 29"/>
            <p:cNvGrpSpPr>
              <a:grpSpLocks/>
            </p:cNvGrpSpPr>
            <p:nvPr/>
          </p:nvGrpSpPr>
          <p:grpSpPr bwMode="auto">
            <a:xfrm rot="5400000">
              <a:off x="3234" y="883"/>
              <a:ext cx="624" cy="582"/>
              <a:chOff x="1871" y="1824"/>
              <a:chExt cx="2007" cy="1807"/>
            </a:xfrm>
          </p:grpSpPr>
          <p:sp>
            <p:nvSpPr>
              <p:cNvPr id="1103" name="AutoShape 30" descr="Bouquet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4" name="AutoShape 31" descr="Bouquet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5" name="AutoShape 32" descr="Bouquet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6" name="Oval 33" descr="Bouquet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7" name="Oval 34" descr="Bouquet">
                <a:hlinkClick r:id="rId9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8" name="Oval 35" descr="Bouquet"/>
              <p:cNvSpPr>
                <a:spLocks noChangeArrowheads="1"/>
              </p:cNvSpPr>
              <p:nvPr/>
            </p:nvSpPr>
            <p:spPr bwMode="gray">
              <a:xfrm>
                <a:off x="2280" y="2916"/>
                <a:ext cx="1240" cy="220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9" name="Oval 36" descr="Bouquet"/>
              <p:cNvSpPr>
                <a:spLocks noChangeArrowheads="1"/>
              </p:cNvSpPr>
              <p:nvPr/>
            </p:nvSpPr>
            <p:spPr bwMode="gray">
              <a:xfrm>
                <a:off x="2280" y="2916"/>
                <a:ext cx="1240" cy="220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10" name="Oval 37" descr="Bouquet"/>
              <p:cNvSpPr>
                <a:spLocks noChangeArrowheads="1"/>
              </p:cNvSpPr>
              <p:nvPr/>
            </p:nvSpPr>
            <p:spPr bwMode="gray">
              <a:xfrm>
                <a:off x="2267" y="2066"/>
                <a:ext cx="1241" cy="1102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11" name="Oval 38" descr="Bouquet"/>
              <p:cNvSpPr>
                <a:spLocks noChangeArrowheads="1"/>
              </p:cNvSpPr>
              <p:nvPr/>
            </p:nvSpPr>
            <p:spPr bwMode="gray">
              <a:xfrm>
                <a:off x="2270" y="2082"/>
                <a:ext cx="1241" cy="1100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</p:grpSp>
        <p:sp>
          <p:nvSpPr>
            <p:cNvPr id="1102" name="WordArt 39">
              <a:hlinkClick r:id="rId9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5" y="1036"/>
              <a:ext cx="171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10" name="Group 40"/>
          <p:cNvGrpSpPr>
            <a:grpSpLocks/>
          </p:cNvGrpSpPr>
          <p:nvPr/>
        </p:nvGrpSpPr>
        <p:grpSpPr bwMode="auto">
          <a:xfrm rot="5400000">
            <a:off x="865187" y="3714751"/>
            <a:ext cx="1173163" cy="144462"/>
            <a:chOff x="0" y="1896"/>
            <a:chExt cx="5760" cy="120"/>
          </a:xfrm>
        </p:grpSpPr>
        <p:sp>
          <p:nvSpPr>
            <p:cNvPr id="1099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  <p:sp>
          <p:nvSpPr>
            <p:cNvPr id="1100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</p:grpSp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954088" y="2514600"/>
            <a:ext cx="908050" cy="989013"/>
            <a:chOff x="3260" y="1700"/>
            <a:chExt cx="581" cy="623"/>
          </a:xfrm>
        </p:grpSpPr>
        <p:grpSp>
          <p:nvGrpSpPr>
            <p:cNvPr id="1088" name="Group 45"/>
            <p:cNvGrpSpPr>
              <a:grpSpLocks/>
            </p:cNvGrpSpPr>
            <p:nvPr/>
          </p:nvGrpSpPr>
          <p:grpSpPr bwMode="auto">
            <a:xfrm rot="5400000">
              <a:off x="3237" y="1723"/>
              <a:ext cx="624" cy="582"/>
              <a:chOff x="1871" y="1824"/>
              <a:chExt cx="2007" cy="1807"/>
            </a:xfrm>
          </p:grpSpPr>
          <p:sp>
            <p:nvSpPr>
              <p:cNvPr id="1090" name="AutoShape 46" descr="Bouquet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1" name="AutoShape 47" descr="Bouquet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2" name="AutoShape 48" descr="Bouquet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3" name="Oval 49" descr="Bouquet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4" name="Oval 50" descr="Bouquet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5" name="Oval 51" descr="Bouquet"/>
              <p:cNvSpPr>
                <a:spLocks noChangeArrowheads="1"/>
              </p:cNvSpPr>
              <p:nvPr/>
            </p:nvSpPr>
            <p:spPr bwMode="gray">
              <a:xfrm>
                <a:off x="2274" y="2885"/>
                <a:ext cx="1240" cy="260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6" name="Oval 52" descr="Bouquet">
                <a:hlinkClick r:id="rId10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74" y="2885"/>
                <a:ext cx="1240" cy="260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7" name="Oval 53" descr="Bouquet"/>
              <p:cNvSpPr>
                <a:spLocks noChangeArrowheads="1"/>
              </p:cNvSpPr>
              <p:nvPr/>
            </p:nvSpPr>
            <p:spPr bwMode="gray">
              <a:xfrm>
                <a:off x="2267" y="2067"/>
                <a:ext cx="1241" cy="1100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8" name="Oval 54" descr="Bouquet"/>
              <p:cNvSpPr>
                <a:spLocks noChangeArrowheads="1"/>
              </p:cNvSpPr>
              <p:nvPr/>
            </p:nvSpPr>
            <p:spPr bwMode="gray">
              <a:xfrm>
                <a:off x="2270" y="2083"/>
                <a:ext cx="1241" cy="1099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</p:grpSp>
        <p:sp>
          <p:nvSpPr>
            <p:cNvPr id="1089" name="WordArt 55">
              <a:hlinkClick r:id="rId10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70" y="1852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13" name="Group 69"/>
          <p:cNvGrpSpPr>
            <a:grpSpLocks/>
          </p:cNvGrpSpPr>
          <p:nvPr/>
        </p:nvGrpSpPr>
        <p:grpSpPr bwMode="auto">
          <a:xfrm>
            <a:off x="-76200" y="152400"/>
            <a:ext cx="1143000" cy="1219200"/>
            <a:chOff x="196" y="292"/>
            <a:chExt cx="616" cy="507"/>
          </a:xfrm>
        </p:grpSpPr>
        <p:grpSp>
          <p:nvGrpSpPr>
            <p:cNvPr id="1082" name="Group 70"/>
            <p:cNvGrpSpPr>
              <a:grpSpLocks/>
            </p:cNvGrpSpPr>
            <p:nvPr/>
          </p:nvGrpSpPr>
          <p:grpSpPr bwMode="auto">
            <a:xfrm>
              <a:off x="204" y="300"/>
              <a:ext cx="608" cy="499"/>
              <a:chOff x="204" y="300"/>
              <a:chExt cx="608" cy="499"/>
            </a:xfrm>
          </p:grpSpPr>
          <p:sp>
            <p:nvSpPr>
              <p:cNvPr id="1086" name="Oval 19" descr="Oak"/>
              <p:cNvSpPr>
                <a:spLocks noChangeArrowheads="1"/>
              </p:cNvSpPr>
              <p:nvPr/>
            </p:nvSpPr>
            <p:spPr bwMode="auto">
              <a:xfrm rot="1758052">
                <a:off x="204" y="300"/>
                <a:ext cx="592" cy="482"/>
              </a:xfrm>
              <a:prstGeom prst="ellipse">
                <a:avLst/>
              </a:prstGeom>
              <a:blipFill dpi="0" rotWithShape="1">
                <a:blip r:embed="rId11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87" name="Oval 24" descr="Oak"/>
              <p:cNvSpPr>
                <a:spLocks noChangeArrowheads="1"/>
              </p:cNvSpPr>
              <p:nvPr/>
            </p:nvSpPr>
            <p:spPr bwMode="gray">
              <a:xfrm rot="1758052">
                <a:off x="220" y="317"/>
                <a:ext cx="592" cy="482"/>
              </a:xfrm>
              <a:prstGeom prst="ellipse">
                <a:avLst/>
              </a:prstGeom>
              <a:blipFill dpi="0" rotWithShape="1">
                <a:blip r:embed="rId11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</p:grpSp>
        <p:grpSp>
          <p:nvGrpSpPr>
            <p:cNvPr id="1083" name="Group 73"/>
            <p:cNvGrpSpPr>
              <a:grpSpLocks/>
            </p:cNvGrpSpPr>
            <p:nvPr/>
          </p:nvGrpSpPr>
          <p:grpSpPr bwMode="auto">
            <a:xfrm>
              <a:off x="196" y="292"/>
              <a:ext cx="592" cy="482"/>
              <a:chOff x="204" y="300"/>
              <a:chExt cx="592" cy="482"/>
            </a:xfrm>
          </p:grpSpPr>
          <p:sp>
            <p:nvSpPr>
              <p:cNvPr id="1084" name="Oval 25" descr="Oak"/>
              <p:cNvSpPr>
                <a:spLocks noChangeArrowheads="1"/>
              </p:cNvSpPr>
              <p:nvPr/>
            </p:nvSpPr>
            <p:spPr bwMode="gray">
              <a:xfrm rot="1758052">
                <a:off x="204" y="300"/>
                <a:ext cx="592" cy="482"/>
              </a:xfrm>
              <a:prstGeom prst="ellipse">
                <a:avLst/>
              </a:prstGeom>
              <a:blipFill dpi="0" rotWithShape="1">
                <a:blip r:embed="rId11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  <p:pic>
            <p:nvPicPr>
              <p:cNvPr id="1085" name="Picture 27" descr="Picture1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9" y="328"/>
                <a:ext cx="276" cy="280"/>
              </a:xfrm>
              <a:prstGeom prst="rect">
                <a:avLst/>
              </a:prstGeom>
              <a:blipFill dpi="0" rotWithShape="1">
                <a:blip r:embed="rId11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352425" y="5105400"/>
          <a:ext cx="1171575" cy="1676400"/>
        </p:xfrm>
        <a:graphic>
          <a:graphicData uri="http://schemas.openxmlformats.org/presentationml/2006/ole">
            <p:oleObj spid="_x0000_s5149" name="Clip" r:id="rId13" imgW="3535680" imgH="4450080" progId="">
              <p:embed/>
            </p:oleObj>
          </a:graphicData>
        </a:graphic>
      </p:graphicFrame>
      <p:sp>
        <p:nvSpPr>
          <p:cNvPr id="1037" name="AutoShape 23" descr="White marble"/>
          <p:cNvSpPr>
            <a:spLocks noChangeArrowheads="1"/>
          </p:cNvSpPr>
          <p:nvPr/>
        </p:nvSpPr>
        <p:spPr bwMode="gray">
          <a:xfrm>
            <a:off x="1295400" y="152400"/>
            <a:ext cx="7772400" cy="1066800"/>
          </a:xfrm>
          <a:prstGeom prst="roundRect">
            <a:avLst>
              <a:gd name="adj" fmla="val 50000"/>
            </a:avLst>
          </a:prstGeom>
          <a:blipFill dpi="0" rotWithShape="1">
            <a:blip r:embed="rId14"/>
            <a:srcRect/>
            <a:tile tx="0" ty="0" sx="100000" sy="100000" flip="none" algn="tl"/>
          </a:blipFill>
          <a:ln w="38100" algn="ctr">
            <a:solidFill>
              <a:srgbClr val="FFCC0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r" rtl="1"/>
            <a:endParaRPr lang="vi-VN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94" name="Text Box 26" descr="White marble"/>
          <p:cNvSpPr txBox="1">
            <a:spLocks noChangeArrowheads="1"/>
          </p:cNvSpPr>
          <p:nvPr/>
        </p:nvSpPr>
        <p:spPr bwMode="gray">
          <a:xfrm>
            <a:off x="1690688" y="311150"/>
            <a:ext cx="6834187" cy="769938"/>
          </a:xfrm>
          <a:prstGeom prst="rect">
            <a:avLst/>
          </a:prstGeom>
          <a:blipFill dpi="0" rotWithShape="1">
            <a:blip r:embed="rId14"/>
            <a:srcRect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DẠNG BÀI TẬP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40"/>
          <p:cNvGrpSpPr>
            <a:grpSpLocks/>
          </p:cNvGrpSpPr>
          <p:nvPr/>
        </p:nvGrpSpPr>
        <p:grpSpPr bwMode="auto">
          <a:xfrm rot="5400000">
            <a:off x="842962" y="4629151"/>
            <a:ext cx="1173163" cy="144462"/>
            <a:chOff x="0" y="1896"/>
            <a:chExt cx="5760" cy="120"/>
          </a:xfrm>
        </p:grpSpPr>
        <p:sp>
          <p:nvSpPr>
            <p:cNvPr id="1080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/>
            </a:p>
          </p:txBody>
        </p:sp>
        <p:sp>
          <p:nvSpPr>
            <p:cNvPr id="1081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/>
            </a:p>
          </p:txBody>
        </p:sp>
      </p:grpSp>
      <p:grpSp>
        <p:nvGrpSpPr>
          <p:cNvPr id="17" name="Group 57"/>
          <p:cNvGrpSpPr>
            <a:grpSpLocks/>
          </p:cNvGrpSpPr>
          <p:nvPr/>
        </p:nvGrpSpPr>
        <p:grpSpPr bwMode="auto">
          <a:xfrm>
            <a:off x="928688" y="4800600"/>
            <a:ext cx="922337" cy="989013"/>
            <a:chOff x="3247" y="2515"/>
            <a:chExt cx="581" cy="623"/>
          </a:xfrm>
        </p:grpSpPr>
        <p:grpSp>
          <p:nvGrpSpPr>
            <p:cNvPr id="1069" name="Group 58"/>
            <p:cNvGrpSpPr>
              <a:grpSpLocks/>
            </p:cNvGrpSpPr>
            <p:nvPr/>
          </p:nvGrpSpPr>
          <p:grpSpPr bwMode="auto">
            <a:xfrm rot="5400000">
              <a:off x="3224" y="2538"/>
              <a:ext cx="624" cy="582"/>
              <a:chOff x="1871" y="1824"/>
              <a:chExt cx="2007" cy="1807"/>
            </a:xfrm>
          </p:grpSpPr>
          <p:sp>
            <p:nvSpPr>
              <p:cNvPr id="1071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72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73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74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75" name="Oval 63" descr="Bouquet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91" name="Oval 64"/>
              <p:cNvSpPr>
                <a:spLocks noChangeArrowheads="1"/>
              </p:cNvSpPr>
              <p:nvPr/>
            </p:nvSpPr>
            <p:spPr bwMode="gray">
              <a:xfrm>
                <a:off x="2273" y="2889"/>
                <a:ext cx="1242" cy="2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7" name="Oval 65">
                <a:hlinkClick r:id="rId15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74" y="2888"/>
                <a:ext cx="1240" cy="25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/>
              </a:p>
            </p:txBody>
          </p:sp>
          <p:sp>
            <p:nvSpPr>
              <p:cNvPr id="93" name="Oval 66"/>
              <p:cNvSpPr>
                <a:spLocks noChangeArrowheads="1"/>
              </p:cNvSpPr>
              <p:nvPr/>
            </p:nvSpPr>
            <p:spPr bwMode="gray">
              <a:xfrm>
                <a:off x="2267" y="2190"/>
                <a:ext cx="1242" cy="1102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9" name="Oval 67" descr="Bouquet"/>
              <p:cNvSpPr>
                <a:spLocks noChangeArrowheads="1"/>
              </p:cNvSpPr>
              <p:nvPr/>
            </p:nvSpPr>
            <p:spPr bwMode="gray">
              <a:xfrm>
                <a:off x="2270" y="2082"/>
                <a:ext cx="1241" cy="1101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/>
              </a:p>
            </p:txBody>
          </p:sp>
        </p:grpSp>
        <p:sp>
          <p:nvSpPr>
            <p:cNvPr id="1070" name="WordArt 68">
              <a:hlinkClick r:id="rId16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4</a:t>
              </a:r>
            </a:p>
          </p:txBody>
        </p:sp>
      </p:grpSp>
      <p:sp>
        <p:nvSpPr>
          <p:cNvPr id="96" name="AutoShape 43" descr="Bouquet">
            <a:hlinkClick r:id="" action="ppaction://noaction"/>
          </p:cNvPr>
          <p:cNvSpPr>
            <a:spLocks noChangeArrowheads="1"/>
          </p:cNvSpPr>
          <p:nvPr/>
        </p:nvSpPr>
        <p:spPr bwMode="gray">
          <a:xfrm>
            <a:off x="1828800" y="4848225"/>
            <a:ext cx="7239000" cy="838200"/>
          </a:xfrm>
          <a:prstGeom prst="roundRect">
            <a:avLst>
              <a:gd name="adj" fmla="val 50000"/>
            </a:avLst>
          </a:prstGeom>
          <a:blipFill dpi="0" rotWithShape="1">
            <a:blip r:embed="rId8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36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 mốt của dấu hiệu</a:t>
            </a:r>
            <a:endParaRPr lang="en-US" sz="36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57"/>
          <p:cNvGrpSpPr>
            <a:grpSpLocks/>
          </p:cNvGrpSpPr>
          <p:nvPr/>
        </p:nvGrpSpPr>
        <p:grpSpPr bwMode="auto">
          <a:xfrm>
            <a:off x="947738" y="3657600"/>
            <a:ext cx="923925" cy="990600"/>
            <a:chOff x="3245" y="2519"/>
            <a:chExt cx="582" cy="624"/>
          </a:xfrm>
        </p:grpSpPr>
        <p:grpSp>
          <p:nvGrpSpPr>
            <p:cNvPr id="1058" name="Group 58"/>
            <p:cNvGrpSpPr>
              <a:grpSpLocks/>
            </p:cNvGrpSpPr>
            <p:nvPr/>
          </p:nvGrpSpPr>
          <p:grpSpPr bwMode="auto">
            <a:xfrm rot="5400000">
              <a:off x="3224" y="2540"/>
              <a:ext cx="624" cy="582"/>
              <a:chOff x="1871" y="1824"/>
              <a:chExt cx="2007" cy="1807"/>
            </a:xfrm>
          </p:grpSpPr>
          <p:sp>
            <p:nvSpPr>
              <p:cNvPr id="1060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61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62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63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64" name="Oval 63" descr="Bouquet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5" name="Oval 64"/>
              <p:cNvSpPr>
                <a:spLocks noChangeArrowheads="1"/>
              </p:cNvSpPr>
              <p:nvPr/>
            </p:nvSpPr>
            <p:spPr bwMode="gray">
              <a:xfrm>
                <a:off x="2273" y="2889"/>
                <a:ext cx="1242" cy="2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066" name="Oval 65">
                <a:hlinkClick r:id="rId15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74" y="2888"/>
                <a:ext cx="1240" cy="25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7" name="Oval 66"/>
              <p:cNvSpPr>
                <a:spLocks noChangeArrowheads="1"/>
              </p:cNvSpPr>
              <p:nvPr/>
            </p:nvSpPr>
            <p:spPr bwMode="gray">
              <a:xfrm>
                <a:off x="2267" y="2193"/>
                <a:ext cx="1242" cy="1102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068" name="Oval 67" descr="Bouquet"/>
              <p:cNvSpPr>
                <a:spLocks noChangeArrowheads="1"/>
              </p:cNvSpPr>
              <p:nvPr/>
            </p:nvSpPr>
            <p:spPr bwMode="gray">
              <a:xfrm>
                <a:off x="2270" y="2082"/>
                <a:ext cx="1241" cy="1101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</p:grpSp>
        <p:sp>
          <p:nvSpPr>
            <p:cNvPr id="1059" name="WordArt 68">
              <a:hlinkClick r:id="rId16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3</a:t>
              </a:r>
            </a:p>
          </p:txBody>
        </p:sp>
      </p:grpSp>
      <p:grpSp>
        <p:nvGrpSpPr>
          <p:cNvPr id="21" name="Group 57"/>
          <p:cNvGrpSpPr>
            <a:grpSpLocks/>
          </p:cNvGrpSpPr>
          <p:nvPr/>
        </p:nvGrpSpPr>
        <p:grpSpPr bwMode="auto">
          <a:xfrm>
            <a:off x="914400" y="5868988"/>
            <a:ext cx="922338" cy="989012"/>
            <a:chOff x="3247" y="2515"/>
            <a:chExt cx="581" cy="623"/>
          </a:xfrm>
        </p:grpSpPr>
        <p:grpSp>
          <p:nvGrpSpPr>
            <p:cNvPr id="1047" name="Group 58"/>
            <p:cNvGrpSpPr>
              <a:grpSpLocks/>
            </p:cNvGrpSpPr>
            <p:nvPr/>
          </p:nvGrpSpPr>
          <p:grpSpPr bwMode="auto">
            <a:xfrm rot="5400000">
              <a:off x="3224" y="2540"/>
              <a:ext cx="624" cy="582"/>
              <a:chOff x="1871" y="1824"/>
              <a:chExt cx="2007" cy="1807"/>
            </a:xfrm>
          </p:grpSpPr>
          <p:sp>
            <p:nvSpPr>
              <p:cNvPr id="1049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50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51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52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53" name="Oval 63" descr="Bouquet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8" name="Oval 64"/>
              <p:cNvSpPr>
                <a:spLocks noChangeArrowheads="1"/>
              </p:cNvSpPr>
              <p:nvPr/>
            </p:nvSpPr>
            <p:spPr bwMode="gray">
              <a:xfrm>
                <a:off x="2273" y="2889"/>
                <a:ext cx="1242" cy="2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5" name="Oval 65">
                <a:hlinkClick r:id="rId15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74" y="2888"/>
                <a:ext cx="1240" cy="25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10" name="Oval 66"/>
              <p:cNvSpPr>
                <a:spLocks noChangeArrowheads="1"/>
              </p:cNvSpPr>
              <p:nvPr/>
            </p:nvSpPr>
            <p:spPr bwMode="gray">
              <a:xfrm>
                <a:off x="2267" y="2190"/>
                <a:ext cx="1242" cy="1102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7" name="Oval 67" descr="Bouquet"/>
              <p:cNvSpPr>
                <a:spLocks noChangeArrowheads="1"/>
              </p:cNvSpPr>
              <p:nvPr/>
            </p:nvSpPr>
            <p:spPr bwMode="gray">
              <a:xfrm>
                <a:off x="2270" y="2082"/>
                <a:ext cx="1241" cy="1101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/>
              </a:p>
            </p:txBody>
          </p:sp>
        </p:grpSp>
        <p:sp>
          <p:nvSpPr>
            <p:cNvPr id="1048" name="WordArt 68">
              <a:hlinkClick r:id="rId16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5</a:t>
              </a:r>
            </a:p>
          </p:txBody>
        </p:sp>
      </p:grpSp>
      <p:sp>
        <p:nvSpPr>
          <p:cNvPr id="112" name="AutoShape 43" descr="Bouquet">
            <a:hlinkClick r:id="" action="ppaction://noaction"/>
          </p:cNvPr>
          <p:cNvSpPr>
            <a:spLocks noChangeArrowheads="1"/>
          </p:cNvSpPr>
          <p:nvPr/>
        </p:nvSpPr>
        <p:spPr bwMode="gray">
          <a:xfrm>
            <a:off x="1828800" y="5943600"/>
            <a:ext cx="7239000" cy="838200"/>
          </a:xfrm>
          <a:prstGeom prst="roundRect">
            <a:avLst>
              <a:gd name="adj" fmla="val 50000"/>
            </a:avLst>
          </a:prstGeom>
          <a:blipFill dpi="0" rotWithShape="1">
            <a:blip r:embed="rId6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36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Dựng biểu đồ và đọc biểu đồ</a:t>
            </a:r>
            <a:endParaRPr lang="en-US" sz="36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AutoShape 43" descr="Bouquet">
            <a:hlinkClick r:id="" action="ppaction://noaction"/>
          </p:cNvPr>
          <p:cNvSpPr>
            <a:spLocks noChangeArrowheads="1"/>
          </p:cNvSpPr>
          <p:nvPr/>
        </p:nvSpPr>
        <p:spPr bwMode="gray">
          <a:xfrm>
            <a:off x="1905000" y="1447800"/>
            <a:ext cx="7162800" cy="1066800"/>
          </a:xfrm>
          <a:prstGeom prst="roundRect">
            <a:avLst>
              <a:gd name="adj" fmla="val 50000"/>
            </a:avLst>
          </a:prstGeom>
          <a:blipFill dpi="0" rotWithShape="1">
            <a:blip r:embed="rId6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Khai thác thông tin từ bảng số liệu </a:t>
            </a:r>
          </a:p>
          <a:p>
            <a:pPr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thống kê ban đầu</a:t>
            </a:r>
            <a:endParaRPr lang="en-US" sz="36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AutoShape 43" descr="Bouquet">
            <a:hlinkClick r:id="" action="ppaction://noaction"/>
          </p:cNvPr>
          <p:cNvSpPr>
            <a:spLocks noChangeArrowheads="1"/>
          </p:cNvSpPr>
          <p:nvPr/>
        </p:nvSpPr>
        <p:spPr bwMode="gray">
          <a:xfrm>
            <a:off x="1866900" y="2667000"/>
            <a:ext cx="7200900" cy="838200"/>
          </a:xfrm>
          <a:prstGeom prst="roundRect">
            <a:avLst>
              <a:gd name="adj" fmla="val 50000"/>
            </a:avLst>
          </a:prstGeom>
          <a:blipFill dpi="0" rotWithShape="1">
            <a:blip r:embed="rId8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 bảng tần số</a:t>
            </a:r>
            <a:endParaRPr lang="en-US" sz="36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335492"/>
            <a:ext cx="907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en-US" sz="4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9" name="Picture 57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67086" y="166688"/>
            <a:ext cx="91557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43246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96" grpId="0" animBg="1"/>
      <p:bldP spid="112" grpId="0" animBg="1"/>
      <p:bldP spid="113" grpId="0" animBg="1"/>
      <p:bldP spid="1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>
            <a:grpSpLocks/>
          </p:cNvGrpSpPr>
          <p:nvPr/>
        </p:nvGrpSpPr>
        <p:grpSpPr bwMode="auto">
          <a:xfrm rot="5400000">
            <a:off x="1930832" y="5665787"/>
            <a:ext cx="1173162" cy="144463"/>
            <a:chOff x="0" y="1896"/>
            <a:chExt cx="5760" cy="120"/>
          </a:xfrm>
        </p:grpSpPr>
        <p:sp>
          <p:nvSpPr>
            <p:cNvPr id="1129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  <p:sp>
          <p:nvSpPr>
            <p:cNvPr id="1130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</p:grpSp>
      <p:sp>
        <p:nvSpPr>
          <p:cNvPr id="22" name="AutoShape 43" descr="Bouquet">
            <a:hlinkClick r:id="rId6" action="ppaction://hlinksldjump"/>
          </p:cNvPr>
          <p:cNvSpPr>
            <a:spLocks noChangeArrowheads="1"/>
          </p:cNvSpPr>
          <p:nvPr/>
        </p:nvSpPr>
        <p:spPr bwMode="gray">
          <a:xfrm>
            <a:off x="2971800" y="3767138"/>
            <a:ext cx="5181600" cy="838200"/>
          </a:xfrm>
          <a:prstGeom prst="roundRect">
            <a:avLst>
              <a:gd name="adj" fmla="val 50000"/>
            </a:avLst>
          </a:prstGeom>
          <a:blipFill dpi="0" rotWithShape="1">
            <a:blip r:embed="rId7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i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 tập 3</a:t>
            </a:r>
            <a:endParaRPr lang="en-US" sz="4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AutoShape 17" descr="Pink tissue paper"/>
          <p:cNvSpPr>
            <a:spLocks noChangeArrowheads="1"/>
          </p:cNvSpPr>
          <p:nvPr/>
        </p:nvSpPr>
        <p:spPr bwMode="auto">
          <a:xfrm>
            <a:off x="1295400" y="400050"/>
            <a:ext cx="7772400" cy="819150"/>
          </a:xfrm>
          <a:prstGeom prst="roundRect">
            <a:avLst>
              <a:gd name="adj" fmla="val 50000"/>
            </a:avLst>
          </a:prstGeom>
          <a:blipFill dpi="0" rotWithShape="1">
            <a:blip r:embed="rId8"/>
            <a:srcRect/>
            <a:tile tx="0" ty="0" sx="100000" sy="100000" flip="none" algn="tl"/>
          </a:blipFill>
          <a:ln w="38100" algn="ctr">
            <a:solidFill>
              <a:srgbClr val="74A73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r" rtl="1"/>
            <a:endParaRPr lang="vi-VN">
              <a:latin typeface="Constantia" pitchFamily="18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09600" y="1828800"/>
            <a:ext cx="1709738" cy="346075"/>
            <a:chOff x="0" y="1896"/>
            <a:chExt cx="5760" cy="120"/>
          </a:xfrm>
        </p:grpSpPr>
        <p:sp>
          <p:nvSpPr>
            <p:cNvPr id="1127" name="Rectangle 8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  <p:sp>
          <p:nvSpPr>
            <p:cNvPr id="1128" name="Rectangle 9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46075" y="1143000"/>
            <a:ext cx="720725" cy="1219200"/>
            <a:chOff x="1474" y="2341"/>
            <a:chExt cx="454" cy="679"/>
          </a:xfrm>
        </p:grpSpPr>
        <p:grpSp>
          <p:nvGrpSpPr>
            <p:cNvPr id="1114" name="Group 11"/>
            <p:cNvGrpSpPr>
              <a:grpSpLocks/>
            </p:cNvGrpSpPr>
            <p:nvPr/>
          </p:nvGrpSpPr>
          <p:grpSpPr bwMode="auto">
            <a:xfrm rot="5400000">
              <a:off x="1472" y="2518"/>
              <a:ext cx="537" cy="184"/>
              <a:chOff x="0" y="1896"/>
              <a:chExt cx="5760" cy="120"/>
            </a:xfrm>
          </p:grpSpPr>
          <p:sp>
            <p:nvSpPr>
              <p:cNvPr id="1125" name="Rectangle 12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26" name="Rectangle 13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</p:grpSp>
        <p:grpSp>
          <p:nvGrpSpPr>
            <p:cNvPr id="1115" name="Group 14"/>
            <p:cNvGrpSpPr>
              <a:grpSpLocks/>
            </p:cNvGrpSpPr>
            <p:nvPr/>
          </p:nvGrpSpPr>
          <p:grpSpPr bwMode="auto">
            <a:xfrm rot="5400000">
              <a:off x="1475" y="2569"/>
              <a:ext cx="453" cy="453"/>
              <a:chOff x="1844" y="1824"/>
              <a:chExt cx="2017" cy="1823"/>
            </a:xfrm>
          </p:grpSpPr>
          <p:sp>
            <p:nvSpPr>
              <p:cNvPr id="32" name="AutoShape 15"/>
              <p:cNvSpPr>
                <a:spLocks noChangeArrowheads="1"/>
              </p:cNvSpPr>
              <p:nvPr/>
            </p:nvSpPr>
            <p:spPr bwMode="gray">
              <a:xfrm rot="16200000" flipH="1">
                <a:off x="1792" y="2533"/>
                <a:ext cx="310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117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18" name="AutoShape 17"/>
              <p:cNvSpPr>
                <a:spLocks noChangeArrowheads="1"/>
              </p:cNvSpPr>
              <p:nvPr/>
            </p:nvSpPr>
            <p:spPr bwMode="gray">
              <a:xfrm rot="10800000" flipH="1">
                <a:off x="2697" y="3442"/>
                <a:ext cx="310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19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20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37" name="Oval 20"/>
              <p:cNvSpPr>
                <a:spLocks noChangeArrowheads="1"/>
              </p:cNvSpPr>
              <p:nvPr/>
            </p:nvSpPr>
            <p:spPr bwMode="gray">
              <a:xfrm>
                <a:off x="2152" y="2721"/>
                <a:ext cx="1421" cy="233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122" name="Oval 21"/>
              <p:cNvSpPr>
                <a:spLocks noChangeArrowheads="1"/>
              </p:cNvSpPr>
              <p:nvPr/>
            </p:nvSpPr>
            <p:spPr bwMode="gray">
              <a:xfrm>
                <a:off x="2176" y="2888"/>
                <a:ext cx="1421" cy="233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39" name="Oval 22"/>
              <p:cNvSpPr>
                <a:spLocks noChangeArrowheads="1"/>
              </p:cNvSpPr>
              <p:nvPr/>
            </p:nvSpPr>
            <p:spPr bwMode="gray">
              <a:xfrm>
                <a:off x="2152" y="1945"/>
                <a:ext cx="1421" cy="1095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124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2178" y="2085"/>
                <a:ext cx="1417" cy="1095"/>
              </a:xfrm>
              <a:prstGeom prst="ellipse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</p:grpSp>
      </p:grpSp>
      <p:grpSp>
        <p:nvGrpSpPr>
          <p:cNvPr id="7" name="Group 24"/>
          <p:cNvGrpSpPr>
            <a:grpSpLocks/>
          </p:cNvGrpSpPr>
          <p:nvPr/>
        </p:nvGrpSpPr>
        <p:grpSpPr bwMode="auto">
          <a:xfrm rot="5400000">
            <a:off x="1931987" y="2460626"/>
            <a:ext cx="1173163" cy="144462"/>
            <a:chOff x="0" y="1896"/>
            <a:chExt cx="5760" cy="120"/>
          </a:xfrm>
        </p:grpSpPr>
        <p:sp>
          <p:nvSpPr>
            <p:cNvPr id="1112" name="Rectangle 25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  <p:sp>
          <p:nvSpPr>
            <p:cNvPr id="1113" name="Rectangle 26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1905000" y="1447800"/>
            <a:ext cx="1066800" cy="989013"/>
            <a:chOff x="3257" y="860"/>
            <a:chExt cx="581" cy="623"/>
          </a:xfrm>
        </p:grpSpPr>
        <p:grpSp>
          <p:nvGrpSpPr>
            <p:cNvPr id="1101" name="Group 29"/>
            <p:cNvGrpSpPr>
              <a:grpSpLocks/>
            </p:cNvGrpSpPr>
            <p:nvPr/>
          </p:nvGrpSpPr>
          <p:grpSpPr bwMode="auto">
            <a:xfrm rot="5400000">
              <a:off x="3234" y="883"/>
              <a:ext cx="624" cy="582"/>
              <a:chOff x="1871" y="1824"/>
              <a:chExt cx="2007" cy="1807"/>
            </a:xfrm>
          </p:grpSpPr>
          <p:sp>
            <p:nvSpPr>
              <p:cNvPr id="1103" name="AutoShape 30" descr="Bouquet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4" name="AutoShape 31" descr="Bouquet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5" name="AutoShape 32" descr="Bouquet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6" name="Oval 33" descr="Bouquet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7" name="Oval 34" descr="Bouquet">
                <a:hlinkClick r:id="rId10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8" name="Oval 35" descr="Bouquet"/>
              <p:cNvSpPr>
                <a:spLocks noChangeArrowheads="1"/>
              </p:cNvSpPr>
              <p:nvPr/>
            </p:nvSpPr>
            <p:spPr bwMode="gray">
              <a:xfrm>
                <a:off x="2280" y="2916"/>
                <a:ext cx="1240" cy="220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9" name="Oval 36" descr="Bouquet"/>
              <p:cNvSpPr>
                <a:spLocks noChangeArrowheads="1"/>
              </p:cNvSpPr>
              <p:nvPr/>
            </p:nvSpPr>
            <p:spPr bwMode="gray">
              <a:xfrm>
                <a:off x="2280" y="2916"/>
                <a:ext cx="1240" cy="220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10" name="Oval 37" descr="Bouquet"/>
              <p:cNvSpPr>
                <a:spLocks noChangeArrowheads="1"/>
              </p:cNvSpPr>
              <p:nvPr/>
            </p:nvSpPr>
            <p:spPr bwMode="gray">
              <a:xfrm>
                <a:off x="2267" y="2066"/>
                <a:ext cx="1241" cy="1102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11" name="Oval 38" descr="Bouquet"/>
              <p:cNvSpPr>
                <a:spLocks noChangeArrowheads="1"/>
              </p:cNvSpPr>
              <p:nvPr/>
            </p:nvSpPr>
            <p:spPr bwMode="gray">
              <a:xfrm>
                <a:off x="2270" y="2082"/>
                <a:ext cx="1241" cy="1100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</p:grpSp>
        <p:sp>
          <p:nvSpPr>
            <p:cNvPr id="1102" name="WordArt 39">
              <a:hlinkClick r:id="rId10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5" y="1036"/>
              <a:ext cx="171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10" name="Group 40"/>
          <p:cNvGrpSpPr>
            <a:grpSpLocks/>
          </p:cNvGrpSpPr>
          <p:nvPr/>
        </p:nvGrpSpPr>
        <p:grpSpPr bwMode="auto">
          <a:xfrm rot="5400000">
            <a:off x="1930832" y="3562351"/>
            <a:ext cx="1173163" cy="144462"/>
            <a:chOff x="0" y="1896"/>
            <a:chExt cx="5760" cy="120"/>
          </a:xfrm>
        </p:grpSpPr>
        <p:sp>
          <p:nvSpPr>
            <p:cNvPr id="1099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  <p:sp>
          <p:nvSpPr>
            <p:cNvPr id="1100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</p:grpSp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2020888" y="2514600"/>
            <a:ext cx="908050" cy="989013"/>
            <a:chOff x="3260" y="1700"/>
            <a:chExt cx="581" cy="623"/>
          </a:xfrm>
        </p:grpSpPr>
        <p:grpSp>
          <p:nvGrpSpPr>
            <p:cNvPr id="1088" name="Group 45"/>
            <p:cNvGrpSpPr>
              <a:grpSpLocks/>
            </p:cNvGrpSpPr>
            <p:nvPr/>
          </p:nvGrpSpPr>
          <p:grpSpPr bwMode="auto">
            <a:xfrm rot="5400000">
              <a:off x="3237" y="1723"/>
              <a:ext cx="624" cy="582"/>
              <a:chOff x="1871" y="1824"/>
              <a:chExt cx="2007" cy="1807"/>
            </a:xfrm>
          </p:grpSpPr>
          <p:sp>
            <p:nvSpPr>
              <p:cNvPr id="1090" name="AutoShape 46" descr="Bouquet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1" name="AutoShape 47" descr="Bouquet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2" name="AutoShape 48" descr="Bouquet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3" name="Oval 49" descr="Bouquet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4" name="Oval 50" descr="Bouquet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5" name="Oval 51" descr="Bouquet"/>
              <p:cNvSpPr>
                <a:spLocks noChangeArrowheads="1"/>
              </p:cNvSpPr>
              <p:nvPr/>
            </p:nvSpPr>
            <p:spPr bwMode="gray">
              <a:xfrm>
                <a:off x="2274" y="2885"/>
                <a:ext cx="1240" cy="260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6" name="Oval 52" descr="Bouquet">
                <a:hlinkClick r:id="rId11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74" y="2885"/>
                <a:ext cx="1240" cy="260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7" name="Oval 53" descr="Bouquet"/>
              <p:cNvSpPr>
                <a:spLocks noChangeArrowheads="1"/>
              </p:cNvSpPr>
              <p:nvPr/>
            </p:nvSpPr>
            <p:spPr bwMode="gray">
              <a:xfrm>
                <a:off x="2267" y="2067"/>
                <a:ext cx="1241" cy="1100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8" name="Oval 54" descr="Bouquet"/>
              <p:cNvSpPr>
                <a:spLocks noChangeArrowheads="1"/>
              </p:cNvSpPr>
              <p:nvPr/>
            </p:nvSpPr>
            <p:spPr bwMode="gray">
              <a:xfrm>
                <a:off x="2270" y="2083"/>
                <a:ext cx="1241" cy="1099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</p:grpSp>
        <p:sp>
          <p:nvSpPr>
            <p:cNvPr id="1089" name="WordArt 55">
              <a:hlinkClick r:id="rId11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70" y="1852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13" name="Group 69"/>
          <p:cNvGrpSpPr>
            <a:grpSpLocks/>
          </p:cNvGrpSpPr>
          <p:nvPr/>
        </p:nvGrpSpPr>
        <p:grpSpPr bwMode="auto">
          <a:xfrm>
            <a:off x="228600" y="152400"/>
            <a:ext cx="1143000" cy="1219200"/>
            <a:chOff x="196" y="292"/>
            <a:chExt cx="616" cy="507"/>
          </a:xfrm>
        </p:grpSpPr>
        <p:grpSp>
          <p:nvGrpSpPr>
            <p:cNvPr id="1082" name="Group 70"/>
            <p:cNvGrpSpPr>
              <a:grpSpLocks/>
            </p:cNvGrpSpPr>
            <p:nvPr/>
          </p:nvGrpSpPr>
          <p:grpSpPr bwMode="auto">
            <a:xfrm>
              <a:off x="204" y="300"/>
              <a:ext cx="608" cy="499"/>
              <a:chOff x="204" y="300"/>
              <a:chExt cx="608" cy="499"/>
            </a:xfrm>
          </p:grpSpPr>
          <p:sp>
            <p:nvSpPr>
              <p:cNvPr id="1086" name="Oval 19" descr="Oak"/>
              <p:cNvSpPr>
                <a:spLocks noChangeArrowheads="1"/>
              </p:cNvSpPr>
              <p:nvPr/>
            </p:nvSpPr>
            <p:spPr bwMode="auto">
              <a:xfrm rot="1758052">
                <a:off x="204" y="300"/>
                <a:ext cx="592" cy="482"/>
              </a:xfrm>
              <a:prstGeom prst="ellipse">
                <a:avLst/>
              </a:prstGeom>
              <a:blipFill dpi="0" rotWithShape="1">
                <a:blip r:embed="rId1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87" name="Oval 24" descr="Oak"/>
              <p:cNvSpPr>
                <a:spLocks noChangeArrowheads="1"/>
              </p:cNvSpPr>
              <p:nvPr/>
            </p:nvSpPr>
            <p:spPr bwMode="gray">
              <a:xfrm rot="1758052">
                <a:off x="220" y="317"/>
                <a:ext cx="592" cy="482"/>
              </a:xfrm>
              <a:prstGeom prst="ellipse">
                <a:avLst/>
              </a:prstGeom>
              <a:blipFill dpi="0" rotWithShape="1">
                <a:blip r:embed="rId1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</p:grpSp>
        <p:grpSp>
          <p:nvGrpSpPr>
            <p:cNvPr id="1083" name="Group 73"/>
            <p:cNvGrpSpPr>
              <a:grpSpLocks/>
            </p:cNvGrpSpPr>
            <p:nvPr/>
          </p:nvGrpSpPr>
          <p:grpSpPr bwMode="auto">
            <a:xfrm>
              <a:off x="196" y="292"/>
              <a:ext cx="592" cy="482"/>
              <a:chOff x="204" y="300"/>
              <a:chExt cx="592" cy="482"/>
            </a:xfrm>
          </p:grpSpPr>
          <p:sp>
            <p:nvSpPr>
              <p:cNvPr id="1084" name="Oval 25" descr="Oak"/>
              <p:cNvSpPr>
                <a:spLocks noChangeArrowheads="1"/>
              </p:cNvSpPr>
              <p:nvPr/>
            </p:nvSpPr>
            <p:spPr bwMode="gray">
              <a:xfrm rot="1758052">
                <a:off x="204" y="300"/>
                <a:ext cx="592" cy="482"/>
              </a:xfrm>
              <a:prstGeom prst="ellipse">
                <a:avLst/>
              </a:prstGeom>
              <a:blipFill dpi="0" rotWithShape="1">
                <a:blip r:embed="rId1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  <p:pic>
            <p:nvPicPr>
              <p:cNvPr id="1085" name="Picture 27" descr="Picture1"/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9" y="328"/>
                <a:ext cx="276" cy="280"/>
              </a:xfrm>
              <a:prstGeom prst="rect">
                <a:avLst/>
              </a:prstGeom>
              <a:blipFill dpi="0" rotWithShape="1">
                <a:blip r:embed="rId1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aphicFrame>
        <p:nvGraphicFramePr>
          <p:cNvPr id="10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52310465"/>
              </p:ext>
            </p:extLst>
          </p:nvPr>
        </p:nvGraphicFramePr>
        <p:xfrm>
          <a:off x="-1036710" y="5008397"/>
          <a:ext cx="1171575" cy="1676400"/>
        </p:xfrm>
        <a:graphic>
          <a:graphicData uri="http://schemas.openxmlformats.org/presentationml/2006/ole">
            <p:oleObj spid="_x0000_s9242" name="Clip" r:id="rId14" imgW="3535680" imgH="4450080" progId="">
              <p:embed/>
            </p:oleObj>
          </a:graphicData>
        </a:graphic>
      </p:graphicFrame>
      <p:sp>
        <p:nvSpPr>
          <p:cNvPr id="1037" name="AutoShape 23" descr="White marble"/>
          <p:cNvSpPr>
            <a:spLocks noChangeArrowheads="1"/>
          </p:cNvSpPr>
          <p:nvPr/>
        </p:nvSpPr>
        <p:spPr bwMode="gray">
          <a:xfrm>
            <a:off x="1295400" y="152400"/>
            <a:ext cx="7772400" cy="1066800"/>
          </a:xfrm>
          <a:prstGeom prst="roundRect">
            <a:avLst>
              <a:gd name="adj" fmla="val 50000"/>
            </a:avLst>
          </a:prstGeom>
          <a:blipFill dpi="0" rotWithShape="1">
            <a:blip r:embed="rId15"/>
            <a:srcRect/>
            <a:tile tx="0" ty="0" sx="100000" sy="100000" flip="none" algn="tl"/>
          </a:blipFill>
          <a:ln w="38100" algn="ctr">
            <a:solidFill>
              <a:srgbClr val="FFCC0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r" rtl="1"/>
            <a:endParaRPr lang="vi-VN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94" name="Text Box 26" descr="White marble"/>
          <p:cNvSpPr txBox="1">
            <a:spLocks noChangeArrowheads="1"/>
          </p:cNvSpPr>
          <p:nvPr/>
        </p:nvSpPr>
        <p:spPr bwMode="gray">
          <a:xfrm>
            <a:off x="1690688" y="311150"/>
            <a:ext cx="6834187" cy="769938"/>
          </a:xfrm>
          <a:prstGeom prst="rect">
            <a:avLst/>
          </a:prstGeom>
          <a:blipFill dpi="0" rotWithShape="1">
            <a:blip r:embed="rId15"/>
            <a:srcRect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40"/>
          <p:cNvGrpSpPr>
            <a:grpSpLocks/>
          </p:cNvGrpSpPr>
          <p:nvPr/>
        </p:nvGrpSpPr>
        <p:grpSpPr bwMode="auto">
          <a:xfrm rot="5400000">
            <a:off x="1930832" y="4629151"/>
            <a:ext cx="1173163" cy="144462"/>
            <a:chOff x="0" y="1896"/>
            <a:chExt cx="5760" cy="120"/>
          </a:xfrm>
        </p:grpSpPr>
        <p:sp>
          <p:nvSpPr>
            <p:cNvPr id="1080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/>
            </a:p>
          </p:txBody>
        </p:sp>
        <p:sp>
          <p:nvSpPr>
            <p:cNvPr id="1081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/>
            </a:p>
          </p:txBody>
        </p:sp>
      </p:grpSp>
      <p:grpSp>
        <p:nvGrpSpPr>
          <p:cNvPr id="17" name="Group 57"/>
          <p:cNvGrpSpPr>
            <a:grpSpLocks/>
          </p:cNvGrpSpPr>
          <p:nvPr/>
        </p:nvGrpSpPr>
        <p:grpSpPr bwMode="auto">
          <a:xfrm>
            <a:off x="1995488" y="4800600"/>
            <a:ext cx="922337" cy="989013"/>
            <a:chOff x="3247" y="2515"/>
            <a:chExt cx="581" cy="623"/>
          </a:xfrm>
        </p:grpSpPr>
        <p:grpSp>
          <p:nvGrpSpPr>
            <p:cNvPr id="1069" name="Group 58"/>
            <p:cNvGrpSpPr>
              <a:grpSpLocks/>
            </p:cNvGrpSpPr>
            <p:nvPr/>
          </p:nvGrpSpPr>
          <p:grpSpPr bwMode="auto">
            <a:xfrm rot="5400000">
              <a:off x="3224" y="2538"/>
              <a:ext cx="624" cy="582"/>
              <a:chOff x="1871" y="1824"/>
              <a:chExt cx="2007" cy="1807"/>
            </a:xfrm>
          </p:grpSpPr>
          <p:sp>
            <p:nvSpPr>
              <p:cNvPr id="1071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72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73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74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75" name="Oval 63" descr="Bouquet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91" name="Oval 64"/>
              <p:cNvSpPr>
                <a:spLocks noChangeArrowheads="1"/>
              </p:cNvSpPr>
              <p:nvPr/>
            </p:nvSpPr>
            <p:spPr bwMode="gray">
              <a:xfrm>
                <a:off x="2273" y="2889"/>
                <a:ext cx="1242" cy="2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7" name="Oval 65">
                <a:hlinkClick r:id="rId16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74" y="2888"/>
                <a:ext cx="1240" cy="25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/>
              </a:p>
            </p:txBody>
          </p:sp>
          <p:sp>
            <p:nvSpPr>
              <p:cNvPr id="93" name="Oval 66"/>
              <p:cNvSpPr>
                <a:spLocks noChangeArrowheads="1"/>
              </p:cNvSpPr>
              <p:nvPr/>
            </p:nvSpPr>
            <p:spPr bwMode="gray">
              <a:xfrm>
                <a:off x="2267" y="2190"/>
                <a:ext cx="1242" cy="1102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9" name="Oval 67" descr="Bouquet"/>
              <p:cNvSpPr>
                <a:spLocks noChangeArrowheads="1"/>
              </p:cNvSpPr>
              <p:nvPr/>
            </p:nvSpPr>
            <p:spPr bwMode="gray">
              <a:xfrm>
                <a:off x="2270" y="2082"/>
                <a:ext cx="1241" cy="1101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/>
              </a:p>
            </p:txBody>
          </p:sp>
        </p:grpSp>
        <p:sp>
          <p:nvSpPr>
            <p:cNvPr id="1070" name="WordArt 68">
              <a:hlinkClick r:id="rId17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4</a:t>
              </a:r>
            </a:p>
          </p:txBody>
        </p:sp>
      </p:grpSp>
      <p:sp>
        <p:nvSpPr>
          <p:cNvPr id="96" name="AutoShape 43" descr="Bouquet">
            <a:hlinkClick r:id="rId18" action="ppaction://hlinksldjump"/>
          </p:cNvPr>
          <p:cNvSpPr>
            <a:spLocks noChangeArrowheads="1"/>
          </p:cNvSpPr>
          <p:nvPr/>
        </p:nvSpPr>
        <p:spPr bwMode="gray">
          <a:xfrm>
            <a:off x="2895601" y="4848225"/>
            <a:ext cx="5236724" cy="838200"/>
          </a:xfrm>
          <a:prstGeom prst="roundRect">
            <a:avLst>
              <a:gd name="adj" fmla="val 50000"/>
            </a:avLst>
          </a:prstGeom>
          <a:blipFill dpi="0" rotWithShape="1">
            <a:blip r:embed="rId9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4400" b="1" i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 tập 4</a:t>
            </a:r>
            <a:endParaRPr lang="en-US" sz="4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57"/>
          <p:cNvGrpSpPr>
            <a:grpSpLocks/>
          </p:cNvGrpSpPr>
          <p:nvPr/>
        </p:nvGrpSpPr>
        <p:grpSpPr bwMode="auto">
          <a:xfrm>
            <a:off x="2014538" y="3657600"/>
            <a:ext cx="923925" cy="990600"/>
            <a:chOff x="3245" y="2519"/>
            <a:chExt cx="582" cy="624"/>
          </a:xfrm>
        </p:grpSpPr>
        <p:grpSp>
          <p:nvGrpSpPr>
            <p:cNvPr id="1058" name="Group 58"/>
            <p:cNvGrpSpPr>
              <a:grpSpLocks/>
            </p:cNvGrpSpPr>
            <p:nvPr/>
          </p:nvGrpSpPr>
          <p:grpSpPr bwMode="auto">
            <a:xfrm rot="5400000">
              <a:off x="3224" y="2540"/>
              <a:ext cx="624" cy="582"/>
              <a:chOff x="1871" y="1824"/>
              <a:chExt cx="2007" cy="1807"/>
            </a:xfrm>
          </p:grpSpPr>
          <p:sp>
            <p:nvSpPr>
              <p:cNvPr id="1060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61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62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63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64" name="Oval 63" descr="Bouquet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5" name="Oval 64"/>
              <p:cNvSpPr>
                <a:spLocks noChangeArrowheads="1"/>
              </p:cNvSpPr>
              <p:nvPr/>
            </p:nvSpPr>
            <p:spPr bwMode="gray">
              <a:xfrm>
                <a:off x="2273" y="2889"/>
                <a:ext cx="1242" cy="2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066" name="Oval 65">
                <a:hlinkClick r:id="rId16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74" y="2888"/>
                <a:ext cx="1240" cy="25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7" name="Oval 66"/>
              <p:cNvSpPr>
                <a:spLocks noChangeArrowheads="1"/>
              </p:cNvSpPr>
              <p:nvPr/>
            </p:nvSpPr>
            <p:spPr bwMode="gray">
              <a:xfrm>
                <a:off x="2267" y="2193"/>
                <a:ext cx="1242" cy="1102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068" name="Oval 67" descr="Bouquet"/>
              <p:cNvSpPr>
                <a:spLocks noChangeArrowheads="1"/>
              </p:cNvSpPr>
              <p:nvPr/>
            </p:nvSpPr>
            <p:spPr bwMode="gray">
              <a:xfrm>
                <a:off x="2270" y="2082"/>
                <a:ext cx="1241" cy="1101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</p:grpSp>
        <p:sp>
          <p:nvSpPr>
            <p:cNvPr id="1059" name="WordArt 68">
              <a:hlinkClick r:id="rId17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3</a:t>
              </a:r>
            </a:p>
          </p:txBody>
        </p:sp>
      </p:grpSp>
      <p:grpSp>
        <p:nvGrpSpPr>
          <p:cNvPr id="21" name="Group 57"/>
          <p:cNvGrpSpPr>
            <a:grpSpLocks/>
          </p:cNvGrpSpPr>
          <p:nvPr/>
        </p:nvGrpSpPr>
        <p:grpSpPr bwMode="auto">
          <a:xfrm>
            <a:off x="1981200" y="5868988"/>
            <a:ext cx="922338" cy="989012"/>
            <a:chOff x="3247" y="2515"/>
            <a:chExt cx="581" cy="623"/>
          </a:xfrm>
        </p:grpSpPr>
        <p:grpSp>
          <p:nvGrpSpPr>
            <p:cNvPr id="1047" name="Group 58"/>
            <p:cNvGrpSpPr>
              <a:grpSpLocks/>
            </p:cNvGrpSpPr>
            <p:nvPr/>
          </p:nvGrpSpPr>
          <p:grpSpPr bwMode="auto">
            <a:xfrm rot="5400000">
              <a:off x="3224" y="2540"/>
              <a:ext cx="624" cy="582"/>
              <a:chOff x="1871" y="1824"/>
              <a:chExt cx="2007" cy="1807"/>
            </a:xfrm>
          </p:grpSpPr>
          <p:sp>
            <p:nvSpPr>
              <p:cNvPr id="1049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50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51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52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53" name="Oval 63" descr="Bouquet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8" name="Oval 64"/>
              <p:cNvSpPr>
                <a:spLocks noChangeArrowheads="1"/>
              </p:cNvSpPr>
              <p:nvPr/>
            </p:nvSpPr>
            <p:spPr bwMode="gray">
              <a:xfrm>
                <a:off x="2273" y="2889"/>
                <a:ext cx="1242" cy="2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5" name="Oval 65">
                <a:hlinkClick r:id="rId16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74" y="2888"/>
                <a:ext cx="1240" cy="25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10" name="Oval 66"/>
              <p:cNvSpPr>
                <a:spLocks noChangeArrowheads="1"/>
              </p:cNvSpPr>
              <p:nvPr/>
            </p:nvSpPr>
            <p:spPr bwMode="gray">
              <a:xfrm>
                <a:off x="2267" y="2190"/>
                <a:ext cx="1242" cy="1102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7" name="Oval 67" descr="Bouquet"/>
              <p:cNvSpPr>
                <a:spLocks noChangeArrowheads="1"/>
              </p:cNvSpPr>
              <p:nvPr/>
            </p:nvSpPr>
            <p:spPr bwMode="gray">
              <a:xfrm>
                <a:off x="2270" y="2082"/>
                <a:ext cx="1241" cy="1101"/>
              </a:xfrm>
              <a:prstGeom prst="ellipse">
                <a:avLst/>
              </a:prstGeom>
              <a:blipFill dpi="0" rotWithShape="1">
                <a:blip r:embed="rId9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/>
              </a:p>
            </p:txBody>
          </p:sp>
        </p:grpSp>
        <p:sp>
          <p:nvSpPr>
            <p:cNvPr id="1048" name="WordArt 68">
              <a:hlinkClick r:id="rId17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5</a:t>
              </a:r>
            </a:p>
          </p:txBody>
        </p:sp>
      </p:grpSp>
      <p:sp>
        <p:nvSpPr>
          <p:cNvPr id="112" name="AutoShape 43" descr="Bouquet">
            <a:hlinkClick r:id="rId19" action="ppaction://hlinksldjump"/>
          </p:cNvPr>
          <p:cNvSpPr>
            <a:spLocks noChangeArrowheads="1"/>
          </p:cNvSpPr>
          <p:nvPr/>
        </p:nvSpPr>
        <p:spPr bwMode="gray">
          <a:xfrm>
            <a:off x="2895601" y="5943600"/>
            <a:ext cx="5236724" cy="838200"/>
          </a:xfrm>
          <a:prstGeom prst="roundRect">
            <a:avLst>
              <a:gd name="adj" fmla="val 50000"/>
            </a:avLst>
          </a:prstGeom>
          <a:blipFill dpi="0" rotWithShape="1">
            <a:blip r:embed="rId7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4400" b="1" i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 tập 5</a:t>
            </a:r>
            <a:endParaRPr lang="en-US" sz="4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AutoShape 43" descr="Bouquet">
            <a:hlinkClick r:id="rId20" action="ppaction://hlinksldjump"/>
          </p:cNvPr>
          <p:cNvSpPr>
            <a:spLocks noChangeArrowheads="1"/>
          </p:cNvSpPr>
          <p:nvPr/>
        </p:nvSpPr>
        <p:spPr bwMode="gray">
          <a:xfrm>
            <a:off x="2982043" y="1540773"/>
            <a:ext cx="5181600" cy="841377"/>
          </a:xfrm>
          <a:prstGeom prst="roundRect">
            <a:avLst>
              <a:gd name="adj" fmla="val 50000"/>
            </a:avLst>
          </a:prstGeom>
          <a:blipFill dpi="0" rotWithShape="1">
            <a:blip r:embed="rId7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i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 tập 1</a:t>
            </a:r>
            <a:endParaRPr lang="en-US" sz="4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AutoShape 43" descr="Bouquet">
            <a:hlinkClick r:id="rId21" action="ppaction://hlinksldjump"/>
          </p:cNvPr>
          <p:cNvSpPr>
            <a:spLocks noChangeArrowheads="1"/>
          </p:cNvSpPr>
          <p:nvPr/>
        </p:nvSpPr>
        <p:spPr bwMode="gray">
          <a:xfrm>
            <a:off x="2933700" y="2667000"/>
            <a:ext cx="5209161" cy="838200"/>
          </a:xfrm>
          <a:prstGeom prst="roundRect">
            <a:avLst>
              <a:gd name="adj" fmla="val 50000"/>
            </a:avLst>
          </a:prstGeom>
          <a:blipFill dpi="0" rotWithShape="1">
            <a:blip r:embed="rId9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i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 tập 2</a:t>
            </a:r>
            <a:endParaRPr lang="en-US" sz="4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897" y="335492"/>
            <a:ext cx="907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endParaRPr lang="en-US" sz="4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9" name="Picture 57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67086" y="166688"/>
            <a:ext cx="91557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73577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50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62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74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96" grpId="0" animBg="1"/>
      <p:bldP spid="112" grpId="0" animBg="1"/>
      <p:bldP spid="113" grpId="0" animBg="1"/>
      <p:bldP spid="1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6850" y="304800"/>
            <a:ext cx="8794750" cy="838200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tập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 1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Điểm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một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bài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kiểm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tra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của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một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nhóm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học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sinh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được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ghi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lại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như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sau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b="1" dirty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dirty="0">
              <a:latin typeface="Times New Roman" pitchFamily="18" charset="0"/>
            </a:endParaRPr>
          </a:p>
        </p:txBody>
      </p:sp>
      <p:graphicFrame>
        <p:nvGraphicFramePr>
          <p:cNvPr id="107584" name="Group 6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724986259"/>
              </p:ext>
            </p:extLst>
          </p:nvPr>
        </p:nvGraphicFramePr>
        <p:xfrm>
          <a:off x="533400" y="1295400"/>
          <a:ext cx="8077200" cy="914400"/>
        </p:xfrm>
        <a:graphic>
          <a:graphicData uri="http://schemas.openxmlformats.org/drawingml/2006/table">
            <a:tbl>
              <a:tblPr/>
              <a:tblGrid>
                <a:gridCol w="1616225"/>
                <a:gridCol w="1614263"/>
                <a:gridCol w="1616225"/>
                <a:gridCol w="1614262"/>
                <a:gridCol w="1616225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568" name="Rectangle 48"/>
          <p:cNvSpPr>
            <a:spLocks noChangeArrowheads="1"/>
          </p:cNvSpPr>
          <p:nvPr/>
        </p:nvSpPr>
        <p:spPr bwMode="auto">
          <a:xfrm>
            <a:off x="227013" y="2422237"/>
            <a:ext cx="937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586" name="Oval 66"/>
          <p:cNvSpPr>
            <a:spLocks noChangeArrowheads="1"/>
          </p:cNvSpPr>
          <p:nvPr/>
        </p:nvSpPr>
        <p:spPr bwMode="auto">
          <a:xfrm>
            <a:off x="1610157" y="4306888"/>
            <a:ext cx="441325" cy="442912"/>
          </a:xfrm>
          <a:prstGeom prst="ellipse">
            <a:avLst/>
          </a:prstGeom>
          <a:noFill/>
          <a:ln w="28575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" name="Cloud Callout 2"/>
          <p:cNvSpPr/>
          <p:nvPr/>
        </p:nvSpPr>
        <p:spPr>
          <a:xfrm>
            <a:off x="3934691" y="2595418"/>
            <a:ext cx="5181600" cy="2133600"/>
          </a:xfrm>
          <a:prstGeom prst="cloudCallout">
            <a:avLst>
              <a:gd name="adj1" fmla="val -46145"/>
              <a:gd name="adj2" fmla="val -7711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3900" lvl="1" indent="-266700" algn="just">
              <a:lnSpc>
                <a:spcPct val="90000"/>
              </a:lnSpc>
              <a:spcBef>
                <a:spcPct val="20000"/>
              </a:spcBef>
            </a:pP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 các số liệu trên để trả lời các câu hỏi sau:</a:t>
            </a:r>
          </a:p>
        </p:txBody>
      </p:sp>
      <p:sp>
        <p:nvSpPr>
          <p:cNvPr id="8" name="Rectangle 48"/>
          <p:cNvSpPr>
            <a:spLocks noChangeArrowheads="1"/>
          </p:cNvSpPr>
          <p:nvPr/>
        </p:nvSpPr>
        <p:spPr bwMode="auto">
          <a:xfrm>
            <a:off x="214745" y="2895600"/>
            <a:ext cx="93726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428750" lvl="2" indent="-590550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1428750" lvl="2" indent="-590550">
              <a:lnSpc>
                <a:spcPct val="90000"/>
              </a:lnSpc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B.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428750" lvl="2" indent="-590550">
              <a:lnSpc>
                <a:spcPct val="90000"/>
              </a:lnSpc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C.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428750" lvl="2" indent="-590550">
              <a:lnSpc>
                <a:spcPct val="90000"/>
              </a:lnSpc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D.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969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100"/>
                                        <p:tgtEl>
                                          <p:spTgt spid="107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68" grpId="0"/>
      <p:bldP spid="107586" grpId="0" animBg="1"/>
      <p:bldP spid="3" grpId="0" animBg="1"/>
      <p:bldP spid="3" grpId="1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6850" y="304800"/>
            <a:ext cx="8794750" cy="838200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tập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 1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Điểm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một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bài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kiểm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tra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của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một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nhóm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học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sinh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được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ghi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lại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như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sau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dirty="0">
              <a:latin typeface="Times New Roman" pitchFamily="18" charset="0"/>
            </a:endParaRPr>
          </a:p>
        </p:txBody>
      </p:sp>
      <p:graphicFrame>
        <p:nvGraphicFramePr>
          <p:cNvPr id="107584" name="Group 6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940155194"/>
              </p:ext>
            </p:extLst>
          </p:nvPr>
        </p:nvGraphicFramePr>
        <p:xfrm>
          <a:off x="533400" y="1295400"/>
          <a:ext cx="8077200" cy="914400"/>
        </p:xfrm>
        <a:graphic>
          <a:graphicData uri="http://schemas.openxmlformats.org/drawingml/2006/table">
            <a:tbl>
              <a:tblPr/>
              <a:tblGrid>
                <a:gridCol w="1616225"/>
                <a:gridCol w="1614263"/>
                <a:gridCol w="1616225"/>
                <a:gridCol w="1614262"/>
                <a:gridCol w="1616225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568" name="Rectangle 48"/>
          <p:cNvSpPr>
            <a:spLocks noChangeArrowheads="1"/>
          </p:cNvSpPr>
          <p:nvPr/>
        </p:nvSpPr>
        <p:spPr bwMode="auto">
          <a:xfrm>
            <a:off x="2895600" y="2286000"/>
            <a:ext cx="357447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Chọn </a:t>
            </a: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đáp án đúng.</a:t>
            </a:r>
          </a:p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endParaRPr lang="en-US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8"/>
          <p:cNvSpPr>
            <a:spLocks noChangeArrowheads="1"/>
          </p:cNvSpPr>
          <p:nvPr/>
        </p:nvSpPr>
        <p:spPr bwMode="auto">
          <a:xfrm>
            <a:off x="0" y="2881746"/>
            <a:ext cx="8991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Số các giá trị của dấu hiệu là:</a:t>
            </a:r>
          </a:p>
          <a:p>
            <a:pPr marL="1428750" lvl="2" indent="-59055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7  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B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8  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C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9 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D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10</a:t>
            </a:r>
          </a:p>
        </p:txBody>
      </p:sp>
      <p:sp>
        <p:nvSpPr>
          <p:cNvPr id="10" name="Rectangle 32"/>
          <p:cNvSpPr>
            <a:spLocks noChangeArrowheads="1"/>
          </p:cNvSpPr>
          <p:nvPr/>
        </p:nvSpPr>
        <p:spPr bwMode="auto">
          <a:xfrm>
            <a:off x="31750" y="3886200"/>
            <a:ext cx="94297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/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Câu 3. Số các giá trị khác nhau của dấu hiệu là:</a:t>
            </a:r>
          </a:p>
          <a:p>
            <a:pPr lvl="2"/>
            <a:r>
              <a:rPr lang="en-US" sz="280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smtClean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7	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B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6  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C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5 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D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4</a:t>
            </a: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0" y="51054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1"/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4. Tần số của giá trị 7 là:</a:t>
            </a:r>
          </a:p>
          <a:p>
            <a:pPr lvl="2"/>
            <a:r>
              <a:rPr lang="en-US" sz="280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smtClean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2  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B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5  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C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3 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D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4</a:t>
            </a:r>
          </a:p>
        </p:txBody>
      </p:sp>
      <p:sp>
        <p:nvSpPr>
          <p:cNvPr id="12" name="Oval 31"/>
          <p:cNvSpPr>
            <a:spLocks noChangeArrowheads="1"/>
          </p:cNvSpPr>
          <p:nvPr/>
        </p:nvSpPr>
        <p:spPr bwMode="auto">
          <a:xfrm>
            <a:off x="6629400" y="3368675"/>
            <a:ext cx="585787" cy="442912"/>
          </a:xfrm>
          <a:prstGeom prst="ellipse">
            <a:avLst/>
          </a:prstGeom>
          <a:noFill/>
          <a:ln w="38100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Oval 31"/>
          <p:cNvSpPr>
            <a:spLocks noChangeArrowheads="1"/>
          </p:cNvSpPr>
          <p:nvPr/>
        </p:nvSpPr>
        <p:spPr bwMode="auto">
          <a:xfrm>
            <a:off x="3200400" y="4397395"/>
            <a:ext cx="585787" cy="442912"/>
          </a:xfrm>
          <a:prstGeom prst="ellipse">
            <a:avLst/>
          </a:prstGeom>
          <a:noFill/>
          <a:ln w="38100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Oval 31"/>
          <p:cNvSpPr>
            <a:spLocks noChangeArrowheads="1"/>
          </p:cNvSpPr>
          <p:nvPr/>
        </p:nvSpPr>
        <p:spPr bwMode="auto">
          <a:xfrm>
            <a:off x="5029200" y="5616595"/>
            <a:ext cx="585787" cy="442912"/>
          </a:xfrm>
          <a:prstGeom prst="ellipse">
            <a:avLst/>
          </a:prstGeom>
          <a:noFill/>
          <a:ln w="38100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118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73050" y="304800"/>
            <a:ext cx="8642350" cy="838200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tập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 1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Điểm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một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bài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kiểm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tra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của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một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nhóm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học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sinh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được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ghi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lại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như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sau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dirty="0">
              <a:latin typeface="Times New Roman" pitchFamily="18" charset="0"/>
            </a:endParaRPr>
          </a:p>
        </p:txBody>
      </p:sp>
      <p:graphicFrame>
        <p:nvGraphicFramePr>
          <p:cNvPr id="107584" name="Group 6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889739391"/>
              </p:ext>
            </p:extLst>
          </p:nvPr>
        </p:nvGraphicFramePr>
        <p:xfrm>
          <a:off x="533400" y="1295400"/>
          <a:ext cx="8077200" cy="914400"/>
        </p:xfrm>
        <a:graphic>
          <a:graphicData uri="http://schemas.openxmlformats.org/drawingml/2006/table">
            <a:tbl>
              <a:tblPr/>
              <a:tblGrid>
                <a:gridCol w="1616225"/>
                <a:gridCol w="1614263"/>
                <a:gridCol w="1616225"/>
                <a:gridCol w="1614262"/>
                <a:gridCol w="1616225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568" name="Rectangle 48"/>
          <p:cNvSpPr>
            <a:spLocks noChangeArrowheads="1"/>
          </p:cNvSpPr>
          <p:nvPr/>
        </p:nvSpPr>
        <p:spPr bwMode="auto">
          <a:xfrm>
            <a:off x="2895600" y="2286000"/>
            <a:ext cx="357447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Chọn </a:t>
            </a: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đáp án đúng.</a:t>
            </a:r>
          </a:p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endParaRPr lang="en-US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31"/>
          <p:cNvSpPr>
            <a:spLocks noChangeArrowheads="1"/>
          </p:cNvSpPr>
          <p:nvPr/>
        </p:nvSpPr>
        <p:spPr bwMode="auto">
          <a:xfrm>
            <a:off x="480219" y="4960144"/>
            <a:ext cx="585787" cy="442912"/>
          </a:xfrm>
          <a:prstGeom prst="ellipse">
            <a:avLst/>
          </a:prstGeom>
          <a:noFill/>
          <a:ln w="38100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15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58278238"/>
              </p:ext>
            </p:extLst>
          </p:nvPr>
        </p:nvGraphicFramePr>
        <p:xfrm>
          <a:off x="228600" y="3611880"/>
          <a:ext cx="8793162" cy="1036320"/>
        </p:xfrm>
        <a:graphic>
          <a:graphicData uri="http://schemas.openxmlformats.org/drawingml/2006/table">
            <a:tbl>
              <a:tblPr/>
              <a:tblGrid>
                <a:gridCol w="1874837"/>
                <a:gridCol w="900113"/>
                <a:gridCol w="976312"/>
                <a:gridCol w="987425"/>
                <a:gridCol w="1052513"/>
                <a:gridCol w="839787"/>
                <a:gridCol w="1062038"/>
                <a:gridCol w="1100137"/>
              </a:tblGrid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 trị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Tần số (n)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N=10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Group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26013628"/>
              </p:ext>
            </p:extLst>
          </p:nvPr>
        </p:nvGraphicFramePr>
        <p:xfrm>
          <a:off x="228600" y="5516880"/>
          <a:ext cx="8793162" cy="1036320"/>
        </p:xfrm>
        <a:graphic>
          <a:graphicData uri="http://schemas.openxmlformats.org/drawingml/2006/table">
            <a:tbl>
              <a:tblPr/>
              <a:tblGrid>
                <a:gridCol w="1874837"/>
                <a:gridCol w="915988"/>
                <a:gridCol w="990600"/>
                <a:gridCol w="957262"/>
                <a:gridCol w="1052513"/>
                <a:gridCol w="855662"/>
                <a:gridCol w="1046163"/>
                <a:gridCol w="1100137"/>
              </a:tblGrid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 trị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Tần số (n)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N=10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xt Box 133"/>
          <p:cNvSpPr txBox="1">
            <a:spLocks noChangeArrowheads="1"/>
          </p:cNvSpPr>
          <p:nvPr/>
        </p:nvSpPr>
        <p:spPr bwMode="auto">
          <a:xfrm>
            <a:off x="532102" y="3101686"/>
            <a:ext cx="1020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</a:p>
        </p:txBody>
      </p:sp>
      <p:sp>
        <p:nvSpPr>
          <p:cNvPr id="18" name="Text Box 134"/>
          <p:cNvSpPr txBox="1">
            <a:spLocks noChangeArrowheads="1"/>
          </p:cNvSpPr>
          <p:nvPr/>
        </p:nvSpPr>
        <p:spPr bwMode="auto">
          <a:xfrm>
            <a:off x="555625" y="4953000"/>
            <a:ext cx="1020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</a:t>
            </a:r>
          </a:p>
        </p:txBody>
      </p:sp>
      <p:sp>
        <p:nvSpPr>
          <p:cNvPr id="19" name="Text Box 133"/>
          <p:cNvSpPr txBox="1">
            <a:spLocks noChangeArrowheads="1"/>
          </p:cNvSpPr>
          <p:nvPr/>
        </p:nvSpPr>
        <p:spPr bwMode="auto">
          <a:xfrm>
            <a:off x="228168" y="2688848"/>
            <a:ext cx="87634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lvl="1"/>
            <a:r>
              <a:rPr lang="en-US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5: 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Bảng tần số nào sau đây đúng </a:t>
            </a: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449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73050" y="304800"/>
            <a:ext cx="8718550" cy="838200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tập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 1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Điểm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một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bài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kiểm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tra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của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một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nhóm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học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sinh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được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ghi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lại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như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sau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dirty="0">
              <a:latin typeface="Times New Roman" pitchFamily="18" charset="0"/>
            </a:endParaRPr>
          </a:p>
        </p:txBody>
      </p:sp>
      <p:graphicFrame>
        <p:nvGraphicFramePr>
          <p:cNvPr id="107584" name="Group 6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360933319"/>
              </p:ext>
            </p:extLst>
          </p:nvPr>
        </p:nvGraphicFramePr>
        <p:xfrm>
          <a:off x="533400" y="1295400"/>
          <a:ext cx="8077200" cy="914400"/>
        </p:xfrm>
        <a:graphic>
          <a:graphicData uri="http://schemas.openxmlformats.org/drawingml/2006/table">
            <a:tbl>
              <a:tblPr/>
              <a:tblGrid>
                <a:gridCol w="1616225"/>
                <a:gridCol w="1614263"/>
                <a:gridCol w="1616225"/>
                <a:gridCol w="1614262"/>
                <a:gridCol w="1616225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568" name="Rectangle 48"/>
          <p:cNvSpPr>
            <a:spLocks noChangeArrowheads="1"/>
          </p:cNvSpPr>
          <p:nvPr/>
        </p:nvSpPr>
        <p:spPr bwMode="auto">
          <a:xfrm>
            <a:off x="2362200" y="3657600"/>
            <a:ext cx="357447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8"/>
          <p:cNvSpPr>
            <a:spLocks noChangeArrowheads="1"/>
          </p:cNvSpPr>
          <p:nvPr/>
        </p:nvSpPr>
        <p:spPr bwMode="auto">
          <a:xfrm>
            <a:off x="25052" y="4251759"/>
            <a:ext cx="8991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428750" lvl="2" indent="-590550">
              <a:lnSpc>
                <a:spcPct val="90000"/>
              </a:lnSpc>
              <a:spcBef>
                <a:spcPct val="20000"/>
              </a:spcBef>
            </a:pPr>
            <a:r>
              <a:rPr lang="en-US" sz="2800" dirty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7,6             B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7,5             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7,8            D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7,9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2"/>
          <p:cNvSpPr>
            <a:spLocks noChangeArrowheads="1"/>
          </p:cNvSpPr>
          <p:nvPr/>
        </p:nvSpPr>
        <p:spPr bwMode="auto">
          <a:xfrm>
            <a:off x="56802" y="5434167"/>
            <a:ext cx="94297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/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Mốt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2"/>
            <a:r>
              <a:rPr lang="en-US" sz="2800" dirty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B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            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           D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31"/>
          <p:cNvSpPr>
            <a:spLocks noChangeArrowheads="1"/>
          </p:cNvSpPr>
          <p:nvPr/>
        </p:nvSpPr>
        <p:spPr bwMode="auto">
          <a:xfrm>
            <a:off x="1447800" y="4738688"/>
            <a:ext cx="585787" cy="442912"/>
          </a:xfrm>
          <a:prstGeom prst="ellipse">
            <a:avLst/>
          </a:prstGeom>
          <a:noFill/>
          <a:ln w="38100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Oval 31"/>
          <p:cNvSpPr>
            <a:spLocks noChangeArrowheads="1"/>
          </p:cNvSpPr>
          <p:nvPr/>
        </p:nvSpPr>
        <p:spPr bwMode="auto">
          <a:xfrm>
            <a:off x="5008418" y="5881688"/>
            <a:ext cx="585787" cy="442912"/>
          </a:xfrm>
          <a:prstGeom prst="ellipse">
            <a:avLst/>
          </a:prstGeom>
          <a:noFill/>
          <a:ln w="38100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15" name="Group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78632801"/>
              </p:ext>
            </p:extLst>
          </p:nvPr>
        </p:nvGraphicFramePr>
        <p:xfrm>
          <a:off x="198438" y="2438400"/>
          <a:ext cx="8793162" cy="1036320"/>
        </p:xfrm>
        <a:graphic>
          <a:graphicData uri="http://schemas.openxmlformats.org/drawingml/2006/table">
            <a:tbl>
              <a:tblPr/>
              <a:tblGrid>
                <a:gridCol w="1874837"/>
                <a:gridCol w="915988"/>
                <a:gridCol w="990600"/>
                <a:gridCol w="957262"/>
                <a:gridCol w="1052513"/>
                <a:gridCol w="855662"/>
                <a:gridCol w="1046163"/>
                <a:gridCol w="1100137"/>
              </a:tblGrid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Tần số (n)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N=10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5-Point Star 1">
            <a:hlinkClick r:id="rId3" action="ppaction://hlinksldjump"/>
          </p:cNvPr>
          <p:cNvSpPr/>
          <p:nvPr/>
        </p:nvSpPr>
        <p:spPr>
          <a:xfrm>
            <a:off x="8763000" y="64770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651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68" grpId="0"/>
      <p:bldP spid="9" grpId="0"/>
      <p:bldP spid="10" grpId="0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1257</Words>
  <Application>Microsoft Office PowerPoint</Application>
  <PresentationFormat>On-screen Show (4:3)</PresentationFormat>
  <Paragraphs>359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Office Theme</vt:lpstr>
      <vt:lpstr>Clip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53</cp:revision>
  <dcterms:created xsi:type="dcterms:W3CDTF">2016-02-17T14:41:23Z</dcterms:created>
  <dcterms:modified xsi:type="dcterms:W3CDTF">2021-02-01T04:19:14Z</dcterms:modified>
</cp:coreProperties>
</file>