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6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2FE"/>
    <a:srgbClr val="ED7D31"/>
    <a:srgbClr val="4472C4"/>
    <a:srgbClr val="CFE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2CD-77BB-4EC8-B03B-A427F0E6081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6C3-6388-4049-94EA-5A08F88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4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2CD-77BB-4EC8-B03B-A427F0E6081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6C3-6388-4049-94EA-5A08F88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2CD-77BB-4EC8-B03B-A427F0E6081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6C3-6388-4049-94EA-5A08F88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2CD-77BB-4EC8-B03B-A427F0E6081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6C3-6388-4049-94EA-5A08F88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7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2CD-77BB-4EC8-B03B-A427F0E6081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6C3-6388-4049-94EA-5A08F88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2CD-77BB-4EC8-B03B-A427F0E6081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6C3-6388-4049-94EA-5A08F88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3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2CD-77BB-4EC8-B03B-A427F0E6081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6C3-6388-4049-94EA-5A08F88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8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2CD-77BB-4EC8-B03B-A427F0E6081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6C3-6388-4049-94EA-5A08F88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2CD-77BB-4EC8-B03B-A427F0E6081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6C3-6388-4049-94EA-5A08F88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8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2CD-77BB-4EC8-B03B-A427F0E6081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6C3-6388-4049-94EA-5A08F88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2CD-77BB-4EC8-B03B-A427F0E6081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6C3-6388-4049-94EA-5A08F88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4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0C2CD-77BB-4EC8-B03B-A427F0E6081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06C3-6388-4049-94EA-5A08F882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6309" y="3353843"/>
            <a:ext cx="9144000" cy="2459128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.Bình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II.Bình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III.Hiệu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7611" y="679267"/>
            <a:ext cx="10493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HẰNG ĐẲNG THỨC ĐÁNG NHỚ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9120" y="2625633"/>
            <a:ext cx="5055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32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1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razyDaveIntroTheme-LauraShigihara-4869831">
            <a:hlinkClick r:id="" action="ppaction://media"/>
            <a:extLst>
              <a:ext uri="{FF2B5EF4-FFF2-40B4-BE49-F238E27FC236}">
                <a16:creationId xmlns:a16="http://schemas.microsoft.com/office/drawing/2014/main" id="{D71D27BA-38F6-45DC-A1B7-FA3B2F40F1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0"/>
            <a:ext cx="609600" cy="609600"/>
          </a:xfrm>
          <a:prstGeom prst="rect">
            <a:avLst/>
          </a:prstGeom>
        </p:spPr>
      </p:pic>
      <p:pic>
        <p:nvPicPr>
          <p:cNvPr id="14344" name="Picture 8" descr="Boxhead The Zombie Wars - Unblocked Games 66 77 76 99 - Hacked">
            <a:extLst>
              <a:ext uri="{FF2B5EF4-FFF2-40B4-BE49-F238E27FC236}">
                <a16:creationId xmlns:a16="http://schemas.microsoft.com/office/drawing/2014/main" id="{1C405025-A389-4990-B9A5-98374D20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43" y="2732315"/>
            <a:ext cx="3062514" cy="179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12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kern="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9x</a:t>
            </a:r>
            <a:r>
              <a:rPr lang="en-US" sz="28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+ 24xy + 4y</a:t>
            </a:r>
            <a:r>
              <a:rPr lang="en-US" sz="28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kern="0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9x</a:t>
            </a:r>
            <a:r>
              <a:rPr lang="en-US" sz="28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– 12xy + 16y</a:t>
            </a:r>
            <a:r>
              <a:rPr lang="en-US" sz="28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kern="0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9x</a:t>
            </a:r>
            <a:r>
              <a:rPr lang="en-US" sz="28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– 24xy + 16y</a:t>
            </a:r>
            <a:r>
              <a:rPr lang="en-US" sz="28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kern="0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9x</a:t>
            </a:r>
            <a:r>
              <a:rPr lang="en-US" sz="28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– 6xy + 16y</a:t>
            </a:r>
            <a:r>
              <a:rPr lang="en-US" sz="28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kern="0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2837650" y="2290066"/>
            <a:ext cx="65489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zh-CN" sz="4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( 3x – 4y)</a:t>
            </a:r>
            <a:r>
              <a:rPr lang="en-US" altLang="zh-CN" sz="4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sz="28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1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(x + y)</a:t>
            </a:r>
            <a:r>
              <a:rPr lang="en-US" sz="20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(x + y) (x + y)</a:t>
            </a:r>
            <a:endParaRPr lang="en-US" sz="1200" kern="0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422663" y="5767506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(x + y) (x - y)=x</a:t>
            </a:r>
            <a:r>
              <a:rPr lang="en-US" sz="20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- y</a:t>
            </a:r>
            <a:r>
              <a:rPr lang="en-US" sz="20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000" kern="0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345073" y="4630447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x</a:t>
            </a:r>
            <a:r>
              <a:rPr lang="en-US" sz="20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– y</a:t>
            </a:r>
            <a:r>
              <a:rPr lang="en-US" sz="20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(x -y) (x – y) 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(x  - y)</a:t>
            </a:r>
            <a:r>
              <a:rPr lang="en-US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x</a:t>
            </a:r>
            <a:r>
              <a:rPr lang="en-US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– 2xy + y</a:t>
            </a:r>
            <a:r>
              <a:rPr lang="en-US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kern="0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2837650" y="2290066"/>
            <a:ext cx="65489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Chọn</a:t>
            </a:r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trả</a:t>
            </a:r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SAI</a:t>
            </a:r>
            <a:endParaRPr lang="zh-CN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sz="28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5247 -0.28241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-1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13594 -0.46065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2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(4x + 5y)(4x -5y)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4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(4x + 25y)(4x - 25y)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(2x + 5y)(2x - 5y)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(2x - 5y)</a:t>
            </a:r>
            <a:r>
              <a:rPr lang="en-US" sz="28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kern="0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3036281" y="2493578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4x</a:t>
            </a:r>
            <a:r>
              <a:rPr lang="en-US" altLang="zh-CN" sz="4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– 25y</a:t>
            </a:r>
            <a:r>
              <a:rPr lang="en-US" altLang="zh-CN" sz="4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sz="28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324101" y="5681743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.(2x+3y)</a:t>
            </a:r>
            <a:r>
              <a:rPr lang="en-US" sz="28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28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-5y</a:t>
            </a:r>
            <a:r>
              <a:rPr lang="en-US" sz="28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324101" y="4630447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.(2x-3y)</a:t>
            </a:r>
            <a:r>
              <a:rPr lang="en-US" sz="2800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.(2x+3y)(2x-3y)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2908090" y="2421993"/>
            <a:ext cx="681596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4x</a:t>
            </a:r>
            <a:r>
              <a:rPr lang="en-US" sz="3600" b="1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en-US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- 12xy + 9y</a:t>
            </a:r>
            <a:r>
              <a:rPr lang="en-US" sz="3600" b="1" kern="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3600" b="1" kern="0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sz="28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4 0.15301 L -0.13854 -0.30926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44076 -0.47037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6" y="-2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" y="352696"/>
            <a:ext cx="747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Bình </a:t>
            </a:r>
            <a:r>
              <a:rPr lang="en-US" sz="4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943" y="1658983"/>
            <a:ext cx="515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0713" y="1449295"/>
            <a:ext cx="5454611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(A+B)² = A²+2AB+B²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670" y="2524749"/>
            <a:ext cx="2246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2670" y="3109524"/>
                <a:ext cx="6831874" cy="303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)² = x²+2xy+y²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(x+1)² = a²+2x1+1² = x²+2x+1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(a+3)² = a²+2a3+3² = a²+6a+9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+x)²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)²+2.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x+x²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+x+x²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y) = (2x)²+2.2x.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y+(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)² = 4x²+2xy+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70" y="3109524"/>
                <a:ext cx="6831874" cy="3032625"/>
              </a:xfrm>
              <a:prstGeom prst="rect">
                <a:avLst/>
              </a:prstGeom>
              <a:blipFill>
                <a:blip r:embed="rId3"/>
                <a:stretch>
                  <a:fillRect l="-1784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 rot="18853022" flipH="1">
            <a:off x="8884595" y="4891772"/>
            <a:ext cx="387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6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3825621" y="906119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740435" y="906119"/>
            <a:ext cx="65314" cy="563837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3580678" y="1926806"/>
            <a:ext cx="2484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 + 1)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6923702" y="997130"/>
            <a:ext cx="978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3100200" y="2721744"/>
            <a:ext cx="3877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x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+ 4x + 4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3248475" y="5103928"/>
            <a:ext cx="2940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3643" y="1096822"/>
            <a:ext cx="30918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</a:t>
            </a:r>
            <a:r>
              <a:rPr lang="en-US" sz="2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en-US" sz="2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+ 2AB + B</a:t>
            </a:r>
            <a:r>
              <a:rPr lang="en-US" sz="2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6866709" y="1502598"/>
            <a:ext cx="1723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(a + 1)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7505" y="2057191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7614" y="2034522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6920" y="2035926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+ 2.a.1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75326" y="2021262"/>
            <a:ext cx="772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66709" y="2540950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96818" y="2518281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26124" y="2519685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+ 2a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31219" y="2518281"/>
            <a:ext cx="841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73120" y="3148639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x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+ 4x + 4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7563" y="3661651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39699" y="3637714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+ 2.x.2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00976" y="3637714"/>
            <a:ext cx="776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2909" y="4144666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11371" y="4155505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+ 2)²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17882" y="4673946"/>
            <a:ext cx="2486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51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77944" y="5140693"/>
            <a:ext cx="3279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(50 + 1)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99706" y="5612321"/>
            <a:ext cx="352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57245" y="5627148"/>
            <a:ext cx="2530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25216" y="5619558"/>
            <a:ext cx="1894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+ 2.50.1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17706" y="5602661"/>
            <a:ext cx="2057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99706" y="6057130"/>
            <a:ext cx="352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20632" y="6041950"/>
            <a:ext cx="3008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61314" y="6009329"/>
            <a:ext cx="1963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+ 100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61314" y="6009329"/>
            <a:ext cx="2610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737671" y="6041950"/>
            <a:ext cx="352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024251" y="5980698"/>
            <a:ext cx="1397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2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8" grpId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503" y="1120374"/>
            <a:ext cx="3176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Bình </a:t>
            </a:r>
            <a:r>
              <a:rPr lang="en-US" sz="32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32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2103" y="5773783"/>
            <a:ext cx="514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1896" y="5542950"/>
            <a:ext cx="523345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(A-B)² =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B²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1292" y="433138"/>
            <a:ext cx="2239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801292" y="1120374"/>
                <a:ext cx="6808699" cy="303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(x-y)² = x²-2xy+y²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(x-1)² = a²-2x1+1² = x²-2x+1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(a-3)² = a²-2a3-3² = a²-6a-9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x)²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)²-2.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x+x²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x+x²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(2x-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y) = (2x)²-2.2x.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y+(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)² = 4x²-2xy+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292" y="1120374"/>
                <a:ext cx="6808699" cy="3032625"/>
              </a:xfrm>
              <a:prstGeom prst="rect">
                <a:avLst/>
              </a:prstGeom>
              <a:blipFill>
                <a:blip r:embed="rId3"/>
                <a:stretch>
                  <a:fillRect l="-1882" t="-2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5376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4446783" y="1230073"/>
            <a:ext cx="1978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err="1" smtClean="0">
                <a:latin typeface="Comic Sans MS" pitchFamily="66" charset="0"/>
                <a:cs typeface="Arial" panose="020B0604020202020204" pitchFamily="34" charset="0"/>
              </a:rPr>
              <a:t>Áp</a:t>
            </a:r>
            <a:r>
              <a:rPr lang="en-US" sz="3200" b="1" u="sng" dirty="0" smtClean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latin typeface="Comic Sans MS" pitchFamily="66" charset="0"/>
                <a:cs typeface="Arial" panose="020B0604020202020204" pitchFamily="34" charset="0"/>
              </a:rPr>
              <a:t>dụng</a:t>
            </a:r>
            <a:r>
              <a:rPr lang="en-US" sz="3200" b="1" u="sng" dirty="0" smtClean="0">
                <a:latin typeface="Comic Sans MS" pitchFamily="66" charset="0"/>
                <a:cs typeface="Arial" panose="020B0604020202020204" pitchFamily="34" charset="0"/>
              </a:rPr>
              <a:t>:</a:t>
            </a:r>
            <a:endParaRPr lang="en-US" sz="3200" b="1" u="sng" dirty="0">
              <a:latin typeface="Comic Sans MS" pitchFamily="66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075556" y="440368"/>
            <a:ext cx="28041" cy="621002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57F5538-AB4E-4D30-B966-22B41EC37033}"/>
                  </a:ext>
                </a:extLst>
              </p:cNvPr>
              <p:cNvSpPr/>
              <p:nvPr/>
            </p:nvSpPr>
            <p:spPr>
              <a:xfrm>
                <a:off x="4253666" y="2010638"/>
                <a:ext cx="2698175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Comic Sans MS" pitchFamily="66" charset="0"/>
                    <a:cs typeface="Arial" panose="020B0604020202020204" pitchFamily="34" charset="0"/>
                  </a:rPr>
                  <a:t>a) </a:t>
                </a:r>
                <a:r>
                  <a:rPr lang="en-US" sz="2800" dirty="0" err="1" smtClean="0">
                    <a:latin typeface="Comic Sans MS" pitchFamily="66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 smtClean="0">
                    <a:latin typeface="Comic Sans MS" pitchFamily="66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(x </a:t>
                </a:r>
                <a:r>
                  <a:rPr lang="en-US" sz="2800" dirty="0">
                    <a:latin typeface="Comic Sans MS" pitchFamily="66" charset="0"/>
                  </a:rPr>
                  <a:t>-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)</a:t>
                </a:r>
                <a:r>
                  <a:rPr lang="en-US" sz="2800" baseline="30000" dirty="0" smtClean="0">
                    <a:latin typeface="Comic Sans MS" pitchFamily="66" charset="0"/>
                  </a:rPr>
                  <a:t>2</a:t>
                </a:r>
                <a:r>
                  <a:rPr lang="en-US" sz="2800" dirty="0" smtClean="0">
                    <a:latin typeface="Comic Sans MS" pitchFamily="66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Comic Sans MS" pitchFamily="66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57F5538-AB4E-4D30-B966-22B41EC37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666" y="2010638"/>
                <a:ext cx="2698175" cy="700705"/>
              </a:xfrm>
              <a:prstGeom prst="rect">
                <a:avLst/>
              </a:prstGeom>
              <a:blipFill>
                <a:blip r:embed="rId3"/>
                <a:stretch>
                  <a:fillRect l="-4751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7150704" y="425910"/>
            <a:ext cx="978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 smtClean="0">
                <a:solidFill>
                  <a:srgbClr val="C00000"/>
                </a:solidFill>
                <a:latin typeface="Comic Sans MS" pitchFamily="66" charset="0"/>
                <a:cs typeface="Arial" panose="020B0604020202020204" pitchFamily="34" charset="0"/>
              </a:rPr>
              <a:t>Giải</a:t>
            </a:r>
            <a:r>
              <a:rPr lang="en-US" sz="2800" b="1" u="sng" dirty="0" smtClean="0">
                <a:solidFill>
                  <a:srgbClr val="C00000"/>
                </a:solidFill>
                <a:latin typeface="Comic Sans MS" pitchFamily="66" charset="0"/>
                <a:cs typeface="Arial" panose="020B0604020202020204" pitchFamily="34" charset="0"/>
              </a:rPr>
              <a:t>:</a:t>
            </a:r>
            <a:endParaRPr lang="en-US" sz="2800" b="1" u="sng" dirty="0">
              <a:solidFill>
                <a:srgbClr val="C000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4046651" y="2829651"/>
            <a:ext cx="3264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  <a:cs typeface="Arial" panose="020B0604020202020204" pitchFamily="34" charset="0"/>
              </a:rPr>
              <a:t>b) </a:t>
            </a:r>
            <a:r>
              <a:rPr lang="en-US" sz="2800" dirty="0" err="1" smtClean="0">
                <a:latin typeface="Comic Sans MS" pitchFamily="66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Comic Sans MS" pitchFamily="66" charset="0"/>
                <a:cs typeface="Arial" panose="020B0604020202020204" pitchFamily="34" charset="0"/>
              </a:rPr>
              <a:t> (2</a:t>
            </a:r>
            <a:r>
              <a:rPr lang="en-US" sz="2800" dirty="0" smtClean="0">
                <a:latin typeface="Comic Sans MS" pitchFamily="66" charset="0"/>
              </a:rPr>
              <a:t>x- 3y)</a:t>
            </a:r>
            <a:r>
              <a:rPr lang="en-US" sz="2800" baseline="30000" dirty="0" smtClean="0">
                <a:latin typeface="Comic Sans MS" pitchFamily="66" charset="0"/>
              </a:rPr>
              <a:t>2 </a:t>
            </a: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3851027" y="3471179"/>
            <a:ext cx="3227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 pitchFamily="66" charset="0"/>
                <a:cs typeface="Arial" panose="020B0604020202020204" pitchFamily="34" charset="0"/>
              </a:rPr>
              <a:t>c) </a:t>
            </a:r>
            <a:r>
              <a:rPr lang="en-US" sz="2800" dirty="0" err="1" smtClean="0">
                <a:latin typeface="Comic Sans MS" pitchFamily="66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Comic Sans MS" pitchFamily="66" charset="0"/>
                <a:cs typeface="Arial" panose="020B0604020202020204" pitchFamily="34" charset="0"/>
              </a:rPr>
              <a:t>nhanh</a:t>
            </a:r>
            <a:r>
              <a:rPr lang="en-US" sz="2800" dirty="0" smtClean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99</a:t>
            </a:r>
            <a:r>
              <a:rPr lang="en-US" sz="2800" baseline="30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  <a:cs typeface="Arial" panose="020B0604020202020204" pitchFamily="34" charset="0"/>
              </a:rPr>
              <a:t> </a:t>
            </a:r>
            <a:endParaRPr lang="en-US" sz="28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85158" y="440368"/>
            <a:ext cx="4014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(A - B)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 pitchFamily="66" charset="0"/>
              </a:rPr>
              <a:t>2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= A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 pitchFamily="66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 2AB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B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7F5538-AB4E-4D30-B966-22B41EC37033}"/>
                  </a:ext>
                </a:extLst>
              </p:cNvPr>
              <p:cNvSpPr/>
              <p:nvPr/>
            </p:nvSpPr>
            <p:spPr>
              <a:xfrm>
                <a:off x="7224541" y="1070435"/>
                <a:ext cx="1851789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Comic Sans MS" pitchFamily="66" charset="0"/>
                    <a:cs typeface="Arial" panose="020B0604020202020204" pitchFamily="34" charset="0"/>
                  </a:rPr>
                  <a:t>a) </a:t>
                </a:r>
                <a:r>
                  <a:rPr lang="en-US" sz="2800" dirty="0" smtClean="0">
                    <a:latin typeface="Comic Sans MS" pitchFamily="66" charset="0"/>
                  </a:rPr>
                  <a:t>(x </a:t>
                </a:r>
                <a:r>
                  <a:rPr lang="en-US" sz="2800" dirty="0">
                    <a:latin typeface="Comic Sans MS" pitchFamily="66" charset="0"/>
                  </a:rPr>
                  <a:t>-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)</a:t>
                </a:r>
                <a:r>
                  <a:rPr lang="en-US" sz="2800" baseline="30000" dirty="0" smtClean="0">
                    <a:latin typeface="Comic Sans MS" pitchFamily="66" charset="0"/>
                  </a:rPr>
                  <a:t>2</a:t>
                </a:r>
                <a:r>
                  <a:rPr lang="en-US" sz="2800" dirty="0" smtClean="0">
                    <a:latin typeface="Comic Sans MS" pitchFamily="66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Comic Sans MS" pitchFamily="66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7F5538-AB4E-4D30-B966-22B41EC37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541" y="1070435"/>
                <a:ext cx="1851789" cy="700705"/>
              </a:xfrm>
              <a:prstGeom prst="rect">
                <a:avLst/>
              </a:prstGeom>
              <a:blipFill>
                <a:blip r:embed="rId4"/>
                <a:stretch>
                  <a:fillRect l="-6579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266923" y="174517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=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497032" y="1722502"/>
            <a:ext cx="542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x</a:t>
            </a:r>
            <a:r>
              <a:rPr lang="en-US" sz="2800" baseline="30000" dirty="0" smtClean="0">
                <a:latin typeface="Comic Sans MS" pitchFamily="66" charset="0"/>
              </a:rPr>
              <a:t>2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885879" y="1660357"/>
                <a:ext cx="1393330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Comic Sans MS" pitchFamily="66" charset="0"/>
                    <a:cs typeface="Arial" panose="020B0604020202020204" pitchFamily="34" charset="0"/>
                  </a:rPr>
                  <a:t>-</a:t>
                </a:r>
                <a:r>
                  <a:rPr lang="en-US" sz="2800" dirty="0" smtClean="0">
                    <a:latin typeface="Comic Sans MS" pitchFamily="66" charset="0"/>
                    <a:cs typeface="Arial" panose="020B0604020202020204" pitchFamily="34" charset="0"/>
                  </a:rPr>
                  <a:t> 2.x.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Comic Sans MS" pitchFamily="66" charset="0"/>
                    <a:cs typeface="Arial" panose="020B0604020202020204" pitchFamily="34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879" y="1660357"/>
                <a:ext cx="1393330" cy="700705"/>
              </a:xfrm>
              <a:prstGeom prst="rect">
                <a:avLst/>
              </a:prstGeom>
              <a:blipFill>
                <a:blip r:embed="rId5"/>
                <a:stretch>
                  <a:fillRect l="-9211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113351" y="1647755"/>
                <a:ext cx="1026243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 smtClean="0">
                    <a:latin typeface="Comic Sans MS" pitchFamily="66" charset="0"/>
                  </a:rPr>
                  <a:t>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)</a:t>
                </a:r>
                <a:r>
                  <a:rPr lang="en-US" sz="2800" baseline="30000" dirty="0" smtClean="0">
                    <a:latin typeface="Comic Sans MS" pitchFamily="66" charset="0"/>
                  </a:rPr>
                  <a:t>2</a:t>
                </a:r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351" y="1647755"/>
                <a:ext cx="1026243" cy="700705"/>
              </a:xfrm>
              <a:prstGeom prst="rect">
                <a:avLst/>
              </a:prstGeom>
              <a:blipFill>
                <a:blip r:embed="rId6"/>
                <a:stretch>
                  <a:fillRect l="-11905" r="-4762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287791" y="2399454"/>
            <a:ext cx="722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=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7517769" y="2376785"/>
            <a:ext cx="1065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x</a:t>
            </a:r>
            <a:r>
              <a:rPr lang="en-US" sz="2800" baseline="30000" dirty="0" smtClean="0">
                <a:latin typeface="Comic Sans MS" pitchFamily="66" charset="0"/>
              </a:rPr>
              <a:t>2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988784" y="2360990"/>
            <a:ext cx="1283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latin typeface="Comic Sans MS" pitchFamily="66" charset="0"/>
                <a:cs typeface="Arial" panose="020B0604020202020204" pitchFamily="34" charset="0"/>
              </a:rPr>
              <a:t> x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249484" y="2288042"/>
                <a:ext cx="1213942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smtClean="0">
                    <a:latin typeface="Comic Sans MS" pitchFamily="66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484" y="2288042"/>
                <a:ext cx="1213942" cy="700705"/>
              </a:xfrm>
              <a:prstGeom prst="rect">
                <a:avLst/>
              </a:prstGeom>
              <a:blipFill>
                <a:blip r:embed="rId7"/>
                <a:stretch>
                  <a:fillRect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7314944" y="2976145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) </a:t>
            </a: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(2x – 3y)</a:t>
            </a:r>
            <a:r>
              <a:rPr lang="en-US" sz="2800" baseline="30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206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12750" y="353775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=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42859" y="3515088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(2x)</a:t>
            </a:r>
            <a:r>
              <a:rPr lang="en-US" sz="2800" baseline="30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57234" y="3537757"/>
            <a:ext cx="167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- 2.2x.3y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79935" y="3537757"/>
            <a:ext cx="2144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+ (3y)</a:t>
            </a:r>
            <a:r>
              <a:rPr lang="en-US" sz="2800" baseline="30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endParaRPr lang="en-US" sz="28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52938" y="4003895"/>
            <a:ext cx="521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=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83048" y="3981226"/>
            <a:ext cx="1081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4x</a:t>
            </a:r>
            <a:r>
              <a:rPr lang="en-US" sz="2800" baseline="30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68822" y="3961584"/>
            <a:ext cx="1733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  <a:cs typeface="Arial" panose="020B0604020202020204" pitchFamily="34" charset="0"/>
              </a:rPr>
              <a:t> 12xy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2161" y="3961584"/>
            <a:ext cx="1445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+ 9y</a:t>
            </a:r>
            <a:r>
              <a:rPr lang="en-US" sz="2800" baseline="30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endParaRPr lang="en-US" sz="28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87791" y="4484397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sz="28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c) Ta có: 99</a:t>
            </a:r>
            <a:r>
              <a:rPr lang="pl-PL" sz="2800" b="0" i="0" baseline="300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2</a:t>
            </a:r>
            <a:r>
              <a:rPr lang="pl-PL" sz="28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endParaRPr lang="en-US" sz="2800" b="0" i="0" dirty="0" smtClean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algn="just"/>
            <a:r>
              <a:rPr lang="pl-PL" sz="28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= (100 – 1)</a:t>
            </a:r>
            <a:r>
              <a:rPr lang="pl-PL" sz="2800" b="0" i="0" baseline="300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2</a:t>
            </a:r>
            <a:r>
              <a:rPr lang="pl-PL" sz="28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endParaRPr lang="en-US" sz="2800" b="0" i="0" dirty="0" smtClean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algn="just"/>
            <a:r>
              <a:rPr lang="pl-PL" sz="28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= 100</a:t>
            </a:r>
            <a:r>
              <a:rPr lang="pl-PL" sz="2800" b="0" i="0" baseline="300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2</a:t>
            </a:r>
            <a:r>
              <a:rPr lang="pl-PL" sz="28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– 2.100.1 + 1</a:t>
            </a:r>
            <a:r>
              <a:rPr lang="pl-PL" sz="2800" b="0" i="0" baseline="300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2</a:t>
            </a:r>
            <a:r>
              <a:rPr lang="pl-PL" sz="28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endParaRPr lang="en-US" sz="2800" b="0" i="0" dirty="0" smtClean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algn="just"/>
            <a:r>
              <a:rPr lang="pl-PL" sz="28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= 10 000 – 200 + 1 </a:t>
            </a:r>
            <a:endParaRPr lang="en-US" sz="2800" b="0" i="0" dirty="0" smtClean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algn="just"/>
            <a:r>
              <a:rPr lang="pl-PL" sz="28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= 9 800 + 1 = 9 801.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162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024" y="268380"/>
            <a:ext cx="4781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E72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u="sng" dirty="0" err="1" smtClean="0">
                <a:solidFill>
                  <a:srgbClr val="FE72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u="sng" dirty="0" smtClean="0">
                <a:solidFill>
                  <a:srgbClr val="FE72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E72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u="sng" dirty="0" smtClean="0">
                <a:solidFill>
                  <a:srgbClr val="FE72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E72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u="sng" dirty="0" smtClean="0">
                <a:solidFill>
                  <a:srgbClr val="FE72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E72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u="sng" dirty="0" smtClean="0">
                <a:solidFill>
                  <a:srgbClr val="FE72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u="sng" dirty="0">
              <a:solidFill>
                <a:srgbClr val="FE72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4904" y="1164757"/>
            <a:ext cx="515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5651" y="947954"/>
            <a:ext cx="5499465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A²-B²=(A²+B²)(A²-B²)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725" y="2527909"/>
            <a:ext cx="2246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508071" y="2911270"/>
                <a:ext cx="9274627" cy="2408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(x+1)(x-1) = x²-1²=x-1</a:t>
                </a:r>
              </a:p>
              <a:p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(5a+b)(5a-b) = (5a)²-b² = 25a²-b²</a:t>
                </a:r>
              </a:p>
              <a:p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(x²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y)(x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y) = (x²)²-(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)²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y²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071" y="2911270"/>
                <a:ext cx="9274627" cy="2408223"/>
              </a:xfrm>
              <a:prstGeom prst="rect">
                <a:avLst/>
              </a:prstGeom>
              <a:blipFill>
                <a:blip r:embed="rId3"/>
                <a:stretch>
                  <a:fillRect l="-2628" t="-5063" b="-4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1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7504975" y="250738"/>
            <a:ext cx="1755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 smtClean="0">
                <a:latin typeface="Comic Sans MS" pitchFamily="66" charset="0"/>
                <a:cs typeface="Arial" panose="020B0604020202020204" pitchFamily="34" charset="0"/>
              </a:rPr>
              <a:t>Áp</a:t>
            </a:r>
            <a:r>
              <a:rPr lang="en-US" sz="2800" b="1" u="sng" dirty="0" smtClean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Comic Sans MS" pitchFamily="66" charset="0"/>
                <a:cs typeface="Arial" panose="020B0604020202020204" pitchFamily="34" charset="0"/>
              </a:rPr>
              <a:t>dụng</a:t>
            </a:r>
            <a:r>
              <a:rPr lang="en-US" sz="2800" b="1" u="sng" dirty="0" smtClean="0">
                <a:latin typeface="Comic Sans MS" pitchFamily="66" charset="0"/>
                <a:cs typeface="Arial" panose="020B0604020202020204" pitchFamily="34" charset="0"/>
              </a:rPr>
              <a:t>:</a:t>
            </a:r>
            <a:endParaRPr lang="en-US" sz="2800" b="1" u="sng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6603516" y="835749"/>
            <a:ext cx="3568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 pitchFamily="66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latin typeface="Comic Sans MS" pitchFamily="66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Comic Sans MS" pitchFamily="66" charset="0"/>
                <a:cs typeface="Arial" panose="020B0604020202020204" pitchFamily="34" charset="0"/>
              </a:rPr>
              <a:t> (x + 1)(x - 1).</a:t>
            </a:r>
            <a:endParaRPr lang="en-US" sz="28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6275350" y="3383818"/>
            <a:ext cx="801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  <a:cs typeface="Arial" panose="020B0604020202020204" pitchFamily="34" charset="0"/>
              </a:rPr>
              <a:t>a)</a:t>
            </a:r>
            <a:endParaRPr lang="en-US" sz="3200" dirty="0">
              <a:solidFill>
                <a:srgbClr val="C000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6607748" y="1505262"/>
            <a:ext cx="4007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 pitchFamily="66" charset="0"/>
                <a:cs typeface="Arial" panose="020B0604020202020204" pitchFamily="34" charset="0"/>
              </a:rPr>
              <a:t>b) </a:t>
            </a:r>
            <a:r>
              <a:rPr lang="en-US" sz="2800" dirty="0" err="1" smtClean="0">
                <a:latin typeface="Comic Sans MS" pitchFamily="66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Comic Sans MS" pitchFamily="66" charset="0"/>
                <a:cs typeface="Arial" panose="020B0604020202020204" pitchFamily="34" charset="0"/>
              </a:rPr>
              <a:t> (x – 2y)(x + 2y)</a:t>
            </a:r>
            <a:endParaRPr lang="en-US" sz="28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6599282" y="2129478"/>
            <a:ext cx="3700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 pitchFamily="66" charset="0"/>
                <a:cs typeface="Arial" panose="020B0604020202020204" pitchFamily="34" charset="0"/>
              </a:rPr>
              <a:t>c) </a:t>
            </a:r>
            <a:r>
              <a:rPr lang="en-US" sz="2800" dirty="0" err="1" smtClean="0">
                <a:latin typeface="Comic Sans MS" pitchFamily="66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Comic Sans MS" pitchFamily="66" charset="0"/>
                <a:cs typeface="Arial" panose="020B0604020202020204" pitchFamily="34" charset="0"/>
              </a:rPr>
              <a:t>nhanh</a:t>
            </a:r>
            <a:r>
              <a:rPr lang="en-US" sz="2800" dirty="0" smtClean="0">
                <a:latin typeface="Comic Sans MS" pitchFamily="66" charset="0"/>
                <a:cs typeface="Arial" panose="020B0604020202020204" pitchFamily="34" charset="0"/>
              </a:rPr>
              <a:t> 56. 64.</a:t>
            </a:r>
            <a:endParaRPr lang="en-US" sz="28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31647" y="3370667"/>
            <a:ext cx="3678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  <a:cs typeface="Arial" panose="020B0604020202020204" pitchFamily="34" charset="0"/>
              </a:rPr>
              <a:t>(x + 1)(x - 1)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95610" y="3357119"/>
            <a:ext cx="1341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- 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1</a:t>
            </a:r>
            <a:r>
              <a:rPr lang="en-US" sz="3200" baseline="30000" dirty="0" smtClean="0">
                <a:solidFill>
                  <a:srgbClr val="C00000"/>
                </a:solidFill>
                <a:latin typeface="Comic Sans MS" pitchFamily="66" charset="0"/>
              </a:rPr>
              <a:t>2 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08620" y="3357119"/>
            <a:ext cx="136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= x</a:t>
            </a:r>
            <a:r>
              <a:rPr lang="en-US" sz="3200" baseline="30000" dirty="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06494" y="3330933"/>
            <a:ext cx="1096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- 1</a:t>
            </a:r>
            <a:r>
              <a:rPr lang="en-US" sz="3200" baseline="300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endParaRPr lang="en-U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66269" y="3344026"/>
            <a:ext cx="136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= x</a:t>
            </a:r>
            <a:r>
              <a:rPr lang="en-US" sz="3200" baseline="30000" dirty="0" smtClean="0">
                <a:solidFill>
                  <a:srgbClr val="00B050"/>
                </a:solidFill>
                <a:latin typeface="Comic Sans MS" pitchFamily="66" charset="0"/>
              </a:rPr>
              <a:t>2</a:t>
            </a:r>
            <a:endParaRPr lang="en-U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6275350" y="4128668"/>
            <a:ext cx="851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  <a:cs typeface="Arial" panose="020B0604020202020204" pitchFamily="34" charset="0"/>
              </a:rPr>
              <a:t>b)</a:t>
            </a:r>
            <a:endParaRPr lang="en-US" sz="3200" dirty="0">
              <a:solidFill>
                <a:srgbClr val="C000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97866" y="4064132"/>
            <a:ext cx="4513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  <a:cs typeface="Arial" panose="020B0604020202020204" pitchFamily="34" charset="0"/>
              </a:rPr>
              <a:t>(x – 2y)(x + 2y)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04975" y="4621909"/>
            <a:ext cx="2194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- (2y)</a:t>
            </a:r>
            <a:r>
              <a:rPr lang="en-US" sz="3200" baseline="30000" dirty="0" smtClean="0">
                <a:solidFill>
                  <a:srgbClr val="C00000"/>
                </a:solidFill>
                <a:latin typeface="Comic Sans MS" pitchFamily="66" charset="0"/>
              </a:rPr>
              <a:t>2 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76192" y="4648907"/>
            <a:ext cx="136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= x</a:t>
            </a:r>
            <a:r>
              <a:rPr lang="en-US" sz="3200" baseline="30000" dirty="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60506" y="4635408"/>
            <a:ext cx="136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= x</a:t>
            </a:r>
            <a:r>
              <a:rPr lang="en-US" sz="3200" baseline="30000" dirty="0" smtClean="0">
                <a:solidFill>
                  <a:srgbClr val="00B050"/>
                </a:solidFill>
                <a:latin typeface="Comic Sans MS" pitchFamily="66" charset="0"/>
              </a:rPr>
              <a:t>2</a:t>
            </a:r>
            <a:endParaRPr lang="en-U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81280" y="4572660"/>
            <a:ext cx="1751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- 4y</a:t>
            </a:r>
            <a:r>
              <a:rPr lang="en-US" sz="3200" baseline="30000" dirty="0" smtClean="0">
                <a:solidFill>
                  <a:srgbClr val="00B050"/>
                </a:solidFill>
                <a:latin typeface="Comic Sans MS" pitchFamily="66" charset="0"/>
              </a:rPr>
              <a:t>2 </a:t>
            </a:r>
            <a:endParaRPr lang="en-U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6247180" y="5233682"/>
            <a:ext cx="804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itchFamily="66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  <a:cs typeface="Arial" panose="020B0604020202020204" pitchFamily="34" charset="0"/>
              </a:rPr>
              <a:t>)</a:t>
            </a:r>
            <a:endParaRPr lang="en-US" sz="3200" dirty="0">
              <a:solidFill>
                <a:srgbClr val="C000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13438" y="5184374"/>
            <a:ext cx="5121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  <a:cs typeface="Arial" panose="020B0604020202020204" pitchFamily="34" charset="0"/>
              </a:rPr>
              <a:t>= (60 - 4)(60 + 4)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10431" y="5856181"/>
            <a:ext cx="1437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- 4</a:t>
            </a:r>
            <a:r>
              <a:rPr lang="en-US" sz="3200" baseline="30000" dirty="0" smtClean="0">
                <a:solidFill>
                  <a:srgbClr val="C00000"/>
                </a:solidFill>
                <a:latin typeface="Comic Sans MS" pitchFamily="66" charset="0"/>
              </a:rPr>
              <a:t>2 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95168" y="5882532"/>
            <a:ext cx="1741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= 60</a:t>
            </a:r>
            <a:r>
              <a:rPr lang="en-US" sz="3200" baseline="30000" dirty="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97683" y="5824785"/>
            <a:ext cx="1463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- 16</a:t>
            </a:r>
            <a:r>
              <a:rPr lang="en-US" sz="3200" baseline="30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57783" y="5828511"/>
            <a:ext cx="2232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= 3600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04791" y="5167213"/>
            <a:ext cx="2074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  <a:cs typeface="Arial" panose="020B0604020202020204" pitchFamily="34" charset="0"/>
              </a:rPr>
              <a:t>56. 64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566269" y="5837749"/>
            <a:ext cx="2352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=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 3584</a:t>
            </a:r>
            <a:r>
              <a:rPr lang="en-US" sz="3200" baseline="300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endParaRPr lang="en-U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7F5538-AB4E-4D30-B966-22B41EC37033}"/>
              </a:ext>
            </a:extLst>
          </p:cNvPr>
          <p:cNvSpPr/>
          <p:nvPr/>
        </p:nvSpPr>
        <p:spPr>
          <a:xfrm>
            <a:off x="6370471" y="2704200"/>
            <a:ext cx="51844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Giải</a:t>
            </a:r>
            <a:r>
              <a:rPr lang="en-US" sz="2800" b="1" u="sng" dirty="0" smtClean="0">
                <a:solidFill>
                  <a:srgbClr val="C00000"/>
                </a:solidFill>
                <a:latin typeface="Comic Sans MS" pitchFamily="66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A²-B²=(A²+B²)(A²-B²)</a:t>
            </a:r>
          </a:p>
          <a:p>
            <a:endParaRPr lang="en-US" sz="2800" b="1" u="sng" dirty="0">
              <a:solidFill>
                <a:srgbClr val="C0000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5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9064" y="118820"/>
            <a:ext cx="7213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2962" y="1582219"/>
            <a:ext cx="421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x² +6xy+9y²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46697" y="2259552"/>
            <a:ext cx="440268" cy="130513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92695" y="3532755"/>
            <a:ext cx="88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ED7D31"/>
                </a:solidFill>
              </a:rPr>
              <a:t>x</a:t>
            </a:r>
            <a:r>
              <a:rPr lang="en-US" sz="4800" dirty="0">
                <a:solidFill>
                  <a:srgbClr val="ED7D31"/>
                </a:solidFill>
              </a:rPr>
              <a:t>²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988296" y="2354581"/>
            <a:ext cx="427569" cy="1178174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88294" y="3489961"/>
            <a:ext cx="152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ED7D31"/>
                </a:solidFill>
              </a:rPr>
              <a:t>(3y)²</a:t>
            </a:r>
            <a:endParaRPr lang="en-US" sz="4800" dirty="0">
              <a:solidFill>
                <a:srgbClr val="ED7D3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955364" y="2259552"/>
            <a:ext cx="0" cy="1305130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86965" y="3506047"/>
            <a:ext cx="421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4472C4"/>
                </a:solidFill>
              </a:rPr>
              <a:t>+2.x.3y+</a:t>
            </a:r>
            <a:endParaRPr lang="en-US" sz="3200" dirty="0">
              <a:solidFill>
                <a:srgbClr val="4472C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2263" y="4674215"/>
            <a:ext cx="140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 smtClean="0"/>
              <a:t>Ví</a:t>
            </a:r>
            <a:r>
              <a:rPr lang="en-US" sz="2800" i="1" u="sng" dirty="0" smtClean="0"/>
              <a:t> </a:t>
            </a:r>
            <a:r>
              <a:rPr lang="en-US" sz="2800" i="1" u="sng" dirty="0" err="1" smtClean="0"/>
              <a:t>dụ</a:t>
            </a:r>
            <a:r>
              <a:rPr lang="en-US" sz="2800" i="1" u="sng" dirty="0" smtClean="0"/>
              <a:t>:</a:t>
            </a:r>
            <a:endParaRPr lang="en-US" sz="2800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0800000" flipH="1" flipV="1">
                <a:off x="5786965" y="4674215"/>
                <a:ext cx="4074006" cy="1660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x² </a:t>
                </a:r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xy</a:t>
                </a:r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FE72FE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E72F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E72F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E72FE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FE72FE"/>
                    </a:solidFill>
                  </a:rPr>
                  <a:t>y²</a:t>
                </a:r>
              </a:p>
              <a:p>
                <a:r>
                  <a:rPr lang="en-US" sz="3600" dirty="0" smtClean="0"/>
                  <a:t>=</a:t>
                </a:r>
                <a:r>
                  <a:rPr lang="en-US" sz="3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x)² </a:t>
                </a:r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5786965" y="4674215"/>
                <a:ext cx="4074006" cy="1660006"/>
              </a:xfrm>
              <a:prstGeom prst="rect">
                <a:avLst/>
              </a:prstGeom>
              <a:blipFill>
                <a:blip r:embed="rId3"/>
                <a:stretch>
                  <a:fillRect l="-4484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01098" y="5391555"/>
                <a:ext cx="2353733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-2.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x.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y+</a:t>
                </a:r>
                <a:endParaRPr lang="en-US" sz="36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098" y="5391555"/>
                <a:ext cx="2353733" cy="877484"/>
              </a:xfrm>
              <a:prstGeom prst="rect">
                <a:avLst/>
              </a:prstGeom>
              <a:blipFill>
                <a:blip r:embed="rId4"/>
                <a:stretch>
                  <a:fillRect l="-777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64799" y="5388380"/>
                <a:ext cx="1380064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E72FE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solidFill>
                              <a:srgbClr val="FE72F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solidFill>
                              <a:srgbClr val="FE72F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>
                            <a:solidFill>
                              <a:srgbClr val="FE72F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FE72FE"/>
                    </a:solidFill>
                  </a:rPr>
                  <a:t>y)²</a:t>
                </a:r>
                <a:endParaRPr lang="en-US" sz="3600" dirty="0">
                  <a:solidFill>
                    <a:srgbClr val="FE72FE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799" y="5388380"/>
                <a:ext cx="1380064" cy="877484"/>
              </a:xfrm>
              <a:prstGeom prst="rect">
                <a:avLst/>
              </a:prstGeom>
              <a:blipFill>
                <a:blip r:embed="rId5"/>
                <a:stretch>
                  <a:fillRect l="-1371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/>
          <p:cNvSpPr/>
          <p:nvPr/>
        </p:nvSpPr>
        <p:spPr>
          <a:xfrm>
            <a:off x="9203265" y="1694110"/>
            <a:ext cx="495295" cy="2642934"/>
          </a:xfrm>
          <a:prstGeom prst="rightBrace">
            <a:avLst>
              <a:gd name="adj1" fmla="val 101436"/>
              <a:gd name="adj2" fmla="val 49121"/>
            </a:avLst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918704" y="2530225"/>
            <a:ext cx="268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(x+3y)²</a:t>
            </a:r>
            <a:endParaRPr lang="en-US" sz="5400" b="1" dirty="0">
              <a:solidFill>
                <a:srgbClr val="7030A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092695" y="4563088"/>
            <a:ext cx="6929971" cy="0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512295" y="5385205"/>
                <a:ext cx="2586554" cy="8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y)²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295" y="5385205"/>
                <a:ext cx="2586554" cy="877484"/>
              </a:xfrm>
              <a:prstGeom prst="rect">
                <a:avLst/>
              </a:prstGeom>
              <a:blipFill>
                <a:blip r:embed="rId6"/>
                <a:stretch>
                  <a:fillRect l="-705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872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7" grpId="0"/>
      <p:bldP spid="20" grpId="0"/>
      <p:bldP spid="21" grpId="0" build="p"/>
      <p:bldP spid="22" grpId="0"/>
      <p:bldP spid="23" grpId="0"/>
      <p:bldP spid="26" grpId="0" animBg="1"/>
      <p:bldP spid="27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331" y="431075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16/tr16:</a:t>
            </a:r>
            <a:endParaRPr lang="en-US" sz="3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510" y="1175659"/>
            <a:ext cx="3122022" cy="1538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Ghi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nhớ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(A+B)²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A²+2AB+B²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(A-B)² = A²-2AB+B²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A²-B²=(A²+B²)(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A²-B²)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sz="1400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245238" y="0"/>
                <a:ext cx="5652814" cy="6934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2800" b="0" i="0" dirty="0" smtClean="0">
                    <a:solidFill>
                      <a:srgbClr val="000000"/>
                    </a:solidFill>
                    <a:effectLst/>
                    <a:latin typeface="Open Sans"/>
                  </a:rPr>
                  <a:t>x</a:t>
                </a:r>
                <a:r>
                  <a:rPr lang="en-US" sz="2800" b="0" i="0" baseline="30000" dirty="0" smtClean="0">
                    <a:solidFill>
                      <a:srgbClr val="000000"/>
                    </a:solidFill>
                    <a:effectLst/>
                    <a:latin typeface="Open Sans"/>
                  </a:rPr>
                  <a:t>2</a:t>
                </a:r>
                <a:r>
                  <a:rPr lang="en-US" sz="2800" b="0" i="0" dirty="0" smtClean="0">
                    <a:solidFill>
                      <a:srgbClr val="000000"/>
                    </a:solidFill>
                    <a:effectLst/>
                    <a:latin typeface="Open Sans"/>
                  </a:rPr>
                  <a:t> + 2x + 1</a:t>
                </a:r>
              </a:p>
              <a:p>
                <a:r>
                  <a:rPr lang="fr-FR" sz="2800" dirty="0"/>
                  <a:t>= x</a:t>
                </a:r>
                <a:r>
                  <a:rPr lang="fr-FR" sz="2800" baseline="30000" dirty="0"/>
                  <a:t>2</a:t>
                </a:r>
                <a:r>
                  <a:rPr lang="fr-FR" sz="2800" dirty="0"/>
                  <a:t> + 2.x.1 + 1</a:t>
                </a:r>
                <a:r>
                  <a:rPr lang="fr-FR" sz="2800" baseline="30000" dirty="0"/>
                  <a:t>2</a:t>
                </a:r>
                <a:endParaRPr lang="fr-FR" sz="2800" dirty="0"/>
              </a:p>
              <a:p>
                <a:r>
                  <a:rPr lang="fr-FR" sz="2800" dirty="0"/>
                  <a:t>= (x + </a:t>
                </a:r>
                <a:r>
                  <a:rPr lang="fr-FR" sz="2800" dirty="0" smtClean="0"/>
                  <a:t>1)</a:t>
                </a:r>
                <a:r>
                  <a:rPr lang="fr-FR" sz="2800" baseline="30000" dirty="0" smtClean="0"/>
                  <a:t>2</a:t>
                </a:r>
              </a:p>
              <a:p>
                <a:r>
                  <a:rPr lang="en-US" sz="2800" dirty="0"/>
                  <a:t>b) 9x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 + y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 + </a:t>
                </a:r>
                <a:r>
                  <a:rPr lang="en-US" sz="2800" dirty="0" smtClean="0"/>
                  <a:t>6xy</a:t>
                </a:r>
              </a:p>
              <a:p>
                <a:r>
                  <a:rPr lang="es-ES" sz="2800" dirty="0"/>
                  <a:t>= 9x</a:t>
                </a:r>
                <a:r>
                  <a:rPr lang="es-ES" sz="2800" baseline="30000" dirty="0"/>
                  <a:t>2</a:t>
                </a:r>
                <a:r>
                  <a:rPr lang="es-ES" sz="2800" dirty="0"/>
                  <a:t> + 6xy + y</a:t>
                </a:r>
                <a:r>
                  <a:rPr lang="es-ES" sz="2800" baseline="30000" dirty="0"/>
                  <a:t>2</a:t>
                </a:r>
                <a:endParaRPr lang="es-ES" sz="2800" dirty="0"/>
              </a:p>
              <a:p>
                <a:r>
                  <a:rPr lang="es-ES" sz="2800" dirty="0"/>
                  <a:t>= (3x)</a:t>
                </a:r>
                <a:r>
                  <a:rPr lang="es-ES" sz="2800" baseline="30000" dirty="0"/>
                  <a:t>2</a:t>
                </a:r>
                <a:r>
                  <a:rPr lang="es-ES" sz="2800" dirty="0"/>
                  <a:t> + 2.3x.y + y</a:t>
                </a:r>
                <a:r>
                  <a:rPr lang="es-ES" sz="2800" baseline="30000" dirty="0"/>
                  <a:t>2</a:t>
                </a:r>
                <a:endParaRPr lang="es-ES" sz="2800" dirty="0"/>
              </a:p>
              <a:p>
                <a:r>
                  <a:rPr lang="es-ES" sz="2800" dirty="0"/>
                  <a:t>= (3x + y)</a:t>
                </a:r>
                <a:r>
                  <a:rPr lang="es-ES" sz="2800" baseline="30000" dirty="0"/>
                  <a:t>2</a:t>
                </a:r>
                <a:endParaRPr lang="es-ES" sz="2800" dirty="0"/>
              </a:p>
              <a:p>
                <a:r>
                  <a:rPr lang="pt-BR" sz="2800" dirty="0"/>
                  <a:t>c) 25a</a:t>
                </a:r>
                <a:r>
                  <a:rPr lang="pt-BR" sz="2800" baseline="30000" dirty="0"/>
                  <a:t>2</a:t>
                </a:r>
                <a:r>
                  <a:rPr lang="pt-BR" sz="2800" dirty="0"/>
                  <a:t> + 4b</a:t>
                </a:r>
                <a:r>
                  <a:rPr lang="pt-BR" sz="2800" baseline="30000" dirty="0"/>
                  <a:t>2</a:t>
                </a:r>
                <a:r>
                  <a:rPr lang="pt-BR" sz="2800" dirty="0"/>
                  <a:t> – 20ab</a:t>
                </a:r>
              </a:p>
              <a:p>
                <a:r>
                  <a:rPr lang="pt-BR" sz="2800" dirty="0"/>
                  <a:t>= 25a</a:t>
                </a:r>
                <a:r>
                  <a:rPr lang="pt-BR" sz="2800" baseline="30000" dirty="0"/>
                  <a:t>2</a:t>
                </a:r>
                <a:r>
                  <a:rPr lang="pt-BR" sz="2800" dirty="0"/>
                  <a:t> – 20ab + 4b</a:t>
                </a:r>
                <a:r>
                  <a:rPr lang="pt-BR" sz="2800" baseline="30000" dirty="0"/>
                  <a:t>2</a:t>
                </a:r>
                <a:endParaRPr lang="pt-BR" sz="2800" dirty="0"/>
              </a:p>
              <a:p>
                <a:r>
                  <a:rPr lang="pt-BR" sz="2800" dirty="0"/>
                  <a:t>= (5a)</a:t>
                </a:r>
                <a:r>
                  <a:rPr lang="pt-BR" sz="2800" baseline="30000" dirty="0"/>
                  <a:t>2</a:t>
                </a:r>
                <a:r>
                  <a:rPr lang="pt-BR" sz="2800" dirty="0"/>
                  <a:t> – 2.5a.2b + (2b)</a:t>
                </a:r>
                <a:r>
                  <a:rPr lang="pt-BR" sz="2800" baseline="30000" dirty="0"/>
                  <a:t>2</a:t>
                </a:r>
                <a:endParaRPr lang="pt-BR" sz="2800" dirty="0"/>
              </a:p>
              <a:p>
                <a:r>
                  <a:rPr lang="pt-BR" sz="2800" dirty="0"/>
                  <a:t>= (5a – 2b)</a:t>
                </a:r>
                <a:r>
                  <a:rPr lang="pt-BR" sz="2800" baseline="30000" dirty="0"/>
                  <a:t>2</a:t>
                </a:r>
                <a:endParaRPr lang="pt-BR" sz="2800" dirty="0"/>
              </a:p>
              <a:p>
                <a:r>
                  <a:rPr lang="fr-FR" sz="2800" dirty="0" smtClean="0"/>
                  <a:t>d) x²-x+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fr-FR" sz="2800" dirty="0" smtClean="0"/>
              </a:p>
              <a:p>
                <a:r>
                  <a:rPr lang="fr-FR" sz="2800" dirty="0" smtClean="0"/>
                  <a:t>= x²-2x.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800" dirty="0" smtClean="0"/>
                  <a:t>+(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800" dirty="0" smtClean="0"/>
                  <a:t>)²</a:t>
                </a:r>
              </a:p>
              <a:p>
                <a:r>
                  <a:rPr lang="fr-FR" sz="2800" dirty="0" smtClean="0"/>
                  <a:t>=(x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fr-FR" sz="2800" dirty="0" smtClean="0"/>
                      <m:t>²</m:t>
                    </m:r>
                  </m:oMath>
                </a14:m>
                <a:endParaRPr lang="fr-FR" sz="2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238" y="0"/>
                <a:ext cx="5652814" cy="6934206"/>
              </a:xfrm>
              <a:prstGeom prst="rect">
                <a:avLst/>
              </a:prstGeom>
              <a:blipFill>
                <a:blip r:embed="rId3"/>
                <a:stretch>
                  <a:fillRect l="-2694" t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6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692</Words>
  <Application>Microsoft Office PowerPoint</Application>
  <PresentationFormat>Widescreen</PresentationFormat>
  <Paragraphs>177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微软雅黑</vt:lpstr>
      <vt:lpstr>Arial</vt:lpstr>
      <vt:lpstr>Bahnschrift SemiBold SemiConden</vt:lpstr>
      <vt:lpstr>Calibri</vt:lpstr>
      <vt:lpstr>Calibri Light</vt:lpstr>
      <vt:lpstr>Cambria Math</vt:lpstr>
      <vt:lpstr>Comic Sans MS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Nguyễn Thu Bình</dc:creator>
  <cp:lastModifiedBy>Admin</cp:lastModifiedBy>
  <cp:revision>19</cp:revision>
  <dcterms:created xsi:type="dcterms:W3CDTF">2022-07-11T14:37:58Z</dcterms:created>
  <dcterms:modified xsi:type="dcterms:W3CDTF">2022-09-11T13:10:55Z</dcterms:modified>
</cp:coreProperties>
</file>