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3" r:id="rId6"/>
    <p:sldId id="304" r:id="rId7"/>
    <p:sldId id="305" r:id="rId8"/>
    <p:sldId id="261" r:id="rId9"/>
    <p:sldId id="262" r:id="rId10"/>
    <p:sldId id="263" r:id="rId11"/>
    <p:sldId id="312" r:id="rId12"/>
    <p:sldId id="264" r:id="rId13"/>
    <p:sldId id="306" r:id="rId14"/>
    <p:sldId id="313" r:id="rId15"/>
    <p:sldId id="267" r:id="rId16"/>
    <p:sldId id="307" r:id="rId17"/>
    <p:sldId id="268" r:id="rId18"/>
    <p:sldId id="279" r:id="rId19"/>
    <p:sldId id="280" r:id="rId20"/>
    <p:sldId id="281" r:id="rId21"/>
    <p:sldId id="282" r:id="rId22"/>
    <p:sldId id="283" r:id="rId23"/>
    <p:sldId id="291" r:id="rId24"/>
    <p:sldId id="297" r:id="rId25"/>
    <p:sldId id="274" r:id="rId26"/>
    <p:sldId id="269" r:id="rId27"/>
    <p:sldId id="308" r:id="rId28"/>
    <p:sldId id="309" r:id="rId29"/>
    <p:sldId id="310" r:id="rId30"/>
    <p:sldId id="311" r:id="rId31"/>
    <p:sldId id="302" r:id="rId32"/>
    <p:sldId id="301" r:id="rId3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81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E0B5-75A2-428F-8D6E-7373524A9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F47D9-BA7C-4595-B705-E88672E3A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AC198-AEE5-4252-9E2D-51873C71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28/11/2023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B5534-3D66-4326-BCEE-99F1CCF0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1DBC1-9F97-4050-82B4-DCFB888A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45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F7E9-D59E-44A6-AD59-AD2DA0E4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0EAFF-1400-4F7B-BB54-71D0FB4FA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866DD-E8EB-40BB-AB76-3339066A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28/11/2023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04F39-E1E2-4338-BF39-68ADBBBA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ECE58-AAC4-4F15-B637-575BE4E9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3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C9740A-9539-43C1-9E06-395E43AF0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0FC0C-F762-4F46-81F2-39D9CEB16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BFABA-6255-4A4C-8729-ACBE8AF8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28/11/2023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CC5DB-339A-4BC3-9B15-206EE4E3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39869-C24F-485C-9185-88C85C7D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515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91C9-6C1D-4F55-8EC1-0EAAA878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E7114-ACFC-4A2E-BA66-7660905D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14F22-0164-43F2-91F5-F79EB3CA6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28/11/2023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19ACA-7F39-468B-B43E-92C780B0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DE70E-6CF1-44B1-8C8F-205565C9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26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08C9A-725C-4BC9-B4AE-99CA1CAC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CD0AA-E780-4787-9558-43EFF9DD2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F2541-8DFC-489A-8E3C-70F3E645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28/11/2023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F5F80-40C1-411D-AF9B-5F1429DF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6C3B-6F73-4EDC-A8B2-302D3149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90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8938-72AA-40F5-8384-B122EAA7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9E09-1BAC-4285-9065-915570A5F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A7296-8254-4268-9559-514D2A0F9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31C75-F513-4977-A749-DCA1379C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28/11/2023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632BD-AD21-41A1-B595-B2D675D0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C5B40-339A-41B7-94BB-F4CA1586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96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E21D-2DDA-4E2F-904B-E10D3B3D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1E5C1-6CD3-4083-B766-6F1B2DF1E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5C4E9-95F2-415A-BD51-10B38F6F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6C6E8-DBE7-4FF1-8846-D279922AA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D3356-F1F1-476B-89F8-2D246ABC5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888732-CBD2-4E29-9BC2-D9BA55FF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28/11/2023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EB2A9-FEA9-4018-8F4E-E5C05EC4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7B62C-3537-44DF-8CEE-40040730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49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4CDD-F9E6-4791-8ABD-A9420E91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543B2-CAE7-44C2-AA0C-9CD770A2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28/11/2023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86CAF-7F6B-462B-A9A7-370307E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5388C-1483-430D-BEF3-BC8A1A9A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91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17984-203B-4612-9525-5093403F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28/11/2023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E2DD3-01AA-44E6-8FCF-ACF29CA3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C2C3F-A443-4658-96E3-8BAF0804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303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28AD-7B06-430C-889E-964EB8E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84A43-70E3-420B-9685-9F11065E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CADF7-239C-407C-9B6B-16A9CB8C6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849C7-8199-495B-B818-A162D7D4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28/11/2023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13814-FC8A-43DC-B554-50E65E9C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A0D42-55A7-4490-9000-7DB18932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348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DBA8-E0FA-4413-BB47-8B9F2F06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F5F6E-D779-431A-8AC2-DF6AF4230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22EF9-209C-4555-AE6E-30E018166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F5C3C-BA58-48CB-8A28-5ED3052B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28/11/2023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143C5-C2E9-4A32-8706-8B11C280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D6EDC-056F-458B-9167-9DBB0A0A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543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B3AE2-74EE-4AD3-8CE5-5F7EA869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50FF7-B1E5-499E-887A-AEE9E5D43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97320-DF0D-47B3-95B6-66C46315D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80E1-DF4A-4303-A994-8146CAD8CB83}" type="datetimeFigureOut">
              <a:rPr lang="vi-VN" smtClean="0"/>
              <a:t>28/11/2023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3CB63-3E3E-4611-9612-85374FAED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1ED53-A5F0-41A5-8690-2AC746D91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86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ô Giáo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998D75CE-1AF1-49E9-9FBE-6DED4AF61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89" b="100000" l="16111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4172" r="12559" b="-1070"/>
          <a:stretch/>
        </p:blipFill>
        <p:spPr bwMode="auto">
          <a:xfrm flipH="1">
            <a:off x="-1559674" y="4641273"/>
            <a:ext cx="1559674" cy="22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0414F4-2545-478F-9C1C-FA860A5E3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900" y="2386171"/>
            <a:ext cx="3640401" cy="317642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3196BE3-586F-4C64-92B8-BA80D12B8044}"/>
              </a:ext>
            </a:extLst>
          </p:cNvPr>
          <p:cNvSpPr/>
          <p:nvPr/>
        </p:nvSpPr>
        <p:spPr>
          <a:xfrm>
            <a:off x="133350" y="685800"/>
            <a:ext cx="5295900" cy="2743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Họa tiết các em thấy trên hình 55 gợi lên hình ảnh của hình thoi.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1327925-49B8-4269-959A-D5857271D9FF}"/>
              </a:ext>
            </a:extLst>
          </p:cNvPr>
          <p:cNvSpPr/>
          <p:nvPr/>
        </p:nvSpPr>
        <p:spPr>
          <a:xfrm>
            <a:off x="133350" y="685800"/>
            <a:ext cx="5295900" cy="2743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thoi có những tính chất gì? Có những dấu hiệu nào để nhận biết một tứ giác là hình thoi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7CDB7-D059-4A8F-8641-2DC1D61D362B}"/>
              </a:ext>
            </a:extLst>
          </p:cNvPr>
          <p:cNvSpPr txBox="1"/>
          <p:nvPr/>
        </p:nvSpPr>
        <p:spPr>
          <a:xfrm>
            <a:off x="3714750" y="1123950"/>
            <a:ext cx="5029200" cy="11620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vi-VN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</a:t>
            </a:r>
            <a:r>
              <a:rPr lang="en-US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HÌNH THOI</a:t>
            </a:r>
            <a:endParaRPr lang="vi-VN" sz="40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75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11393 0.00046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D34D3EC-8C1E-4AC6-AAD7-CF03F661775F}"/>
              </a:ext>
            </a:extLst>
          </p:cNvPr>
          <p:cNvSpPr/>
          <p:nvPr/>
        </p:nvSpPr>
        <p:spPr>
          <a:xfrm>
            <a:off x="1515979" y="24063"/>
            <a:ext cx="3296653" cy="84221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962528" y="24063"/>
            <a:ext cx="1082842" cy="842211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4AE79B0-2D27-498A-9C70-4301034E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050" y="4857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6035D1-929E-4420-9899-8874D6F77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002" y="553530"/>
            <a:ext cx="1740078" cy="1671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FA7B737-746E-45CA-924B-431D2E629600}"/>
                  </a:ext>
                </a:extLst>
              </p:cNvPr>
              <p:cNvSpPr/>
              <p:nvPr/>
            </p:nvSpPr>
            <p:spPr>
              <a:xfrm>
                <a:off x="2379244" y="1041076"/>
                <a:ext cx="7246018" cy="1005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thoi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= 120</a:t>
                </a:r>
                <a:r>
                  <a:rPr lang="en-US" sz="2800" baseline="30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0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aseline="30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Chứng minh tam giác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ABD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 tam giác đều</a:t>
                </a:r>
                <a:endParaRPr lang="vi-VN" sz="280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FA7B737-746E-45CA-924B-431D2E629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44" y="1041076"/>
                <a:ext cx="7246018" cy="1005660"/>
              </a:xfrm>
              <a:prstGeom prst="rect">
                <a:avLst/>
              </a:prstGeom>
              <a:blipFill>
                <a:blip r:embed="rId5"/>
                <a:stretch>
                  <a:fillRect l="-1682" t="-4848" b="-127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8400128-342A-4B06-9470-0C8B3DB236BD}"/>
              </a:ext>
            </a:extLst>
          </p:cNvPr>
          <p:cNvSpPr/>
          <p:nvPr/>
        </p:nvSpPr>
        <p:spPr>
          <a:xfrm>
            <a:off x="4759681" y="2298852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vi-VN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100E79-3BE0-42BF-8632-B2877EC7A4AE}"/>
              </a:ext>
            </a:extLst>
          </p:cNvPr>
          <p:cNvSpPr/>
          <p:nvPr/>
        </p:nvSpPr>
        <p:spPr>
          <a:xfrm>
            <a:off x="1332020" y="2954573"/>
            <a:ext cx="7559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 giác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(vì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ABCD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hình thoi).</a:t>
            </a:r>
            <a:endParaRPr lang="vi-VN" sz="2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B818A8-47C7-4EFE-BC9C-DDF21D24F970}"/>
              </a:ext>
            </a:extLst>
          </p:cNvPr>
          <p:cNvSpPr/>
          <p:nvPr/>
        </p:nvSpPr>
        <p:spPr>
          <a:xfrm>
            <a:off x="1339991" y="3518052"/>
            <a:ext cx="549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 có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tia phân giác của góc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endParaRPr lang="vi-V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5656690-CCE2-4DA2-9021-70DE3DC202BE}"/>
                  </a:ext>
                </a:extLst>
              </p:cNvPr>
              <p:cNvSpPr/>
              <p:nvPr/>
            </p:nvSpPr>
            <p:spPr>
              <a:xfrm>
                <a:off x="2021916" y="3956285"/>
                <a:ext cx="3144964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60</a:t>
                </a:r>
                <a:r>
                  <a:rPr lang="en-US" sz="2800" baseline="30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5656690-CCE2-4DA2-9021-70DE3DC20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916" y="3956285"/>
                <a:ext cx="3144964" cy="700705"/>
              </a:xfrm>
              <a:prstGeom prst="rect">
                <a:avLst/>
              </a:prstGeom>
              <a:blipFill>
                <a:blip r:embed="rId6"/>
                <a:stretch>
                  <a:fillRect r="-2907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A68B051D-0801-40C2-BCFA-F97FD01B708C}"/>
              </a:ext>
            </a:extLst>
          </p:cNvPr>
          <p:cNvSpPr/>
          <p:nvPr/>
        </p:nvSpPr>
        <p:spPr>
          <a:xfrm>
            <a:off x="1333516" y="4527702"/>
            <a:ext cx="5218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Vậy, tam giác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tam giác đều</a:t>
            </a:r>
            <a:endParaRPr lang="vi-VN" sz="2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027C4-F5C8-47AB-80EA-C76431F921FA}"/>
              </a:ext>
            </a:extLst>
          </p:cNvPr>
          <p:cNvGrpSpPr/>
          <p:nvPr/>
        </p:nvGrpSpPr>
        <p:grpSpPr>
          <a:xfrm>
            <a:off x="8907865" y="819020"/>
            <a:ext cx="3284135" cy="2485654"/>
            <a:chOff x="8747444" y="1043609"/>
            <a:chExt cx="3284135" cy="248565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F7CFF1-FCA1-4195-B230-D316E65FA72E}"/>
                </a:ext>
              </a:extLst>
            </p:cNvPr>
            <p:cNvGrpSpPr/>
            <p:nvPr/>
          </p:nvGrpSpPr>
          <p:grpSpPr>
            <a:xfrm>
              <a:off x="8747444" y="1043609"/>
              <a:ext cx="3284135" cy="2485654"/>
              <a:chOff x="8424478" y="1505620"/>
              <a:chExt cx="3284135" cy="3097531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FE9A2ED-F6F4-4432-B588-0E447014C35C}"/>
                  </a:ext>
                </a:extLst>
              </p:cNvPr>
              <p:cNvGrpSpPr/>
              <p:nvPr/>
            </p:nvGrpSpPr>
            <p:grpSpPr>
              <a:xfrm>
                <a:off x="8424478" y="1505620"/>
                <a:ext cx="3284135" cy="3097531"/>
                <a:chOff x="8424478" y="1505620"/>
                <a:chExt cx="3284135" cy="3097531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14F0665-AB0B-4907-9499-620CCCB20C6D}"/>
                    </a:ext>
                  </a:extLst>
                </p:cNvPr>
                <p:cNvCxnSpPr/>
                <p:nvPr/>
              </p:nvCxnSpPr>
              <p:spPr>
                <a:xfrm flipV="1">
                  <a:off x="8616131" y="220304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E7F80830-F2DB-48E9-8D3D-A15C95EB251D}"/>
                    </a:ext>
                  </a:extLst>
                </p:cNvPr>
                <p:cNvCxnSpPr/>
                <p:nvPr/>
              </p:nvCxnSpPr>
              <p:spPr>
                <a:xfrm flipV="1">
                  <a:off x="10009854" y="320593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2BA65162-D594-440B-8AAA-193715D6F14C}"/>
                    </a:ext>
                  </a:extLst>
                </p:cNvPr>
                <p:cNvCxnSpPr/>
                <p:nvPr/>
              </p:nvCxnSpPr>
              <p:spPr>
                <a:xfrm>
                  <a:off x="10017227" y="2203040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A4FCF17D-4271-4A3B-A6F1-2CE83699FBCC}"/>
                    </a:ext>
                  </a:extLst>
                </p:cNvPr>
                <p:cNvCxnSpPr/>
                <p:nvPr/>
              </p:nvCxnSpPr>
              <p:spPr>
                <a:xfrm>
                  <a:off x="8630879" y="3220679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01A1803-7B7E-446F-BE36-95711263228E}"/>
                    </a:ext>
                  </a:extLst>
                </p:cNvPr>
                <p:cNvSpPr txBox="1"/>
                <p:nvPr/>
              </p:nvSpPr>
              <p:spPr>
                <a:xfrm>
                  <a:off x="8424478" y="3239721"/>
                  <a:ext cx="3244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2E1DED9-52D4-4CD0-9E0A-04556D176FB1}"/>
                    </a:ext>
                  </a:extLst>
                </p:cNvPr>
                <p:cNvSpPr txBox="1"/>
                <p:nvPr/>
              </p:nvSpPr>
              <p:spPr>
                <a:xfrm>
                  <a:off x="9837079" y="1505620"/>
                  <a:ext cx="3244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5AB4CF0-EC3B-443E-8BDB-A54535075404}"/>
                    </a:ext>
                  </a:extLst>
                </p:cNvPr>
                <p:cNvSpPr txBox="1"/>
                <p:nvPr/>
              </p:nvSpPr>
              <p:spPr>
                <a:xfrm>
                  <a:off x="11258041" y="3182198"/>
                  <a:ext cx="450572" cy="530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927420C-3A31-4D4E-87BB-4DC8B39E75B7}"/>
                    </a:ext>
                  </a:extLst>
                </p:cNvPr>
                <p:cNvSpPr txBox="1"/>
                <p:nvPr/>
              </p:nvSpPr>
              <p:spPr>
                <a:xfrm>
                  <a:off x="10031607" y="4079931"/>
                  <a:ext cx="3244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F52FE2F-6DB4-408C-8A25-FA4ED894D8D5}"/>
                  </a:ext>
                </a:extLst>
              </p:cNvPr>
              <p:cNvCxnSpPr/>
              <p:nvPr/>
            </p:nvCxnSpPr>
            <p:spPr>
              <a:xfrm>
                <a:off x="10014333" y="2192357"/>
                <a:ext cx="0" cy="202710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294E092-AB6E-4735-B167-9314C5DC7516}"/>
                  </a:ext>
                </a:extLst>
              </p:cNvPr>
              <p:cNvCxnSpPr/>
              <p:nvPr/>
            </p:nvCxnSpPr>
            <p:spPr>
              <a:xfrm>
                <a:off x="8626207" y="3216925"/>
                <a:ext cx="276523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51003C-A587-406C-B6B0-40D1AC39A8B1}"/>
                </a:ext>
              </a:extLst>
            </p:cNvPr>
            <p:cNvSpPr txBox="1"/>
            <p:nvPr/>
          </p:nvSpPr>
          <p:spPr>
            <a:xfrm>
              <a:off x="9480885" y="1732547"/>
              <a:ext cx="882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\</a:t>
              </a:r>
              <a:endParaRPr lang="vi-VN" sz="28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61E771-6ADC-4CDB-BFE2-80B3D43E1EAE}"/>
                </a:ext>
              </a:extLst>
            </p:cNvPr>
            <p:cNvSpPr txBox="1"/>
            <p:nvPr/>
          </p:nvSpPr>
          <p:spPr>
            <a:xfrm>
              <a:off x="10860506" y="2566737"/>
              <a:ext cx="882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\</a:t>
              </a:r>
              <a:endParaRPr lang="vi-VN" sz="28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5165D4-D711-4D96-A54A-BA046983950B}"/>
                </a:ext>
              </a:extLst>
            </p:cNvPr>
            <p:cNvSpPr txBox="1"/>
            <p:nvPr/>
          </p:nvSpPr>
          <p:spPr>
            <a:xfrm>
              <a:off x="10700085" y="1636295"/>
              <a:ext cx="882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/</a:t>
              </a:r>
              <a:endParaRPr lang="vi-VN" sz="28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AE686A-7754-42C7-8507-FC73F5BAD731}"/>
                </a:ext>
              </a:extLst>
            </p:cNvPr>
            <p:cNvSpPr txBox="1"/>
            <p:nvPr/>
          </p:nvSpPr>
          <p:spPr>
            <a:xfrm>
              <a:off x="9512970" y="2566737"/>
              <a:ext cx="882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/</a:t>
              </a:r>
              <a:endParaRPr lang="vi-VN" sz="2800"/>
            </a:p>
          </p:txBody>
        </p:sp>
      </p:grpSp>
    </p:spTree>
    <p:extLst>
      <p:ext uri="{BB962C8B-B14F-4D97-AF65-F5344CB8AC3E}">
        <p14:creationId xmlns:p14="http://schemas.microsoft.com/office/powerpoint/2010/main" val="2832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5" grpId="0"/>
      <p:bldP spid="29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EB23F7-2F72-468B-810B-63D279B12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016193"/>
              </p:ext>
            </p:extLst>
          </p:nvPr>
        </p:nvGraphicFramePr>
        <p:xfrm>
          <a:off x="561975" y="719664"/>
          <a:ext cx="10915650" cy="541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550">
                  <a:extLst>
                    <a:ext uri="{9D8B030D-6E8A-4147-A177-3AD203B41FA5}">
                      <a16:colId xmlns:a16="http://schemas.microsoft.com/office/drawing/2014/main" val="4040049049"/>
                    </a:ext>
                  </a:extLst>
                </a:gridCol>
                <a:gridCol w="3351740">
                  <a:extLst>
                    <a:ext uri="{9D8B030D-6E8A-4147-A177-3AD203B41FA5}">
                      <a16:colId xmlns:a16="http://schemas.microsoft.com/office/drawing/2014/main" val="819620427"/>
                    </a:ext>
                  </a:extLst>
                </a:gridCol>
                <a:gridCol w="3925360">
                  <a:extLst>
                    <a:ext uri="{9D8B030D-6E8A-4147-A177-3AD203B41FA5}">
                      <a16:colId xmlns:a16="http://schemas.microsoft.com/office/drawing/2014/main" val="3744195273"/>
                    </a:ext>
                  </a:extLst>
                </a:gridCol>
              </a:tblGrid>
              <a:tr h="54144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5038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EB0368-6A83-454E-B83A-ACBB0D4E82AD}"/>
              </a:ext>
            </a:extLst>
          </p:cNvPr>
          <p:cNvSpPr txBox="1"/>
          <p:nvPr/>
        </p:nvSpPr>
        <p:spPr>
          <a:xfrm>
            <a:off x="3362325" y="152400"/>
            <a:ext cx="366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</a:t>
            </a:r>
          </a:p>
        </p:txBody>
      </p:sp>
    </p:spTree>
    <p:extLst>
      <p:ext uri="{BB962C8B-B14F-4D97-AF65-F5344CB8AC3E}">
        <p14:creationId xmlns:p14="http://schemas.microsoft.com/office/powerpoint/2010/main" val="342236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 l="-13000" t="-40000" r="-16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65F0D0A-E70A-43E5-B110-CD090CD4BF49}"/>
              </a:ext>
            </a:extLst>
          </p:cNvPr>
          <p:cNvSpPr/>
          <p:nvPr/>
        </p:nvSpPr>
        <p:spPr>
          <a:xfrm>
            <a:off x="1573129" y="62163"/>
            <a:ext cx="5932571" cy="84221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8A0993A5-AF1F-4600-9627-94200A0AD719}"/>
              </a:ext>
            </a:extLst>
          </p:cNvPr>
          <p:cNvSpPr/>
          <p:nvPr/>
        </p:nvSpPr>
        <p:spPr>
          <a:xfrm>
            <a:off x="848228" y="62163"/>
            <a:ext cx="1475872" cy="842211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CC78E-33A9-4CBE-A060-386276D76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439" r="969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274" y="1163982"/>
            <a:ext cx="1253220" cy="6648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47EA9440-3C90-46EA-91D0-522A6A7B3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0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9FC56A-06BD-46A2-8644-4FE0D8D7E2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827113"/>
              </p:ext>
            </p:extLst>
          </p:nvPr>
        </p:nvGraphicFramePr>
        <p:xfrm>
          <a:off x="8724900" y="1219200"/>
          <a:ext cx="2667000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Bitmap Image" r:id="rId6" imgW="1533739" imgH="1028844" progId="Paint.Picture">
                  <p:embed/>
                </p:oleObj>
              </mc:Choice>
              <mc:Fallback>
                <p:oleObj name="Bitmap Image" r:id="rId6" imgW="1533739" imgH="102884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4900" y="1219200"/>
                        <a:ext cx="2667000" cy="178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D1CCAB3-2062-475D-830C-90A63DF4EDB5}"/>
              </a:ext>
            </a:extLst>
          </p:cNvPr>
          <p:cNvSpPr/>
          <p:nvPr/>
        </p:nvSpPr>
        <p:spPr>
          <a:xfrm>
            <a:off x="2146754" y="1282184"/>
            <a:ext cx="3006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i="1">
                <a:latin typeface="Times New Roman" panose="02020603050405020304" pitchFamily="18" charset="0"/>
                <a:ea typeface="Calibri" panose="020F0502020204030204" pitchFamily="34" charset="0"/>
              </a:rPr>
              <a:t>SGK trang 114</a:t>
            </a:r>
            <a:endParaRPr lang="vi-VN" sz="2800" b="1" i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246531-4F85-4BF3-BF57-D9754AD181B5}"/>
              </a:ext>
            </a:extLst>
          </p:cNvPr>
          <p:cNvSpPr/>
          <p:nvPr/>
        </p:nvSpPr>
        <p:spPr>
          <a:xfrm>
            <a:off x="898358" y="1909500"/>
            <a:ext cx="7156495" cy="142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Cho hình bình hành ABCD có hai cạnh kề AB và BC bằng nhau,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 có phải là hình thoi hay không?</a:t>
            </a:r>
            <a:endParaRPr lang="vi-VN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5BB4A-79B6-4FC6-9489-1557257BC008}"/>
              </a:ext>
            </a:extLst>
          </p:cNvPr>
          <p:cNvSpPr/>
          <p:nvPr/>
        </p:nvSpPr>
        <p:spPr>
          <a:xfrm>
            <a:off x="914400" y="3467589"/>
            <a:ext cx="7156495" cy="976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Cho hình bình hành ABCD có hai đường chéo AC và BD vuông góc với nhau </a:t>
            </a:r>
            <a:r>
              <a:rPr lang="en-US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60).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473D89-8524-44A8-934E-1967302F0DF2}"/>
              </a:ext>
            </a:extLst>
          </p:cNvPr>
          <p:cNvSpPr/>
          <p:nvPr/>
        </p:nvSpPr>
        <p:spPr>
          <a:xfrm>
            <a:off x="1622258" y="4521414"/>
            <a:ext cx="64950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9755" algn="l"/>
              </a:tabLs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thẳng AC có phải là đường trung trực của đoạn thẳng BD hay không?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 có phải hình thoi hay không?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2A6E7F-C373-457D-A8A4-FEFC6C97CCF2}"/>
              </a:ext>
            </a:extLst>
          </p:cNvPr>
          <p:cNvSpPr/>
          <p:nvPr/>
        </p:nvSpPr>
        <p:spPr>
          <a:xfrm>
            <a:off x="8534400" y="3942675"/>
            <a:ext cx="3497179" cy="21891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Nhóm 1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phần a) của HĐ3</a:t>
            </a:r>
            <a:endParaRPr lang="vi-VN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Nhóm 2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phần b) của HĐ3</a:t>
            </a:r>
            <a:endParaRPr lang="vi-VN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CC9CBF-65D9-4176-AF44-6B4815D51872}"/>
              </a:ext>
            </a:extLst>
          </p:cNvPr>
          <p:cNvSpPr/>
          <p:nvPr/>
        </p:nvSpPr>
        <p:spPr>
          <a:xfrm>
            <a:off x="8691932" y="3319532"/>
            <a:ext cx="300658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800" b="1" i="1">
                <a:latin typeface="Times New Roman" panose="02020603050405020304" pitchFamily="18" charset="0"/>
                <a:ea typeface="Calibri" panose="020F0502020204030204" pitchFamily="34" charset="0"/>
              </a:rPr>
              <a:t>Hoạt động nhóm</a:t>
            </a:r>
            <a:endParaRPr lang="vi-VN" sz="2800" b="1" i="1"/>
          </a:p>
        </p:txBody>
      </p:sp>
    </p:spTree>
    <p:extLst>
      <p:ext uri="{BB962C8B-B14F-4D97-AF65-F5344CB8AC3E}">
        <p14:creationId xmlns:p14="http://schemas.microsoft.com/office/powerpoint/2010/main" val="1709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 l="-13000" t="-40000" r="-16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65F0D0A-E70A-43E5-B110-CD090CD4BF49}"/>
              </a:ext>
            </a:extLst>
          </p:cNvPr>
          <p:cNvSpPr/>
          <p:nvPr/>
        </p:nvSpPr>
        <p:spPr>
          <a:xfrm>
            <a:off x="1573129" y="62163"/>
            <a:ext cx="5932571" cy="84221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8A0993A5-AF1F-4600-9627-94200A0AD719}"/>
              </a:ext>
            </a:extLst>
          </p:cNvPr>
          <p:cNvSpPr/>
          <p:nvPr/>
        </p:nvSpPr>
        <p:spPr>
          <a:xfrm>
            <a:off x="848228" y="62163"/>
            <a:ext cx="1475872" cy="842211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7EA9440-3C90-46EA-91D0-522A6A7B3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0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9FC56A-06BD-46A2-8644-4FE0D8D7E2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671651"/>
              </p:ext>
            </p:extLst>
          </p:nvPr>
        </p:nvGraphicFramePr>
        <p:xfrm>
          <a:off x="8172928" y="1684421"/>
          <a:ext cx="3074593" cy="205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Bitmap Image" r:id="rId4" imgW="1533739" imgH="1028844" progId="Paint.Picture">
                  <p:embed/>
                </p:oleObj>
              </mc:Choice>
              <mc:Fallback>
                <p:oleObj name="Bitmap Image" r:id="rId4" imgW="1533739" imgH="1028844" progId="Paint.Pictur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F9FC56A-06BD-46A2-8644-4FE0D8D7E2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928" y="1684421"/>
                        <a:ext cx="3074593" cy="20533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5F98A5BA-525F-4CB4-A8CE-876993493983}"/>
              </a:ext>
            </a:extLst>
          </p:cNvPr>
          <p:cNvSpPr/>
          <p:nvPr/>
        </p:nvSpPr>
        <p:spPr>
          <a:xfrm>
            <a:off x="4131031" y="1298227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 giải</a:t>
            </a:r>
            <a:endParaRPr lang="vi-VN" sz="2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D9CD9B-B1F5-42D0-BFBF-BDE626F8B889}"/>
              </a:ext>
            </a:extLst>
          </p:cNvPr>
          <p:cNvSpPr/>
          <p:nvPr/>
        </p:nvSpPr>
        <p:spPr>
          <a:xfrm>
            <a:off x="1660357" y="1901437"/>
            <a:ext cx="6456947" cy="273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hình bình hành ABCD</a:t>
            </a:r>
            <a:endParaRPr lang="vi-VN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Có: AB = BC (gt)                              (1)</a:t>
            </a:r>
            <a:endParaRPr lang="vi-VN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= DC và BC = AD (tính chất)     (2)</a:t>
            </a:r>
            <a:endParaRPr lang="vi-VN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(1) và (2) suy ra AB = BC = DC = AD</a:t>
            </a:r>
            <a:endParaRPr lang="vi-VN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 ABCD là hình thoi</a:t>
            </a:r>
            <a:endParaRPr lang="vi-VN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5F2A1A-0FBE-4A8D-AC07-F43FB725B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439" r="969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274" y="1163982"/>
            <a:ext cx="1253220" cy="6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65F0D0A-E70A-43E5-B110-CD090CD4BF49}"/>
              </a:ext>
            </a:extLst>
          </p:cNvPr>
          <p:cNvSpPr/>
          <p:nvPr/>
        </p:nvSpPr>
        <p:spPr>
          <a:xfrm>
            <a:off x="1573129" y="62163"/>
            <a:ext cx="5932571" cy="84221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8A0993A5-AF1F-4600-9627-94200A0AD719}"/>
              </a:ext>
            </a:extLst>
          </p:cNvPr>
          <p:cNvSpPr/>
          <p:nvPr/>
        </p:nvSpPr>
        <p:spPr>
          <a:xfrm>
            <a:off x="848228" y="62163"/>
            <a:ext cx="1475872" cy="842211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7EA9440-3C90-46EA-91D0-522A6A7B3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0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9FC56A-06BD-46A2-8644-4FE0D8D7E2F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172928" y="1684421"/>
          <a:ext cx="3074593" cy="205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Bitmap Image" r:id="rId3" imgW="1533739" imgH="1028844" progId="Paint.Picture">
                  <p:embed/>
                </p:oleObj>
              </mc:Choice>
              <mc:Fallback>
                <p:oleObj name="Bitmap Image" r:id="rId3" imgW="1533739" imgH="1028844" progId="Paint.Pictur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F9FC56A-06BD-46A2-8644-4FE0D8D7E2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928" y="1684421"/>
                        <a:ext cx="3074593" cy="20533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5F98A5BA-525F-4CB4-A8CE-876993493983}"/>
              </a:ext>
            </a:extLst>
          </p:cNvPr>
          <p:cNvSpPr/>
          <p:nvPr/>
        </p:nvSpPr>
        <p:spPr>
          <a:xfrm>
            <a:off x="4131031" y="1298227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 giải</a:t>
            </a:r>
            <a:endParaRPr lang="vi-VN" sz="2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5F2A1A-0FBE-4A8D-AC07-F43FB725B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439" r="969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274" y="1163982"/>
            <a:ext cx="1253220" cy="6648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AF8230E-529D-48A5-BF91-E560D056469C}"/>
              </a:ext>
            </a:extLst>
          </p:cNvPr>
          <p:cNvSpPr/>
          <p:nvPr/>
        </p:nvSpPr>
        <p:spPr>
          <a:xfrm>
            <a:off x="1083031" y="1821447"/>
            <a:ext cx="6096000" cy="48533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= OB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(3)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⊥ DB = O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(4)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BD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ra: AD = AB; CD = CB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AD = BC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 = AB = BC = CD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ABCD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thoi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40000" r="-16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65F0D0A-E70A-43E5-B110-CD090CD4BF49}"/>
              </a:ext>
            </a:extLst>
          </p:cNvPr>
          <p:cNvSpPr/>
          <p:nvPr/>
        </p:nvSpPr>
        <p:spPr>
          <a:xfrm>
            <a:off x="1573129" y="62163"/>
            <a:ext cx="5932571" cy="84221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8A0993A5-AF1F-4600-9627-94200A0AD719}"/>
              </a:ext>
            </a:extLst>
          </p:cNvPr>
          <p:cNvSpPr/>
          <p:nvPr/>
        </p:nvSpPr>
        <p:spPr>
          <a:xfrm>
            <a:off x="848228" y="62163"/>
            <a:ext cx="1475872" cy="842211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7EA9440-3C90-46EA-91D0-522A6A7B3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0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531ED-B49A-446D-92D0-79C5692E13E8}"/>
              </a:ext>
            </a:extLst>
          </p:cNvPr>
          <p:cNvSpPr/>
          <p:nvPr/>
        </p:nvSpPr>
        <p:spPr>
          <a:xfrm>
            <a:off x="1132386" y="1707885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Ghi nhớ: </a:t>
            </a:r>
            <a:endParaRPr lang="vi-VN" sz="2800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1FFEF6-B964-412F-A6F9-B14AFB2AC711}"/>
              </a:ext>
            </a:extLst>
          </p:cNvPr>
          <p:cNvGrpSpPr/>
          <p:nvPr/>
        </p:nvGrpSpPr>
        <p:grpSpPr>
          <a:xfrm>
            <a:off x="543426" y="2218121"/>
            <a:ext cx="10990848" cy="2234969"/>
            <a:chOff x="0" y="1776585"/>
            <a:chExt cx="9803732" cy="223496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B0F318A-6704-4F8A-9BD9-85DEE2B98B7A}"/>
                </a:ext>
              </a:extLst>
            </p:cNvPr>
            <p:cNvGrpSpPr/>
            <p:nvPr/>
          </p:nvGrpSpPr>
          <p:grpSpPr>
            <a:xfrm>
              <a:off x="0" y="1776585"/>
              <a:ext cx="9755605" cy="1952826"/>
              <a:chOff x="-157227" y="2625290"/>
              <a:chExt cx="15116705" cy="278595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FEEAFFD-A247-4C28-B1A7-13F22C9E4854}"/>
                  </a:ext>
                </a:extLst>
              </p:cNvPr>
              <p:cNvSpPr/>
              <p:nvPr/>
            </p:nvSpPr>
            <p:spPr>
              <a:xfrm>
                <a:off x="101596" y="2728686"/>
                <a:ext cx="14857882" cy="26825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D5C3AC0-5ED0-4414-87FD-8EB97CB94C7B}"/>
                  </a:ext>
                </a:extLst>
              </p:cNvPr>
              <p:cNvSpPr/>
              <p:nvPr/>
            </p:nvSpPr>
            <p:spPr>
              <a:xfrm>
                <a:off x="101596" y="2714172"/>
                <a:ext cx="14857882" cy="714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14794F3-290B-4D6A-ABD1-BE5C44C63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EBF4CC-08CB-487A-9025-EB431CE4B8F8}"/>
                </a:ext>
              </a:extLst>
            </p:cNvPr>
            <p:cNvSpPr txBox="1"/>
            <p:nvPr/>
          </p:nvSpPr>
          <p:spPr>
            <a:xfrm>
              <a:off x="256674" y="2626559"/>
              <a:ext cx="95470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a) Hình bình hành có hai cạnh kề bằng nhau là hình thoi.</a:t>
              </a:r>
              <a:br>
                <a:rPr lang="en-US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b) Hình bình hành có hai đường chéo vuông góc với nhau là hình thoi.</a:t>
              </a:r>
              <a:endParaRPr lang="vi-VN"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40000" r="-16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65F0D0A-E70A-43E5-B110-CD090CD4BF49}"/>
              </a:ext>
            </a:extLst>
          </p:cNvPr>
          <p:cNvSpPr/>
          <p:nvPr/>
        </p:nvSpPr>
        <p:spPr>
          <a:xfrm>
            <a:off x="1573129" y="62163"/>
            <a:ext cx="5932571" cy="84221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8A0993A5-AF1F-4600-9627-94200A0AD719}"/>
              </a:ext>
            </a:extLst>
          </p:cNvPr>
          <p:cNvSpPr/>
          <p:nvPr/>
        </p:nvSpPr>
        <p:spPr>
          <a:xfrm>
            <a:off x="848228" y="62163"/>
            <a:ext cx="1475872" cy="842211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7EA9440-3C90-46EA-91D0-522A6A7B3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0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4C2BA074-9D8D-41A8-A1A2-7003A8F596DF}"/>
              </a:ext>
            </a:extLst>
          </p:cNvPr>
          <p:cNvSpPr/>
          <p:nvPr/>
        </p:nvSpPr>
        <p:spPr>
          <a:xfrm>
            <a:off x="501481" y="1275839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31D51F-2730-41F0-83A5-49619BE9E4E9}"/>
              </a:ext>
            </a:extLst>
          </p:cNvPr>
          <p:cNvSpPr/>
          <p:nvPr/>
        </p:nvSpPr>
        <p:spPr>
          <a:xfrm>
            <a:off x="2406316" y="1202703"/>
            <a:ext cx="8935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(SGK-tr115)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ABC vuông tại A. Các điểm M, N lần lượt thuộc tia đối của tia AB, AC sao cho AM = AB, AN = AC. Chứng minh tứ giác BCMN là hình thoi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5DF9E-3150-443D-9C97-72D27F8993AA}"/>
              </a:ext>
            </a:extLst>
          </p:cNvPr>
          <p:cNvSpPr/>
          <p:nvPr/>
        </p:nvSpPr>
        <p:spPr>
          <a:xfrm>
            <a:off x="4647608" y="2570278"/>
            <a:ext cx="2101071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US" sz="28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vi-VN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0D8C5B-4724-4727-86CD-025BEB00BE6A}"/>
              </a:ext>
            </a:extLst>
          </p:cNvPr>
          <p:cNvSpPr/>
          <p:nvPr/>
        </p:nvSpPr>
        <p:spPr>
          <a:xfrm>
            <a:off x="1028699" y="3095685"/>
            <a:ext cx="7748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 giác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BCMN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trung điểm của cả hai đường chéo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CN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BCMN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9705E1-2E35-418A-9213-5087EEA75192}"/>
              </a:ext>
            </a:extLst>
          </p:cNvPr>
          <p:cNvGrpSpPr/>
          <p:nvPr/>
        </p:nvGrpSpPr>
        <p:grpSpPr>
          <a:xfrm>
            <a:off x="8983579" y="1990094"/>
            <a:ext cx="2999873" cy="2421485"/>
            <a:chOff x="8699317" y="1990094"/>
            <a:chExt cx="3284135" cy="25890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05411B-DFB7-4B59-8004-1516676BFB0B}"/>
                </a:ext>
              </a:extLst>
            </p:cNvPr>
            <p:cNvGrpSpPr/>
            <p:nvPr/>
          </p:nvGrpSpPr>
          <p:grpSpPr>
            <a:xfrm>
              <a:off x="8699317" y="1990094"/>
              <a:ext cx="3284135" cy="2589010"/>
              <a:chOff x="8747444" y="1043609"/>
              <a:chExt cx="3284135" cy="258901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71B6F57-D364-4F2D-975C-B025966117CA}"/>
                  </a:ext>
                </a:extLst>
              </p:cNvPr>
              <p:cNvGrpSpPr/>
              <p:nvPr/>
            </p:nvGrpSpPr>
            <p:grpSpPr>
              <a:xfrm>
                <a:off x="8747444" y="1043609"/>
                <a:ext cx="3284135" cy="2589010"/>
                <a:chOff x="8424478" y="1505620"/>
                <a:chExt cx="3284135" cy="3226329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86BBF49-4142-455C-A4EC-2A9A88474E81}"/>
                    </a:ext>
                  </a:extLst>
                </p:cNvPr>
                <p:cNvGrpSpPr/>
                <p:nvPr/>
              </p:nvGrpSpPr>
              <p:grpSpPr>
                <a:xfrm>
                  <a:off x="8424478" y="1505620"/>
                  <a:ext cx="3284135" cy="3226329"/>
                  <a:chOff x="8424478" y="1505620"/>
                  <a:chExt cx="3284135" cy="3226329"/>
                </a:xfrm>
              </p:grpSpPr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45D69587-7860-4B9D-879B-3F9C13FD483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616131" y="2203040"/>
                    <a:ext cx="1401096" cy="101763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4BB9010B-31A4-4DAD-91A9-AB75703B19B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009854" y="3205930"/>
                    <a:ext cx="1401096" cy="101763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889236CA-1B76-4535-9009-582F42A847C8}"/>
                      </a:ext>
                    </a:extLst>
                  </p:cNvPr>
                  <p:cNvCxnSpPr/>
                  <p:nvPr/>
                </p:nvCxnSpPr>
                <p:spPr>
                  <a:xfrm>
                    <a:off x="10017227" y="2203040"/>
                    <a:ext cx="1386349" cy="101026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ACB33254-6384-469C-9679-4F42D800F0C3}"/>
                      </a:ext>
                    </a:extLst>
                  </p:cNvPr>
                  <p:cNvCxnSpPr/>
                  <p:nvPr/>
                </p:nvCxnSpPr>
                <p:spPr>
                  <a:xfrm>
                    <a:off x="8630879" y="3220679"/>
                    <a:ext cx="1386349" cy="101026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DAA1B016-61F6-404B-B19F-941216277830}"/>
                      </a:ext>
                    </a:extLst>
                  </p:cNvPr>
                  <p:cNvSpPr txBox="1"/>
                  <p:nvPr/>
                </p:nvSpPr>
                <p:spPr>
                  <a:xfrm>
                    <a:off x="8424478" y="3239721"/>
                    <a:ext cx="324464" cy="652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endParaRPr lang="vi-VN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EF10F17-7CCF-435C-8325-A9B4E277E6CE}"/>
                      </a:ext>
                    </a:extLst>
                  </p:cNvPr>
                  <p:cNvSpPr txBox="1"/>
                  <p:nvPr/>
                </p:nvSpPr>
                <p:spPr>
                  <a:xfrm>
                    <a:off x="9837079" y="1505620"/>
                    <a:ext cx="324464" cy="652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endParaRPr lang="vi-VN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69A2A3D-93CC-4A3D-842B-DB091A4051CE}"/>
                      </a:ext>
                    </a:extLst>
                  </p:cNvPr>
                  <p:cNvSpPr txBox="1"/>
                  <p:nvPr/>
                </p:nvSpPr>
                <p:spPr>
                  <a:xfrm>
                    <a:off x="11258041" y="3182198"/>
                    <a:ext cx="450572" cy="652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vi-VN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ECDD4E5-CE3B-41AC-BD34-1EB9F94DB76A}"/>
                      </a:ext>
                    </a:extLst>
                  </p:cNvPr>
                  <p:cNvSpPr txBox="1"/>
                  <p:nvPr/>
                </p:nvSpPr>
                <p:spPr>
                  <a:xfrm>
                    <a:off x="10031607" y="4079931"/>
                    <a:ext cx="324464" cy="652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endParaRPr lang="vi-VN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B113258-47C9-4F7B-B99D-A2F163AF4B15}"/>
                      </a:ext>
                    </a:extLst>
                  </p:cNvPr>
                  <p:cNvSpPr txBox="1"/>
                  <p:nvPr/>
                </p:nvSpPr>
                <p:spPr>
                  <a:xfrm>
                    <a:off x="10029584" y="3244844"/>
                    <a:ext cx="324464" cy="652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vi-VN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4504A7E-D963-4129-8C77-6096778ABA6E}"/>
                    </a:ext>
                  </a:extLst>
                </p:cNvPr>
                <p:cNvCxnSpPr/>
                <p:nvPr/>
              </p:nvCxnSpPr>
              <p:spPr>
                <a:xfrm>
                  <a:off x="10014333" y="2192357"/>
                  <a:ext cx="0" cy="202710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755BAAC-4594-437C-959C-2DC95048E5CD}"/>
                    </a:ext>
                  </a:extLst>
                </p:cNvPr>
                <p:cNvCxnSpPr/>
                <p:nvPr/>
              </p:nvCxnSpPr>
              <p:spPr>
                <a:xfrm>
                  <a:off x="8626207" y="3216925"/>
                  <a:ext cx="27652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A76230-4437-4FAC-ADF4-81C8C5518AB7}"/>
                  </a:ext>
                </a:extLst>
              </p:cNvPr>
              <p:cNvSpPr txBox="1"/>
              <p:nvPr/>
            </p:nvSpPr>
            <p:spPr>
              <a:xfrm>
                <a:off x="10138610" y="1764631"/>
                <a:ext cx="6256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=</a:t>
                </a:r>
                <a:endParaRPr lang="vi-VN" sz="28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D21452-0435-45D7-AAD8-D278A51853B8}"/>
                  </a:ext>
                </a:extLst>
              </p:cNvPr>
              <p:cNvSpPr txBox="1"/>
              <p:nvPr/>
            </p:nvSpPr>
            <p:spPr>
              <a:xfrm>
                <a:off x="10138611" y="2486527"/>
                <a:ext cx="882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=</a:t>
                </a:r>
                <a:endParaRPr lang="vi-VN" sz="28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2B7679-C8C6-4DEA-A1F6-F5EAE08058F8}"/>
                  </a:ext>
                </a:extLst>
              </p:cNvPr>
              <p:cNvSpPr txBox="1"/>
              <p:nvPr/>
            </p:nvSpPr>
            <p:spPr>
              <a:xfrm>
                <a:off x="10716127" y="2133601"/>
                <a:ext cx="5133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/</a:t>
                </a:r>
                <a:endParaRPr lang="vi-VN" sz="28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3D8B1E-EA8A-41B7-89B7-ED7DAB4801E6}"/>
                  </a:ext>
                </a:extLst>
              </p:cNvPr>
              <p:cNvSpPr txBox="1"/>
              <p:nvPr/>
            </p:nvSpPr>
            <p:spPr>
              <a:xfrm>
                <a:off x="9753602" y="2165684"/>
                <a:ext cx="3689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/</a:t>
                </a:r>
                <a:endParaRPr lang="vi-VN" sz="2800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EDB7BB4-0EB7-4E4C-ABF5-1C0975CCCDAA}"/>
                </a:ext>
              </a:extLst>
            </p:cNvPr>
            <p:cNvSpPr/>
            <p:nvPr/>
          </p:nvSpPr>
          <p:spPr>
            <a:xfrm>
              <a:off x="10284509" y="3208421"/>
              <a:ext cx="176464" cy="1443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7DF690-57B4-4DD1-98B1-E49812196CDD}"/>
                  </a:ext>
                </a:extLst>
              </p:cNvPr>
              <p:cNvSpPr/>
              <p:nvPr/>
            </p:nvSpPr>
            <p:spPr>
              <a:xfrm>
                <a:off x="1320799" y="4010085"/>
                <a:ext cx="9258301" cy="676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tam giác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tại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90</a:t>
                </a:r>
                <a:r>
                  <a:rPr lang="en-US" sz="2800" baseline="30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BM ⊥ CN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7DF690-57B4-4DD1-98B1-E49812196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799" y="4010085"/>
                <a:ext cx="9258301" cy="676532"/>
              </a:xfrm>
              <a:prstGeom prst="rect">
                <a:avLst/>
              </a:prstGeom>
              <a:blipFill>
                <a:blip r:embed="rId3"/>
                <a:stretch>
                  <a:fillRect l="-1383" b="-243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447B59CC-8CAC-408D-B4D5-E032F0299364}"/>
              </a:ext>
            </a:extLst>
          </p:cNvPr>
          <p:cNvSpPr/>
          <p:nvPr/>
        </p:nvSpPr>
        <p:spPr>
          <a:xfrm>
            <a:off x="1371599" y="4693457"/>
            <a:ext cx="10909301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bình hành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BCMN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hai đường chéo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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CN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BCMN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thoi.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3" grpId="0"/>
      <p:bldP spid="25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41000" r="-1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65F0D0A-E70A-43E5-B110-CD090CD4BF49}"/>
              </a:ext>
            </a:extLst>
          </p:cNvPr>
          <p:cNvSpPr/>
          <p:nvPr/>
        </p:nvSpPr>
        <p:spPr>
          <a:xfrm>
            <a:off x="1573129" y="62163"/>
            <a:ext cx="5932571" cy="84221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8A0993A5-AF1F-4600-9627-94200A0AD719}"/>
              </a:ext>
            </a:extLst>
          </p:cNvPr>
          <p:cNvSpPr/>
          <p:nvPr/>
        </p:nvSpPr>
        <p:spPr>
          <a:xfrm>
            <a:off x="848228" y="62163"/>
            <a:ext cx="1475872" cy="842211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7EA9440-3C90-46EA-91D0-522A6A7B3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0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8EC00B-7D0A-4C49-85A1-33042F52C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3" y="812934"/>
            <a:ext cx="1371601" cy="15264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16BD92-E8FA-41C3-8546-DFDAAF7FCE52}"/>
              </a:ext>
            </a:extLst>
          </p:cNvPr>
          <p:cNvSpPr/>
          <p:nvPr/>
        </p:nvSpPr>
        <p:spPr>
          <a:xfrm>
            <a:off x="1457157" y="1174630"/>
            <a:ext cx="9502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 tam giác ABC cân tại A có M là trung điểm BC. Trên tia đối của tia MA lấy điểm N sao cho MN = MA. 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Chứng minh tứ giác ABNC là hình thoi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E9DF32-E111-4B00-B3C0-C80EFC2071C6}"/>
              </a:ext>
            </a:extLst>
          </p:cNvPr>
          <p:cNvSpPr/>
          <p:nvPr/>
        </p:nvSpPr>
        <p:spPr>
          <a:xfrm>
            <a:off x="4933136" y="2468297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vi-VN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9EEC11-0E2E-49DC-A727-7A09534BCA35}"/>
              </a:ext>
            </a:extLst>
          </p:cNvPr>
          <p:cNvSpPr/>
          <p:nvPr/>
        </p:nvSpPr>
        <p:spPr>
          <a:xfrm>
            <a:off x="584199" y="2884588"/>
            <a:ext cx="8710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 giác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ABNC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trung điểm của cả hai đường chéo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BC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ABNC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hình bình hành.</a:t>
            </a:r>
            <a:endParaRPr lang="vi-VN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32635-D88F-4A41-8BB0-D23E21F84EE4}"/>
              </a:ext>
            </a:extLst>
          </p:cNvPr>
          <p:cNvSpPr/>
          <p:nvPr/>
        </p:nvSpPr>
        <p:spPr>
          <a:xfrm>
            <a:off x="1165726" y="3739413"/>
            <a:ext cx="10464801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tam giác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 tại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có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trung tuyến nên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 là đường cao A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i="1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AN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 BC</a:t>
            </a:r>
            <a:endParaRPr lang="vi-VN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bình hành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ABNC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hai đường chéo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BC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 góc với nhau nên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ABNC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hình thoi</a:t>
            </a:r>
            <a:endParaRPr lang="vi-VN" sz="280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FB1DA46-21A3-4FA4-908E-F2875DEA4C89}"/>
              </a:ext>
            </a:extLst>
          </p:cNvPr>
          <p:cNvSpPr/>
          <p:nvPr/>
        </p:nvSpPr>
        <p:spPr>
          <a:xfrm>
            <a:off x="1339516" y="5566611"/>
            <a:ext cx="1645920" cy="946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/>
              <a:t>Chú ý:</a:t>
            </a:r>
            <a:endParaRPr lang="vi-VN" sz="3200" u="sng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2DBB8D-058E-4998-90A4-8D165E4390E1}"/>
              </a:ext>
            </a:extLst>
          </p:cNvPr>
          <p:cNvSpPr/>
          <p:nvPr/>
        </p:nvSpPr>
        <p:spPr>
          <a:xfrm>
            <a:off x="3015917" y="5488088"/>
            <a:ext cx="85344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bình hành có một đường chéo là phân giác của một góc là hình thoi</a:t>
            </a:r>
            <a:endParaRPr lang="vi-VN" sz="3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BBD89B-C59A-4201-ABFF-9854EF00039D}"/>
              </a:ext>
            </a:extLst>
          </p:cNvPr>
          <p:cNvGrpSpPr/>
          <p:nvPr/>
        </p:nvGrpSpPr>
        <p:grpSpPr>
          <a:xfrm>
            <a:off x="8379327" y="1532225"/>
            <a:ext cx="3812673" cy="2125375"/>
            <a:chOff x="8747444" y="1215128"/>
            <a:chExt cx="3284135" cy="245368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A70403-5CE3-4747-AE9D-293A8E09D595}"/>
                </a:ext>
              </a:extLst>
            </p:cNvPr>
            <p:cNvGrpSpPr/>
            <p:nvPr/>
          </p:nvGrpSpPr>
          <p:grpSpPr>
            <a:xfrm>
              <a:off x="8747444" y="1215128"/>
              <a:ext cx="3284135" cy="2453689"/>
              <a:chOff x="8424478" y="1719361"/>
              <a:chExt cx="3284135" cy="305769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270DE10-47A8-426D-8CAF-50E2803E03D8}"/>
                  </a:ext>
                </a:extLst>
              </p:cNvPr>
              <p:cNvGrpSpPr/>
              <p:nvPr/>
            </p:nvGrpSpPr>
            <p:grpSpPr>
              <a:xfrm>
                <a:off x="8424478" y="1719361"/>
                <a:ext cx="3284135" cy="3057696"/>
                <a:chOff x="8424478" y="1719361"/>
                <a:chExt cx="3284135" cy="3057696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F7761CF4-D0C2-4E5A-811E-A31D1256AEC0}"/>
                    </a:ext>
                  </a:extLst>
                </p:cNvPr>
                <p:cNvCxnSpPr/>
                <p:nvPr/>
              </p:nvCxnSpPr>
              <p:spPr>
                <a:xfrm flipV="1">
                  <a:off x="8616131" y="220304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22BF15B-29CD-4A2D-A551-01DB09EF46E1}"/>
                    </a:ext>
                  </a:extLst>
                </p:cNvPr>
                <p:cNvCxnSpPr/>
                <p:nvPr/>
              </p:nvCxnSpPr>
              <p:spPr>
                <a:xfrm flipV="1">
                  <a:off x="10009854" y="320593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9E2588C-7CBE-48FD-8B20-B3E32B848F16}"/>
                    </a:ext>
                  </a:extLst>
                </p:cNvPr>
                <p:cNvCxnSpPr/>
                <p:nvPr/>
              </p:nvCxnSpPr>
              <p:spPr>
                <a:xfrm>
                  <a:off x="10017227" y="2203040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923BB0B-BE7A-4F52-AD1C-8316B9D2C5E8}"/>
                    </a:ext>
                  </a:extLst>
                </p:cNvPr>
                <p:cNvCxnSpPr/>
                <p:nvPr/>
              </p:nvCxnSpPr>
              <p:spPr>
                <a:xfrm>
                  <a:off x="8630879" y="3220679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5D6AAEF-D9A0-43E4-AD14-831DB40A171D}"/>
                    </a:ext>
                  </a:extLst>
                </p:cNvPr>
                <p:cNvSpPr txBox="1"/>
                <p:nvPr/>
              </p:nvSpPr>
              <p:spPr>
                <a:xfrm>
                  <a:off x="8424478" y="3239720"/>
                  <a:ext cx="324464" cy="697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6E209EB-520D-4CF8-85CF-859531F0E6A5}"/>
                    </a:ext>
                  </a:extLst>
                </p:cNvPr>
                <p:cNvSpPr txBox="1"/>
                <p:nvPr/>
              </p:nvSpPr>
              <p:spPr>
                <a:xfrm>
                  <a:off x="10058170" y="1719361"/>
                  <a:ext cx="324464" cy="652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8FD4ADA-8CF0-483D-A80B-2639E32B0CF1}"/>
                    </a:ext>
                  </a:extLst>
                </p:cNvPr>
                <p:cNvSpPr txBox="1"/>
                <p:nvPr/>
              </p:nvSpPr>
              <p:spPr>
                <a:xfrm>
                  <a:off x="11258041" y="3182198"/>
                  <a:ext cx="450572" cy="697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DC16C2F-CD14-490F-9C11-C435009275EA}"/>
                    </a:ext>
                  </a:extLst>
                </p:cNvPr>
                <p:cNvSpPr txBox="1"/>
                <p:nvPr/>
              </p:nvSpPr>
              <p:spPr>
                <a:xfrm>
                  <a:off x="10031607" y="4079931"/>
                  <a:ext cx="324464" cy="697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6B5A55D-74A5-4DAF-A8CD-1E2F87548F49}"/>
                    </a:ext>
                  </a:extLst>
                </p:cNvPr>
                <p:cNvSpPr txBox="1"/>
                <p:nvPr/>
              </p:nvSpPr>
              <p:spPr>
                <a:xfrm>
                  <a:off x="10029584" y="3244844"/>
                  <a:ext cx="324464" cy="697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4A2B619-FA3C-4995-BA52-E3A990C997BB}"/>
                  </a:ext>
                </a:extLst>
              </p:cNvPr>
              <p:cNvCxnSpPr/>
              <p:nvPr/>
            </p:nvCxnSpPr>
            <p:spPr>
              <a:xfrm>
                <a:off x="10014333" y="2192357"/>
                <a:ext cx="0" cy="202710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5D43189-A47E-4F20-996A-A371E20A8D57}"/>
                  </a:ext>
                </a:extLst>
              </p:cNvPr>
              <p:cNvCxnSpPr/>
              <p:nvPr/>
            </p:nvCxnSpPr>
            <p:spPr>
              <a:xfrm>
                <a:off x="8626207" y="3216925"/>
                <a:ext cx="276523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A52077-D368-4306-9B58-82605313F208}"/>
                </a:ext>
              </a:extLst>
            </p:cNvPr>
            <p:cNvSpPr txBox="1"/>
            <p:nvPr/>
          </p:nvSpPr>
          <p:spPr>
            <a:xfrm>
              <a:off x="10138610" y="1764631"/>
              <a:ext cx="62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=</a:t>
              </a:r>
              <a:endParaRPr lang="vi-VN" sz="28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C5AC52-A10F-4226-BA0F-3F9E615CDE91}"/>
                </a:ext>
              </a:extLst>
            </p:cNvPr>
            <p:cNvSpPr txBox="1"/>
            <p:nvPr/>
          </p:nvSpPr>
          <p:spPr>
            <a:xfrm>
              <a:off x="10138611" y="2486527"/>
              <a:ext cx="405205" cy="55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=</a:t>
              </a:r>
              <a:endParaRPr lang="vi-VN" sz="28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8B284D-EBCE-48F0-AC17-CDF75AC28A2B}"/>
                </a:ext>
              </a:extLst>
            </p:cNvPr>
            <p:cNvSpPr txBox="1"/>
            <p:nvPr/>
          </p:nvSpPr>
          <p:spPr>
            <a:xfrm>
              <a:off x="10716127" y="2133601"/>
              <a:ext cx="513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/</a:t>
              </a:r>
              <a:endParaRPr lang="vi-VN" sz="28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43379A-FDAE-40BA-8100-AFB38FFE9C02}"/>
                </a:ext>
              </a:extLst>
            </p:cNvPr>
            <p:cNvSpPr txBox="1"/>
            <p:nvPr/>
          </p:nvSpPr>
          <p:spPr>
            <a:xfrm>
              <a:off x="9753602" y="2165684"/>
              <a:ext cx="368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/</a:t>
              </a:r>
              <a:endParaRPr lang="vi-VN" sz="2800"/>
            </a:p>
          </p:txBody>
        </p:sp>
      </p:grpSp>
    </p:spTree>
    <p:extLst>
      <p:ext uri="{BB962C8B-B14F-4D97-AF65-F5344CB8AC3E}">
        <p14:creationId xmlns:p14="http://schemas.microsoft.com/office/powerpoint/2010/main" val="29867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22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t="28000" r="-3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C8908-B1D4-4B8C-A41A-8365AD8C5EF5}"/>
              </a:ext>
            </a:extLst>
          </p:cNvPr>
          <p:cNvSpPr txBox="1"/>
          <p:nvPr/>
        </p:nvSpPr>
        <p:spPr>
          <a:xfrm>
            <a:off x="1395663" y="240632"/>
            <a:ext cx="9288379" cy="151260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3600" b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 ( TRẮC NGHIỆM)</a:t>
            </a:r>
            <a:endParaRPr lang="vi-VN" sz="3600" b="1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7000" t="-3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BE616E-562A-481E-B692-F160E7617EA2}"/>
              </a:ext>
            </a:extLst>
          </p:cNvPr>
          <p:cNvSpPr/>
          <p:nvPr/>
        </p:nvSpPr>
        <p:spPr>
          <a:xfrm>
            <a:off x="5728429" y="751504"/>
            <a:ext cx="3127779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chọn câu </a:t>
            </a:r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EC594-EE38-46DE-9B49-E12B3817851D}"/>
              </a:ext>
            </a:extLst>
          </p:cNvPr>
          <p:cNvSpPr txBox="1"/>
          <p:nvPr/>
        </p:nvSpPr>
        <p:spPr>
          <a:xfrm>
            <a:off x="1394878" y="44877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1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ECCC1E-BA28-4D67-9146-FC078A5F0386}"/>
              </a:ext>
            </a:extLst>
          </p:cNvPr>
          <p:cNvGrpSpPr/>
          <p:nvPr/>
        </p:nvGrpSpPr>
        <p:grpSpPr>
          <a:xfrm>
            <a:off x="1556084" y="1676400"/>
            <a:ext cx="8694818" cy="1018674"/>
            <a:chOff x="1556084" y="1676400"/>
            <a:chExt cx="8694818" cy="1018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06A61D6-48DD-4374-BA7B-DB56049D3B2F}"/>
                </a:ext>
              </a:extLst>
            </p:cNvPr>
            <p:cNvSpPr/>
            <p:nvPr/>
          </p:nvSpPr>
          <p:spPr>
            <a:xfrm>
              <a:off x="2148636" y="1676400"/>
              <a:ext cx="8102266" cy="10186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84D143E-4748-4108-BE74-7F648D43AFA2}"/>
                </a:ext>
              </a:extLst>
            </p:cNvPr>
            <p:cNvSpPr/>
            <p:nvPr/>
          </p:nvSpPr>
          <p:spPr>
            <a:xfrm>
              <a:off x="1556084" y="1676400"/>
              <a:ext cx="764004" cy="101867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A</a:t>
              </a:r>
              <a:endParaRPr lang="vi-VN" sz="320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2BF7B4-92FF-4F1F-9562-3A54AA5F1212}"/>
              </a:ext>
            </a:extLst>
          </p:cNvPr>
          <p:cNvSpPr/>
          <p:nvPr/>
        </p:nvSpPr>
        <p:spPr>
          <a:xfrm>
            <a:off x="2509017" y="1861706"/>
            <a:ext cx="7485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 giác có 4 cạnh bằng nhau là hình thoi</a:t>
            </a:r>
            <a:endParaRPr lang="vi-VN" sz="2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325A1D-3DC0-4711-8C7C-7972D2AD331F}"/>
              </a:ext>
            </a:extLst>
          </p:cNvPr>
          <p:cNvGrpSpPr/>
          <p:nvPr/>
        </p:nvGrpSpPr>
        <p:grpSpPr>
          <a:xfrm>
            <a:off x="1556084" y="2895600"/>
            <a:ext cx="8694818" cy="1018674"/>
            <a:chOff x="1556084" y="1676400"/>
            <a:chExt cx="8694818" cy="1018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0C231C1-F200-4AC4-8A19-B382945E235C}"/>
                </a:ext>
              </a:extLst>
            </p:cNvPr>
            <p:cNvSpPr/>
            <p:nvPr/>
          </p:nvSpPr>
          <p:spPr>
            <a:xfrm>
              <a:off x="2148636" y="1676400"/>
              <a:ext cx="8102266" cy="10186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AE0CB3D-27FF-4643-93A8-543F3AAED87F}"/>
                </a:ext>
              </a:extLst>
            </p:cNvPr>
            <p:cNvSpPr/>
            <p:nvPr/>
          </p:nvSpPr>
          <p:spPr>
            <a:xfrm>
              <a:off x="1556084" y="1676400"/>
              <a:ext cx="764004" cy="101867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B</a:t>
              </a:r>
              <a:endParaRPr lang="vi-VN" sz="3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EDB8E0-5B59-4BAF-9AF6-43CE500BEF52}"/>
              </a:ext>
            </a:extLst>
          </p:cNvPr>
          <p:cNvGrpSpPr/>
          <p:nvPr/>
        </p:nvGrpSpPr>
        <p:grpSpPr>
          <a:xfrm>
            <a:off x="1532021" y="4098758"/>
            <a:ext cx="8694818" cy="1018674"/>
            <a:chOff x="1556084" y="1676400"/>
            <a:chExt cx="8694818" cy="1018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E2E6F6B-675E-4ED5-AF74-8FC0AA30BEB3}"/>
                </a:ext>
              </a:extLst>
            </p:cNvPr>
            <p:cNvSpPr/>
            <p:nvPr/>
          </p:nvSpPr>
          <p:spPr>
            <a:xfrm>
              <a:off x="2148636" y="1676400"/>
              <a:ext cx="8102266" cy="10186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44AB301-52BF-4802-9AFB-3739D431C3AA}"/>
                </a:ext>
              </a:extLst>
            </p:cNvPr>
            <p:cNvSpPr/>
            <p:nvPr/>
          </p:nvSpPr>
          <p:spPr>
            <a:xfrm>
              <a:off x="1556084" y="1676400"/>
              <a:ext cx="764004" cy="101867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C</a:t>
              </a:r>
              <a:endParaRPr lang="vi-VN" sz="3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B73D01-B6D9-4851-8B94-65EF1172A44F}"/>
              </a:ext>
            </a:extLst>
          </p:cNvPr>
          <p:cNvGrpSpPr/>
          <p:nvPr/>
        </p:nvGrpSpPr>
        <p:grpSpPr>
          <a:xfrm>
            <a:off x="1532021" y="5294131"/>
            <a:ext cx="8694818" cy="1018674"/>
            <a:chOff x="1556084" y="1676400"/>
            <a:chExt cx="8694818" cy="1018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FFBF473-CD67-4AFF-84D3-03AEBF9B5AAC}"/>
                </a:ext>
              </a:extLst>
            </p:cNvPr>
            <p:cNvSpPr/>
            <p:nvPr/>
          </p:nvSpPr>
          <p:spPr>
            <a:xfrm>
              <a:off x="2148636" y="1676400"/>
              <a:ext cx="8102266" cy="10186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562E697-3442-46DD-A47E-DAEFAA9416B4}"/>
                </a:ext>
              </a:extLst>
            </p:cNvPr>
            <p:cNvSpPr/>
            <p:nvPr/>
          </p:nvSpPr>
          <p:spPr>
            <a:xfrm>
              <a:off x="1556084" y="1676400"/>
              <a:ext cx="764004" cy="101867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D</a:t>
              </a:r>
              <a:endParaRPr lang="vi-VN" sz="320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9390667-8823-4AE0-90E9-1872A1163C06}"/>
              </a:ext>
            </a:extLst>
          </p:cNvPr>
          <p:cNvSpPr/>
          <p:nvPr/>
        </p:nvSpPr>
        <p:spPr>
          <a:xfrm>
            <a:off x="2449016" y="2909320"/>
            <a:ext cx="7794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 giác có hai đường chéo vuông góc với nhau và bằng nhau là hình thoi</a:t>
            </a:r>
            <a:endParaRPr lang="vi-VN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A70AE9-1B15-4A15-AD58-7529F9FAF09D}"/>
              </a:ext>
            </a:extLst>
          </p:cNvPr>
          <p:cNvSpPr/>
          <p:nvPr/>
        </p:nvSpPr>
        <p:spPr>
          <a:xfrm>
            <a:off x="1967220" y="4107806"/>
            <a:ext cx="8042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bình hành có một đường chéo là đường phân giác của một góc là hình thoi.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4548D8-6957-46CE-9AA0-FD40EEBF5A65}"/>
              </a:ext>
            </a:extLst>
          </p:cNvPr>
          <p:cNvSpPr/>
          <p:nvPr/>
        </p:nvSpPr>
        <p:spPr>
          <a:xfrm>
            <a:off x="2492484" y="5329671"/>
            <a:ext cx="7565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bình hành có hai đường chéo vuông góc với nhau là h́ình thoi.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32854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792067" y="143219"/>
            <a:ext cx="2975702" cy="826265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 NGHĨA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566451" y="152400"/>
            <a:ext cx="609600" cy="814564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04427-2465-4C6F-904A-0EDF1851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924" y="1103738"/>
            <a:ext cx="1247998" cy="706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A307DA-163A-4B2C-A656-C8A674D4ACD3}"/>
              </a:ext>
            </a:extLst>
          </p:cNvPr>
          <p:cNvSpPr txBox="1"/>
          <p:nvPr/>
        </p:nvSpPr>
        <p:spPr>
          <a:xfrm>
            <a:off x="1652335" y="1235242"/>
            <a:ext cx="83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 sánh độ dài các cạnh của tứ giác ABCD ở </a:t>
            </a:r>
            <a:r>
              <a:rPr lang="nl-NL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56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C53ED51-6665-4AA4-9E4F-3C51FE45C8BC}"/>
              </a:ext>
            </a:extLst>
          </p:cNvPr>
          <p:cNvGrpSpPr/>
          <p:nvPr/>
        </p:nvGrpSpPr>
        <p:grpSpPr>
          <a:xfrm>
            <a:off x="8271788" y="1765504"/>
            <a:ext cx="3494029" cy="3367816"/>
            <a:chOff x="8062238" y="2394154"/>
            <a:chExt cx="3494029" cy="33678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3CF1914-07CE-4316-9F4B-3C5C73239C60}"/>
                </a:ext>
              </a:extLst>
            </p:cNvPr>
            <p:cNvGrpSpPr/>
            <p:nvPr/>
          </p:nvGrpSpPr>
          <p:grpSpPr>
            <a:xfrm>
              <a:off x="8062238" y="2394154"/>
              <a:ext cx="3494029" cy="2875587"/>
              <a:chOff x="8062238" y="2394154"/>
              <a:chExt cx="3494029" cy="2875587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8B5100A-77D2-47DF-8653-949CEFF5D68E}"/>
                  </a:ext>
                </a:extLst>
              </p:cNvPr>
              <p:cNvGrpSpPr/>
              <p:nvPr/>
            </p:nvGrpSpPr>
            <p:grpSpPr>
              <a:xfrm>
                <a:off x="8062238" y="2473596"/>
                <a:ext cx="3494029" cy="2703993"/>
                <a:chOff x="7366475" y="1226322"/>
                <a:chExt cx="4246090" cy="3416893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00E712B-B7F8-4D5A-8149-2DCBAC354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682954" y="2939754"/>
                  <a:ext cx="3401226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8D4EAC32-89B8-43CD-89AD-3571A38110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083181" y="2929783"/>
                  <a:ext cx="3401226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9D5766B-3CB2-46AF-A589-0994CAA0A9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17593" y="2936905"/>
                  <a:ext cx="3401226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1A29343-EFF2-4864-B94A-E0479EC521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34912" y="2935481"/>
                  <a:ext cx="3401226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16CC4B8-EC25-44AF-A720-8F3364E459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369324" y="2934056"/>
                  <a:ext cx="3401226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24AD032-0A24-4C8B-82F9-9B1B6F31A5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786643" y="2941178"/>
                  <a:ext cx="3401226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34686AB8-AE1F-4C3B-8345-16F1487FBB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212508" y="2939754"/>
                  <a:ext cx="3401226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A681BE6-C1B6-4961-BB2A-A81BC22A26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629829" y="2929783"/>
                  <a:ext cx="3401226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A7DEF70-B5FC-4158-B35F-6A740B65D5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038602" y="2936905"/>
                  <a:ext cx="3401226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6A2DDDF-D4E0-44F4-886B-8ED28ADCE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473013" y="2926935"/>
                  <a:ext cx="3401226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3B75E06-C622-4673-91D2-38F61402B3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890333" y="2942602"/>
                  <a:ext cx="3401226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04F6542D-58D8-45DA-B0E4-5E94E55A3478}"/>
                    </a:ext>
                  </a:extLst>
                </p:cNvPr>
                <p:cNvCxnSpPr/>
                <p:nvPr/>
              </p:nvCxnSpPr>
              <p:spPr>
                <a:xfrm flipH="1">
                  <a:off x="7366475" y="4631821"/>
                  <a:ext cx="4230168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239FF644-47C9-4D1A-92C7-DF4D7E15E0BD}"/>
                    </a:ext>
                  </a:extLst>
                </p:cNvPr>
                <p:cNvCxnSpPr/>
                <p:nvPr/>
              </p:nvCxnSpPr>
              <p:spPr>
                <a:xfrm flipH="1">
                  <a:off x="7368749" y="4211015"/>
                  <a:ext cx="4230168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2C0D3F88-5BFF-4723-B15B-C41DECA3ABF7}"/>
                    </a:ext>
                  </a:extLst>
                </p:cNvPr>
                <p:cNvCxnSpPr/>
                <p:nvPr/>
              </p:nvCxnSpPr>
              <p:spPr>
                <a:xfrm flipH="1">
                  <a:off x="7371025" y="3803856"/>
                  <a:ext cx="4230168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A46BBE2-BE55-4E9F-A619-2AFEE2CA339D}"/>
                    </a:ext>
                  </a:extLst>
                </p:cNvPr>
                <p:cNvCxnSpPr/>
                <p:nvPr/>
              </p:nvCxnSpPr>
              <p:spPr>
                <a:xfrm flipH="1">
                  <a:off x="7373299" y="3383051"/>
                  <a:ext cx="4230168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FDE0C3B-770A-4826-BCBB-56E50B99751D}"/>
                    </a:ext>
                  </a:extLst>
                </p:cNvPr>
                <p:cNvCxnSpPr/>
                <p:nvPr/>
              </p:nvCxnSpPr>
              <p:spPr>
                <a:xfrm flipH="1">
                  <a:off x="7375573" y="2962245"/>
                  <a:ext cx="4230168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F1D5ECCE-EF88-4AD0-9E2F-D14ED991997D}"/>
                    </a:ext>
                  </a:extLst>
                </p:cNvPr>
                <p:cNvCxnSpPr/>
                <p:nvPr/>
              </p:nvCxnSpPr>
              <p:spPr>
                <a:xfrm flipH="1">
                  <a:off x="7377848" y="2527792"/>
                  <a:ext cx="4230168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FF297FC-F2F1-4320-8CA1-BE4F0ED97434}"/>
                    </a:ext>
                  </a:extLst>
                </p:cNvPr>
                <p:cNvCxnSpPr/>
                <p:nvPr/>
              </p:nvCxnSpPr>
              <p:spPr>
                <a:xfrm flipH="1">
                  <a:off x="7366476" y="2120633"/>
                  <a:ext cx="4230168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ACA92D6-77FD-4A4C-A713-5C72CAFFB6C4}"/>
                    </a:ext>
                  </a:extLst>
                </p:cNvPr>
                <p:cNvCxnSpPr/>
                <p:nvPr/>
              </p:nvCxnSpPr>
              <p:spPr>
                <a:xfrm flipH="1">
                  <a:off x="7382397" y="1672532"/>
                  <a:ext cx="4230168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579C20A-3EAD-42EC-94A1-A0D3AEBBC3DD}"/>
                    </a:ext>
                  </a:extLst>
                </p:cNvPr>
                <p:cNvCxnSpPr/>
                <p:nvPr/>
              </p:nvCxnSpPr>
              <p:spPr>
                <a:xfrm flipH="1">
                  <a:off x="7371024" y="1238078"/>
                  <a:ext cx="4230168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FF1BDF4-71AD-4924-A3FA-E9A5B43E4D5B}"/>
                  </a:ext>
                </a:extLst>
              </p:cNvPr>
              <p:cNvGrpSpPr/>
              <p:nvPr/>
            </p:nvGrpSpPr>
            <p:grpSpPr>
              <a:xfrm>
                <a:off x="8406581" y="2831690"/>
                <a:ext cx="2794819" cy="2027904"/>
                <a:chOff x="8406581" y="2831690"/>
                <a:chExt cx="2794819" cy="2027904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709C9EB-A31E-40B2-AE48-E2C63BBCF163}"/>
                    </a:ext>
                  </a:extLst>
                </p:cNvPr>
                <p:cNvCxnSpPr/>
                <p:nvPr/>
              </p:nvCxnSpPr>
              <p:spPr>
                <a:xfrm flipV="1">
                  <a:off x="8406581" y="2831690"/>
                  <a:ext cx="1401096" cy="101763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B342D3A0-A1E6-406D-852B-3BBB04D034E1}"/>
                    </a:ext>
                  </a:extLst>
                </p:cNvPr>
                <p:cNvCxnSpPr/>
                <p:nvPr/>
              </p:nvCxnSpPr>
              <p:spPr>
                <a:xfrm flipV="1">
                  <a:off x="9800304" y="3834580"/>
                  <a:ext cx="1401096" cy="101763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2BC720A6-0CCC-4CAA-9FFF-21D5E204A558}"/>
                    </a:ext>
                  </a:extLst>
                </p:cNvPr>
                <p:cNvCxnSpPr/>
                <p:nvPr/>
              </p:nvCxnSpPr>
              <p:spPr>
                <a:xfrm>
                  <a:off x="9807677" y="2831690"/>
                  <a:ext cx="1386349" cy="101026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C99EAABA-F488-41A2-9155-F7004A85F9EF}"/>
                    </a:ext>
                  </a:extLst>
                </p:cNvPr>
                <p:cNvCxnSpPr/>
                <p:nvPr/>
              </p:nvCxnSpPr>
              <p:spPr>
                <a:xfrm>
                  <a:off x="8421329" y="3849329"/>
                  <a:ext cx="1386349" cy="101026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0A0083-E482-48AB-BDA1-A2CDC449F65A}"/>
                  </a:ext>
                </a:extLst>
              </p:cNvPr>
              <p:cNvSpPr txBox="1"/>
              <p:nvPr/>
            </p:nvSpPr>
            <p:spPr>
              <a:xfrm>
                <a:off x="8089491" y="3714135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70E3CE-38B6-4E8B-AAD5-B03BC7CB9DA4}"/>
                  </a:ext>
                </a:extLst>
              </p:cNvPr>
              <p:cNvSpPr txBox="1"/>
              <p:nvPr/>
            </p:nvSpPr>
            <p:spPr>
              <a:xfrm>
                <a:off x="9756059" y="2394154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BF5EC6-40F9-4729-AB19-218F4682A8CE}"/>
                  </a:ext>
                </a:extLst>
              </p:cNvPr>
              <p:cNvSpPr txBox="1"/>
              <p:nvPr/>
            </p:nvSpPr>
            <p:spPr>
              <a:xfrm>
                <a:off x="11194027" y="3478160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737271-D7C8-425F-8F4A-28F6326D7DDF}"/>
                  </a:ext>
                </a:extLst>
              </p:cNvPr>
              <p:cNvSpPr txBox="1"/>
              <p:nvPr/>
            </p:nvSpPr>
            <p:spPr>
              <a:xfrm>
                <a:off x="9778182" y="4746521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C183DFE-E6C6-4887-9715-A97C3A7347A0}"/>
                </a:ext>
              </a:extLst>
            </p:cNvPr>
            <p:cNvSpPr txBox="1"/>
            <p:nvPr/>
          </p:nvSpPr>
          <p:spPr>
            <a:xfrm>
              <a:off x="9239250" y="5238750"/>
              <a:ext cx="171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56</a:t>
              </a:r>
              <a:endParaRPr lang="vi-VN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39C5883-A64A-4749-9929-636971436BCB}"/>
              </a:ext>
            </a:extLst>
          </p:cNvPr>
          <p:cNvGrpSpPr/>
          <p:nvPr/>
        </p:nvGrpSpPr>
        <p:grpSpPr>
          <a:xfrm>
            <a:off x="190500" y="1985510"/>
            <a:ext cx="7904037" cy="1560173"/>
            <a:chOff x="0" y="1776585"/>
            <a:chExt cx="7904037" cy="156017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5581DFD-FD68-4355-B632-5DAF5B7CB4D8}"/>
                </a:ext>
              </a:extLst>
            </p:cNvPr>
            <p:cNvGrpSpPr/>
            <p:nvPr/>
          </p:nvGrpSpPr>
          <p:grpSpPr>
            <a:xfrm>
              <a:off x="0" y="1776585"/>
              <a:ext cx="7904037" cy="1560173"/>
              <a:chOff x="-157227" y="2625290"/>
              <a:chExt cx="12247625" cy="2225782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70E4D9F0-6C75-445E-8616-61C69CAD337E}"/>
                  </a:ext>
                </a:extLst>
              </p:cNvPr>
              <p:cNvSpPr/>
              <p:nvPr/>
            </p:nvSpPr>
            <p:spPr>
              <a:xfrm>
                <a:off x="101597" y="2728686"/>
                <a:ext cx="11988801" cy="212238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F2EF18A-469E-4D43-862A-58254FC87CF6}"/>
                  </a:ext>
                </a:extLst>
              </p:cNvPr>
              <p:cNvSpPr/>
              <p:nvPr/>
            </p:nvSpPr>
            <p:spPr>
              <a:xfrm>
                <a:off x="101598" y="2714171"/>
                <a:ext cx="11988800" cy="714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F88053B-A680-4D6E-BA41-0C5A63D12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90D652-A7CB-4222-951D-7EEDA4A9CBE2}"/>
                </a:ext>
              </a:extLst>
            </p:cNvPr>
            <p:cNvSpPr txBox="1"/>
            <p:nvPr/>
          </p:nvSpPr>
          <p:spPr>
            <a:xfrm>
              <a:off x="385012" y="2353845"/>
              <a:ext cx="7475620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3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thoi  là tứ giác có bốn cạnh bằng nhau.</a:t>
              </a:r>
              <a:endParaRPr lang="vi-VN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AD0D4A5-D4B5-411D-AF8C-103DC412BC8E}"/>
              </a:ext>
            </a:extLst>
          </p:cNvPr>
          <p:cNvSpPr txBox="1"/>
          <p:nvPr/>
        </p:nvSpPr>
        <p:spPr>
          <a:xfrm>
            <a:off x="609600" y="1238250"/>
            <a:ext cx="3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* Định nghĩa</a:t>
            </a:r>
            <a:endParaRPr lang="vi-VN" sz="28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/>
      <p:bldP spid="6" grpId="1"/>
      <p:bldP spid="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agon 15">
            <a:extLst>
              <a:ext uri="{FF2B5EF4-FFF2-40B4-BE49-F238E27FC236}">
                <a16:creationId xmlns:a16="http://schemas.microsoft.com/office/drawing/2014/main" id="{337F746F-4356-4788-8D47-83A80297848D}"/>
              </a:ext>
            </a:extLst>
          </p:cNvPr>
          <p:cNvSpPr/>
          <p:nvPr/>
        </p:nvSpPr>
        <p:spPr>
          <a:xfrm>
            <a:off x="171450" y="3238500"/>
            <a:ext cx="11830050" cy="8572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BA5608D2-5B40-4B52-A57A-0E926BEF4118}"/>
              </a:ext>
            </a:extLst>
          </p:cNvPr>
          <p:cNvSpPr/>
          <p:nvPr/>
        </p:nvSpPr>
        <p:spPr>
          <a:xfrm>
            <a:off x="171450" y="4305300"/>
            <a:ext cx="11830050" cy="8572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90F314C-0019-401F-A7BF-DABD2C67EE81}"/>
              </a:ext>
            </a:extLst>
          </p:cNvPr>
          <p:cNvSpPr/>
          <p:nvPr/>
        </p:nvSpPr>
        <p:spPr>
          <a:xfrm>
            <a:off x="171450" y="5334000"/>
            <a:ext cx="11830050" cy="8572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5E2C3CEC-10C8-4685-90B4-AB49AC931FDD}"/>
              </a:ext>
            </a:extLst>
          </p:cNvPr>
          <p:cNvSpPr/>
          <p:nvPr/>
        </p:nvSpPr>
        <p:spPr>
          <a:xfrm>
            <a:off x="171450" y="2190750"/>
            <a:ext cx="11830050" cy="8572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55EDA6-7AE8-4A30-8DF9-D3C797D6E23E}"/>
              </a:ext>
            </a:extLst>
          </p:cNvPr>
          <p:cNvSpPr/>
          <p:nvPr/>
        </p:nvSpPr>
        <p:spPr>
          <a:xfrm>
            <a:off x="1935976" y="1162871"/>
            <a:ext cx="7394973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thoi 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 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 tính chất nào dưới đây?</a:t>
            </a:r>
            <a:endParaRPr lang="vi-VN" sz="3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832188-EE3E-4059-A2C7-3669B3991C25}"/>
              </a:ext>
            </a:extLst>
          </p:cNvPr>
          <p:cNvSpPr/>
          <p:nvPr/>
        </p:nvSpPr>
        <p:spPr>
          <a:xfrm>
            <a:off x="424507" y="2288826"/>
            <a:ext cx="944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đường chéo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 nhau tại trung điểm mỗi đường</a:t>
            </a:r>
            <a:endParaRPr lang="vi-VN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8C381A-A03F-41BC-A04B-C7CCAF85A358}"/>
              </a:ext>
            </a:extLst>
          </p:cNvPr>
          <p:cNvSpPr/>
          <p:nvPr/>
        </p:nvSpPr>
        <p:spPr>
          <a:xfrm>
            <a:off x="400051" y="3368524"/>
            <a:ext cx="11487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đường chéo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các đường phân giác của các góc của hình thoi</a:t>
            </a:r>
            <a:endParaRPr lang="vi-VN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D38851-A759-4C15-A98A-B8A22EEB4FE2}"/>
              </a:ext>
            </a:extLst>
          </p:cNvPr>
          <p:cNvSpPr/>
          <p:nvPr/>
        </p:nvSpPr>
        <p:spPr>
          <a:xfrm>
            <a:off x="359825" y="4431450"/>
            <a:ext cx="6678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đường chéo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 góc với nhau</a:t>
            </a:r>
            <a:endParaRPr lang="vi-VN" sz="3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597A01-0FC2-4F3C-96A3-1C9D5C81D0EE}"/>
              </a:ext>
            </a:extLst>
          </p:cNvPr>
          <p:cNvSpPr/>
          <p:nvPr/>
        </p:nvSpPr>
        <p:spPr>
          <a:xfrm>
            <a:off x="410027" y="5448118"/>
            <a:ext cx="5117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đường chéo bằng nhau</a:t>
            </a:r>
            <a:endParaRPr lang="vi-VN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DF309-9CF0-454D-814C-90E241E69605}"/>
              </a:ext>
            </a:extLst>
          </p:cNvPr>
          <p:cNvSpPr txBox="1"/>
          <p:nvPr/>
        </p:nvSpPr>
        <p:spPr>
          <a:xfrm>
            <a:off x="4042828" y="37257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2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6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AD1CFE-4791-4CE6-B865-9375C6BE9F28}"/>
              </a:ext>
            </a:extLst>
          </p:cNvPr>
          <p:cNvGrpSpPr/>
          <p:nvPr/>
        </p:nvGrpSpPr>
        <p:grpSpPr>
          <a:xfrm>
            <a:off x="369684" y="1466850"/>
            <a:ext cx="5652837" cy="2914650"/>
            <a:chOff x="369684" y="1352550"/>
            <a:chExt cx="5652837" cy="2914650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E24227F7-B02F-4872-BA39-3C7A8AD53D7B}"/>
                </a:ext>
              </a:extLst>
            </p:cNvPr>
            <p:cNvSpPr/>
            <p:nvPr/>
          </p:nvSpPr>
          <p:spPr>
            <a:xfrm>
              <a:off x="457200" y="1352550"/>
              <a:ext cx="5391150" cy="2914650"/>
            </a:xfrm>
            <a:prstGeom prst="hexago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8AFE17-C5A1-4C1F-BC28-51CD2622504E}"/>
                </a:ext>
              </a:extLst>
            </p:cNvPr>
            <p:cNvSpPr/>
            <p:nvPr/>
          </p:nvSpPr>
          <p:spPr>
            <a:xfrm>
              <a:off x="369684" y="1569465"/>
              <a:ext cx="5652837" cy="2229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30480"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hình sau,</a:t>
              </a:r>
            </a:p>
            <a:p>
              <a:pPr marR="30480"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hình nào vừa có tâm đối xứng, </a:t>
              </a:r>
            </a:p>
            <a:p>
              <a:pPr marR="30480"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vừa có trục đối xứng?</a:t>
              </a:r>
              <a:endParaRPr lang="vi-VN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1B6A4B8-B725-48A1-BC90-D39DAA0FFC89}"/>
              </a:ext>
            </a:extLst>
          </p:cNvPr>
          <p:cNvSpPr txBox="1"/>
          <p:nvPr/>
        </p:nvSpPr>
        <p:spPr>
          <a:xfrm>
            <a:off x="4042828" y="37257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3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E93E3A-F8DA-4F8A-8184-7BDC2BB0A4EA}"/>
              </a:ext>
            </a:extLst>
          </p:cNvPr>
          <p:cNvSpPr/>
          <p:nvPr/>
        </p:nvSpPr>
        <p:spPr>
          <a:xfrm>
            <a:off x="7102928" y="1142999"/>
            <a:ext cx="4914901" cy="979715"/>
          </a:xfrm>
          <a:prstGeom prst="roundRect">
            <a:avLst/>
          </a:prstGeom>
          <a:solidFill>
            <a:srgbClr val="060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DFB402-6BE7-40A8-A67C-F935CD7DC88A}"/>
              </a:ext>
            </a:extLst>
          </p:cNvPr>
          <p:cNvSpPr/>
          <p:nvPr/>
        </p:nvSpPr>
        <p:spPr>
          <a:xfrm>
            <a:off x="7086599" y="2547257"/>
            <a:ext cx="4914901" cy="979715"/>
          </a:xfrm>
          <a:prstGeom prst="roundRect">
            <a:avLst/>
          </a:prstGeom>
          <a:solidFill>
            <a:srgbClr val="060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DD33CE8-6241-4329-A8CB-5FFA0EA370C0}"/>
              </a:ext>
            </a:extLst>
          </p:cNvPr>
          <p:cNvSpPr/>
          <p:nvPr/>
        </p:nvSpPr>
        <p:spPr>
          <a:xfrm>
            <a:off x="7086599" y="3935185"/>
            <a:ext cx="4914901" cy="979715"/>
          </a:xfrm>
          <a:prstGeom prst="roundRect">
            <a:avLst/>
          </a:prstGeom>
          <a:solidFill>
            <a:srgbClr val="060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1073AD-6609-45DB-A92A-239791DD5937}"/>
              </a:ext>
            </a:extLst>
          </p:cNvPr>
          <p:cNvSpPr/>
          <p:nvPr/>
        </p:nvSpPr>
        <p:spPr>
          <a:xfrm>
            <a:off x="7086599" y="5355771"/>
            <a:ext cx="4914901" cy="979715"/>
          </a:xfrm>
          <a:prstGeom prst="roundRect">
            <a:avLst/>
          </a:prstGeom>
          <a:solidFill>
            <a:srgbClr val="060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D68F76-AC28-4F65-A7F3-80282AA6FF01}"/>
              </a:ext>
            </a:extLst>
          </p:cNvPr>
          <p:cNvSpPr/>
          <p:nvPr/>
        </p:nvSpPr>
        <p:spPr>
          <a:xfrm>
            <a:off x="7162561" y="1307811"/>
            <a:ext cx="4751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Tam giác đều</a:t>
            </a:r>
            <a:endParaRPr lang="vi-VN" sz="36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67155-0ACE-4E7C-9D4E-24391BA9BFEA}"/>
              </a:ext>
            </a:extLst>
          </p:cNvPr>
          <p:cNvSpPr/>
          <p:nvPr/>
        </p:nvSpPr>
        <p:spPr>
          <a:xfrm>
            <a:off x="7221602" y="2721571"/>
            <a:ext cx="5380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thang cân.</a:t>
            </a:r>
            <a:endParaRPr lang="vi-VN" sz="36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D31A0-1DA2-4002-96ED-52ADAE0C8E5D}"/>
              </a:ext>
            </a:extLst>
          </p:cNvPr>
          <p:cNvSpPr/>
          <p:nvPr/>
        </p:nvSpPr>
        <p:spPr>
          <a:xfrm>
            <a:off x="7156452" y="4074980"/>
            <a:ext cx="5323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bình hành</a:t>
            </a:r>
            <a:endParaRPr lang="vi-VN" sz="36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32DD70-D356-4AD6-AAD1-4A2C52FD6133}"/>
              </a:ext>
            </a:extLst>
          </p:cNvPr>
          <p:cNvSpPr/>
          <p:nvPr/>
        </p:nvSpPr>
        <p:spPr>
          <a:xfrm>
            <a:off x="7214654" y="5502726"/>
            <a:ext cx="3692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Hình thoi</a:t>
            </a:r>
            <a:endParaRPr lang="vi-VN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67000">
              <a:schemeClr val="accent5">
                <a:lumMod val="7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93D240-3A0E-4A2F-B37C-EB7D2465B6F9}"/>
              </a:ext>
            </a:extLst>
          </p:cNvPr>
          <p:cNvSpPr/>
          <p:nvPr/>
        </p:nvSpPr>
        <p:spPr>
          <a:xfrm>
            <a:off x="1997714" y="1167595"/>
            <a:ext cx="7347204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05000"/>
              </a:lnSpc>
              <a:spcAft>
                <a:spcPts val="0"/>
              </a:spcAft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các hình sau, chọn khẳng định đúng</a:t>
            </a:r>
            <a:endParaRPr lang="vi-VN" sz="3200" b="1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93714-32A9-490F-BC1E-6E664109E4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21" y="1933326"/>
            <a:ext cx="7177088" cy="17844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C86236-6CEB-4A1B-97C6-23AFA5D171B6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4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92A08C69-7B42-41EB-B8F0-E0490A8EF878}"/>
              </a:ext>
            </a:extLst>
          </p:cNvPr>
          <p:cNvSpPr/>
          <p:nvPr/>
        </p:nvSpPr>
        <p:spPr>
          <a:xfrm>
            <a:off x="312804" y="4213768"/>
            <a:ext cx="4662740" cy="66947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27170A98-979C-47F0-B499-7CB2C9B37CC2}"/>
              </a:ext>
            </a:extLst>
          </p:cNvPr>
          <p:cNvSpPr/>
          <p:nvPr/>
        </p:nvSpPr>
        <p:spPr>
          <a:xfrm>
            <a:off x="293754" y="4975768"/>
            <a:ext cx="4662740" cy="66947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FD22E0CE-5DE1-43A9-A47C-D70153207AF8}"/>
              </a:ext>
            </a:extLst>
          </p:cNvPr>
          <p:cNvSpPr/>
          <p:nvPr/>
        </p:nvSpPr>
        <p:spPr>
          <a:xfrm>
            <a:off x="5745096" y="4594768"/>
            <a:ext cx="6019800" cy="66947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9FA0EBAC-0779-4556-B8C4-B5ABA6A0DE8B}"/>
              </a:ext>
            </a:extLst>
          </p:cNvPr>
          <p:cNvSpPr/>
          <p:nvPr/>
        </p:nvSpPr>
        <p:spPr>
          <a:xfrm>
            <a:off x="5726046" y="5341400"/>
            <a:ext cx="6019800" cy="66947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968504-5669-4900-8774-91D9FAB3164B}"/>
              </a:ext>
            </a:extLst>
          </p:cNvPr>
          <p:cNvSpPr/>
          <p:nvPr/>
        </p:nvSpPr>
        <p:spPr>
          <a:xfrm>
            <a:off x="6075284" y="5410448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 ba hình đều không phải hình thoi</a:t>
            </a:r>
            <a:endParaRPr lang="vi-VN" sz="2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BF713A-27F6-4E56-A947-446536F20458}"/>
              </a:ext>
            </a:extLst>
          </p:cNvPr>
          <p:cNvGrpSpPr/>
          <p:nvPr/>
        </p:nvGrpSpPr>
        <p:grpSpPr>
          <a:xfrm>
            <a:off x="4630242" y="4163927"/>
            <a:ext cx="776588" cy="723186"/>
            <a:chOff x="4640752" y="4163927"/>
            <a:chExt cx="776588" cy="72318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49E2886E-4CE2-4825-945B-682CE8D281C9}"/>
                </a:ext>
              </a:extLst>
            </p:cNvPr>
            <p:cNvSpPr/>
            <p:nvPr/>
          </p:nvSpPr>
          <p:spPr>
            <a:xfrm>
              <a:off x="4640752" y="4217641"/>
              <a:ext cx="776588" cy="669472"/>
            </a:xfrm>
            <a:prstGeom prst="hexagon">
              <a:avLst/>
            </a:prstGeom>
            <a:blipFill dpi="0" rotWithShape="1">
              <a:blip r:embed="rId3"/>
              <a:srcRect/>
              <a:stretch>
                <a:fillRect l="-15000" t="-23000" r="-15000" b="-18000"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87F2AB-AF1A-4F5B-A7D3-665220FF6E02}"/>
                </a:ext>
              </a:extLst>
            </p:cNvPr>
            <p:cNvSpPr txBox="1"/>
            <p:nvPr/>
          </p:nvSpPr>
          <p:spPr>
            <a:xfrm>
              <a:off x="4814637" y="4163927"/>
              <a:ext cx="495300" cy="70788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A</a:t>
              </a:r>
              <a:endParaRPr lang="vi-V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BBA0A3-2655-4A24-BF53-E5C001EC9E79}"/>
              </a:ext>
            </a:extLst>
          </p:cNvPr>
          <p:cNvGrpSpPr/>
          <p:nvPr/>
        </p:nvGrpSpPr>
        <p:grpSpPr>
          <a:xfrm>
            <a:off x="4624710" y="4933948"/>
            <a:ext cx="776588" cy="723186"/>
            <a:chOff x="4640752" y="4163927"/>
            <a:chExt cx="776588" cy="72318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7A02F243-7F50-4152-87C5-82E0CAD92AED}"/>
                </a:ext>
              </a:extLst>
            </p:cNvPr>
            <p:cNvSpPr/>
            <p:nvPr/>
          </p:nvSpPr>
          <p:spPr>
            <a:xfrm>
              <a:off x="4640752" y="4217641"/>
              <a:ext cx="776588" cy="669472"/>
            </a:xfrm>
            <a:prstGeom prst="hexagon">
              <a:avLst/>
            </a:prstGeom>
            <a:blipFill dpi="0" rotWithShape="1">
              <a:blip r:embed="rId3"/>
              <a:srcRect/>
              <a:stretch>
                <a:fillRect l="-15000" t="-23000" r="-15000" b="-18000"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B09950-5EC3-4AB0-9A54-C54ABF0BC3FF}"/>
                </a:ext>
              </a:extLst>
            </p:cNvPr>
            <p:cNvSpPr txBox="1"/>
            <p:nvPr/>
          </p:nvSpPr>
          <p:spPr>
            <a:xfrm>
              <a:off x="4814637" y="4163927"/>
              <a:ext cx="495300" cy="70788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B</a:t>
              </a:r>
              <a:endParaRPr lang="vi-V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74BF91-FC85-488B-9CFA-303D4377156B}"/>
              </a:ext>
            </a:extLst>
          </p:cNvPr>
          <p:cNvGrpSpPr/>
          <p:nvPr/>
        </p:nvGrpSpPr>
        <p:grpSpPr>
          <a:xfrm>
            <a:off x="5298479" y="4548937"/>
            <a:ext cx="776588" cy="723186"/>
            <a:chOff x="4640752" y="4163927"/>
            <a:chExt cx="776588" cy="72318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63125D9C-9A4F-41C2-805D-006C8B96526E}"/>
                </a:ext>
              </a:extLst>
            </p:cNvPr>
            <p:cNvSpPr/>
            <p:nvPr/>
          </p:nvSpPr>
          <p:spPr>
            <a:xfrm>
              <a:off x="4640752" y="4217641"/>
              <a:ext cx="776588" cy="669472"/>
            </a:xfrm>
            <a:prstGeom prst="hexagon">
              <a:avLst/>
            </a:prstGeom>
            <a:blipFill dpi="0" rotWithShape="1">
              <a:blip r:embed="rId3"/>
              <a:srcRect/>
              <a:stretch>
                <a:fillRect l="-15000" t="-23000" r="-15000" b="-18000"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B688DA-FEFE-4BE7-ACB0-6EED2563A0C1}"/>
                </a:ext>
              </a:extLst>
            </p:cNvPr>
            <p:cNvSpPr txBox="1"/>
            <p:nvPr/>
          </p:nvSpPr>
          <p:spPr>
            <a:xfrm>
              <a:off x="4754477" y="4163927"/>
              <a:ext cx="495300" cy="70788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C</a:t>
              </a:r>
              <a:endParaRPr lang="vi-V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603BF4-ACA3-4DCF-AEF5-60F19EB3EC96}"/>
              </a:ext>
            </a:extLst>
          </p:cNvPr>
          <p:cNvGrpSpPr/>
          <p:nvPr/>
        </p:nvGrpSpPr>
        <p:grpSpPr>
          <a:xfrm>
            <a:off x="5298479" y="5274842"/>
            <a:ext cx="776588" cy="735218"/>
            <a:chOff x="4640752" y="4151895"/>
            <a:chExt cx="776588" cy="73521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897D8DF-43E9-42D9-9D00-14613A204415}"/>
                </a:ext>
              </a:extLst>
            </p:cNvPr>
            <p:cNvSpPr/>
            <p:nvPr/>
          </p:nvSpPr>
          <p:spPr>
            <a:xfrm>
              <a:off x="4640752" y="4217641"/>
              <a:ext cx="776588" cy="669472"/>
            </a:xfrm>
            <a:prstGeom prst="hexagon">
              <a:avLst/>
            </a:prstGeom>
            <a:blipFill dpi="0" rotWithShape="1">
              <a:blip r:embed="rId3"/>
              <a:srcRect/>
              <a:stretch>
                <a:fillRect l="-15000" t="-23000" r="-15000" b="-18000"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24F0F3-DE39-4F89-90D4-80EFE38EA68B}"/>
                </a:ext>
              </a:extLst>
            </p:cNvPr>
            <p:cNvSpPr txBox="1"/>
            <p:nvPr/>
          </p:nvSpPr>
          <p:spPr>
            <a:xfrm>
              <a:off x="4790573" y="4151895"/>
              <a:ext cx="495300" cy="70788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D</a:t>
              </a:r>
              <a:endParaRPr lang="vi-V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C03E7-E4FC-4946-8701-A36077095883}"/>
              </a:ext>
            </a:extLst>
          </p:cNvPr>
          <p:cNvSpPr/>
          <p:nvPr/>
        </p:nvSpPr>
        <p:spPr>
          <a:xfrm>
            <a:off x="343425" y="5058997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1 và hình 2 là hình thoi</a:t>
            </a:r>
            <a:endParaRPr lang="vi-VN" sz="2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B21269-D142-463A-97A0-62AFF872D086}"/>
              </a:ext>
            </a:extLst>
          </p:cNvPr>
          <p:cNvSpPr/>
          <p:nvPr/>
        </p:nvSpPr>
        <p:spPr>
          <a:xfrm>
            <a:off x="375468" y="4255375"/>
            <a:ext cx="406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 ba hình đều là hình thoi</a:t>
            </a:r>
            <a:endParaRPr lang="vi-VN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05BE57-E066-4EB0-8481-86EC10879A40}"/>
              </a:ext>
            </a:extLst>
          </p:cNvPr>
          <p:cNvSpPr/>
          <p:nvPr/>
        </p:nvSpPr>
        <p:spPr>
          <a:xfrm>
            <a:off x="6069157" y="4675907"/>
            <a:ext cx="3422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 hình 1 là hình thoi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3490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5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28E812-51DA-4578-948E-8AE3D2B8C465}"/>
              </a:ext>
            </a:extLst>
          </p:cNvPr>
          <p:cNvGrpSpPr/>
          <p:nvPr/>
        </p:nvGrpSpPr>
        <p:grpSpPr>
          <a:xfrm>
            <a:off x="900309" y="1515979"/>
            <a:ext cx="10407425" cy="1557589"/>
            <a:chOff x="900309" y="1515979"/>
            <a:chExt cx="10407425" cy="15575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CC11C4-0C10-4BCE-BBE5-979676B71206}"/>
                </a:ext>
              </a:extLst>
            </p:cNvPr>
            <p:cNvSpPr/>
            <p:nvPr/>
          </p:nvSpPr>
          <p:spPr>
            <a:xfrm>
              <a:off x="1566521" y="1743063"/>
              <a:ext cx="9550658" cy="1077218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nl-NL" sz="3200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 thoi có độ dài hai đường chéo là 24cm và 10cm thì cạnh của hình thoi đó bằng</a:t>
              </a:r>
              <a:r>
                <a:rPr lang="vi-V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fr-FR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C1262544-6AA9-4570-A0C8-3740D933B3A2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53A567-BBF6-4261-A08A-7F4574211C61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562A45-80A3-472F-879E-95AB6AFACB97}"/>
              </a:ext>
            </a:extLst>
          </p:cNvPr>
          <p:cNvCxnSpPr>
            <a:cxnSpLocks/>
            <a:stCxn id="51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BD14BD-320E-410C-9A45-72D852D988DF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DB5A4F8-D77F-48A8-ACF7-15C70BC73E93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228E65F-5AB0-4275-8CD0-9E06E2E344B0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CA576EAD-9597-4348-BC76-C2A0E1BDD0E0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B9672CEE-6F25-4CB5-BC21-F608CCC45E73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B84539B-025D-4A32-8ED1-C76166B22DAC}"/>
                </a:ext>
              </a:extLst>
            </p:cNvPr>
            <p:cNvCxnSpPr>
              <a:cxnSpLocks/>
              <a:stCxn id="66" idx="3"/>
              <a:endCxn id="63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F06293B-E7EF-4273-8340-2D75D52C1C69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5DF0E6-D992-4B33-903E-901E256F64D9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F5DCE4E-D2A2-4045-B185-8B3BFC878F4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CD96395B-83FF-4455-9722-C6E7EF484A02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558E9125-D7EF-4391-816A-E13BE6FA8491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A4F87FD-2490-402A-AA29-6516DE712F1E}"/>
                </a:ext>
              </a:extLst>
            </p:cNvPr>
            <p:cNvCxnSpPr>
              <a:cxnSpLocks/>
              <a:stCxn id="74" idx="3"/>
              <a:endCxn id="73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Hexagon 75">
            <a:extLst>
              <a:ext uri="{FF2B5EF4-FFF2-40B4-BE49-F238E27FC236}">
                <a16:creationId xmlns:a16="http://schemas.microsoft.com/office/drawing/2014/main" id="{F5905A76-AC26-4A7F-B36B-6868BBEED63D}"/>
              </a:ext>
            </a:extLst>
          </p:cNvPr>
          <p:cNvSpPr/>
          <p:nvPr/>
        </p:nvSpPr>
        <p:spPr>
          <a:xfrm>
            <a:off x="6562224" y="3643563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3EB4B-DFE0-4F38-B6D6-76CCFCA0744E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15cm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D4ECD7-B629-447C-9FFC-9382736F61FE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 12cm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971831-7556-49C9-B56C-CCD81EDC7EAF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13cm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BE703C-3536-4FEA-8746-FBF7C53FF89D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14cm</a:t>
            </a:r>
          </a:p>
        </p:txBody>
      </p:sp>
    </p:spTree>
    <p:extLst>
      <p:ext uri="{BB962C8B-B14F-4D97-AF65-F5344CB8AC3E}">
        <p14:creationId xmlns:p14="http://schemas.microsoft.com/office/powerpoint/2010/main" val="19123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6</a:t>
            </a:r>
            <a:endParaRPr lang="vi-VN" sz="32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28E812-51DA-4578-948E-8AE3D2B8C465}"/>
              </a:ext>
            </a:extLst>
          </p:cNvPr>
          <p:cNvGrpSpPr/>
          <p:nvPr/>
        </p:nvGrpSpPr>
        <p:grpSpPr>
          <a:xfrm>
            <a:off x="511396" y="1515979"/>
            <a:ext cx="11151216" cy="1604240"/>
            <a:chOff x="501377" y="1515979"/>
            <a:chExt cx="11038549" cy="16042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CC11C4-0C10-4BCE-BBE5-979676B71206}"/>
                </a:ext>
              </a:extLst>
            </p:cNvPr>
            <p:cNvSpPr/>
            <p:nvPr/>
          </p:nvSpPr>
          <p:spPr>
            <a:xfrm>
              <a:off x="1130570" y="1550559"/>
              <a:ext cx="10004414" cy="1569660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giác ABC vuông ở A, trung tuyến AM. Gọi D là trung điểm của AB, M’  là điểm đối xứng với M qua D.</a:t>
              </a:r>
            </a:p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Tứ giác AMBM’ là hình gì?</a:t>
              </a:r>
              <a:endParaRPr lang="fr-FR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C1262544-6AA9-4570-A0C8-3740D933B3A2}"/>
                </a:ext>
              </a:extLst>
            </p:cNvPr>
            <p:cNvSpPr/>
            <p:nvPr/>
          </p:nvSpPr>
          <p:spPr>
            <a:xfrm>
              <a:off x="501377" y="1515979"/>
              <a:ext cx="11038549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53A567-BBF6-4261-A08A-7F4574211C61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11662612" y="2294774"/>
            <a:ext cx="8261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562A45-80A3-472F-879E-95AB6AFACB97}"/>
              </a:ext>
            </a:extLst>
          </p:cNvPr>
          <p:cNvCxnSpPr>
            <a:cxnSpLocks/>
            <a:stCxn id="51" idx="3"/>
          </p:cNvCxnSpPr>
          <p:nvPr/>
        </p:nvCxnSpPr>
        <p:spPr>
          <a:xfrm flipH="1">
            <a:off x="-168440" y="2294774"/>
            <a:ext cx="6798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BD14BD-320E-410C-9A45-72D852D988DF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DB5A4F8-D77F-48A8-ACF7-15C70BC73E93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228E65F-5AB0-4275-8CD0-9E06E2E344B0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CA576EAD-9597-4348-BC76-C2A0E1BDD0E0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B9672CEE-6F25-4CB5-BC21-F608CCC45E73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B84539B-025D-4A32-8ED1-C76166B22DAC}"/>
                </a:ext>
              </a:extLst>
            </p:cNvPr>
            <p:cNvCxnSpPr>
              <a:cxnSpLocks/>
              <a:stCxn id="66" idx="3"/>
              <a:endCxn id="63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F06293B-E7EF-4273-8340-2D75D52C1C69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5DF0E6-D992-4B33-903E-901E256F64D9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F5DCE4E-D2A2-4045-B185-8B3BFC878F4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CD96395B-83FF-4455-9722-C6E7EF484A02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558E9125-D7EF-4391-816A-E13BE6FA8491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A4F87FD-2490-402A-AA29-6516DE712F1E}"/>
                </a:ext>
              </a:extLst>
            </p:cNvPr>
            <p:cNvCxnSpPr>
              <a:cxnSpLocks/>
              <a:stCxn id="74" idx="3"/>
              <a:endCxn id="73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Hexagon 75">
            <a:extLst>
              <a:ext uri="{FF2B5EF4-FFF2-40B4-BE49-F238E27FC236}">
                <a16:creationId xmlns:a16="http://schemas.microsoft.com/office/drawing/2014/main" id="{F5905A76-AC26-4A7F-B36B-6868BBEED63D}"/>
              </a:ext>
            </a:extLst>
          </p:cNvPr>
          <p:cNvSpPr/>
          <p:nvPr/>
        </p:nvSpPr>
        <p:spPr>
          <a:xfrm>
            <a:off x="1123951" y="3651585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3EB4B-DFE0-4F38-B6D6-76CCFCA0744E}"/>
              </a:ext>
            </a:extLst>
          </p:cNvPr>
          <p:cNvSpPr txBox="1"/>
          <p:nvPr/>
        </p:nvSpPr>
        <p:spPr>
          <a:xfrm>
            <a:off x="6951246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Hình thang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D4ECD7-B629-447C-9FFC-9382736F61FE}"/>
              </a:ext>
            </a:extLst>
          </p:cNvPr>
          <p:cNvSpPr txBox="1"/>
          <p:nvPr/>
        </p:nvSpPr>
        <p:spPr>
          <a:xfrm>
            <a:off x="1445796" y="3781926"/>
            <a:ext cx="3872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</a:t>
            </a: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thoi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971831-7556-49C9-B56C-CCD81EDC7EAF}"/>
              </a:ext>
            </a:extLst>
          </p:cNvPr>
          <p:cNvSpPr txBox="1"/>
          <p:nvPr/>
        </p:nvSpPr>
        <p:spPr>
          <a:xfrm>
            <a:off x="6932196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Hình bình hành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BE703C-3536-4FEA-8746-FBF7C53FF89D}"/>
              </a:ext>
            </a:extLst>
          </p:cNvPr>
          <p:cNvSpPr txBox="1"/>
          <p:nvPr/>
        </p:nvSpPr>
        <p:spPr>
          <a:xfrm>
            <a:off x="1464846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4980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387AF-4981-4CCE-8D90-E12F506DC814}"/>
              </a:ext>
            </a:extLst>
          </p:cNvPr>
          <p:cNvSpPr txBox="1"/>
          <p:nvPr/>
        </p:nvSpPr>
        <p:spPr>
          <a:xfrm>
            <a:off x="4038600" y="249555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vi-VN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1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F3FA47-20B2-4DB8-95C2-644811D84E76}"/>
              </a:ext>
            </a:extLst>
          </p:cNvPr>
          <p:cNvSpPr/>
          <p:nvPr/>
        </p:nvSpPr>
        <p:spPr>
          <a:xfrm>
            <a:off x="440245" y="2527452"/>
            <a:ext cx="5065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giao điểm của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BD</a:t>
            </a:r>
            <a:endParaRPr lang="vi-VN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3FA13-A529-4DFA-809D-5F76F336FA0F}"/>
              </a:ext>
            </a:extLst>
          </p:cNvPr>
          <p:cNvSpPr/>
          <p:nvPr/>
        </p:nvSpPr>
        <p:spPr>
          <a:xfrm>
            <a:off x="470701" y="3094942"/>
            <a:ext cx="8276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ABCD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hình bình hành nên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trung điểm của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BD</a:t>
            </a:r>
            <a:endParaRPr lang="vi-VN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D15382-D725-4FCF-9092-4F3F43725CDD}"/>
              </a:ext>
            </a:extLst>
          </p:cNvPr>
          <p:cNvSpPr/>
          <p:nvPr/>
        </p:nvSpPr>
        <p:spPr>
          <a:xfrm>
            <a:off x="445168" y="3643245"/>
            <a:ext cx="11918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 tam giác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 là phân giác của góc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DAB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vừa là đường trung tuyến</a:t>
            </a:r>
            <a:endParaRPr lang="vi-VN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81F19C-5F59-4B90-8F09-603AFFB34A1A}"/>
              </a:ext>
            </a:extLst>
          </p:cNvPr>
          <p:cNvSpPr/>
          <p:nvPr/>
        </p:nvSpPr>
        <p:spPr>
          <a:xfrm>
            <a:off x="443490" y="4741263"/>
            <a:ext cx="5785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ABD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tam giác cân hay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DF5234-6DD8-4745-BD79-486F132A5E84}"/>
              </a:ext>
            </a:extLst>
          </p:cNvPr>
          <p:cNvSpPr/>
          <p:nvPr/>
        </p:nvSpPr>
        <p:spPr>
          <a:xfrm>
            <a:off x="582528" y="5373788"/>
            <a:ext cx="1122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bình hành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ABCD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hai cạnh kề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 nó là hình thoi.</a:t>
            </a:r>
            <a:endParaRPr lang="vi-VN" sz="2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CB1577-97B6-4675-AEFB-564ED7FA4AFC}"/>
              </a:ext>
            </a:extLst>
          </p:cNvPr>
          <p:cNvSpPr txBox="1"/>
          <p:nvPr/>
        </p:nvSpPr>
        <p:spPr>
          <a:xfrm>
            <a:off x="433138" y="320842"/>
            <a:ext cx="1203158" cy="433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vi-VN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22C9E-EFB0-4EB4-90AD-52BF9637DEBC}"/>
                  </a:ext>
                </a:extLst>
              </p:cNvPr>
              <p:cNvSpPr txBox="1"/>
              <p:nvPr/>
            </p:nvSpPr>
            <p:spPr>
              <a:xfrm>
                <a:off x="385010" y="882316"/>
                <a:ext cx="9865895" cy="968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bình hành ABCD có tia AC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minh ABCD là hình thoi.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22C9E-EFB0-4EB4-90AD-52BF9637D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0" y="882316"/>
                <a:ext cx="9865895" cy="968470"/>
              </a:xfrm>
              <a:prstGeom prst="rect">
                <a:avLst/>
              </a:prstGeom>
              <a:blipFill>
                <a:blip r:embed="rId3"/>
                <a:stretch>
                  <a:fillRect l="-1235" t="-5031" b="-169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80AE54C-74A1-496B-AA15-96EF9B73A300}"/>
              </a:ext>
            </a:extLst>
          </p:cNvPr>
          <p:cNvSpPr/>
          <p:nvPr/>
        </p:nvSpPr>
        <p:spPr>
          <a:xfrm>
            <a:off x="4355620" y="1842655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vi-VN" sz="2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7B1709-5C0A-4F37-A01E-46A4C3734417}"/>
              </a:ext>
            </a:extLst>
          </p:cNvPr>
          <p:cNvGrpSpPr/>
          <p:nvPr/>
        </p:nvGrpSpPr>
        <p:grpSpPr>
          <a:xfrm>
            <a:off x="8169443" y="1263186"/>
            <a:ext cx="3721768" cy="2455341"/>
            <a:chOff x="8747444" y="1043609"/>
            <a:chExt cx="3284135" cy="262520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815B5A-A165-43ED-BEDD-A4CC32B8B48E}"/>
                </a:ext>
              </a:extLst>
            </p:cNvPr>
            <p:cNvGrpSpPr/>
            <p:nvPr/>
          </p:nvGrpSpPr>
          <p:grpSpPr>
            <a:xfrm>
              <a:off x="8747444" y="1043609"/>
              <a:ext cx="3284135" cy="2625208"/>
              <a:chOff x="8424478" y="1505620"/>
              <a:chExt cx="3284135" cy="327143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522959A-62FB-4600-9362-6BE5D36A0AE8}"/>
                  </a:ext>
                </a:extLst>
              </p:cNvPr>
              <p:cNvGrpSpPr/>
              <p:nvPr/>
            </p:nvGrpSpPr>
            <p:grpSpPr>
              <a:xfrm>
                <a:off x="8424478" y="1505620"/>
                <a:ext cx="3284135" cy="3271437"/>
                <a:chOff x="8424478" y="1505620"/>
                <a:chExt cx="3284135" cy="327143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00C9F1C2-9E61-4AB0-9135-1DE97D5EBD96}"/>
                    </a:ext>
                  </a:extLst>
                </p:cNvPr>
                <p:cNvCxnSpPr/>
                <p:nvPr/>
              </p:nvCxnSpPr>
              <p:spPr>
                <a:xfrm flipV="1">
                  <a:off x="8616131" y="220304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009BC05-59C8-41D0-B444-9C0B76D6F963}"/>
                    </a:ext>
                  </a:extLst>
                </p:cNvPr>
                <p:cNvCxnSpPr/>
                <p:nvPr/>
              </p:nvCxnSpPr>
              <p:spPr>
                <a:xfrm flipV="1">
                  <a:off x="10009854" y="320593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EFF56B7-93B9-4FA0-B51D-686C1785449B}"/>
                    </a:ext>
                  </a:extLst>
                </p:cNvPr>
                <p:cNvCxnSpPr/>
                <p:nvPr/>
              </p:nvCxnSpPr>
              <p:spPr>
                <a:xfrm>
                  <a:off x="10017227" y="2203040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4A5B515-95AB-47EF-85D1-EADE9D1B0059}"/>
                    </a:ext>
                  </a:extLst>
                </p:cNvPr>
                <p:cNvCxnSpPr/>
                <p:nvPr/>
              </p:nvCxnSpPr>
              <p:spPr>
                <a:xfrm>
                  <a:off x="8630879" y="3220679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BE15706-00BA-4350-9639-1CD3112BFF8C}"/>
                    </a:ext>
                  </a:extLst>
                </p:cNvPr>
                <p:cNvSpPr txBox="1"/>
                <p:nvPr/>
              </p:nvSpPr>
              <p:spPr>
                <a:xfrm>
                  <a:off x="8424478" y="3239721"/>
                  <a:ext cx="324464" cy="652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127AD89-B1B6-4ED9-AEB2-922BDFB68EE7}"/>
                    </a:ext>
                  </a:extLst>
                </p:cNvPr>
                <p:cNvSpPr txBox="1"/>
                <p:nvPr/>
              </p:nvSpPr>
              <p:spPr>
                <a:xfrm>
                  <a:off x="9837079" y="1505620"/>
                  <a:ext cx="324464" cy="652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4FF2069-92C5-48B9-8C80-0E6871CE8018}"/>
                    </a:ext>
                  </a:extLst>
                </p:cNvPr>
                <p:cNvSpPr txBox="1"/>
                <p:nvPr/>
              </p:nvSpPr>
              <p:spPr>
                <a:xfrm>
                  <a:off x="11258041" y="3182198"/>
                  <a:ext cx="450572" cy="697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C84F1A5-C6A0-4152-BC01-C8F5ED50C6D2}"/>
                    </a:ext>
                  </a:extLst>
                </p:cNvPr>
                <p:cNvSpPr txBox="1"/>
                <p:nvPr/>
              </p:nvSpPr>
              <p:spPr>
                <a:xfrm>
                  <a:off x="10031607" y="4079931"/>
                  <a:ext cx="324464" cy="697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581CE5D-0446-4EAB-B525-4106C70B406C}"/>
                  </a:ext>
                </a:extLst>
              </p:cNvPr>
              <p:cNvCxnSpPr/>
              <p:nvPr/>
            </p:nvCxnSpPr>
            <p:spPr>
              <a:xfrm>
                <a:off x="10014333" y="2192357"/>
                <a:ext cx="0" cy="202710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ACD5E59-5CE8-4B9B-8BEC-5174DAF1A10F}"/>
                  </a:ext>
                </a:extLst>
              </p:cNvPr>
              <p:cNvCxnSpPr/>
              <p:nvPr/>
            </p:nvCxnSpPr>
            <p:spPr>
              <a:xfrm>
                <a:off x="8626207" y="3216925"/>
                <a:ext cx="276523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7806E5-F90F-4096-B7C8-74D2E319E997}"/>
                </a:ext>
              </a:extLst>
            </p:cNvPr>
            <p:cNvSpPr txBox="1"/>
            <p:nvPr/>
          </p:nvSpPr>
          <p:spPr>
            <a:xfrm rot="18466463">
              <a:off x="10133072" y="2576609"/>
              <a:ext cx="829077" cy="40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7105DD-7008-42AD-932E-90C6A6639D06}"/>
                </a:ext>
              </a:extLst>
            </p:cNvPr>
            <p:cNvSpPr txBox="1"/>
            <p:nvPr/>
          </p:nvSpPr>
          <p:spPr>
            <a:xfrm rot="14442064">
              <a:off x="9637619" y="2470840"/>
              <a:ext cx="829077" cy="516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6FE8D4-A015-4DF9-8223-05D54D8441C0}"/>
                </a:ext>
              </a:extLst>
            </p:cNvPr>
            <p:cNvSpPr txBox="1"/>
            <p:nvPr/>
          </p:nvSpPr>
          <p:spPr>
            <a:xfrm>
              <a:off x="10272725" y="1942827"/>
              <a:ext cx="684250" cy="55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CB1577-97B6-4675-AEFB-564ED7FA4AFC}"/>
              </a:ext>
            </a:extLst>
          </p:cNvPr>
          <p:cNvSpPr txBox="1"/>
          <p:nvPr/>
        </p:nvSpPr>
        <p:spPr>
          <a:xfrm>
            <a:off x="433138" y="320842"/>
            <a:ext cx="1203158" cy="433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endParaRPr lang="vi-VN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22C9E-EFB0-4EB4-90AD-52BF9637DEBC}"/>
              </a:ext>
            </a:extLst>
          </p:cNvPr>
          <p:cNvSpPr txBox="1"/>
          <p:nvPr/>
        </p:nvSpPr>
        <p:spPr>
          <a:xfrm>
            <a:off x="385010" y="882316"/>
            <a:ext cx="9865895" cy="9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thoi ABCD có hai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ờng chéo AC và BD cắt nhau tại O.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: AC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BD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4(OA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OB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) = 4AB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AE54C-74A1-496B-AA15-96EF9B73A300}"/>
              </a:ext>
            </a:extLst>
          </p:cNvPr>
          <p:cNvSpPr/>
          <p:nvPr/>
        </p:nvSpPr>
        <p:spPr>
          <a:xfrm>
            <a:off x="4412770" y="2109355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vi-VN" sz="2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7B1709-5C0A-4F37-A01E-46A4C3734417}"/>
              </a:ext>
            </a:extLst>
          </p:cNvPr>
          <p:cNvGrpSpPr/>
          <p:nvPr/>
        </p:nvGrpSpPr>
        <p:grpSpPr>
          <a:xfrm>
            <a:off x="8169443" y="1263186"/>
            <a:ext cx="3721768" cy="2455341"/>
            <a:chOff x="8747444" y="1043609"/>
            <a:chExt cx="3284135" cy="262520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815B5A-A165-43ED-BEDD-A4CC32B8B48E}"/>
                </a:ext>
              </a:extLst>
            </p:cNvPr>
            <p:cNvGrpSpPr/>
            <p:nvPr/>
          </p:nvGrpSpPr>
          <p:grpSpPr>
            <a:xfrm>
              <a:off x="8747444" y="1043609"/>
              <a:ext cx="3284135" cy="2625208"/>
              <a:chOff x="8424478" y="1505620"/>
              <a:chExt cx="3284135" cy="327143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522959A-62FB-4600-9362-6BE5D36A0AE8}"/>
                  </a:ext>
                </a:extLst>
              </p:cNvPr>
              <p:cNvGrpSpPr/>
              <p:nvPr/>
            </p:nvGrpSpPr>
            <p:grpSpPr>
              <a:xfrm>
                <a:off x="8424478" y="1505620"/>
                <a:ext cx="3284135" cy="3271437"/>
                <a:chOff x="8424478" y="1505620"/>
                <a:chExt cx="3284135" cy="327143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00C9F1C2-9E61-4AB0-9135-1DE97D5EBD96}"/>
                    </a:ext>
                  </a:extLst>
                </p:cNvPr>
                <p:cNvCxnSpPr/>
                <p:nvPr/>
              </p:nvCxnSpPr>
              <p:spPr>
                <a:xfrm flipV="1">
                  <a:off x="8616131" y="220304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009BC05-59C8-41D0-B444-9C0B76D6F963}"/>
                    </a:ext>
                  </a:extLst>
                </p:cNvPr>
                <p:cNvCxnSpPr/>
                <p:nvPr/>
              </p:nvCxnSpPr>
              <p:spPr>
                <a:xfrm flipV="1">
                  <a:off x="10009854" y="320593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EFF56B7-93B9-4FA0-B51D-686C1785449B}"/>
                    </a:ext>
                  </a:extLst>
                </p:cNvPr>
                <p:cNvCxnSpPr/>
                <p:nvPr/>
              </p:nvCxnSpPr>
              <p:spPr>
                <a:xfrm>
                  <a:off x="10017227" y="2203040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4A5B515-95AB-47EF-85D1-EADE9D1B0059}"/>
                    </a:ext>
                  </a:extLst>
                </p:cNvPr>
                <p:cNvCxnSpPr/>
                <p:nvPr/>
              </p:nvCxnSpPr>
              <p:spPr>
                <a:xfrm>
                  <a:off x="8630879" y="3220679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BE15706-00BA-4350-9639-1CD3112BFF8C}"/>
                    </a:ext>
                  </a:extLst>
                </p:cNvPr>
                <p:cNvSpPr txBox="1"/>
                <p:nvPr/>
              </p:nvSpPr>
              <p:spPr>
                <a:xfrm>
                  <a:off x="8424478" y="3239721"/>
                  <a:ext cx="324464" cy="652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127AD89-B1B6-4ED9-AEB2-922BDFB68EE7}"/>
                    </a:ext>
                  </a:extLst>
                </p:cNvPr>
                <p:cNvSpPr txBox="1"/>
                <p:nvPr/>
              </p:nvSpPr>
              <p:spPr>
                <a:xfrm>
                  <a:off x="9837079" y="1505620"/>
                  <a:ext cx="324464" cy="652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4FF2069-92C5-48B9-8C80-0E6871CE8018}"/>
                    </a:ext>
                  </a:extLst>
                </p:cNvPr>
                <p:cNvSpPr txBox="1"/>
                <p:nvPr/>
              </p:nvSpPr>
              <p:spPr>
                <a:xfrm>
                  <a:off x="11258041" y="3182198"/>
                  <a:ext cx="450572" cy="697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C84F1A5-C6A0-4152-BC01-C8F5ED50C6D2}"/>
                    </a:ext>
                  </a:extLst>
                </p:cNvPr>
                <p:cNvSpPr txBox="1"/>
                <p:nvPr/>
              </p:nvSpPr>
              <p:spPr>
                <a:xfrm>
                  <a:off x="10031607" y="4079931"/>
                  <a:ext cx="324464" cy="697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581CE5D-0446-4EAB-B525-4106C70B406C}"/>
                  </a:ext>
                </a:extLst>
              </p:cNvPr>
              <p:cNvCxnSpPr/>
              <p:nvPr/>
            </p:nvCxnSpPr>
            <p:spPr>
              <a:xfrm>
                <a:off x="10014333" y="2192357"/>
                <a:ext cx="0" cy="202710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ACD5E59-5CE8-4B9B-8BEC-5174DAF1A10F}"/>
                  </a:ext>
                </a:extLst>
              </p:cNvPr>
              <p:cNvCxnSpPr/>
              <p:nvPr/>
            </p:nvCxnSpPr>
            <p:spPr>
              <a:xfrm>
                <a:off x="8626207" y="3216925"/>
                <a:ext cx="276523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6FE8D4-A015-4DF9-8223-05D54D8441C0}"/>
                </a:ext>
              </a:extLst>
            </p:cNvPr>
            <p:cNvSpPr txBox="1"/>
            <p:nvPr/>
          </p:nvSpPr>
          <p:spPr>
            <a:xfrm>
              <a:off x="10239105" y="2024299"/>
              <a:ext cx="684250" cy="55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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A00539-92C0-4B7A-8C40-F68AE20DBC1D}"/>
                </a:ext>
              </a:extLst>
            </p:cNvPr>
            <p:cNvSpPr txBox="1"/>
            <p:nvPr/>
          </p:nvSpPr>
          <p:spPr>
            <a:xfrm>
              <a:off x="9970146" y="2309450"/>
              <a:ext cx="684250" cy="55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C881422-4614-4098-AA81-6B3436919D1A}"/>
              </a:ext>
            </a:extLst>
          </p:cNvPr>
          <p:cNvSpPr/>
          <p:nvPr/>
        </p:nvSpPr>
        <p:spPr>
          <a:xfrm>
            <a:off x="450182" y="293438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ABCD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hình thoi nên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 </a:t>
            </a:r>
            <a:r>
              <a:rPr lang="en-US" sz="2800" i="1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⊥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BD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vi-VN" sz="2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20D3C2-02DE-4158-A5AD-E1F4C0654284}"/>
              </a:ext>
            </a:extLst>
          </p:cNvPr>
          <p:cNvSpPr/>
          <p:nvPr/>
        </p:nvSpPr>
        <p:spPr>
          <a:xfrm>
            <a:off x="342020" y="3506021"/>
            <a:ext cx="7689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 dụng định lí Pythagore vào tam giác vuông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AOB</a:t>
            </a:r>
            <a:endParaRPr lang="vi-VN" sz="2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24019A-6A27-478B-92BC-36F269DE4BA9}"/>
              </a:ext>
            </a:extLst>
          </p:cNvPr>
          <p:cNvSpPr/>
          <p:nvPr/>
        </p:nvSpPr>
        <p:spPr>
          <a:xfrm>
            <a:off x="416420" y="4035410"/>
            <a:ext cx="3571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có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OA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929BBD-D80E-4F81-8821-A5B21C3B1DF4}"/>
              </a:ext>
            </a:extLst>
          </p:cNvPr>
          <p:cNvSpPr/>
          <p:nvPr/>
        </p:nvSpPr>
        <p:spPr>
          <a:xfrm>
            <a:off x="424018" y="4612926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 đó ta có</a:t>
            </a:r>
            <a:endParaRPr lang="vi-VN" sz="28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0952CD-8BB0-4900-A87F-07BD09382FE7}"/>
              </a:ext>
            </a:extLst>
          </p:cNvPr>
          <p:cNvSpPr/>
          <p:nvPr/>
        </p:nvSpPr>
        <p:spPr>
          <a:xfrm>
            <a:off x="293948" y="5167381"/>
            <a:ext cx="792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BD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(2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OA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(2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 4(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OA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= 4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6860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/>
      <p:bldP spid="3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CB1577-97B6-4675-AEFB-564ED7FA4AFC}"/>
              </a:ext>
            </a:extLst>
          </p:cNvPr>
          <p:cNvSpPr txBox="1"/>
          <p:nvPr/>
        </p:nvSpPr>
        <p:spPr>
          <a:xfrm>
            <a:off x="433138" y="320842"/>
            <a:ext cx="1203158" cy="433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vi-VN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22C9E-EFB0-4EB4-90AD-52BF9637DEBC}"/>
                  </a:ext>
                </a:extLst>
              </p:cNvPr>
              <p:cNvSpPr txBox="1"/>
              <p:nvPr/>
            </p:nvSpPr>
            <p:spPr>
              <a:xfrm>
                <a:off x="385010" y="882316"/>
                <a:ext cx="9865895" cy="1005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thoi ABCD có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40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số đo mỗi góc  của hình thoi ABCD.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22C9E-EFB0-4EB4-90AD-52BF9637D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0" y="882316"/>
                <a:ext cx="9865895" cy="1005660"/>
              </a:xfrm>
              <a:prstGeom prst="rect">
                <a:avLst/>
              </a:prstGeom>
              <a:blipFill>
                <a:blip r:embed="rId3"/>
                <a:stretch>
                  <a:fillRect l="-1235" t="-4848" b="-127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80AE54C-74A1-496B-AA15-96EF9B73A300}"/>
              </a:ext>
            </a:extLst>
          </p:cNvPr>
          <p:cNvSpPr/>
          <p:nvPr/>
        </p:nvSpPr>
        <p:spPr>
          <a:xfrm>
            <a:off x="4412770" y="2109355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vi-VN" sz="2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7B1709-5C0A-4F37-A01E-46A4C3734417}"/>
              </a:ext>
            </a:extLst>
          </p:cNvPr>
          <p:cNvGrpSpPr/>
          <p:nvPr/>
        </p:nvGrpSpPr>
        <p:grpSpPr>
          <a:xfrm>
            <a:off x="8470232" y="825036"/>
            <a:ext cx="3721768" cy="2455341"/>
            <a:chOff x="8747444" y="1043609"/>
            <a:chExt cx="3284135" cy="262520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815B5A-A165-43ED-BEDD-A4CC32B8B48E}"/>
                </a:ext>
              </a:extLst>
            </p:cNvPr>
            <p:cNvGrpSpPr/>
            <p:nvPr/>
          </p:nvGrpSpPr>
          <p:grpSpPr>
            <a:xfrm>
              <a:off x="8747444" y="1043609"/>
              <a:ext cx="3284135" cy="2625208"/>
              <a:chOff x="8424478" y="1505620"/>
              <a:chExt cx="3284135" cy="327143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522959A-62FB-4600-9362-6BE5D36A0AE8}"/>
                  </a:ext>
                </a:extLst>
              </p:cNvPr>
              <p:cNvGrpSpPr/>
              <p:nvPr/>
            </p:nvGrpSpPr>
            <p:grpSpPr>
              <a:xfrm>
                <a:off x="8424478" y="1505620"/>
                <a:ext cx="3284135" cy="3271437"/>
                <a:chOff x="8424478" y="1505620"/>
                <a:chExt cx="3284135" cy="327143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00C9F1C2-9E61-4AB0-9135-1DE97D5EBD96}"/>
                    </a:ext>
                  </a:extLst>
                </p:cNvPr>
                <p:cNvCxnSpPr/>
                <p:nvPr/>
              </p:nvCxnSpPr>
              <p:spPr>
                <a:xfrm flipV="1">
                  <a:off x="8616131" y="220304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009BC05-59C8-41D0-B444-9C0B76D6F963}"/>
                    </a:ext>
                  </a:extLst>
                </p:cNvPr>
                <p:cNvCxnSpPr/>
                <p:nvPr/>
              </p:nvCxnSpPr>
              <p:spPr>
                <a:xfrm flipV="1">
                  <a:off x="10009854" y="320593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EFF56B7-93B9-4FA0-B51D-686C1785449B}"/>
                    </a:ext>
                  </a:extLst>
                </p:cNvPr>
                <p:cNvCxnSpPr/>
                <p:nvPr/>
              </p:nvCxnSpPr>
              <p:spPr>
                <a:xfrm>
                  <a:off x="10017227" y="2203040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4A5B515-95AB-47EF-85D1-EADE9D1B0059}"/>
                    </a:ext>
                  </a:extLst>
                </p:cNvPr>
                <p:cNvCxnSpPr/>
                <p:nvPr/>
              </p:nvCxnSpPr>
              <p:spPr>
                <a:xfrm>
                  <a:off x="8630879" y="3220679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BE15706-00BA-4350-9639-1CD3112BFF8C}"/>
                    </a:ext>
                  </a:extLst>
                </p:cNvPr>
                <p:cNvSpPr txBox="1"/>
                <p:nvPr/>
              </p:nvSpPr>
              <p:spPr>
                <a:xfrm>
                  <a:off x="8424478" y="3239721"/>
                  <a:ext cx="324464" cy="652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127AD89-B1B6-4ED9-AEB2-922BDFB68EE7}"/>
                    </a:ext>
                  </a:extLst>
                </p:cNvPr>
                <p:cNvSpPr txBox="1"/>
                <p:nvPr/>
              </p:nvSpPr>
              <p:spPr>
                <a:xfrm>
                  <a:off x="9837079" y="1505620"/>
                  <a:ext cx="324464" cy="652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4FF2069-92C5-48B9-8C80-0E6871CE8018}"/>
                    </a:ext>
                  </a:extLst>
                </p:cNvPr>
                <p:cNvSpPr txBox="1"/>
                <p:nvPr/>
              </p:nvSpPr>
              <p:spPr>
                <a:xfrm>
                  <a:off x="11258041" y="3182198"/>
                  <a:ext cx="450572" cy="697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C84F1A5-C6A0-4152-BC01-C8F5ED50C6D2}"/>
                    </a:ext>
                  </a:extLst>
                </p:cNvPr>
                <p:cNvSpPr txBox="1"/>
                <p:nvPr/>
              </p:nvSpPr>
              <p:spPr>
                <a:xfrm>
                  <a:off x="10031607" y="4079931"/>
                  <a:ext cx="324464" cy="697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581CE5D-0446-4EAB-B525-4106C70B406C}"/>
                  </a:ext>
                </a:extLst>
              </p:cNvPr>
              <p:cNvCxnSpPr/>
              <p:nvPr/>
            </p:nvCxnSpPr>
            <p:spPr>
              <a:xfrm>
                <a:off x="10014333" y="2192357"/>
                <a:ext cx="0" cy="202710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ACD5E59-5CE8-4B9B-8BEC-5174DAF1A10F}"/>
                  </a:ext>
                </a:extLst>
              </p:cNvPr>
              <p:cNvCxnSpPr/>
              <p:nvPr/>
            </p:nvCxnSpPr>
            <p:spPr>
              <a:xfrm>
                <a:off x="8626207" y="3216925"/>
                <a:ext cx="276523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6FE8D4-A015-4DF9-8223-05D54D8441C0}"/>
                </a:ext>
              </a:extLst>
            </p:cNvPr>
            <p:cNvSpPr txBox="1"/>
            <p:nvPr/>
          </p:nvSpPr>
          <p:spPr>
            <a:xfrm>
              <a:off x="10239105" y="2024299"/>
              <a:ext cx="684250" cy="55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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A00539-92C0-4B7A-8C40-F68AE20DBC1D}"/>
                </a:ext>
              </a:extLst>
            </p:cNvPr>
            <p:cNvSpPr txBox="1"/>
            <p:nvPr/>
          </p:nvSpPr>
          <p:spPr>
            <a:xfrm>
              <a:off x="9970146" y="2309450"/>
              <a:ext cx="684250" cy="55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95D7070-5B83-48C1-B04C-19866E5DE31E}"/>
                  </a:ext>
                </a:extLst>
              </p:cNvPr>
              <p:cNvSpPr/>
              <p:nvPr/>
            </p:nvSpPr>
            <p:spPr>
              <a:xfrm>
                <a:off x="300788" y="2677072"/>
                <a:ext cx="9033712" cy="537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hình thoi nên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DB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tia phân giác của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95D7070-5B83-48C1-B04C-19866E5DE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88" y="2677072"/>
                <a:ext cx="9033712" cy="537583"/>
              </a:xfrm>
              <a:prstGeom prst="rect">
                <a:avLst/>
              </a:prstGeom>
              <a:blipFill>
                <a:blip r:embed="rId4"/>
                <a:stretch>
                  <a:fillRect l="-1350" t="-7955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2C5B6EF4-2825-47BF-8090-652461CE46B1}"/>
              </a:ext>
            </a:extLst>
          </p:cNvPr>
          <p:cNvSpPr/>
          <p:nvPr/>
        </p:nvSpPr>
        <p:spPr>
          <a:xfrm>
            <a:off x="286753" y="3324409"/>
            <a:ext cx="1332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đó</a:t>
            </a:r>
            <a:endParaRPr lang="vi-V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91690CC-BD0E-4FC6-BEF2-345CDCBA688A}"/>
                  </a:ext>
                </a:extLst>
              </p:cNvPr>
              <p:cNvSpPr/>
              <p:nvPr/>
            </p:nvSpPr>
            <p:spPr>
              <a:xfrm>
                <a:off x="1661098" y="3314883"/>
                <a:ext cx="6778051" cy="537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2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2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·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40</a:t>
                </a:r>
                <a:r>
                  <a:rPr lang="en-US" sz="2800" baseline="30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80</a:t>
                </a:r>
                <a:r>
                  <a:rPr lang="en-US" sz="2800" baseline="30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91690CC-BD0E-4FC6-BEF2-345CDCBA6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98" y="3314883"/>
                <a:ext cx="6778051" cy="537583"/>
              </a:xfrm>
              <a:prstGeom prst="rect">
                <a:avLst/>
              </a:prstGeom>
              <a:blipFill>
                <a:blip r:embed="rId5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BF389D73-6B25-4839-943B-63E7913994EB}"/>
              </a:ext>
            </a:extLst>
          </p:cNvPr>
          <p:cNvSpPr/>
          <p:nvPr/>
        </p:nvSpPr>
        <p:spPr>
          <a:xfrm>
            <a:off x="257675" y="3971106"/>
            <a:ext cx="10715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thoi cũng là hình bình hành, do đó hai góc kề có tổng là 180</a:t>
            </a:r>
            <a:r>
              <a:rPr 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vi-V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3DBC8BD-5075-4227-8B57-8715AD1DD974}"/>
                  </a:ext>
                </a:extLst>
              </p:cNvPr>
              <p:cNvSpPr/>
              <p:nvPr/>
            </p:nvSpPr>
            <p:spPr>
              <a:xfrm>
                <a:off x="363056" y="4576088"/>
                <a:ext cx="7999893" cy="534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:r>
                  <a:rPr lang="en-US" sz="2800" baseline="30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100</a:t>
                </a:r>
                <a:r>
                  <a:rPr lang="en-US" sz="2800" baseline="30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3DBC8BD-5075-4227-8B57-8715AD1DD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6" y="4576088"/>
                <a:ext cx="7999893" cy="534826"/>
              </a:xfrm>
              <a:prstGeom prst="rect">
                <a:avLst/>
              </a:prstGeom>
              <a:blipFill>
                <a:blip r:embed="rId6"/>
                <a:stretch>
                  <a:fillRect l="-1601" t="-11494" b="-310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1084A0-D57F-49A9-872B-3046A97852E3}"/>
                  </a:ext>
                </a:extLst>
              </p:cNvPr>
              <p:cNvSpPr/>
              <p:nvPr/>
            </p:nvSpPr>
            <p:spPr>
              <a:xfrm>
                <a:off x="223586" y="5183880"/>
                <a:ext cx="12254164" cy="537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thoi có các cặp góc đối diện bằng nhau, vậy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100</a:t>
                </a:r>
                <a:r>
                  <a:rPr lang="en-US" sz="2800" baseline="30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80</a:t>
                </a:r>
                <a:r>
                  <a:rPr lang="en-US" sz="2800" baseline="30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endParaRPr lang="vi-VN" sz="280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1084A0-D57F-49A9-872B-3046A97852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86" y="5183880"/>
                <a:ext cx="12254164" cy="537776"/>
              </a:xfrm>
              <a:prstGeom prst="rect">
                <a:avLst/>
              </a:prstGeom>
              <a:blipFill>
                <a:blip r:embed="rId7"/>
                <a:stretch>
                  <a:fillRect l="-1045" t="-7865" b="-303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8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  <p:bldP spid="43" grpId="0"/>
      <p:bldP spid="44" grpId="0"/>
      <p:bldP spid="45" grpId="0"/>
      <p:bldP spid="46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CB1577-97B6-4675-AEFB-564ED7FA4AFC}"/>
              </a:ext>
            </a:extLst>
          </p:cNvPr>
          <p:cNvSpPr txBox="1"/>
          <p:nvPr/>
        </p:nvSpPr>
        <p:spPr>
          <a:xfrm>
            <a:off x="433138" y="320842"/>
            <a:ext cx="1203158" cy="433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endParaRPr lang="vi-VN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22C9E-EFB0-4EB4-90AD-52BF9637DEBC}"/>
              </a:ext>
            </a:extLst>
          </p:cNvPr>
          <p:cNvSpPr txBox="1"/>
          <p:nvPr/>
        </p:nvSpPr>
        <p:spPr>
          <a:xfrm>
            <a:off x="232610" y="901366"/>
            <a:ext cx="81874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62 mô tả một ô lưới mắt cáo có dạng hình thoi với độ dài của hai đường chéo là 45mm và 90mm.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của ô lười mắt cáo đó là bao nhiêu milimet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 làm tròn kết quả đến hàng đơn vị )?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AE54C-74A1-496B-AA15-96EF9B73A300}"/>
              </a:ext>
            </a:extLst>
          </p:cNvPr>
          <p:cNvSpPr/>
          <p:nvPr/>
        </p:nvSpPr>
        <p:spPr>
          <a:xfrm>
            <a:off x="4641370" y="2909455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vi-VN" sz="280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CA04C55-1BED-46AF-A061-BB0EE492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322" y="772822"/>
            <a:ext cx="3516084" cy="20054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D2D35E-9E26-4462-BCB1-F8C8A9FB138F}"/>
              </a:ext>
            </a:extLst>
          </p:cNvPr>
          <p:cNvGrpSpPr/>
          <p:nvPr/>
        </p:nvGrpSpPr>
        <p:grpSpPr>
          <a:xfrm>
            <a:off x="8212482" y="3403187"/>
            <a:ext cx="3927625" cy="2535037"/>
            <a:chOff x="8212482" y="3403187"/>
            <a:chExt cx="3927625" cy="253503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815B5A-A165-43ED-BEDD-A4CC32B8B48E}"/>
                </a:ext>
              </a:extLst>
            </p:cNvPr>
            <p:cNvGrpSpPr/>
            <p:nvPr/>
          </p:nvGrpSpPr>
          <p:grpSpPr>
            <a:xfrm>
              <a:off x="8212482" y="3403187"/>
              <a:ext cx="3927625" cy="2535037"/>
              <a:chOff x="8616131" y="2174074"/>
              <a:chExt cx="3465790" cy="337762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522959A-62FB-4600-9362-6BE5D36A0AE8}"/>
                  </a:ext>
                </a:extLst>
              </p:cNvPr>
              <p:cNvGrpSpPr/>
              <p:nvPr/>
            </p:nvGrpSpPr>
            <p:grpSpPr>
              <a:xfrm>
                <a:off x="8616131" y="2174074"/>
                <a:ext cx="3465790" cy="3377622"/>
                <a:chOff x="8616131" y="2174074"/>
                <a:chExt cx="3465790" cy="3377622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00C9F1C2-9E61-4AB0-9135-1DE97D5EBD96}"/>
                    </a:ext>
                  </a:extLst>
                </p:cNvPr>
                <p:cNvCxnSpPr/>
                <p:nvPr/>
              </p:nvCxnSpPr>
              <p:spPr>
                <a:xfrm flipV="1">
                  <a:off x="8616131" y="220304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009BC05-59C8-41D0-B444-9C0B76D6F963}"/>
                    </a:ext>
                  </a:extLst>
                </p:cNvPr>
                <p:cNvCxnSpPr/>
                <p:nvPr/>
              </p:nvCxnSpPr>
              <p:spPr>
                <a:xfrm flipV="1">
                  <a:off x="10009854" y="320593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EFF56B7-93B9-4FA0-B51D-686C1785449B}"/>
                    </a:ext>
                  </a:extLst>
                </p:cNvPr>
                <p:cNvCxnSpPr/>
                <p:nvPr/>
              </p:nvCxnSpPr>
              <p:spPr>
                <a:xfrm>
                  <a:off x="10017227" y="2203040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4A5B515-95AB-47EF-85D1-EADE9D1B0059}"/>
                    </a:ext>
                  </a:extLst>
                </p:cNvPr>
                <p:cNvCxnSpPr/>
                <p:nvPr/>
              </p:nvCxnSpPr>
              <p:spPr>
                <a:xfrm>
                  <a:off x="8630879" y="3220679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BC5E678-FBB3-46B1-9B3C-587E70EFEA44}"/>
                    </a:ext>
                  </a:extLst>
                </p:cNvPr>
                <p:cNvSpPr txBox="1"/>
                <p:nvPr/>
              </p:nvSpPr>
              <p:spPr>
                <a:xfrm>
                  <a:off x="9516579" y="4854570"/>
                  <a:ext cx="1216282" cy="697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90mm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DF0CC10-FD2B-4776-98BE-664124A8D3A9}"/>
                    </a:ext>
                  </a:extLst>
                </p:cNvPr>
                <p:cNvSpPr txBox="1"/>
                <p:nvPr/>
              </p:nvSpPr>
              <p:spPr>
                <a:xfrm rot="16200000">
                  <a:off x="10932827" y="2861472"/>
                  <a:ext cx="1836492" cy="461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45mm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9A7FA59-7E4C-4AA6-A811-1566F67982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1660" y="4221973"/>
                <a:ext cx="171572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99DF964-3610-41C4-858B-991B4F5E4E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1660" y="2196932"/>
                <a:ext cx="171572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B54B653-C334-4AFC-BE39-756949BAE83B}"/>
                  </a:ext>
                </a:extLst>
              </p:cNvPr>
              <p:cNvCxnSpPr/>
              <p:nvPr/>
            </p:nvCxnSpPr>
            <p:spPr>
              <a:xfrm>
                <a:off x="11721912" y="2206523"/>
                <a:ext cx="0" cy="2027103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arrow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66DF5C3-8D01-430A-93F7-E618B674EE48}"/>
                </a:ext>
              </a:extLst>
            </p:cNvPr>
            <p:cNvCxnSpPr>
              <a:cxnSpLocks/>
            </p:cNvCxnSpPr>
            <p:nvPr/>
          </p:nvCxnSpPr>
          <p:spPr>
            <a:xfrm>
              <a:off x="8234570" y="5505450"/>
              <a:ext cx="3120552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C56CF0E-9CB3-4BD0-9E2C-EEA7A13953F7}"/>
                </a:ext>
              </a:extLst>
            </p:cNvPr>
            <p:cNvCxnSpPr/>
            <p:nvPr/>
          </p:nvCxnSpPr>
          <p:spPr>
            <a:xfrm>
              <a:off x="8224842" y="4182894"/>
              <a:ext cx="0" cy="130350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9199DBC-85B9-4D08-B95F-A728F8687A22}"/>
                </a:ext>
              </a:extLst>
            </p:cNvPr>
            <p:cNvCxnSpPr/>
            <p:nvPr/>
          </p:nvCxnSpPr>
          <p:spPr>
            <a:xfrm>
              <a:off x="11366876" y="4182894"/>
              <a:ext cx="0" cy="130350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25A336B6-C55C-4E72-A4C2-07B93FA76F42}"/>
              </a:ext>
            </a:extLst>
          </p:cNvPr>
          <p:cNvSpPr/>
          <p:nvPr/>
        </p:nvSpPr>
        <p:spPr>
          <a:xfrm>
            <a:off x="232484" y="3502418"/>
            <a:ext cx="43733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Đặt tên các đỉnh và các cạnh 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 hình vẽ bên, ta có:</a:t>
            </a:r>
            <a:endParaRPr lang="vi-VN" sz="2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B94E78-1C6A-4D69-A4D1-A78A61D3C7BA}"/>
              </a:ext>
            </a:extLst>
          </p:cNvPr>
          <p:cNvSpPr/>
          <p:nvPr/>
        </p:nvSpPr>
        <p:spPr>
          <a:xfrm>
            <a:off x="287358" y="4425544"/>
            <a:ext cx="5804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BD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90</a:t>
            </a:r>
            <a:r>
              <a:rPr 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+ 45</a:t>
            </a:r>
            <a:r>
              <a:rPr 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10125</a:t>
            </a:r>
            <a:endParaRPr lang="vi-VN" sz="2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B7FB9A0-43A9-4C78-9A6F-3F66B46782FA}"/>
              </a:ext>
            </a:extLst>
          </p:cNvPr>
          <p:cNvSpPr/>
          <p:nvPr/>
        </p:nvSpPr>
        <p:spPr>
          <a:xfrm>
            <a:off x="270909" y="4916591"/>
            <a:ext cx="6059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 đó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2531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 hay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 ≈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50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mm</a:t>
            </a:r>
            <a:endParaRPr lang="vi-VN" sz="28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C0F2D4-3E56-4FC2-BD4F-682F1371505D}"/>
              </a:ext>
            </a:extLst>
          </p:cNvPr>
          <p:cNvSpPr txBox="1"/>
          <p:nvPr/>
        </p:nvSpPr>
        <p:spPr>
          <a:xfrm>
            <a:off x="9536775" y="4887277"/>
            <a:ext cx="51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01B4EA-BF6B-44B8-A879-D0B310218D36}"/>
              </a:ext>
            </a:extLst>
          </p:cNvPr>
          <p:cNvSpPr txBox="1"/>
          <p:nvPr/>
        </p:nvSpPr>
        <p:spPr>
          <a:xfrm>
            <a:off x="7918991" y="3744277"/>
            <a:ext cx="51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5FC72E-6383-4722-9D19-88D6A6244643}"/>
              </a:ext>
            </a:extLst>
          </p:cNvPr>
          <p:cNvSpPr txBox="1"/>
          <p:nvPr/>
        </p:nvSpPr>
        <p:spPr>
          <a:xfrm>
            <a:off x="9617162" y="2940408"/>
            <a:ext cx="51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EDAAAD-8EC5-44F4-9819-6685295BF2EC}"/>
              </a:ext>
            </a:extLst>
          </p:cNvPr>
          <p:cNvSpPr txBox="1"/>
          <p:nvPr/>
        </p:nvSpPr>
        <p:spPr>
          <a:xfrm>
            <a:off x="11204801" y="3704083"/>
            <a:ext cx="51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792067" y="143219"/>
            <a:ext cx="2975702" cy="826265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 NGHĨA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566451" y="152400"/>
            <a:ext cx="609600" cy="814564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Parallelogram 59">
            <a:extLst>
              <a:ext uri="{FF2B5EF4-FFF2-40B4-BE49-F238E27FC236}">
                <a16:creationId xmlns:a16="http://schemas.microsoft.com/office/drawing/2014/main" id="{AE05BAC3-BED7-488D-86B7-5C9EE9E719AE}"/>
              </a:ext>
            </a:extLst>
          </p:cNvPr>
          <p:cNvSpPr/>
          <p:nvPr/>
        </p:nvSpPr>
        <p:spPr>
          <a:xfrm>
            <a:off x="626476" y="1297228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271D6-8F52-402F-9B90-85C5785367F5}"/>
              </a:ext>
            </a:extLst>
          </p:cNvPr>
          <p:cNvSpPr/>
          <p:nvPr/>
        </p:nvSpPr>
        <p:spPr>
          <a:xfrm>
            <a:off x="2839908" y="1352034"/>
            <a:ext cx="7435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Ở Hình 57, tứ giác nào là hình thoi? Vì sao?</a:t>
            </a:r>
            <a:endParaRPr lang="vi-VN" sz="32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558388A-41A8-49A1-A807-84C96758B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C882B4-ACEA-4F80-9CBD-DC831A151B55}"/>
              </a:ext>
            </a:extLst>
          </p:cNvPr>
          <p:cNvSpPr/>
          <p:nvPr/>
        </p:nvSpPr>
        <p:spPr>
          <a:xfrm>
            <a:off x="4523106" y="2196296"/>
            <a:ext cx="1050288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  <a:endParaRPr lang="vi-VN" sz="320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975E0AF-F42E-48C5-B400-C87043FF8629}"/>
              </a:ext>
            </a:extLst>
          </p:cNvPr>
          <p:cNvSpPr/>
          <p:nvPr/>
        </p:nvSpPr>
        <p:spPr>
          <a:xfrm>
            <a:off x="481330" y="270070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Ở Hình a), ta có </a:t>
            </a:r>
          </a:p>
          <a:p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MN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NP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PQ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QM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(= 2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cm)</a:t>
            </a:r>
          </a:p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nên tứ giác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MNPQ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hình thoi</a:t>
            </a:r>
            <a:endParaRPr lang="vi-V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CE29A77-4435-4D8B-8564-CF8C191AA3BB}"/>
                  </a:ext>
                </a:extLst>
              </p:cNvPr>
              <p:cNvSpPr/>
              <p:nvPr/>
            </p:nvSpPr>
            <p:spPr>
              <a:xfrm>
                <a:off x="581660" y="4539665"/>
                <a:ext cx="76885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Ở Hình b), ta có:</a:t>
                </a:r>
              </a:p>
              <a:p>
                <a:r>
                  <a:rPr 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KG 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(vì 2</a:t>
                </a:r>
                <a:r>
                  <a:rPr 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5 cm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2 cm) </a:t>
                </a:r>
              </a:p>
              <a:p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nên tứ giác </a:t>
                </a:r>
                <a:r>
                  <a:rPr 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GHIK 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 phải là hình thoi.</a:t>
                </a:r>
                <a:r>
                  <a:rPr lang="en-US" sz="320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vi-VN" sz="320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CE29A77-4435-4D8B-8564-CF8C191AA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60" y="4539665"/>
                <a:ext cx="7688580" cy="1569660"/>
              </a:xfrm>
              <a:prstGeom prst="rect">
                <a:avLst/>
              </a:prstGeom>
              <a:blipFill>
                <a:blip r:embed="rId3"/>
                <a:stretch>
                  <a:fillRect l="-1981" t="-5447" b="-116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E851026-3C32-4E3E-9EE2-8F7F136FFE45}"/>
              </a:ext>
            </a:extLst>
          </p:cNvPr>
          <p:cNvGrpSpPr/>
          <p:nvPr/>
        </p:nvGrpSpPr>
        <p:grpSpPr>
          <a:xfrm>
            <a:off x="8524950" y="2020425"/>
            <a:ext cx="2985078" cy="2474978"/>
            <a:chOff x="7353876" y="1940214"/>
            <a:chExt cx="2985078" cy="247497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6307CA-7A31-4AB3-A4AD-0B71F5A67C59}"/>
                </a:ext>
              </a:extLst>
            </p:cNvPr>
            <p:cNvGrpSpPr/>
            <p:nvPr/>
          </p:nvGrpSpPr>
          <p:grpSpPr>
            <a:xfrm>
              <a:off x="7684077" y="2376458"/>
              <a:ext cx="2181721" cy="1582477"/>
              <a:chOff x="8103140" y="2376459"/>
              <a:chExt cx="1762658" cy="1237366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4FC461C-E7BC-491D-A2DF-96D79F3885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3140" y="3550596"/>
                <a:ext cx="12354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CA000E7-D637-4F4B-9BA5-8B469099F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30385" y="2433867"/>
                <a:ext cx="12354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277A8F7-D727-46F5-AC31-9FC9EEFADF29}"/>
                  </a:ext>
                </a:extLst>
              </p:cNvPr>
              <p:cNvCxnSpPr>
                <a:cxnSpLocks/>
              </p:cNvCxnSpPr>
              <p:nvPr/>
            </p:nvCxnSpPr>
            <p:spPr>
              <a:xfrm rot="-3900000">
                <a:off x="7750991" y="2994166"/>
                <a:ext cx="12354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E36AB20-9B4B-41D3-8128-1C30E9DE0711}"/>
                  </a:ext>
                </a:extLst>
              </p:cNvPr>
              <p:cNvCxnSpPr>
                <a:cxnSpLocks/>
              </p:cNvCxnSpPr>
              <p:nvPr/>
            </p:nvCxnSpPr>
            <p:spPr>
              <a:xfrm rot="-3900000">
                <a:off x="8988356" y="2996119"/>
                <a:ext cx="12354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0395D4-7BDE-4E53-98D4-21155C24B292}"/>
                </a:ext>
              </a:extLst>
            </p:cNvPr>
            <p:cNvSpPr txBox="1"/>
            <p:nvPr/>
          </p:nvSpPr>
          <p:spPr>
            <a:xfrm>
              <a:off x="8482445" y="2000250"/>
              <a:ext cx="1257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2,5cm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D55DDD-54A6-4F5A-BA2E-4F090E6378A7}"/>
                </a:ext>
              </a:extLst>
            </p:cNvPr>
            <p:cNvSpPr txBox="1"/>
            <p:nvPr/>
          </p:nvSpPr>
          <p:spPr>
            <a:xfrm rot="17696051">
              <a:off x="7128164" y="2818823"/>
              <a:ext cx="1257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2,5cm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FE2C56-1339-434B-9153-29E6D6102AD5}"/>
                </a:ext>
              </a:extLst>
            </p:cNvPr>
            <p:cNvSpPr txBox="1"/>
            <p:nvPr/>
          </p:nvSpPr>
          <p:spPr>
            <a:xfrm>
              <a:off x="7910368" y="3480372"/>
              <a:ext cx="1257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2,5cm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F19FBC-4DBE-49EA-8604-DEF48425E5B9}"/>
                </a:ext>
              </a:extLst>
            </p:cNvPr>
            <p:cNvSpPr txBox="1"/>
            <p:nvPr/>
          </p:nvSpPr>
          <p:spPr>
            <a:xfrm rot="17696051">
              <a:off x="9175745" y="2798623"/>
              <a:ext cx="1257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2,5cm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0CF178-6D59-4BD2-A142-12346ADFD66E}"/>
                </a:ext>
              </a:extLst>
            </p:cNvPr>
            <p:cNvSpPr txBox="1"/>
            <p:nvPr/>
          </p:nvSpPr>
          <p:spPr>
            <a:xfrm>
              <a:off x="7885544" y="1940214"/>
              <a:ext cx="514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4F78D6-0E6F-46FE-90A9-824EF4FC3ED0}"/>
                </a:ext>
              </a:extLst>
            </p:cNvPr>
            <p:cNvSpPr txBox="1"/>
            <p:nvPr/>
          </p:nvSpPr>
          <p:spPr>
            <a:xfrm>
              <a:off x="9824603" y="1943100"/>
              <a:ext cx="514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EF7F01-A00F-4362-86F4-8A2686D37F68}"/>
                </a:ext>
              </a:extLst>
            </p:cNvPr>
            <p:cNvSpPr txBox="1"/>
            <p:nvPr/>
          </p:nvSpPr>
          <p:spPr>
            <a:xfrm>
              <a:off x="9040090" y="3891972"/>
              <a:ext cx="514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C9FE3B-EA8C-4315-944F-4EBA7DFE46F0}"/>
                </a:ext>
              </a:extLst>
            </p:cNvPr>
            <p:cNvSpPr txBox="1"/>
            <p:nvPr/>
          </p:nvSpPr>
          <p:spPr>
            <a:xfrm>
              <a:off x="7353876" y="3871190"/>
              <a:ext cx="514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9C43490-AE2A-42A5-ABD3-D20FE716AED3}"/>
              </a:ext>
            </a:extLst>
          </p:cNvPr>
          <p:cNvSpPr txBox="1"/>
          <p:nvPr/>
        </p:nvSpPr>
        <p:spPr>
          <a:xfrm>
            <a:off x="9384631" y="4090737"/>
            <a:ext cx="68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a)</a:t>
            </a:r>
            <a:endParaRPr lang="vi-VN" sz="2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251109-FE57-45F6-9463-049FFFE0A99C}"/>
              </a:ext>
            </a:extLst>
          </p:cNvPr>
          <p:cNvSpPr txBox="1"/>
          <p:nvPr/>
        </p:nvSpPr>
        <p:spPr>
          <a:xfrm rot="20962383">
            <a:off x="9680200" y="4709948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2,5cm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F72DC3-A8B7-45D8-94C3-7C176A038970}"/>
              </a:ext>
            </a:extLst>
          </p:cNvPr>
          <p:cNvGrpSpPr/>
          <p:nvPr/>
        </p:nvGrpSpPr>
        <p:grpSpPr>
          <a:xfrm>
            <a:off x="8764020" y="4737093"/>
            <a:ext cx="2895810" cy="2120907"/>
            <a:chOff x="8764020" y="4737093"/>
            <a:chExt cx="2895810" cy="212090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AFB8FC9-D11E-4D8E-B4BD-B77343F6FE1B}"/>
                </a:ext>
              </a:extLst>
            </p:cNvPr>
            <p:cNvGrpSpPr/>
            <p:nvPr/>
          </p:nvGrpSpPr>
          <p:grpSpPr>
            <a:xfrm>
              <a:off x="9003348" y="4879958"/>
              <a:ext cx="2138370" cy="1729317"/>
              <a:chOff x="8752139" y="4560464"/>
              <a:chExt cx="2138370" cy="1729317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AD72208-E9B8-47F3-880A-A76DEC6DA6AE}"/>
                  </a:ext>
                </a:extLst>
              </p:cNvPr>
              <p:cNvCxnSpPr>
                <a:cxnSpLocks/>
              </p:cNvCxnSpPr>
              <p:nvPr/>
            </p:nvCxnSpPr>
            <p:spPr>
              <a:xfrm rot="120000" flipV="1">
                <a:off x="8752139" y="4900257"/>
                <a:ext cx="533506" cy="11416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04D751B-0C5D-4B11-B6A3-A8E5FFF072D5}"/>
                  </a:ext>
                </a:extLst>
              </p:cNvPr>
              <p:cNvCxnSpPr>
                <a:cxnSpLocks/>
              </p:cNvCxnSpPr>
              <p:nvPr/>
            </p:nvCxnSpPr>
            <p:spPr>
              <a:xfrm rot="3840000" flipV="1">
                <a:off x="9098797" y="5452189"/>
                <a:ext cx="533506" cy="11416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BADB25C-011D-4CE6-8972-A9D77716CA24}"/>
                  </a:ext>
                </a:extLst>
              </p:cNvPr>
              <p:cNvCxnSpPr>
                <a:cxnSpLocks/>
              </p:cNvCxnSpPr>
              <p:nvPr/>
            </p:nvCxnSpPr>
            <p:spPr>
              <a:xfrm rot="120000" flipV="1">
                <a:off x="9300177" y="4668976"/>
                <a:ext cx="1590332" cy="2734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D964D17-00A4-49E9-A1BE-0F2A5755036A}"/>
                  </a:ext>
                </a:extLst>
              </p:cNvPr>
              <p:cNvCxnSpPr>
                <a:cxnSpLocks/>
              </p:cNvCxnSpPr>
              <p:nvPr/>
            </p:nvCxnSpPr>
            <p:spPr>
              <a:xfrm rot="-2760000" flipV="1">
                <a:off x="9649947" y="5218923"/>
                <a:ext cx="1590332" cy="2734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F93576-F80F-4FC5-9609-F3854F20ECAA}"/>
                </a:ext>
              </a:extLst>
            </p:cNvPr>
            <p:cNvSpPr txBox="1"/>
            <p:nvPr/>
          </p:nvSpPr>
          <p:spPr>
            <a:xfrm>
              <a:off x="11145479" y="4737093"/>
              <a:ext cx="514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F5DC86-C022-4924-8321-F7C753D1BAC7}"/>
                </a:ext>
              </a:extLst>
            </p:cNvPr>
            <p:cNvSpPr txBox="1"/>
            <p:nvPr/>
          </p:nvSpPr>
          <p:spPr>
            <a:xfrm>
              <a:off x="9105664" y="4827528"/>
              <a:ext cx="514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051095-A2A4-46FC-8634-A33BD4EF1C3D}"/>
                </a:ext>
              </a:extLst>
            </p:cNvPr>
            <p:cNvSpPr txBox="1"/>
            <p:nvPr/>
          </p:nvSpPr>
          <p:spPr>
            <a:xfrm>
              <a:off x="8764020" y="6334780"/>
              <a:ext cx="514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209B4C-EB0E-477E-BB10-C2CF419D7BCB}"/>
                </a:ext>
              </a:extLst>
            </p:cNvPr>
            <p:cNvSpPr txBox="1"/>
            <p:nvPr/>
          </p:nvSpPr>
          <p:spPr>
            <a:xfrm>
              <a:off x="10140644" y="6294586"/>
              <a:ext cx="514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23082C-66FE-4580-8F30-B6F85F38B296}"/>
                </a:ext>
              </a:extLst>
            </p:cNvPr>
            <p:cNvSpPr txBox="1"/>
            <p:nvPr/>
          </p:nvSpPr>
          <p:spPr>
            <a:xfrm rot="18213956">
              <a:off x="10257718" y="5454779"/>
              <a:ext cx="1257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2,5cm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1092D0-53A8-4D0A-AF37-D3DF63EF1C9E}"/>
                </a:ext>
              </a:extLst>
            </p:cNvPr>
            <p:cNvSpPr txBox="1"/>
            <p:nvPr/>
          </p:nvSpPr>
          <p:spPr>
            <a:xfrm rot="18213956">
              <a:off x="8573296" y="5278316"/>
              <a:ext cx="1257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2cm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EB7088-C56B-4C8C-A2D5-3FC288732AA9}"/>
                </a:ext>
              </a:extLst>
            </p:cNvPr>
            <p:cNvSpPr txBox="1"/>
            <p:nvPr/>
          </p:nvSpPr>
          <p:spPr>
            <a:xfrm>
              <a:off x="9263104" y="5929152"/>
              <a:ext cx="1257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2cm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7E78586-DD1E-4B22-919F-B56E5763D3C3}"/>
              </a:ext>
            </a:extLst>
          </p:cNvPr>
          <p:cNvSpPr txBox="1"/>
          <p:nvPr/>
        </p:nvSpPr>
        <p:spPr>
          <a:xfrm>
            <a:off x="9416715" y="6396335"/>
            <a:ext cx="68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b)</a:t>
            </a: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36046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04A5E1B-9F08-4A9B-986E-B3B481A04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706" y="866848"/>
            <a:ext cx="3285480" cy="21258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CB1577-97B6-4675-AEFB-564ED7FA4AFC}"/>
              </a:ext>
            </a:extLst>
          </p:cNvPr>
          <p:cNvSpPr txBox="1"/>
          <p:nvPr/>
        </p:nvSpPr>
        <p:spPr>
          <a:xfrm>
            <a:off x="433138" y="320842"/>
            <a:ext cx="1203158" cy="433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endParaRPr lang="vi-VN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22C9E-EFB0-4EB4-90AD-52BF9637DEBC}"/>
              </a:ext>
            </a:extLst>
          </p:cNvPr>
          <p:cNvSpPr txBox="1"/>
          <p:nvPr/>
        </p:nvSpPr>
        <p:spPr>
          <a:xfrm>
            <a:off x="232610" y="901366"/>
            <a:ext cx="79153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viên gạch trang trí có dạng hình thoi với độ dài cạnh là 40cm và số đo một góc là 60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63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viên gạch đó là bao nhiêu cetimét vuông 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(làm tròn kết quả đến hàng phần trăm)?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AE54C-74A1-496B-AA15-96EF9B73A300}"/>
              </a:ext>
            </a:extLst>
          </p:cNvPr>
          <p:cNvSpPr/>
          <p:nvPr/>
        </p:nvSpPr>
        <p:spPr>
          <a:xfrm>
            <a:off x="3204456" y="901041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vi-VN" sz="28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22959A-62FB-4600-9362-6BE5D36A0AE8}"/>
              </a:ext>
            </a:extLst>
          </p:cNvPr>
          <p:cNvGrpSpPr/>
          <p:nvPr/>
        </p:nvGrpSpPr>
        <p:grpSpPr>
          <a:xfrm>
            <a:off x="8686798" y="1024629"/>
            <a:ext cx="3211406" cy="1522021"/>
            <a:chOff x="8616131" y="2203040"/>
            <a:chExt cx="2935345" cy="202790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0C9F1C2-9E61-4AB0-9135-1DE97D5EBD96}"/>
                </a:ext>
              </a:extLst>
            </p:cNvPr>
            <p:cNvCxnSpPr/>
            <p:nvPr/>
          </p:nvCxnSpPr>
          <p:spPr>
            <a:xfrm flipV="1">
              <a:off x="8616131" y="2203040"/>
              <a:ext cx="1401096" cy="10176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009BC05-59C8-41D0-B444-9C0B76D6F963}"/>
                </a:ext>
              </a:extLst>
            </p:cNvPr>
            <p:cNvCxnSpPr/>
            <p:nvPr/>
          </p:nvCxnSpPr>
          <p:spPr>
            <a:xfrm flipV="1">
              <a:off x="10009854" y="3205930"/>
              <a:ext cx="1401096" cy="10176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FF56B7-93B9-4FA0-B51D-686C1785449B}"/>
                </a:ext>
              </a:extLst>
            </p:cNvPr>
            <p:cNvCxnSpPr/>
            <p:nvPr/>
          </p:nvCxnSpPr>
          <p:spPr>
            <a:xfrm>
              <a:off x="10017227" y="2203040"/>
              <a:ext cx="1386349" cy="10102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A5B515-95AB-47EF-85D1-EADE9D1B0059}"/>
                </a:ext>
              </a:extLst>
            </p:cNvPr>
            <p:cNvCxnSpPr/>
            <p:nvPr/>
          </p:nvCxnSpPr>
          <p:spPr>
            <a:xfrm>
              <a:off x="8630879" y="3220679"/>
              <a:ext cx="1386349" cy="10102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DF0CC10-FD2B-4776-98BE-664124A8D3A9}"/>
                </a:ext>
              </a:extLst>
            </p:cNvPr>
            <p:cNvSpPr txBox="1"/>
            <p:nvPr/>
          </p:nvSpPr>
          <p:spPr>
            <a:xfrm rot="1581493">
              <a:off x="10335193" y="2265130"/>
              <a:ext cx="1216283" cy="69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 cm</a:t>
              </a:r>
              <a:endPara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A4EB79-48E9-4D85-BEAB-05FA52CA1DCF}"/>
                </a:ext>
              </a:extLst>
            </p:cNvPr>
            <p:cNvSpPr txBox="1"/>
            <p:nvPr/>
          </p:nvSpPr>
          <p:spPr>
            <a:xfrm>
              <a:off x="8812850" y="2830781"/>
              <a:ext cx="1216283" cy="69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60</a:t>
              </a:r>
              <a:r>
                <a:rPr lang="en-US" sz="2800" baseline="30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FC0F2D4-3E56-4FC2-BD4F-682F1371505D}"/>
              </a:ext>
            </a:extLst>
          </p:cNvPr>
          <p:cNvSpPr txBox="1"/>
          <p:nvPr/>
        </p:nvSpPr>
        <p:spPr>
          <a:xfrm>
            <a:off x="10013361" y="2470648"/>
            <a:ext cx="51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01B4EA-BF6B-44B8-A879-D0B310218D36}"/>
              </a:ext>
            </a:extLst>
          </p:cNvPr>
          <p:cNvSpPr txBox="1"/>
          <p:nvPr/>
        </p:nvSpPr>
        <p:spPr>
          <a:xfrm>
            <a:off x="8395577" y="1327648"/>
            <a:ext cx="51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5FC72E-6383-4722-9D19-88D6A6244643}"/>
              </a:ext>
            </a:extLst>
          </p:cNvPr>
          <p:cNvSpPr txBox="1"/>
          <p:nvPr/>
        </p:nvSpPr>
        <p:spPr>
          <a:xfrm>
            <a:off x="10110077" y="425805"/>
            <a:ext cx="51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EDAAAD-8EC5-44F4-9819-6685295BF2EC}"/>
              </a:ext>
            </a:extLst>
          </p:cNvPr>
          <p:cNvSpPr txBox="1"/>
          <p:nvPr/>
        </p:nvSpPr>
        <p:spPr>
          <a:xfrm>
            <a:off x="11681387" y="1287454"/>
            <a:ext cx="51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4A86FBB-D3AA-4BCC-BD6A-E2415B734E5C}"/>
                  </a:ext>
                </a:extLst>
              </p:cNvPr>
              <p:cNvSpPr/>
              <p:nvPr/>
            </p:nvSpPr>
            <p:spPr>
              <a:xfrm>
                <a:off x="265141" y="1314390"/>
                <a:ext cx="4692631" cy="96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 tên các đỉnh và các cạnh </a:t>
                </a:r>
              </a:p>
              <a:p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như hình vẽ bên, giả sử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/>
                  <a:t> = 60</a:t>
                </a:r>
                <a:r>
                  <a:rPr lang="en-US" sz="2800" baseline="30000"/>
                  <a:t>0</a:t>
                </a:r>
                <a:endParaRPr lang="vi-VN" sz="280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4A86FBB-D3AA-4BCC-BD6A-E2415B734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41" y="1314390"/>
                <a:ext cx="4692631" cy="968663"/>
              </a:xfrm>
              <a:prstGeom prst="rect">
                <a:avLst/>
              </a:prstGeom>
              <a:blipFill>
                <a:blip r:embed="rId4"/>
                <a:stretch>
                  <a:fillRect l="-2597" t="-6918" r="-130" b="-169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0B5B2850-F2D5-4ECF-B7E4-C6CD10FC0DC1}"/>
              </a:ext>
            </a:extLst>
          </p:cNvPr>
          <p:cNvSpPr/>
          <p:nvPr/>
        </p:nvSpPr>
        <p:spPr>
          <a:xfrm>
            <a:off x="195137" y="2357435"/>
            <a:ext cx="7824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có tam giác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 nên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40 cm.</a:t>
            </a:r>
            <a:endParaRPr lang="vi-V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0F9C61-A5A3-4624-A28E-71F42AA24B81}"/>
                  </a:ext>
                </a:extLst>
              </p:cNvPr>
              <p:cNvSpPr/>
              <p:nvPr/>
            </p:nvSpPr>
            <p:spPr>
              <a:xfrm>
                <a:off x="258587" y="2805694"/>
                <a:ext cx="8357088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Vì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 trung điểm của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nên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BO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 20 cm</a:t>
                </a:r>
                <a:endParaRPr lang="vi-VN" sz="280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0F9C61-A5A3-4624-A28E-71F42AA24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87" y="2805694"/>
                <a:ext cx="8357088" cy="700705"/>
              </a:xfrm>
              <a:prstGeom prst="rect">
                <a:avLst/>
              </a:prstGeom>
              <a:blipFill>
                <a:blip r:embed="rId5"/>
                <a:stretch>
                  <a:fillRect l="-1459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CA1E4EC2-1FF9-4049-8890-00CE8FA0859B}"/>
              </a:ext>
            </a:extLst>
          </p:cNvPr>
          <p:cNvSpPr/>
          <p:nvPr/>
        </p:nvSpPr>
        <p:spPr>
          <a:xfrm>
            <a:off x="168415" y="3434264"/>
            <a:ext cx="10498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 đó, áp dụng định lí Pythagore vào tam giác vuông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AOB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có</a:t>
            </a:r>
            <a:endParaRPr lang="vi-VN" sz="28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BC743B-BBCD-405B-8ED0-92649B2C9B48}"/>
              </a:ext>
            </a:extLst>
          </p:cNvPr>
          <p:cNvSpPr/>
          <p:nvPr/>
        </p:nvSpPr>
        <p:spPr>
          <a:xfrm>
            <a:off x="258057" y="3939591"/>
            <a:ext cx="961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OA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 i="1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⇒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OA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OB</a:t>
            </a:r>
            <a:r>
              <a:rPr lang="en-US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40</a:t>
            </a:r>
            <a:r>
              <a:rPr 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1200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430007D-C965-4C45-95EB-CCD6D09D6778}"/>
              </a:ext>
            </a:extLst>
          </p:cNvPr>
          <p:cNvSpPr/>
          <p:nvPr/>
        </p:nvSpPr>
        <p:spPr>
          <a:xfrm>
            <a:off x="211986" y="4402671"/>
            <a:ext cx="6784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Suy ra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OA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34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64 </a:t>
            </a:r>
            <a:r>
              <a:rPr lang="en-US" sz="2800" i="1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⇒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AC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69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28 (cm).</a:t>
            </a:r>
            <a:endParaRPr lang="vi-VN" sz="28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063326-32AC-4940-82EC-9AB7F71E0AFE}"/>
              </a:ext>
            </a:extLst>
          </p:cNvPr>
          <p:cNvSpPr/>
          <p:nvPr/>
        </p:nvSpPr>
        <p:spPr>
          <a:xfrm>
            <a:off x="205229" y="4878053"/>
            <a:ext cx="10114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 tích viên gạch cũng chính là diện tích hình thoi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ABCD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endParaRPr lang="vi-V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77A3C7-F47A-4691-83FF-960E22AB3713}"/>
                  </a:ext>
                </a:extLst>
              </p:cNvPr>
              <p:cNvSpPr/>
              <p:nvPr/>
            </p:nvSpPr>
            <p:spPr>
              <a:xfrm>
                <a:off x="330612" y="5404515"/>
                <a:ext cx="761311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AC . BD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.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69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28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40 = 1385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6 (cm2).</a:t>
                </a:r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vi-VN" sz="280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77A3C7-F47A-4691-83FF-960E22AB3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2" y="5404515"/>
                <a:ext cx="7613117" cy="700705"/>
              </a:xfrm>
              <a:prstGeom prst="rect">
                <a:avLst/>
              </a:prstGeom>
              <a:blipFill>
                <a:blip r:embed="rId6"/>
                <a:stretch>
                  <a:fillRect l="-1601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6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4" grpId="0"/>
      <p:bldP spid="55" grpId="0"/>
      <p:bldP spid="56" grpId="0"/>
      <p:bldP spid="57" grpId="0"/>
      <p:bldP spid="34" grpId="0"/>
      <p:bldP spid="35" grpId="0"/>
      <p:bldP spid="36" grpId="0"/>
      <p:bldP spid="37" grpId="0"/>
      <p:bldP spid="42" grpId="0"/>
      <p:bldP spid="43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9D9E5B-7A55-4802-B87A-88B1069B8224}"/>
              </a:ext>
            </a:extLst>
          </p:cNvPr>
          <p:cNvSpPr/>
          <p:nvPr/>
        </p:nvSpPr>
        <p:spPr>
          <a:xfrm>
            <a:off x="2310062" y="1765553"/>
            <a:ext cx="7876674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 kiến thức trong bài.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các bài tập trong SBT.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bị bài mới: "Bài 7: Hình vuông ".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32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DE7F78-0C9D-4D9B-9644-D77796C847E9}"/>
              </a:ext>
            </a:extLst>
          </p:cNvPr>
          <p:cNvSpPr/>
          <p:nvPr/>
        </p:nvSpPr>
        <p:spPr>
          <a:xfrm>
            <a:off x="3418222" y="439602"/>
            <a:ext cx="4967707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vi-VN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21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D34D3EC-8C1E-4AC6-AAD7-CF03F661775F}"/>
              </a:ext>
            </a:extLst>
          </p:cNvPr>
          <p:cNvSpPr/>
          <p:nvPr/>
        </p:nvSpPr>
        <p:spPr>
          <a:xfrm>
            <a:off x="1515979" y="24063"/>
            <a:ext cx="3296653" cy="84221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962528" y="24063"/>
            <a:ext cx="1082842" cy="842211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BB3CA-E417-4C9D-A554-0B9AFE4EE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5723" y="932309"/>
            <a:ext cx="1676636" cy="9927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BFE4E9-333F-47C5-B1F3-02CD3FC27D4D}"/>
              </a:ext>
            </a:extLst>
          </p:cNvPr>
          <p:cNvSpPr/>
          <p:nvPr/>
        </p:nvSpPr>
        <p:spPr>
          <a:xfrm>
            <a:off x="3120189" y="1148699"/>
            <a:ext cx="7724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</a:rPr>
              <a:t>Cho hình thoi ABCD có hai đường chéo AC và BD cắt nhau tại O (Hình 58)</a:t>
            </a:r>
            <a:endParaRPr lang="vi-VN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3AA536-A8D7-4C31-A64A-884364D8CD83}"/>
              </a:ext>
            </a:extLst>
          </p:cNvPr>
          <p:cNvSpPr/>
          <p:nvPr/>
        </p:nvSpPr>
        <p:spPr>
          <a:xfrm>
            <a:off x="1427756" y="2209330"/>
            <a:ext cx="6416834" cy="976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Hình thoi ABCD có dạng hình bình hành hay không?</a:t>
            </a:r>
            <a:endParaRPr lang="vi-VN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47E5E9-FBCF-4B3D-80B8-423132CFA4D9}"/>
              </a:ext>
            </a:extLst>
          </p:cNvPr>
          <p:cNvSpPr/>
          <p:nvPr/>
        </p:nvSpPr>
        <p:spPr>
          <a:xfrm>
            <a:off x="1395664" y="3371335"/>
            <a:ext cx="6096000" cy="976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Hai đường chéo AC và BD có vuông góc với nhau hay không?</a:t>
            </a:r>
            <a:endParaRPr lang="vi-VN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EFC535-446E-4810-B6ED-15362757CD37}"/>
                  </a:ext>
                </a:extLst>
              </p:cNvPr>
              <p:cNvSpPr/>
              <p:nvPr/>
            </p:nvSpPr>
            <p:spPr>
              <a:xfrm>
                <a:off x="1371600" y="4563071"/>
                <a:ext cx="6096000" cy="14395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nl-NL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tam giác ABC và ADC có bằng nhau hay không? Tia AC có phải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nl-NL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không?</a:t>
                </a:r>
                <a:endParaRPr lang="vi-VN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EFC535-446E-4810-B6ED-15362757C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63071"/>
                <a:ext cx="6096000" cy="1439561"/>
              </a:xfrm>
              <a:prstGeom prst="rect">
                <a:avLst/>
              </a:prstGeom>
              <a:blipFill>
                <a:blip r:embed="rId5"/>
                <a:stretch>
                  <a:fillRect l="-2000" t="-5085" r="-2000" b="-105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09E70EB-32B4-4388-9294-78C47CEE35C9}"/>
              </a:ext>
            </a:extLst>
          </p:cNvPr>
          <p:cNvGrpSpPr/>
          <p:nvPr/>
        </p:nvGrpSpPr>
        <p:grpSpPr>
          <a:xfrm>
            <a:off x="8426605" y="1492788"/>
            <a:ext cx="3765395" cy="2897620"/>
            <a:chOff x="8231974" y="1765504"/>
            <a:chExt cx="3765395" cy="28976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96A2963-C0DC-46AA-9202-F73897E7F6F5}"/>
                </a:ext>
              </a:extLst>
            </p:cNvPr>
            <p:cNvGrpSpPr/>
            <p:nvPr/>
          </p:nvGrpSpPr>
          <p:grpSpPr>
            <a:xfrm>
              <a:off x="8231974" y="1765504"/>
              <a:ext cx="3765395" cy="2897620"/>
              <a:chOff x="8231974" y="1765504"/>
              <a:chExt cx="3765395" cy="289762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9B876BE-36A1-4401-B46B-416F4F2EFC3F}"/>
                  </a:ext>
                </a:extLst>
              </p:cNvPr>
              <p:cNvCxnSpPr/>
              <p:nvPr/>
            </p:nvCxnSpPr>
            <p:spPr>
              <a:xfrm flipV="1">
                <a:off x="8616131" y="2203040"/>
                <a:ext cx="1401096" cy="10176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39EF53B-98A3-4193-80CD-DFB30DE5509E}"/>
                  </a:ext>
                </a:extLst>
              </p:cNvPr>
              <p:cNvCxnSpPr/>
              <p:nvPr/>
            </p:nvCxnSpPr>
            <p:spPr>
              <a:xfrm flipV="1">
                <a:off x="10009854" y="3205930"/>
                <a:ext cx="1401096" cy="10176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9ECCEAC-1E80-4336-A7E1-8C99B81A5FDD}"/>
                  </a:ext>
                </a:extLst>
              </p:cNvPr>
              <p:cNvCxnSpPr/>
              <p:nvPr/>
            </p:nvCxnSpPr>
            <p:spPr>
              <a:xfrm>
                <a:off x="10017227" y="2203040"/>
                <a:ext cx="1386349" cy="101026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FF3DA5C-90D9-4E32-8072-F51A27E1B255}"/>
                  </a:ext>
                </a:extLst>
              </p:cNvPr>
              <p:cNvCxnSpPr/>
              <p:nvPr/>
            </p:nvCxnSpPr>
            <p:spPr>
              <a:xfrm>
                <a:off x="8630879" y="3220679"/>
                <a:ext cx="1386349" cy="101026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FD802-5A4E-4D9E-8BCC-A6F4FBE40A40}"/>
                  </a:ext>
                </a:extLst>
              </p:cNvPr>
              <p:cNvSpPr txBox="1"/>
              <p:nvPr/>
            </p:nvSpPr>
            <p:spPr>
              <a:xfrm>
                <a:off x="8231974" y="2950963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07D255-AA87-4EA4-90A6-A77279E0247F}"/>
                  </a:ext>
                </a:extLst>
              </p:cNvPr>
              <p:cNvSpPr txBox="1"/>
              <p:nvPr/>
            </p:nvSpPr>
            <p:spPr>
              <a:xfrm>
                <a:off x="10141879" y="1765504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99CD4A-6D04-4E96-A4BC-0DE6D5D8B08B}"/>
                  </a:ext>
                </a:extLst>
              </p:cNvPr>
              <p:cNvSpPr txBox="1"/>
              <p:nvPr/>
            </p:nvSpPr>
            <p:spPr>
              <a:xfrm>
                <a:off x="11546797" y="2842352"/>
                <a:ext cx="450572" cy="53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4D1455-8608-4111-821E-A79D473A9DA8}"/>
                  </a:ext>
                </a:extLst>
              </p:cNvPr>
              <p:cNvSpPr txBox="1"/>
              <p:nvPr/>
            </p:nvSpPr>
            <p:spPr>
              <a:xfrm>
                <a:off x="10208069" y="4139904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E52CCF-E55D-447E-BD44-40532817BBED}"/>
                </a:ext>
              </a:extLst>
            </p:cNvPr>
            <p:cNvCxnSpPr/>
            <p:nvPr/>
          </p:nvCxnSpPr>
          <p:spPr>
            <a:xfrm>
              <a:off x="10014333" y="2192357"/>
              <a:ext cx="0" cy="20271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CBCDB9-810D-42A2-B721-0A511B979FD8}"/>
                </a:ext>
              </a:extLst>
            </p:cNvPr>
            <p:cNvCxnSpPr/>
            <p:nvPr/>
          </p:nvCxnSpPr>
          <p:spPr>
            <a:xfrm>
              <a:off x="8626207" y="3216925"/>
              <a:ext cx="27652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2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D34D3EC-8C1E-4AC6-AAD7-CF03F661775F}"/>
              </a:ext>
            </a:extLst>
          </p:cNvPr>
          <p:cNvSpPr/>
          <p:nvPr/>
        </p:nvSpPr>
        <p:spPr>
          <a:xfrm>
            <a:off x="1515979" y="24063"/>
            <a:ext cx="3296653" cy="84221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962528" y="24063"/>
            <a:ext cx="1082842" cy="842211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BB3CA-E417-4C9D-A554-0B9AFE4EE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5723" y="932309"/>
            <a:ext cx="1676636" cy="9927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09E70EB-32B4-4388-9294-78C47CEE35C9}"/>
              </a:ext>
            </a:extLst>
          </p:cNvPr>
          <p:cNvGrpSpPr/>
          <p:nvPr/>
        </p:nvGrpSpPr>
        <p:grpSpPr>
          <a:xfrm>
            <a:off x="8426605" y="1027567"/>
            <a:ext cx="3765395" cy="2897620"/>
            <a:chOff x="8231974" y="1765504"/>
            <a:chExt cx="3765395" cy="28976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96A2963-C0DC-46AA-9202-F73897E7F6F5}"/>
                </a:ext>
              </a:extLst>
            </p:cNvPr>
            <p:cNvGrpSpPr/>
            <p:nvPr/>
          </p:nvGrpSpPr>
          <p:grpSpPr>
            <a:xfrm>
              <a:off x="8231974" y="1765504"/>
              <a:ext cx="3765395" cy="2897620"/>
              <a:chOff x="8231974" y="1765504"/>
              <a:chExt cx="3765395" cy="289762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9B876BE-36A1-4401-B46B-416F4F2EFC3F}"/>
                  </a:ext>
                </a:extLst>
              </p:cNvPr>
              <p:cNvCxnSpPr/>
              <p:nvPr/>
            </p:nvCxnSpPr>
            <p:spPr>
              <a:xfrm flipV="1">
                <a:off x="8616131" y="2203040"/>
                <a:ext cx="1401096" cy="10176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39EF53B-98A3-4193-80CD-DFB30DE5509E}"/>
                  </a:ext>
                </a:extLst>
              </p:cNvPr>
              <p:cNvCxnSpPr/>
              <p:nvPr/>
            </p:nvCxnSpPr>
            <p:spPr>
              <a:xfrm flipV="1">
                <a:off x="10009854" y="3205930"/>
                <a:ext cx="1401096" cy="10176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9ECCEAC-1E80-4336-A7E1-8C99B81A5FDD}"/>
                  </a:ext>
                </a:extLst>
              </p:cNvPr>
              <p:cNvCxnSpPr/>
              <p:nvPr/>
            </p:nvCxnSpPr>
            <p:spPr>
              <a:xfrm>
                <a:off x="10017227" y="2203040"/>
                <a:ext cx="1386349" cy="101026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FF3DA5C-90D9-4E32-8072-F51A27E1B255}"/>
                  </a:ext>
                </a:extLst>
              </p:cNvPr>
              <p:cNvCxnSpPr/>
              <p:nvPr/>
            </p:nvCxnSpPr>
            <p:spPr>
              <a:xfrm>
                <a:off x="8630879" y="3220679"/>
                <a:ext cx="1386349" cy="101026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FD802-5A4E-4D9E-8BCC-A6F4FBE40A40}"/>
                  </a:ext>
                </a:extLst>
              </p:cNvPr>
              <p:cNvSpPr txBox="1"/>
              <p:nvPr/>
            </p:nvSpPr>
            <p:spPr>
              <a:xfrm>
                <a:off x="8231974" y="2950963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07D255-AA87-4EA4-90A6-A77279E0247F}"/>
                  </a:ext>
                </a:extLst>
              </p:cNvPr>
              <p:cNvSpPr txBox="1"/>
              <p:nvPr/>
            </p:nvSpPr>
            <p:spPr>
              <a:xfrm>
                <a:off x="10141879" y="1765504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99CD4A-6D04-4E96-A4BC-0DE6D5D8B08B}"/>
                  </a:ext>
                </a:extLst>
              </p:cNvPr>
              <p:cNvSpPr txBox="1"/>
              <p:nvPr/>
            </p:nvSpPr>
            <p:spPr>
              <a:xfrm>
                <a:off x="11546797" y="2842352"/>
                <a:ext cx="450572" cy="53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4D1455-8608-4111-821E-A79D473A9DA8}"/>
                  </a:ext>
                </a:extLst>
              </p:cNvPr>
              <p:cNvSpPr txBox="1"/>
              <p:nvPr/>
            </p:nvSpPr>
            <p:spPr>
              <a:xfrm>
                <a:off x="10208069" y="4139904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E52CCF-E55D-447E-BD44-40532817BBED}"/>
                </a:ext>
              </a:extLst>
            </p:cNvPr>
            <p:cNvCxnSpPr/>
            <p:nvPr/>
          </p:nvCxnSpPr>
          <p:spPr>
            <a:xfrm>
              <a:off x="10014333" y="2192357"/>
              <a:ext cx="0" cy="20271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CBCDB9-810D-42A2-B721-0A511B979FD8}"/>
                </a:ext>
              </a:extLst>
            </p:cNvPr>
            <p:cNvCxnSpPr/>
            <p:nvPr/>
          </p:nvCxnSpPr>
          <p:spPr>
            <a:xfrm>
              <a:off x="8626207" y="3216925"/>
              <a:ext cx="27652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4EC683C-AEE5-4E11-BA5F-A98F95BCBF6B}"/>
              </a:ext>
            </a:extLst>
          </p:cNvPr>
          <p:cNvSpPr/>
          <p:nvPr/>
        </p:nvSpPr>
        <p:spPr>
          <a:xfrm>
            <a:off x="4539148" y="1201685"/>
            <a:ext cx="1050288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  <a:endParaRPr lang="vi-VN" sz="320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D6AB01-9487-43B2-B276-0C25FC4C48B2}"/>
              </a:ext>
            </a:extLst>
          </p:cNvPr>
          <p:cNvSpPr/>
          <p:nvPr/>
        </p:nvSpPr>
        <p:spPr>
          <a:xfrm>
            <a:off x="1302418" y="2054075"/>
            <a:ext cx="79699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0"/>
              </a:spcAft>
              <a:buAutoNum type="alphaLcParenR"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 hình thoi ABCD có:</a:t>
            </a:r>
          </a:p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 = BC = CD = DA (định nghĩa)</a:t>
            </a:r>
            <a:endParaRPr lang="vi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=&gt;ABCD là hình bình hành (tính chất hình bình hành)</a:t>
            </a:r>
            <a:endParaRPr lang="vi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D34D3EC-8C1E-4AC6-AAD7-CF03F661775F}"/>
              </a:ext>
            </a:extLst>
          </p:cNvPr>
          <p:cNvSpPr/>
          <p:nvPr/>
        </p:nvSpPr>
        <p:spPr>
          <a:xfrm>
            <a:off x="1515979" y="24063"/>
            <a:ext cx="3296653" cy="84221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962528" y="24063"/>
            <a:ext cx="1082842" cy="842211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BB3CA-E417-4C9D-A554-0B9AFE4EE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9470" y="707720"/>
            <a:ext cx="1676636" cy="9927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09E70EB-32B4-4388-9294-78C47CEE35C9}"/>
              </a:ext>
            </a:extLst>
          </p:cNvPr>
          <p:cNvGrpSpPr/>
          <p:nvPr/>
        </p:nvGrpSpPr>
        <p:grpSpPr>
          <a:xfrm>
            <a:off x="8426605" y="1027567"/>
            <a:ext cx="3765395" cy="2897620"/>
            <a:chOff x="8231974" y="1765504"/>
            <a:chExt cx="3765395" cy="28976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96A2963-C0DC-46AA-9202-F73897E7F6F5}"/>
                </a:ext>
              </a:extLst>
            </p:cNvPr>
            <p:cNvGrpSpPr/>
            <p:nvPr/>
          </p:nvGrpSpPr>
          <p:grpSpPr>
            <a:xfrm>
              <a:off x="8231974" y="1765504"/>
              <a:ext cx="3765395" cy="2897620"/>
              <a:chOff x="8231974" y="1765504"/>
              <a:chExt cx="3765395" cy="289762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9B876BE-36A1-4401-B46B-416F4F2EFC3F}"/>
                  </a:ext>
                </a:extLst>
              </p:cNvPr>
              <p:cNvCxnSpPr/>
              <p:nvPr/>
            </p:nvCxnSpPr>
            <p:spPr>
              <a:xfrm flipV="1">
                <a:off x="8616131" y="2203040"/>
                <a:ext cx="1401096" cy="10176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39EF53B-98A3-4193-80CD-DFB30DE5509E}"/>
                  </a:ext>
                </a:extLst>
              </p:cNvPr>
              <p:cNvCxnSpPr/>
              <p:nvPr/>
            </p:nvCxnSpPr>
            <p:spPr>
              <a:xfrm flipV="1">
                <a:off x="10009854" y="3205930"/>
                <a:ext cx="1401096" cy="10176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9ECCEAC-1E80-4336-A7E1-8C99B81A5FDD}"/>
                  </a:ext>
                </a:extLst>
              </p:cNvPr>
              <p:cNvCxnSpPr/>
              <p:nvPr/>
            </p:nvCxnSpPr>
            <p:spPr>
              <a:xfrm>
                <a:off x="10017227" y="2203040"/>
                <a:ext cx="1386349" cy="101026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FF3DA5C-90D9-4E32-8072-F51A27E1B255}"/>
                  </a:ext>
                </a:extLst>
              </p:cNvPr>
              <p:cNvCxnSpPr/>
              <p:nvPr/>
            </p:nvCxnSpPr>
            <p:spPr>
              <a:xfrm>
                <a:off x="8630879" y="3220679"/>
                <a:ext cx="1386349" cy="101026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FD802-5A4E-4D9E-8BCC-A6F4FBE40A40}"/>
                  </a:ext>
                </a:extLst>
              </p:cNvPr>
              <p:cNvSpPr txBox="1"/>
              <p:nvPr/>
            </p:nvSpPr>
            <p:spPr>
              <a:xfrm>
                <a:off x="8231974" y="2950963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07D255-AA87-4EA4-90A6-A77279E0247F}"/>
                  </a:ext>
                </a:extLst>
              </p:cNvPr>
              <p:cNvSpPr txBox="1"/>
              <p:nvPr/>
            </p:nvSpPr>
            <p:spPr>
              <a:xfrm>
                <a:off x="10141879" y="1765504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99CD4A-6D04-4E96-A4BC-0DE6D5D8B08B}"/>
                  </a:ext>
                </a:extLst>
              </p:cNvPr>
              <p:cNvSpPr txBox="1"/>
              <p:nvPr/>
            </p:nvSpPr>
            <p:spPr>
              <a:xfrm>
                <a:off x="11546797" y="2842352"/>
                <a:ext cx="450572" cy="53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4D1455-8608-4111-821E-A79D473A9DA8}"/>
                  </a:ext>
                </a:extLst>
              </p:cNvPr>
              <p:cNvSpPr txBox="1"/>
              <p:nvPr/>
            </p:nvSpPr>
            <p:spPr>
              <a:xfrm>
                <a:off x="10208069" y="4139904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E52CCF-E55D-447E-BD44-40532817BBED}"/>
                </a:ext>
              </a:extLst>
            </p:cNvPr>
            <p:cNvCxnSpPr/>
            <p:nvPr/>
          </p:nvCxnSpPr>
          <p:spPr>
            <a:xfrm>
              <a:off x="10014333" y="2192357"/>
              <a:ext cx="0" cy="20271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CBCDB9-810D-42A2-B721-0A511B979FD8}"/>
                </a:ext>
              </a:extLst>
            </p:cNvPr>
            <p:cNvCxnSpPr/>
            <p:nvPr/>
          </p:nvCxnSpPr>
          <p:spPr>
            <a:xfrm>
              <a:off x="8626207" y="3216925"/>
              <a:ext cx="27652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4EC683C-AEE5-4E11-BA5F-A98F95BCBF6B}"/>
              </a:ext>
            </a:extLst>
          </p:cNvPr>
          <p:cNvSpPr/>
          <p:nvPr/>
        </p:nvSpPr>
        <p:spPr>
          <a:xfrm>
            <a:off x="4539148" y="1025222"/>
            <a:ext cx="1050288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  <a:endParaRPr lang="vi-VN" sz="320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F3D2E0B-39E2-4088-874C-D9A36F7769DA}"/>
                  </a:ext>
                </a:extLst>
              </p:cNvPr>
              <p:cNvSpPr/>
              <p:nvPr/>
            </p:nvSpPr>
            <p:spPr>
              <a:xfrm>
                <a:off x="1443789" y="1455687"/>
                <a:ext cx="8197515" cy="5402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Xét Hình bình hành ABCD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AC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DB = O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DO = OB (tính chất)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∆ADO và ∆ABO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Chung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ạ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nh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AO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𝑂𝐷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𝑂𝐵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𝑐𝑚𝑡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𝐴𝐷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𝑐𝑚𝑡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∆ADO = ∆ABO (c.c.c)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AOD</m:t>
                        </m:r>
                      </m:e>
                    </m:acc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(cặp góc tương ứng)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𝐴𝑂𝐷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 hai góc kề bù)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𝐴𝑂𝐷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nl-NL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đường chéo AC và BD vuông góc với nhau 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F3D2E0B-39E2-4088-874C-D9A36F776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89" y="1455687"/>
                <a:ext cx="8197515" cy="5402313"/>
              </a:xfrm>
              <a:prstGeom prst="rect">
                <a:avLst/>
              </a:prstGeom>
              <a:blipFill>
                <a:blip r:embed="rId5"/>
                <a:stretch>
                  <a:fillRect l="-1561" t="-1242" b="-22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1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D34D3EC-8C1E-4AC6-AAD7-CF03F661775F}"/>
              </a:ext>
            </a:extLst>
          </p:cNvPr>
          <p:cNvSpPr/>
          <p:nvPr/>
        </p:nvSpPr>
        <p:spPr>
          <a:xfrm>
            <a:off x="1515979" y="24063"/>
            <a:ext cx="3296653" cy="84221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962528" y="24063"/>
            <a:ext cx="1082842" cy="842211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BB3CA-E417-4C9D-A554-0B9AFE4EE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5723" y="932309"/>
            <a:ext cx="1676636" cy="9927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09E70EB-32B4-4388-9294-78C47CEE35C9}"/>
              </a:ext>
            </a:extLst>
          </p:cNvPr>
          <p:cNvGrpSpPr/>
          <p:nvPr/>
        </p:nvGrpSpPr>
        <p:grpSpPr>
          <a:xfrm>
            <a:off x="8426605" y="1027567"/>
            <a:ext cx="3765395" cy="2897620"/>
            <a:chOff x="8231974" y="1765504"/>
            <a:chExt cx="3765395" cy="28976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96A2963-C0DC-46AA-9202-F73897E7F6F5}"/>
                </a:ext>
              </a:extLst>
            </p:cNvPr>
            <p:cNvGrpSpPr/>
            <p:nvPr/>
          </p:nvGrpSpPr>
          <p:grpSpPr>
            <a:xfrm>
              <a:off x="8231974" y="1765504"/>
              <a:ext cx="3765395" cy="2897620"/>
              <a:chOff x="8231974" y="1765504"/>
              <a:chExt cx="3765395" cy="289762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9B876BE-36A1-4401-B46B-416F4F2EFC3F}"/>
                  </a:ext>
                </a:extLst>
              </p:cNvPr>
              <p:cNvCxnSpPr/>
              <p:nvPr/>
            </p:nvCxnSpPr>
            <p:spPr>
              <a:xfrm flipV="1">
                <a:off x="8616131" y="2203040"/>
                <a:ext cx="1401096" cy="10176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39EF53B-98A3-4193-80CD-DFB30DE5509E}"/>
                  </a:ext>
                </a:extLst>
              </p:cNvPr>
              <p:cNvCxnSpPr/>
              <p:nvPr/>
            </p:nvCxnSpPr>
            <p:spPr>
              <a:xfrm flipV="1">
                <a:off x="10009854" y="3205930"/>
                <a:ext cx="1401096" cy="10176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9ECCEAC-1E80-4336-A7E1-8C99B81A5FDD}"/>
                  </a:ext>
                </a:extLst>
              </p:cNvPr>
              <p:cNvCxnSpPr/>
              <p:nvPr/>
            </p:nvCxnSpPr>
            <p:spPr>
              <a:xfrm>
                <a:off x="10017227" y="2203040"/>
                <a:ext cx="1386349" cy="101026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FF3DA5C-90D9-4E32-8072-F51A27E1B255}"/>
                  </a:ext>
                </a:extLst>
              </p:cNvPr>
              <p:cNvCxnSpPr/>
              <p:nvPr/>
            </p:nvCxnSpPr>
            <p:spPr>
              <a:xfrm>
                <a:off x="8630879" y="3220679"/>
                <a:ext cx="1386349" cy="101026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FD802-5A4E-4D9E-8BCC-A6F4FBE40A40}"/>
                  </a:ext>
                </a:extLst>
              </p:cNvPr>
              <p:cNvSpPr txBox="1"/>
              <p:nvPr/>
            </p:nvSpPr>
            <p:spPr>
              <a:xfrm>
                <a:off x="8231974" y="2950963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07D255-AA87-4EA4-90A6-A77279E0247F}"/>
                  </a:ext>
                </a:extLst>
              </p:cNvPr>
              <p:cNvSpPr txBox="1"/>
              <p:nvPr/>
            </p:nvSpPr>
            <p:spPr>
              <a:xfrm>
                <a:off x="10141879" y="1765504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99CD4A-6D04-4E96-A4BC-0DE6D5D8B08B}"/>
                  </a:ext>
                </a:extLst>
              </p:cNvPr>
              <p:cNvSpPr txBox="1"/>
              <p:nvPr/>
            </p:nvSpPr>
            <p:spPr>
              <a:xfrm>
                <a:off x="11546797" y="2842352"/>
                <a:ext cx="450572" cy="53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4D1455-8608-4111-821E-A79D473A9DA8}"/>
                  </a:ext>
                </a:extLst>
              </p:cNvPr>
              <p:cNvSpPr txBox="1"/>
              <p:nvPr/>
            </p:nvSpPr>
            <p:spPr>
              <a:xfrm>
                <a:off x="10208069" y="4139904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E52CCF-E55D-447E-BD44-40532817BBED}"/>
                </a:ext>
              </a:extLst>
            </p:cNvPr>
            <p:cNvCxnSpPr/>
            <p:nvPr/>
          </p:nvCxnSpPr>
          <p:spPr>
            <a:xfrm>
              <a:off x="10014333" y="2192357"/>
              <a:ext cx="0" cy="20271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CBCDB9-810D-42A2-B721-0A511B979FD8}"/>
                </a:ext>
              </a:extLst>
            </p:cNvPr>
            <p:cNvCxnSpPr/>
            <p:nvPr/>
          </p:nvCxnSpPr>
          <p:spPr>
            <a:xfrm>
              <a:off x="8626207" y="3216925"/>
              <a:ext cx="27652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4EC683C-AEE5-4E11-BA5F-A98F95BCBF6B}"/>
              </a:ext>
            </a:extLst>
          </p:cNvPr>
          <p:cNvSpPr/>
          <p:nvPr/>
        </p:nvSpPr>
        <p:spPr>
          <a:xfrm>
            <a:off x="4539148" y="1201685"/>
            <a:ext cx="1050288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  <a:endParaRPr lang="vi-VN" sz="320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0BF1AA-59A1-46B6-8290-32F952A29F4F}"/>
                  </a:ext>
                </a:extLst>
              </p:cNvPr>
              <p:cNvSpPr/>
              <p:nvPr/>
            </p:nvSpPr>
            <p:spPr>
              <a:xfrm>
                <a:off x="1443789" y="1832554"/>
                <a:ext cx="7387390" cy="3885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nl-NL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 ∆ADO và ∆ABO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Chung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ạ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nh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AC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𝐴𝐷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𝑐𝑚𝑡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𝑐𝑚𝑡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i="1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∆ABC = ∆ADC (c.c.c) 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 có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∆ADO = ∆ABO (cmt) 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DAO</m:t>
                        </m:r>
                      </m:e>
                    </m:acc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BAO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(cặp góc tương ứng)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Hay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DAC</m:t>
                        </m:r>
                      </m:e>
                    </m:acc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Vậy tia AC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nl-NL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0BF1AA-59A1-46B6-8290-32F952A29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89" y="1832554"/>
                <a:ext cx="7387390" cy="3885359"/>
              </a:xfrm>
              <a:prstGeom prst="rect">
                <a:avLst/>
              </a:prstGeom>
              <a:blipFill>
                <a:blip r:embed="rId5"/>
                <a:stretch>
                  <a:fillRect l="-1733" t="-1727" b="-36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0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D34D3EC-8C1E-4AC6-AAD7-CF03F661775F}"/>
              </a:ext>
            </a:extLst>
          </p:cNvPr>
          <p:cNvSpPr/>
          <p:nvPr/>
        </p:nvSpPr>
        <p:spPr>
          <a:xfrm>
            <a:off x="1515979" y="24063"/>
            <a:ext cx="3296653" cy="84221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962528" y="24063"/>
            <a:ext cx="1082842" cy="842211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9E70EB-32B4-4388-9294-78C47CEE35C9}"/>
              </a:ext>
            </a:extLst>
          </p:cNvPr>
          <p:cNvGrpSpPr/>
          <p:nvPr/>
        </p:nvGrpSpPr>
        <p:grpSpPr>
          <a:xfrm>
            <a:off x="9052246" y="995482"/>
            <a:ext cx="2931206" cy="2485654"/>
            <a:chOff x="8199889" y="1765504"/>
            <a:chExt cx="3797480" cy="28976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96A2963-C0DC-46AA-9202-F73897E7F6F5}"/>
                </a:ext>
              </a:extLst>
            </p:cNvPr>
            <p:cNvGrpSpPr/>
            <p:nvPr/>
          </p:nvGrpSpPr>
          <p:grpSpPr>
            <a:xfrm>
              <a:off x="8199889" y="1765504"/>
              <a:ext cx="3797480" cy="2897620"/>
              <a:chOff x="8199889" y="1765504"/>
              <a:chExt cx="3797480" cy="289762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9B876BE-36A1-4401-B46B-416F4F2EFC3F}"/>
                  </a:ext>
                </a:extLst>
              </p:cNvPr>
              <p:cNvCxnSpPr/>
              <p:nvPr/>
            </p:nvCxnSpPr>
            <p:spPr>
              <a:xfrm flipV="1">
                <a:off x="8616131" y="2203040"/>
                <a:ext cx="1401096" cy="10176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39EF53B-98A3-4193-80CD-DFB30DE5509E}"/>
                  </a:ext>
                </a:extLst>
              </p:cNvPr>
              <p:cNvCxnSpPr/>
              <p:nvPr/>
            </p:nvCxnSpPr>
            <p:spPr>
              <a:xfrm flipV="1">
                <a:off x="10009854" y="3205930"/>
                <a:ext cx="1401096" cy="10176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9ECCEAC-1E80-4336-A7E1-8C99B81A5FDD}"/>
                  </a:ext>
                </a:extLst>
              </p:cNvPr>
              <p:cNvCxnSpPr/>
              <p:nvPr/>
            </p:nvCxnSpPr>
            <p:spPr>
              <a:xfrm>
                <a:off x="10017227" y="2203040"/>
                <a:ext cx="1386349" cy="101026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FF3DA5C-90D9-4E32-8072-F51A27E1B255}"/>
                  </a:ext>
                </a:extLst>
              </p:cNvPr>
              <p:cNvCxnSpPr/>
              <p:nvPr/>
            </p:nvCxnSpPr>
            <p:spPr>
              <a:xfrm>
                <a:off x="8630879" y="3220679"/>
                <a:ext cx="1386349" cy="101026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FD802-5A4E-4D9E-8BCC-A6F4FBE40A40}"/>
                  </a:ext>
                </a:extLst>
              </p:cNvPr>
              <p:cNvSpPr txBox="1"/>
              <p:nvPr/>
            </p:nvSpPr>
            <p:spPr>
              <a:xfrm>
                <a:off x="8199889" y="3239721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07D255-AA87-4EA4-90A6-A77279E0247F}"/>
                  </a:ext>
                </a:extLst>
              </p:cNvPr>
              <p:cNvSpPr txBox="1"/>
              <p:nvPr/>
            </p:nvSpPr>
            <p:spPr>
              <a:xfrm>
                <a:off x="10141879" y="1765504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99CD4A-6D04-4E96-A4BC-0DE6D5D8B08B}"/>
                  </a:ext>
                </a:extLst>
              </p:cNvPr>
              <p:cNvSpPr txBox="1"/>
              <p:nvPr/>
            </p:nvSpPr>
            <p:spPr>
              <a:xfrm>
                <a:off x="11546797" y="2842352"/>
                <a:ext cx="450572" cy="53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4D1455-8608-4111-821E-A79D473A9DA8}"/>
                  </a:ext>
                </a:extLst>
              </p:cNvPr>
              <p:cNvSpPr txBox="1"/>
              <p:nvPr/>
            </p:nvSpPr>
            <p:spPr>
              <a:xfrm>
                <a:off x="10208069" y="4139904"/>
                <a:ext cx="324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E52CCF-E55D-447E-BD44-40532817BBED}"/>
                </a:ext>
              </a:extLst>
            </p:cNvPr>
            <p:cNvCxnSpPr/>
            <p:nvPr/>
          </p:nvCxnSpPr>
          <p:spPr>
            <a:xfrm>
              <a:off x="10014333" y="2192357"/>
              <a:ext cx="0" cy="20271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CBCDB9-810D-42A2-B721-0A511B979FD8}"/>
                </a:ext>
              </a:extLst>
            </p:cNvPr>
            <p:cNvCxnSpPr/>
            <p:nvPr/>
          </p:nvCxnSpPr>
          <p:spPr>
            <a:xfrm>
              <a:off x="8626207" y="3216925"/>
              <a:ext cx="27652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92E5484-CFA4-4AC3-9F24-6C5DEFA9B3C8}"/>
              </a:ext>
            </a:extLst>
          </p:cNvPr>
          <p:cNvSpPr/>
          <p:nvPr/>
        </p:nvSpPr>
        <p:spPr>
          <a:xfrm>
            <a:off x="1586163" y="1908693"/>
            <a:ext cx="734929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 hình thoi là hình bình hành nên hình thoi có tất cả các tính chất của hình bình hành.</a:t>
            </a:r>
            <a:endParaRPr lang="vi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08B28C2-9B5B-49F6-AD2A-15608FFD24C6}"/>
              </a:ext>
            </a:extLst>
          </p:cNvPr>
          <p:cNvSpPr/>
          <p:nvPr/>
        </p:nvSpPr>
        <p:spPr>
          <a:xfrm>
            <a:off x="3545305" y="962526"/>
            <a:ext cx="3384884" cy="898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xét</a:t>
            </a:r>
            <a:r>
              <a:rPr lang="en-US" sz="2800" b="1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8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7F5207-27AC-41E9-9789-079333E0BFB6}"/>
              </a:ext>
            </a:extLst>
          </p:cNvPr>
          <p:cNvSpPr/>
          <p:nvPr/>
        </p:nvSpPr>
        <p:spPr>
          <a:xfrm>
            <a:off x="1572807" y="3183341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Định lí:</a:t>
            </a: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A0C754-5069-4833-B945-6C2419081728}"/>
              </a:ext>
            </a:extLst>
          </p:cNvPr>
          <p:cNvGrpSpPr/>
          <p:nvPr/>
        </p:nvGrpSpPr>
        <p:grpSpPr>
          <a:xfrm>
            <a:off x="1120942" y="3629826"/>
            <a:ext cx="9803732" cy="2963479"/>
            <a:chOff x="1217195" y="3429300"/>
            <a:chExt cx="9803732" cy="29634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3D61C04-A1F2-4195-B1F1-35125D609385}"/>
                </a:ext>
              </a:extLst>
            </p:cNvPr>
            <p:cNvGrpSpPr/>
            <p:nvPr/>
          </p:nvGrpSpPr>
          <p:grpSpPr>
            <a:xfrm>
              <a:off x="1217195" y="3429300"/>
              <a:ext cx="9803732" cy="2963479"/>
              <a:chOff x="0" y="1776585"/>
              <a:chExt cx="9803732" cy="296347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0897F13-EDC8-40B8-8F63-AE919B9D46BE}"/>
                  </a:ext>
                </a:extLst>
              </p:cNvPr>
              <p:cNvGrpSpPr/>
              <p:nvPr/>
            </p:nvGrpSpPr>
            <p:grpSpPr>
              <a:xfrm>
                <a:off x="0" y="1776585"/>
                <a:ext cx="9755605" cy="2963479"/>
                <a:chOff x="-157227" y="2625290"/>
                <a:chExt cx="15116705" cy="4227773"/>
              </a:xfrm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2825953C-9494-427F-83C8-2DC6CBFCCEFC}"/>
                    </a:ext>
                  </a:extLst>
                </p:cNvPr>
                <p:cNvSpPr/>
                <p:nvPr/>
              </p:nvSpPr>
              <p:spPr>
                <a:xfrm>
                  <a:off x="101596" y="2728686"/>
                  <a:ext cx="14857882" cy="4124377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1B4CC55-F7F2-4DA6-BC3D-8DF269EEF0FE}"/>
                    </a:ext>
                  </a:extLst>
                </p:cNvPr>
                <p:cNvSpPr/>
                <p:nvPr/>
              </p:nvSpPr>
              <p:spPr>
                <a:xfrm>
                  <a:off x="101596" y="2714172"/>
                  <a:ext cx="14857882" cy="71482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2C2337AE-A491-49EF-8B19-C3CE17F97A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7227" y="2625290"/>
                  <a:ext cx="1347395" cy="1607419"/>
                </a:xfrm>
                <a:prstGeom prst="rect">
                  <a:avLst/>
                </a:prstGeom>
              </p:spPr>
            </p:pic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A1014D-6B5C-46D0-9458-806E8904E94B}"/>
                  </a:ext>
                </a:extLst>
              </p:cNvPr>
              <p:cNvSpPr txBox="1"/>
              <p:nvPr/>
            </p:nvSpPr>
            <p:spPr>
              <a:xfrm>
                <a:off x="256674" y="2450097"/>
                <a:ext cx="954705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8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a) Hai cạnh đối song song; các cạnh bằng nhau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Các góc đối bằng nhau;</a:t>
                </a:r>
                <a:br>
                  <a:rPr lang="en-US" sz="28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</a:br>
                <a:r>
                  <a:rPr lang="en-US" sz="28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c) Hai đường chéo vuông góc với nhau và cắt nhau tại trung điểm của mỗi đường;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d) Hai đường chéo là các đường phân giác của các góc ở đỉnh.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03DD0A-9BD7-48A5-AF46-3727024810D6}"/>
                </a:ext>
              </a:extLst>
            </p:cNvPr>
            <p:cNvSpPr/>
            <p:nvPr/>
          </p:nvSpPr>
          <p:spPr>
            <a:xfrm>
              <a:off x="2133599" y="3522931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800" b="1" i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Trong một hình thoi: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0000" t="-6000" r="-1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D34D3EC-8C1E-4AC6-AAD7-CF03F661775F}"/>
              </a:ext>
            </a:extLst>
          </p:cNvPr>
          <p:cNvSpPr/>
          <p:nvPr/>
        </p:nvSpPr>
        <p:spPr>
          <a:xfrm>
            <a:off x="1515979" y="24063"/>
            <a:ext cx="3296653" cy="84221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962528" y="24063"/>
            <a:ext cx="1082842" cy="842211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E5CED9F5-AB12-498D-A940-A4DC21F538F3}"/>
              </a:ext>
            </a:extLst>
          </p:cNvPr>
          <p:cNvSpPr/>
          <p:nvPr/>
        </p:nvSpPr>
        <p:spPr>
          <a:xfrm>
            <a:off x="212389" y="95332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AA9C4-8AA7-42A2-BD5F-D2D129554960}"/>
              </a:ext>
            </a:extLst>
          </p:cNvPr>
          <p:cNvSpPr/>
          <p:nvPr/>
        </p:nvSpPr>
        <p:spPr>
          <a:xfrm>
            <a:off x="2117559" y="949037"/>
            <a:ext cx="8887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(SGK- tr110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 thoi ABCD có hai đường chéo AC và BD cắt nhau tại O, AC = 3cm, BD = 4cm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(Hình 59). 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 độ dài của OA, OB, AB.</a:t>
            </a:r>
            <a:endParaRPr lang="vi-VN" sz="28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AFB005D-78EE-4DEC-80A9-9A06FFAC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629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5CCF26-9C5F-45D6-BB72-4747B60961D7}"/>
              </a:ext>
            </a:extLst>
          </p:cNvPr>
          <p:cNvSpPr/>
          <p:nvPr/>
        </p:nvSpPr>
        <p:spPr>
          <a:xfrm>
            <a:off x="439418" y="2950561"/>
            <a:ext cx="6362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hình thoi nên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trung điểm của hai đường chéo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EA2A37-E965-4D5C-B601-6C075FC777F2}"/>
                  </a:ext>
                </a:extLst>
              </p:cNvPr>
              <p:cNvSpPr/>
              <p:nvPr/>
            </p:nvSpPr>
            <p:spPr>
              <a:xfrm>
                <a:off x="448013" y="3834965"/>
                <a:ext cx="5346272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OA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.3 = 1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(cm);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EA2A37-E965-4D5C-B601-6C075FC77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13" y="3834965"/>
                <a:ext cx="5346272" cy="700705"/>
              </a:xfrm>
              <a:prstGeom prst="rect">
                <a:avLst/>
              </a:prstGeom>
              <a:blipFill>
                <a:blip r:embed="rId3"/>
                <a:stretch>
                  <a:fillRect l="-2278" r="-1025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7BD5DD5A-0EEE-4543-B1FF-1AF05A8E35F3}"/>
              </a:ext>
            </a:extLst>
          </p:cNvPr>
          <p:cNvSpPr/>
          <p:nvPr/>
        </p:nvSpPr>
        <p:spPr>
          <a:xfrm>
            <a:off x="5729300" y="2428191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vi-V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5C2C89-5870-4124-B72B-3A6D83439C87}"/>
                  </a:ext>
                </a:extLst>
              </p:cNvPr>
              <p:cNvSpPr/>
              <p:nvPr/>
            </p:nvSpPr>
            <p:spPr>
              <a:xfrm>
                <a:off x="1554555" y="4477651"/>
                <a:ext cx="4178260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= 2 (cm).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5C2C89-5870-4124-B72B-3A6D83439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555" y="4477651"/>
                <a:ext cx="4178260" cy="700705"/>
              </a:xfrm>
              <a:prstGeom prst="rect">
                <a:avLst/>
              </a:prstGeom>
              <a:blipFill>
                <a:blip r:embed="rId4"/>
                <a:stretch>
                  <a:fillRect l="-2920" r="-1898" b="-114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35260F4-DDFC-4F32-8F0D-80AF2AF8FB01}"/>
              </a:ext>
            </a:extLst>
          </p:cNvPr>
          <p:cNvSpPr/>
          <p:nvPr/>
        </p:nvSpPr>
        <p:spPr>
          <a:xfrm>
            <a:off x="432135" y="517025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 AC ⊥ BD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(vì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thoi) nên tam giác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OAB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 tại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34D4B8-1B92-4741-BFE3-96ED9F393C3E}"/>
              </a:ext>
            </a:extLst>
          </p:cNvPr>
          <p:cNvSpPr/>
          <p:nvPr/>
        </p:nvSpPr>
        <p:spPr>
          <a:xfrm>
            <a:off x="6867757" y="4036412"/>
            <a:ext cx="4859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 dụng định lí Pythagore, ta có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07DF93-B976-4F80-B2FD-983810905680}"/>
              </a:ext>
            </a:extLst>
          </p:cNvPr>
          <p:cNvSpPr/>
          <p:nvPr/>
        </p:nvSpPr>
        <p:spPr>
          <a:xfrm>
            <a:off x="7312932" y="4552768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</a:t>
            </a:r>
            <a:r>
              <a:rPr 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1D6554-1951-474F-8E13-D82884C666B1}"/>
              </a:ext>
            </a:extLst>
          </p:cNvPr>
          <p:cNvSpPr/>
          <p:nvPr/>
        </p:nvSpPr>
        <p:spPr>
          <a:xfrm>
            <a:off x="6847369" y="5103212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(1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</a:t>
            </a:r>
            <a:r>
              <a:rPr 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</a:t>
            </a:r>
            <a:r>
              <a:rPr 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6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9EDF14-B089-43B7-9750-306F8CB98B47}"/>
              </a:ext>
            </a:extLst>
          </p:cNvPr>
          <p:cNvSpPr/>
          <p:nvPr/>
        </p:nvSpPr>
        <p:spPr>
          <a:xfrm>
            <a:off x="6996109" y="5639333"/>
            <a:ext cx="2829621" cy="524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5(cm)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750359-51E5-4633-9A46-0DBEF047E983}"/>
              </a:ext>
            </a:extLst>
          </p:cNvPr>
          <p:cNvGrpSpPr/>
          <p:nvPr/>
        </p:nvGrpSpPr>
        <p:grpSpPr>
          <a:xfrm>
            <a:off x="8907865" y="1364451"/>
            <a:ext cx="3284135" cy="2485654"/>
            <a:chOff x="8747444" y="1043609"/>
            <a:chExt cx="3284135" cy="24856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09E70EB-32B4-4388-9294-78C47CEE35C9}"/>
                </a:ext>
              </a:extLst>
            </p:cNvPr>
            <p:cNvGrpSpPr/>
            <p:nvPr/>
          </p:nvGrpSpPr>
          <p:grpSpPr>
            <a:xfrm>
              <a:off x="8747444" y="1043609"/>
              <a:ext cx="3284135" cy="2485654"/>
              <a:chOff x="8424478" y="1505620"/>
              <a:chExt cx="3284135" cy="309753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96A2963-C0DC-46AA-9202-F73897E7F6F5}"/>
                  </a:ext>
                </a:extLst>
              </p:cNvPr>
              <p:cNvGrpSpPr/>
              <p:nvPr/>
            </p:nvGrpSpPr>
            <p:grpSpPr>
              <a:xfrm>
                <a:off x="8424478" y="1505620"/>
                <a:ext cx="3284135" cy="3097531"/>
                <a:chOff x="8424478" y="1505620"/>
                <a:chExt cx="3284135" cy="3097531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39B876BE-36A1-4401-B46B-416F4F2EFC3F}"/>
                    </a:ext>
                  </a:extLst>
                </p:cNvPr>
                <p:cNvCxnSpPr/>
                <p:nvPr/>
              </p:nvCxnSpPr>
              <p:spPr>
                <a:xfrm flipV="1">
                  <a:off x="8616131" y="220304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139EF53B-98A3-4193-80CD-DFB30DE5509E}"/>
                    </a:ext>
                  </a:extLst>
                </p:cNvPr>
                <p:cNvCxnSpPr/>
                <p:nvPr/>
              </p:nvCxnSpPr>
              <p:spPr>
                <a:xfrm flipV="1">
                  <a:off x="10009854" y="3205930"/>
                  <a:ext cx="1401096" cy="101763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49ECCEAC-1E80-4336-A7E1-8C99B81A5FDD}"/>
                    </a:ext>
                  </a:extLst>
                </p:cNvPr>
                <p:cNvCxnSpPr/>
                <p:nvPr/>
              </p:nvCxnSpPr>
              <p:spPr>
                <a:xfrm>
                  <a:off x="10017227" y="2203040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FF3DA5C-90D9-4E32-8072-F51A27E1B255}"/>
                    </a:ext>
                  </a:extLst>
                </p:cNvPr>
                <p:cNvCxnSpPr/>
                <p:nvPr/>
              </p:nvCxnSpPr>
              <p:spPr>
                <a:xfrm>
                  <a:off x="8630879" y="3220679"/>
                  <a:ext cx="1386349" cy="101026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DAFD802-5A4E-4D9E-8BCC-A6F4FBE40A40}"/>
                    </a:ext>
                  </a:extLst>
                </p:cNvPr>
                <p:cNvSpPr txBox="1"/>
                <p:nvPr/>
              </p:nvSpPr>
              <p:spPr>
                <a:xfrm>
                  <a:off x="8424478" y="3239721"/>
                  <a:ext cx="3244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B07D255-AA87-4EA4-90A6-A77279E0247F}"/>
                    </a:ext>
                  </a:extLst>
                </p:cNvPr>
                <p:cNvSpPr txBox="1"/>
                <p:nvPr/>
              </p:nvSpPr>
              <p:spPr>
                <a:xfrm>
                  <a:off x="9837079" y="1505620"/>
                  <a:ext cx="3244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99CD4A-6D04-4E96-A4BC-0DE6D5D8B08B}"/>
                    </a:ext>
                  </a:extLst>
                </p:cNvPr>
                <p:cNvSpPr txBox="1"/>
                <p:nvPr/>
              </p:nvSpPr>
              <p:spPr>
                <a:xfrm>
                  <a:off x="11258041" y="3182198"/>
                  <a:ext cx="450572" cy="530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64D1455-8608-4111-821E-A79D473A9DA8}"/>
                    </a:ext>
                  </a:extLst>
                </p:cNvPr>
                <p:cNvSpPr txBox="1"/>
                <p:nvPr/>
              </p:nvSpPr>
              <p:spPr>
                <a:xfrm>
                  <a:off x="10031607" y="4079931"/>
                  <a:ext cx="3244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7E52CCF-E55D-447E-BD44-40532817BBED}"/>
                  </a:ext>
                </a:extLst>
              </p:cNvPr>
              <p:cNvCxnSpPr/>
              <p:nvPr/>
            </p:nvCxnSpPr>
            <p:spPr>
              <a:xfrm>
                <a:off x="10014333" y="2192357"/>
                <a:ext cx="0" cy="202710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ACBCDB9-810D-42A2-B721-0A511B979FD8}"/>
                  </a:ext>
                </a:extLst>
              </p:cNvPr>
              <p:cNvCxnSpPr/>
              <p:nvPr/>
            </p:nvCxnSpPr>
            <p:spPr>
              <a:xfrm>
                <a:off x="8626207" y="3216925"/>
                <a:ext cx="276523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957B0B-9485-4EF6-B9CF-16731E2B811F}"/>
                </a:ext>
              </a:extLst>
            </p:cNvPr>
            <p:cNvSpPr txBox="1"/>
            <p:nvPr/>
          </p:nvSpPr>
          <p:spPr>
            <a:xfrm>
              <a:off x="9480885" y="1732547"/>
              <a:ext cx="882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\</a:t>
              </a:r>
              <a:endParaRPr lang="vi-VN" sz="28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9367A6-7762-4B6E-B616-4AE7837E038F}"/>
                </a:ext>
              </a:extLst>
            </p:cNvPr>
            <p:cNvSpPr txBox="1"/>
            <p:nvPr/>
          </p:nvSpPr>
          <p:spPr>
            <a:xfrm>
              <a:off x="10860506" y="2566737"/>
              <a:ext cx="882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\</a:t>
              </a:r>
              <a:endParaRPr lang="vi-VN" sz="2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DA6A79-C57E-47D7-A0B1-DEA4D2C2B9D8}"/>
                </a:ext>
              </a:extLst>
            </p:cNvPr>
            <p:cNvSpPr txBox="1"/>
            <p:nvPr/>
          </p:nvSpPr>
          <p:spPr>
            <a:xfrm>
              <a:off x="10700085" y="1636295"/>
              <a:ext cx="882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/</a:t>
              </a:r>
              <a:endParaRPr lang="vi-VN" sz="28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91B63F-FC82-4180-A3D1-AC872271BAD3}"/>
                </a:ext>
              </a:extLst>
            </p:cNvPr>
            <p:cNvSpPr txBox="1"/>
            <p:nvPr/>
          </p:nvSpPr>
          <p:spPr>
            <a:xfrm>
              <a:off x="9512970" y="2566737"/>
              <a:ext cx="882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/</a:t>
              </a:r>
              <a:endParaRPr lang="vi-VN" sz="280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833B31-9DE1-49F3-ACDA-87B0CD317D23}"/>
              </a:ext>
            </a:extLst>
          </p:cNvPr>
          <p:cNvCxnSpPr/>
          <p:nvPr/>
        </p:nvCxnSpPr>
        <p:spPr>
          <a:xfrm>
            <a:off x="6833937" y="3240505"/>
            <a:ext cx="0" cy="34490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0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  <p:bldP spid="12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2294</Words>
  <Application>Microsoft Office PowerPoint</Application>
  <PresentationFormat>Widescreen</PresentationFormat>
  <Paragraphs>366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.VnTime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Admin</cp:lastModifiedBy>
  <cp:revision>79</cp:revision>
  <dcterms:created xsi:type="dcterms:W3CDTF">2023-07-06T02:12:13Z</dcterms:created>
  <dcterms:modified xsi:type="dcterms:W3CDTF">2023-11-28T16:25:24Z</dcterms:modified>
</cp:coreProperties>
</file>