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73" r:id="rId13"/>
    <p:sldId id="277" r:id="rId14"/>
    <p:sldId id="279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95" r:id="rId27"/>
    <p:sldId id="294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4981-9228-491B-A7F2-BFAF665A5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543F8-D5BC-4CB8-8840-C6BAE3626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5C37-31B4-450E-9ED2-4559544C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1EA46-99E5-4473-9D76-FCCE53DD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633C-69D8-49C5-B684-A3ECFBE8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88FE-D927-45B5-91E4-93901DC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B74C-2A28-48F3-9848-C34E14D3C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A541-659A-4B49-B751-D21A7038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89D65-1C37-471B-86C5-9365B019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0065-AA3F-480D-A8EF-CE246706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61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E25D9B-9628-4AA9-A001-646BF4209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6D63D-BADA-432B-9A2E-1BF6E896D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5A37-4EDC-4DF1-B09A-FE409EB7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765E-36D2-4767-A46D-D0C6A3D6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A168-A872-4993-9913-CF4BA8AB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150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D200-4658-46F8-9F51-96C6C78E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4EB5-776D-4716-8458-80BAAE0F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36200-04EA-4DF2-8C5D-A92FBA80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4972C-7FF0-4D78-8909-AA3FEEB0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3C9A-1EB0-498B-8712-B5380C93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6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097D-BDD9-4259-A840-2C50CFF6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F36BB-749B-4AF1-B30B-44D6F0EF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76E0B-A77C-43DE-B68A-8078ED39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34A23-8929-4C34-9A41-48C29BE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A077-487D-4953-80D8-AF7E4337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37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C74D-7249-4029-B303-C0BFA314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39D9-1E1B-4B3D-AB19-3593FAA9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2918D-C8E4-4134-BF45-07EA4B4AF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9BA6-FF62-4CC8-B9E1-C9FE9F3B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6F3F3-8518-42BE-B38F-171252FE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968-257E-4940-8B31-E024E9DB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584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BCF4-F726-495A-93EC-B5653E8C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7147-B3A3-4821-B191-8199DB16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CE5A-4500-4C1F-A866-674B4AB3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B98D3-6879-446D-88DA-4B6B942E5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18602-03C0-45E1-B9CD-64A846F76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35BA8-870E-45E6-B80D-81DE90F7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07551F-A030-47B9-BFD0-71312DCA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095FD-3EA1-415B-B030-339DE314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6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A285-C461-4AD6-A882-15A2EE48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05AB2-8400-4DD8-B7F0-94ADCC22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F649F-31DB-4BD0-8561-203CE0D7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1061-81E9-4EC2-8864-3B325411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3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20A39-2CF3-4066-8A94-2209C907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87F3A-4744-4E69-BEF8-831B9DF1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F3383-0AAD-473C-BEC4-3857FA68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193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6136-1151-4365-8126-BF34145B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0CF1-9A4E-48C6-9DA4-01DF18CC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FA263-1F79-476E-BED7-1C6F7C2A7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9FE6B-B58C-4EDC-AF9D-1A3C0F53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C38D2-BDBA-4EC1-81FC-336FC506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2E05-A5EF-47C9-B6FC-749A472F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96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D7E1-D43E-48B8-B012-9E8AFFC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EDF8D-14BC-420B-8AFA-D2D894C2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16473-8975-47F0-B1F4-86835B5A8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F7A7B-A7F8-4DB7-A550-9595B94E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D3818-CE54-4B92-B4D9-54FDCBA5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87365-9E6F-4418-99CE-726CB3BA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5D69D-5D22-4AFB-A3C5-10F18E3C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AE87-7FDA-4585-9454-E24585C85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359F-F66B-4F94-B8B1-B6F475A03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BD67-764D-4D14-B191-5F11AD00719B}" type="datetimeFigureOut">
              <a:rPr lang="vi-VN" smtClean="0"/>
              <a:t>07/11/2023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EAD46-B34C-4298-A209-996EB17A2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5F4CE-5C35-48B7-AAFD-D6A86CD67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42F4-719F-42A3-8E9D-F2115F78A0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14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E1B1-0461-4973-B792-AE9D48398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78911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GIẢNG </a:t>
            </a:r>
            <a:b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20/11</a:t>
            </a:r>
          </a:p>
        </p:txBody>
      </p:sp>
    </p:spTree>
    <p:extLst>
      <p:ext uri="{BB962C8B-B14F-4D97-AF65-F5344CB8AC3E}">
        <p14:creationId xmlns:p14="http://schemas.microsoft.com/office/powerpoint/2010/main" val="27814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26D713-1E4E-4F22-9905-9A90DDDF38D7}"/>
                  </a:ext>
                </a:extLst>
              </p:cNvPr>
              <p:cNvSpPr/>
              <p:nvPr/>
            </p:nvSpPr>
            <p:spPr>
              <a:xfrm>
                <a:off x="300790" y="6028542"/>
                <a:ext cx="4785560" cy="829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32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 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26D713-1E4E-4F22-9905-9A90DDDF3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" y="6028542"/>
                <a:ext cx="4785560" cy="829458"/>
              </a:xfrm>
              <a:prstGeom prst="rect">
                <a:avLst/>
              </a:prstGeom>
              <a:blipFill>
                <a:blip r:embed="rId5"/>
                <a:stretch>
                  <a:fillRect l="-3185" b="-95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E902504-F110-4C67-92C1-87A37E0C863A}"/>
              </a:ext>
            </a:extLst>
          </p:cNvPr>
          <p:cNvGrpSpPr/>
          <p:nvPr/>
        </p:nvGrpSpPr>
        <p:grpSpPr>
          <a:xfrm>
            <a:off x="272498" y="1811821"/>
            <a:ext cx="4045227" cy="4396018"/>
            <a:chOff x="272498" y="1811821"/>
            <a:chExt cx="4045227" cy="439601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DD0EB7-709C-4C04-ACD5-F42ACD4757A6}"/>
                </a:ext>
              </a:extLst>
            </p:cNvPr>
            <p:cNvGrpSpPr/>
            <p:nvPr/>
          </p:nvGrpSpPr>
          <p:grpSpPr>
            <a:xfrm>
              <a:off x="272498" y="1935646"/>
              <a:ext cx="4045227" cy="4272193"/>
              <a:chOff x="139148" y="2107096"/>
              <a:chExt cx="4045227" cy="427219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FEC1643-80EA-4123-9871-C0CFCE2E1958}"/>
                  </a:ext>
                </a:extLst>
              </p:cNvPr>
              <p:cNvGrpSpPr/>
              <p:nvPr/>
            </p:nvGrpSpPr>
            <p:grpSpPr>
              <a:xfrm>
                <a:off x="655983" y="2484783"/>
                <a:ext cx="2941982" cy="3667539"/>
                <a:chOff x="655983" y="2484783"/>
                <a:chExt cx="2941982" cy="3667539"/>
              </a:xfrm>
            </p:grpSpPr>
            <p:sp>
              <p:nvSpPr>
                <p:cNvPr id="7" name="Flowchart: Process 6">
                  <a:extLst>
                    <a:ext uri="{FF2B5EF4-FFF2-40B4-BE49-F238E27FC236}">
                      <a16:creationId xmlns:a16="http://schemas.microsoft.com/office/drawing/2014/main" id="{A41C5BEF-3C0A-453F-BAE2-4C53B30D16F9}"/>
                    </a:ext>
                  </a:extLst>
                </p:cNvPr>
                <p:cNvSpPr/>
                <p:nvPr/>
              </p:nvSpPr>
              <p:spPr>
                <a:xfrm>
                  <a:off x="657726" y="2486526"/>
                  <a:ext cx="2935706" cy="3657600"/>
                </a:xfrm>
                <a:prstGeom prst="flowChartProcess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0143AA7B-4B8F-491C-8C86-26AE6D4AB430}"/>
                    </a:ext>
                  </a:extLst>
                </p:cNvPr>
                <p:cNvCxnSpPr/>
                <p:nvPr/>
              </p:nvCxnSpPr>
              <p:spPr>
                <a:xfrm>
                  <a:off x="655983" y="2484783"/>
                  <a:ext cx="2941982" cy="36675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D3CFF51-65B8-4F21-BAA4-1C60CB5D2807}"/>
                    </a:ext>
                  </a:extLst>
                </p:cNvPr>
                <p:cNvCxnSpPr/>
                <p:nvPr/>
              </p:nvCxnSpPr>
              <p:spPr>
                <a:xfrm flipH="1">
                  <a:off x="655983" y="2484783"/>
                  <a:ext cx="2941982" cy="36476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CC7239-D57C-41E3-8D35-035D3295FC5D}"/>
                  </a:ext>
                </a:extLst>
              </p:cNvPr>
              <p:cNvSpPr txBox="1"/>
              <p:nvPr/>
            </p:nvSpPr>
            <p:spPr>
              <a:xfrm>
                <a:off x="139148" y="223630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4F958F-95C8-460A-B698-FDAC40A1A772}"/>
                  </a:ext>
                </a:extLst>
              </p:cNvPr>
              <p:cNvSpPr txBox="1"/>
              <p:nvPr/>
            </p:nvSpPr>
            <p:spPr>
              <a:xfrm>
                <a:off x="3657601" y="2107096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B4E45A-E4C2-4D4F-B18A-D7147B88052C}"/>
                  </a:ext>
                </a:extLst>
              </p:cNvPr>
              <p:cNvSpPr txBox="1"/>
              <p:nvPr/>
            </p:nvSpPr>
            <p:spPr>
              <a:xfrm>
                <a:off x="3727175" y="574481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EE27B7-2631-4BE3-8F55-F39DE2926C54}"/>
                  </a:ext>
                </a:extLst>
              </p:cNvPr>
              <p:cNvSpPr txBox="1"/>
              <p:nvPr/>
            </p:nvSpPr>
            <p:spPr>
              <a:xfrm>
                <a:off x="149088" y="5794514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36AA6E-B4AF-4063-A50A-B796E76B4D94}"/>
                  </a:ext>
                </a:extLst>
              </p:cNvPr>
              <p:cNvSpPr txBox="1"/>
              <p:nvPr/>
            </p:nvSpPr>
            <p:spPr>
              <a:xfrm>
                <a:off x="1217960" y="4195556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DE75A6F7-464D-448E-A576-5C4C3376B9EB}"/>
                  </a:ext>
                </a:extLst>
              </p:cNvPr>
              <p:cNvSpPr/>
              <p:nvPr/>
            </p:nvSpPr>
            <p:spPr>
              <a:xfrm>
                <a:off x="655982" y="2484674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Flowchart: Process 38">
                <a:extLst>
                  <a:ext uri="{FF2B5EF4-FFF2-40B4-BE49-F238E27FC236}">
                    <a16:creationId xmlns:a16="http://schemas.microsoft.com/office/drawing/2014/main" id="{E2E050A9-D8D8-44C9-AB94-FF14EEF458C0}"/>
                  </a:ext>
                </a:extLst>
              </p:cNvPr>
              <p:cNvSpPr/>
              <p:nvPr/>
            </p:nvSpPr>
            <p:spPr>
              <a:xfrm>
                <a:off x="3343916" y="2489698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Flowchart: Process 39">
                <a:extLst>
                  <a:ext uri="{FF2B5EF4-FFF2-40B4-BE49-F238E27FC236}">
                    <a16:creationId xmlns:a16="http://schemas.microsoft.com/office/drawing/2014/main" id="{5C535E6B-4421-48DB-AA06-AF3900CFE3E5}"/>
                  </a:ext>
                </a:extLst>
              </p:cNvPr>
              <p:cNvSpPr/>
              <p:nvPr/>
            </p:nvSpPr>
            <p:spPr>
              <a:xfrm>
                <a:off x="3343915" y="5931258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Flowchart: Process 40">
                <a:extLst>
                  <a:ext uri="{FF2B5EF4-FFF2-40B4-BE49-F238E27FC236}">
                    <a16:creationId xmlns:a16="http://schemas.microsoft.com/office/drawing/2014/main" id="{2597A5F0-5143-4BB7-B7CD-57E58B22E2A2}"/>
                  </a:ext>
                </a:extLst>
              </p:cNvPr>
              <p:cNvSpPr/>
              <p:nvPr/>
            </p:nvSpPr>
            <p:spPr>
              <a:xfrm>
                <a:off x="655981" y="5926234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1024A2-3CFE-4719-BB21-9999F8E65CB5}"/>
                </a:ext>
              </a:extLst>
            </p:cNvPr>
            <p:cNvGrpSpPr/>
            <p:nvPr/>
          </p:nvGrpSpPr>
          <p:grpSpPr>
            <a:xfrm>
              <a:off x="2257572" y="4134351"/>
              <a:ext cx="1469210" cy="222460"/>
              <a:chOff x="2257572" y="4143876"/>
              <a:chExt cx="1469210" cy="22246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1CE2B3-C3F5-40A9-B8CB-E8D4724304DF}"/>
                  </a:ext>
                </a:extLst>
              </p:cNvPr>
              <p:cNvCxnSpPr>
                <a:endCxn id="7" idx="3"/>
              </p:cNvCxnSpPr>
              <p:nvPr/>
            </p:nvCxnSpPr>
            <p:spPr>
              <a:xfrm flipV="1">
                <a:off x="2257572" y="4143876"/>
                <a:ext cx="1469210" cy="34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lowchart: Process 42">
                <a:extLst>
                  <a:ext uri="{FF2B5EF4-FFF2-40B4-BE49-F238E27FC236}">
                    <a16:creationId xmlns:a16="http://schemas.microsoft.com/office/drawing/2014/main" id="{02024A87-9B4E-4D76-A744-336C0366E039}"/>
                  </a:ext>
                </a:extLst>
              </p:cNvPr>
              <p:cNvSpPr/>
              <p:nvPr/>
            </p:nvSpPr>
            <p:spPr>
              <a:xfrm>
                <a:off x="3466868" y="4147676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665F45-0B03-40CF-8896-75C28529AAC2}"/>
                </a:ext>
              </a:extLst>
            </p:cNvPr>
            <p:cNvGrpSpPr/>
            <p:nvPr/>
          </p:nvGrpSpPr>
          <p:grpSpPr>
            <a:xfrm>
              <a:off x="2260033" y="2315076"/>
              <a:ext cx="260034" cy="1828299"/>
              <a:chOff x="2247900" y="2315076"/>
              <a:chExt cx="260034" cy="1828299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E93261-D4B0-45EE-89CD-645CC03C5E4F}"/>
                  </a:ext>
                </a:extLst>
              </p:cNvPr>
              <p:cNvCxnSpPr>
                <a:endCxn id="7" idx="0"/>
              </p:cNvCxnSpPr>
              <p:nvPr/>
            </p:nvCxnSpPr>
            <p:spPr>
              <a:xfrm flipV="1">
                <a:off x="2247900" y="2315076"/>
                <a:ext cx="11029" cy="182829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3F8CFBF8-C61C-4DAC-8482-44941A9EC09B}"/>
                  </a:ext>
                </a:extLst>
              </p:cNvPr>
              <p:cNvSpPr/>
              <p:nvPr/>
            </p:nvSpPr>
            <p:spPr>
              <a:xfrm>
                <a:off x="2259455" y="2319114"/>
                <a:ext cx="248479" cy="21866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F9F016-57A4-4713-89BE-4787E49EB30D}"/>
                </a:ext>
              </a:extLst>
            </p:cNvPr>
            <p:cNvSpPr txBox="1"/>
            <p:nvPr/>
          </p:nvSpPr>
          <p:spPr>
            <a:xfrm>
              <a:off x="2019301" y="1811821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CB5422D-A7C7-40DB-B50C-2B6125DBDB3C}"/>
                </a:ext>
              </a:extLst>
            </p:cNvPr>
            <p:cNvSpPr txBox="1"/>
            <p:nvPr/>
          </p:nvSpPr>
          <p:spPr>
            <a:xfrm>
              <a:off x="3790951" y="3869221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FBA2C60-445A-45F3-BD23-43B7CCAAB781}"/>
              </a:ext>
            </a:extLst>
          </p:cNvPr>
          <p:cNvSpPr txBox="1"/>
          <p:nvPr/>
        </p:nvSpPr>
        <p:spPr>
          <a:xfrm>
            <a:off x="7447821" y="978733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7725A1-F2D1-4B05-8235-13B441079378}"/>
              </a:ext>
            </a:extLst>
          </p:cNvPr>
          <p:cNvSpPr/>
          <p:nvPr/>
        </p:nvSpPr>
        <p:spPr>
          <a:xfrm>
            <a:off x="5752578" y="159333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OMBN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vi-VN" sz="28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047DE4-A26D-4BFC-9FF5-A455E07973EE}"/>
                  </a:ext>
                </a:extLst>
              </p:cNvPr>
              <p:cNvSpPr/>
              <p:nvPr/>
            </p:nvSpPr>
            <p:spPr>
              <a:xfrm>
                <a:off x="5722205" y="2160184"/>
                <a:ext cx="5972489" cy="53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𝑶𝑴𝑩</m:t>
                          </m:r>
                        </m:e>
                      </m:acc>
                      <m:r>
                        <a:rPr lang="vi-VN" sz="2800" b="1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𝑴𝑩𝑵</m:t>
                          </m:r>
                        </m:e>
                      </m:acc>
                      <m:r>
                        <a:rPr lang="vi-VN" sz="2800" b="1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𝑶𝑵𝑩</m:t>
                          </m:r>
                        </m:e>
                      </m:acc>
                      <m:r>
                        <a:rPr lang="vi-VN" sz="2800" b="1" i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vi-VN" sz="2800" b="1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28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047DE4-A26D-4BFC-9FF5-A455E0797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205" y="2160184"/>
                <a:ext cx="5972489" cy="5375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E90D9D9-8A97-40DD-B4AA-4871A9B28179}"/>
              </a:ext>
            </a:extLst>
          </p:cNvPr>
          <p:cNvSpPr/>
          <p:nvPr/>
        </p:nvSpPr>
        <p:spPr>
          <a:xfrm>
            <a:off x="5720662" y="2672834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OMBN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b="1">
              <a:solidFill>
                <a:srgbClr val="0000CC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515BC-5E3B-4BF7-945E-D65CF45F14CB}"/>
              </a:ext>
            </a:extLst>
          </p:cNvPr>
          <p:cNvSpPr/>
          <p:nvPr/>
        </p:nvSpPr>
        <p:spPr>
          <a:xfrm>
            <a:off x="5753100" y="32455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OB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MN                              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(1)</a:t>
            </a:r>
            <a:endParaRPr lang="vi-VN" sz="2800" b="1">
              <a:solidFill>
                <a:srgbClr val="0000C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815F5D-ECFC-4D97-B837-DFE945E471A0}"/>
              </a:ext>
            </a:extLst>
          </p:cNvPr>
          <p:cNvSpPr/>
          <p:nvPr/>
        </p:nvSpPr>
        <p:spPr>
          <a:xfrm>
            <a:off x="5676900" y="3740835"/>
            <a:ext cx="680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 b="1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endParaRPr lang="vi-VN" sz="28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B46B47-B106-4041-9626-3324AAD8DD10}"/>
                  </a:ext>
                </a:extLst>
              </p:cNvPr>
              <p:cNvSpPr/>
              <p:nvPr/>
            </p:nvSpPr>
            <p:spPr>
              <a:xfrm>
                <a:off x="5657327" y="4642493"/>
                <a:ext cx="2291012" cy="1467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800" b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  <m:r>
                                <a:rPr lang="vi-VN" sz="2800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8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28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vi-VN" sz="2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</m:e>
                            <m:e>
                              <m:r>
                                <a:rPr lang="vi-VN" sz="2800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2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  <m:r>
                                <a:rPr lang="vi-VN" sz="2800" b="1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28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𝑫𝑩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B46B47-B106-4041-9626-3324AAD8D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27" y="4642493"/>
                <a:ext cx="2291012" cy="1467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A68AD2-FB14-4AF3-8FCB-5C702FD35D7B}"/>
                  </a:ext>
                </a:extLst>
              </p:cNvPr>
              <p:cNvSpPr/>
              <p:nvPr/>
            </p:nvSpPr>
            <p:spPr>
              <a:xfrm>
                <a:off x="8223954" y="5117667"/>
                <a:ext cx="3235181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>
                    <a:solidFill>
                      <a:srgbClr val="0000CC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⇒</a:t>
                </a:r>
                <a:r>
                  <a:rPr lang="en-US" sz="2800" b="1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OB 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AC        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(2)</a:t>
                </a:r>
                <a:endParaRPr lang="vi-VN" sz="28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0A68AD2-FB14-4AF3-8FCB-5C702FD35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54" y="5117667"/>
                <a:ext cx="3235181" cy="712631"/>
              </a:xfrm>
              <a:prstGeom prst="rect">
                <a:avLst/>
              </a:prstGeom>
              <a:blipFill>
                <a:blip r:embed="rId8"/>
                <a:stretch>
                  <a:fillRect l="-3766" r="-2825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158E28-D388-48F2-BFC2-9540808457AA}"/>
                  </a:ext>
                </a:extLst>
              </p:cNvPr>
              <p:cNvSpPr/>
              <p:nvPr/>
            </p:nvSpPr>
            <p:spPr>
              <a:xfrm>
                <a:off x="5814686" y="6044767"/>
                <a:ext cx="5011308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Từ (1) </a:t>
                </a:r>
                <a:r>
                  <a:rPr lang="en-US" sz="2800" b="1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(2) </a:t>
                </a:r>
                <a:r>
                  <a:rPr lang="en-US" sz="2800" b="1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suy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ra </a:t>
                </a:r>
                <a:r>
                  <a:rPr lang="en-US" sz="2800" b="1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MN 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AC</a:t>
                </a:r>
                <a:r>
                  <a:rPr lang="en-US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28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158E28-D388-48F2-BFC2-954080845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686" y="6044767"/>
                <a:ext cx="5011308" cy="712631"/>
              </a:xfrm>
              <a:prstGeom prst="rect">
                <a:avLst/>
              </a:prstGeom>
              <a:blipFill>
                <a:blip r:embed="rId9"/>
                <a:stretch>
                  <a:fillRect l="-2555" r="-1582" b="-10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4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11" grpId="0"/>
      <p:bldP spid="20" grpId="0"/>
      <p:bldP spid="22" grpId="0"/>
      <p:bldP spid="25" grpId="0"/>
      <p:bldP spid="27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387AF-4981-4CCE-8D90-E12F506DC814}"/>
              </a:ext>
            </a:extLst>
          </p:cNvPr>
          <p:cNvSpPr txBox="1"/>
          <p:nvPr/>
        </p:nvSpPr>
        <p:spPr>
          <a:xfrm>
            <a:off x="4038600" y="249555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vi-VN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1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C7A0AE-E76A-4B73-BDD9-8FF3ACA678C5}"/>
              </a:ext>
            </a:extLst>
          </p:cNvPr>
          <p:cNvSpPr txBox="1"/>
          <p:nvPr/>
        </p:nvSpPr>
        <p:spPr>
          <a:xfrm>
            <a:off x="1962150" y="457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800" b="1" u="sng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9204DD-AD6D-4322-A7D0-F06F97D2484B}"/>
                  </a:ext>
                </a:extLst>
              </p:cNvPr>
              <p:cNvSpPr txBox="1"/>
              <p:nvPr/>
            </p:nvSpPr>
            <p:spPr>
              <a:xfrm>
                <a:off x="3143250" y="476250"/>
                <a:ext cx="7981950" cy="96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hình thang cân ABCD có AB // CD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 minh ABCD là hình chữ nhật.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9204DD-AD6D-4322-A7D0-F06F97D24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476250"/>
                <a:ext cx="7981950" cy="968663"/>
              </a:xfrm>
              <a:prstGeom prst="rect">
                <a:avLst/>
              </a:prstGeom>
              <a:blipFill>
                <a:blip r:embed="rId3"/>
                <a:stretch>
                  <a:fillRect l="-1604" t="-4403" b="-169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3826B3E-F301-4F8C-A87C-8AD8248D8401}"/>
              </a:ext>
            </a:extLst>
          </p:cNvPr>
          <p:cNvSpPr txBox="1"/>
          <p:nvPr/>
        </p:nvSpPr>
        <p:spPr>
          <a:xfrm>
            <a:off x="3619891" y="1438173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EF7D75-8093-4B8F-B302-696765FCB9F9}"/>
                  </a:ext>
                </a:extLst>
              </p:cNvPr>
              <p:cNvSpPr/>
              <p:nvPr/>
            </p:nvSpPr>
            <p:spPr>
              <a:xfrm>
                <a:off x="555209" y="2096685"/>
                <a:ext cx="6815199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90</a:t>
                </a:r>
                <a:r>
                  <a:rPr lang="en-US" sz="2800" i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DEF7D75-8093-4B8F-B302-696765FCB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9" y="2096685"/>
                <a:ext cx="6815199" cy="537583"/>
              </a:xfrm>
              <a:prstGeom prst="rect">
                <a:avLst/>
              </a:prstGeom>
              <a:blipFill>
                <a:blip r:embed="rId5"/>
                <a:stretch>
                  <a:fillRect l="-1789" t="-10227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18B94F9-6F6E-491A-B1B3-D679C863A0AF}"/>
                  </a:ext>
                </a:extLst>
              </p:cNvPr>
              <p:cNvSpPr/>
              <p:nvPr/>
            </p:nvSpPr>
            <p:spPr>
              <a:xfrm>
                <a:off x="540254" y="2692903"/>
                <a:ext cx="4324004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AD ⊥ CD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18B94F9-6F6E-491A-B1B3-D679C863A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4" y="2692903"/>
                <a:ext cx="4324004" cy="1053494"/>
              </a:xfrm>
              <a:prstGeom prst="rect">
                <a:avLst/>
              </a:prstGeom>
              <a:blipFill>
                <a:blip r:embed="rId6"/>
                <a:stretch>
                  <a:fillRect l="-2962" r="-1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C40025-8E03-4D7F-9620-5932FAF85A13}"/>
                  </a:ext>
                </a:extLst>
              </p:cNvPr>
              <p:cNvSpPr/>
              <p:nvPr/>
            </p:nvSpPr>
            <p:spPr>
              <a:xfrm>
                <a:off x="440057" y="3754035"/>
                <a:ext cx="6642331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 giác </a:t>
                </a:r>
                <a:r>
                  <a:rPr lang="en-US" sz="2800" i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𝐷𝐴𝐶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90</a:t>
                </a:r>
                <a:r>
                  <a:rPr lang="en-US" sz="2800" i="1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C40025-8E03-4D7F-9620-5932FAF85A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7" y="3754035"/>
                <a:ext cx="6642331" cy="537583"/>
              </a:xfrm>
              <a:prstGeom prst="rect">
                <a:avLst/>
              </a:prstGeom>
              <a:blipFill>
                <a:blip r:embed="rId7"/>
                <a:stretch>
                  <a:fillRect l="-1835"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B448554-10C0-4961-B5EF-9FC3A88D50CE}"/>
              </a:ext>
            </a:extLst>
          </p:cNvPr>
          <p:cNvSpPr/>
          <p:nvPr/>
        </p:nvSpPr>
        <p:spPr>
          <a:xfrm>
            <a:off x="533894" y="4368284"/>
            <a:ext cx="392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⇒ ABCD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chữ nhật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4BF55F-57C2-4F7A-B845-56729301F540}"/>
              </a:ext>
            </a:extLst>
          </p:cNvPr>
          <p:cNvSpPr/>
          <p:nvPr/>
        </p:nvSpPr>
        <p:spPr>
          <a:xfrm>
            <a:off x="7991475" y="2096685"/>
            <a:ext cx="3419475" cy="2105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F514C-D7A1-4B0A-A58A-0BFF40B8926D}"/>
              </a:ext>
            </a:extLst>
          </p:cNvPr>
          <p:cNvSpPr txBox="1"/>
          <p:nvPr/>
        </p:nvSpPr>
        <p:spPr>
          <a:xfrm>
            <a:off x="7915275" y="1730560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8478B-8AAF-45A1-A334-A276421BBE72}"/>
              </a:ext>
            </a:extLst>
          </p:cNvPr>
          <p:cNvSpPr txBox="1"/>
          <p:nvPr/>
        </p:nvSpPr>
        <p:spPr>
          <a:xfrm>
            <a:off x="11125200" y="1730560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E4E4E-8A0C-466C-B982-CAD2F2F8837B}"/>
              </a:ext>
            </a:extLst>
          </p:cNvPr>
          <p:cNvSpPr txBox="1"/>
          <p:nvPr/>
        </p:nvSpPr>
        <p:spPr>
          <a:xfrm>
            <a:off x="7810500" y="4291618"/>
            <a:ext cx="37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4521C-FEC8-47AC-909F-1A1BF1F9C237}"/>
              </a:ext>
            </a:extLst>
          </p:cNvPr>
          <p:cNvSpPr txBox="1"/>
          <p:nvPr/>
        </p:nvSpPr>
        <p:spPr>
          <a:xfrm>
            <a:off x="11153775" y="4291618"/>
            <a:ext cx="51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283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2" grpId="0" animBg="1"/>
      <p:bldP spid="3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7DF42EF-911D-456C-BE99-CCC27C40C7F7}"/>
              </a:ext>
            </a:extLst>
          </p:cNvPr>
          <p:cNvSpPr txBox="1"/>
          <p:nvPr/>
        </p:nvSpPr>
        <p:spPr>
          <a:xfrm>
            <a:off x="1774209" y="423081"/>
            <a:ext cx="9949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khu v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ườn có dạng tứ giác ABCD với các góc A, B, C, D là góc vuông. AB = 400m, AD = 300m. Người ta đã làm một cái hố nước có dạng hình tròn. Khi đó vị trí C không còn nằm trong khu vườn nữa (Hình 52). Tính khoảng cách từ vị trí C đến mỗi vị trí A, B, C, D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F090E6-E917-4E91-81E3-CF40F9A44A74}"/>
              </a:ext>
            </a:extLst>
          </p:cNvPr>
          <p:cNvGrpSpPr/>
          <p:nvPr/>
        </p:nvGrpSpPr>
        <p:grpSpPr>
          <a:xfrm>
            <a:off x="7942997" y="2320120"/>
            <a:ext cx="3998792" cy="3193576"/>
            <a:chOff x="7806520" y="2361063"/>
            <a:chExt cx="3998792" cy="31935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A9CEE8-37DB-431E-9206-54696E3963AD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941" y="2361063"/>
              <a:ext cx="3821371" cy="31935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CA0749-D58D-4E31-8873-747263BE22B2}"/>
                </a:ext>
              </a:extLst>
            </p:cNvPr>
            <p:cNvSpPr txBox="1"/>
            <p:nvPr/>
          </p:nvSpPr>
          <p:spPr>
            <a:xfrm>
              <a:off x="7833815" y="2483892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649B4E-D0FE-48A1-8529-DC3A43CF04EA}"/>
                </a:ext>
              </a:extLst>
            </p:cNvPr>
            <p:cNvSpPr txBox="1"/>
            <p:nvPr/>
          </p:nvSpPr>
          <p:spPr>
            <a:xfrm>
              <a:off x="10849970" y="2429300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06017-B57E-4E89-A59B-6E7EA6BD1C4B}"/>
                </a:ext>
              </a:extLst>
            </p:cNvPr>
            <p:cNvSpPr txBox="1"/>
            <p:nvPr/>
          </p:nvSpPr>
          <p:spPr>
            <a:xfrm>
              <a:off x="7806520" y="4380930"/>
              <a:ext cx="586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/>
                <a:t>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6D9B6E-CFB7-4FE3-8DDA-ACB882F3B6A7}"/>
              </a:ext>
            </a:extLst>
          </p:cNvPr>
          <p:cNvSpPr txBox="1"/>
          <p:nvPr/>
        </p:nvSpPr>
        <p:spPr>
          <a:xfrm>
            <a:off x="4745754" y="2256393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110548-250D-48CD-9D57-CFD5C42C3BB6}"/>
              </a:ext>
            </a:extLst>
          </p:cNvPr>
          <p:cNvSpPr/>
          <p:nvPr/>
        </p:nvSpPr>
        <p:spPr>
          <a:xfrm>
            <a:off x="582586" y="2944082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ABCD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hình chữ nhật nên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D78942-6B55-4C4F-BB04-29E38155DE4F}"/>
              </a:ext>
            </a:extLst>
          </p:cNvPr>
          <p:cNvSpPr/>
          <p:nvPr/>
        </p:nvSpPr>
        <p:spPr>
          <a:xfrm>
            <a:off x="591404" y="33514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300 m ,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400 m.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7DF48E-66C6-4E93-993B-AB5B8825B11F}"/>
              </a:ext>
            </a:extLst>
          </p:cNvPr>
          <p:cNvSpPr/>
          <p:nvPr/>
        </p:nvSpPr>
        <p:spPr>
          <a:xfrm>
            <a:off x="627405" y="3722005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 </a:t>
            </a:r>
            <a:r>
              <a:rPr lang="en-US" sz="2800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△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BCD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 tại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B8BD30-88A6-4E8A-AADC-7C159AADC825}"/>
              </a:ext>
            </a:extLst>
          </p:cNvPr>
          <p:cNvSpPr/>
          <p:nvPr/>
        </p:nvSpPr>
        <p:spPr>
          <a:xfrm>
            <a:off x="596190" y="4145086"/>
            <a:ext cx="524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CD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CB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(Định lý Pytago)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2FB5F6-8A78-4BC6-B7DA-A14714253D96}"/>
              </a:ext>
            </a:extLst>
          </p:cNvPr>
          <p:cNvSpPr/>
          <p:nvPr/>
        </p:nvSpPr>
        <p:spPr>
          <a:xfrm>
            <a:off x="591938" y="4540871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BD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300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+ 400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5F1889-D040-451E-B747-80192BA76639}"/>
              </a:ext>
            </a:extLst>
          </p:cNvPr>
          <p:cNvSpPr/>
          <p:nvPr/>
        </p:nvSpPr>
        <p:spPr>
          <a:xfrm>
            <a:off x="585238" y="4923008"/>
            <a:ext cx="2733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BD</a:t>
            </a:r>
            <a:r>
              <a:rPr lang="en-US" sz="2800" baseline="300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250 000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C9E03B-DF95-44C0-B9EF-970AC99F379E}"/>
              </a:ext>
            </a:extLst>
          </p:cNvPr>
          <p:cNvSpPr/>
          <p:nvPr/>
        </p:nvSpPr>
        <p:spPr>
          <a:xfrm>
            <a:off x="3982529" y="4909361"/>
            <a:ext cx="235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⇒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500 m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3F2329-0FB8-462B-B9E1-5ED0A783B15B}"/>
              </a:ext>
            </a:extLst>
          </p:cNvPr>
          <p:cNvSpPr/>
          <p:nvPr/>
        </p:nvSpPr>
        <p:spPr>
          <a:xfrm>
            <a:off x="550460" y="5398659"/>
            <a:ext cx="924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500 m. Khoảng cách từ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300 m.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D173C2-149E-4139-9314-DE453AED9D09}"/>
              </a:ext>
            </a:extLst>
          </p:cNvPr>
          <p:cNvSpPr/>
          <p:nvPr/>
        </p:nvSpPr>
        <p:spPr>
          <a:xfrm>
            <a:off x="3991187" y="5810113"/>
            <a:ext cx="5080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 cách từ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400 m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82F91B-03CB-4889-BC4A-3637B5D7ECF5}"/>
              </a:ext>
            </a:extLst>
          </p:cNvPr>
          <p:cNvSpPr/>
          <p:nvPr/>
        </p:nvSpPr>
        <p:spPr>
          <a:xfrm>
            <a:off x="4004537" y="6218199"/>
            <a:ext cx="5123454" cy="527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 cách từ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</a:t>
            </a: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500 m.</a:t>
            </a:r>
            <a:endParaRPr lang="vi-VN" sz="28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5" grpId="0"/>
      <p:bldP spid="27" grpId="0"/>
      <p:bldP spid="30" grpId="0"/>
      <p:bldP spid="32" grpId="0"/>
      <p:bldP spid="34" grpId="0"/>
      <p:bldP spid="36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DFE426-8973-42DC-9AC2-1D49BA9D4EF7}"/>
              </a:ext>
            </a:extLst>
          </p:cNvPr>
          <p:cNvSpPr/>
          <p:nvPr/>
        </p:nvSpPr>
        <p:spPr>
          <a:xfrm>
            <a:off x="2247900" y="1138535"/>
            <a:ext cx="94488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62992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Điền từ, cụm từ thích hợp vào chỗ (…) trong câu sau để được khẳng định đúng: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 giác có ... là hình chữ nhật.”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114300" y="1219200"/>
            <a:ext cx="20955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500"/>
              </a:avLst>
            </a:prstTxWarp>
            <a:spAutoFit/>
          </a:bodyPr>
          <a:lstStyle/>
          <a:p>
            <a:r>
              <a:rPr lang="en-US" sz="3200" b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</a:t>
            </a:r>
            <a:endParaRPr lang="vi-VN" sz="3200" b="1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152900" y="171450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D1533F-5DA1-4D10-8151-97012A699422}"/>
              </a:ext>
            </a:extLst>
          </p:cNvPr>
          <p:cNvGrpSpPr/>
          <p:nvPr/>
        </p:nvGrpSpPr>
        <p:grpSpPr>
          <a:xfrm>
            <a:off x="2514600" y="2438400"/>
            <a:ext cx="8248650" cy="857250"/>
            <a:chOff x="2514600" y="2438400"/>
            <a:chExt cx="8934450" cy="8572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5B27E6-2E79-4F63-8E4A-5FA2178D41F8}"/>
                </a:ext>
              </a:extLst>
            </p:cNvPr>
            <p:cNvSpPr/>
            <p:nvPr/>
          </p:nvSpPr>
          <p:spPr>
            <a:xfrm>
              <a:off x="2514600" y="24384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E44C2F-5DB9-46B5-A1E6-204601C1FC92}"/>
                </a:ext>
              </a:extLst>
            </p:cNvPr>
            <p:cNvSpPr txBox="1"/>
            <p:nvPr/>
          </p:nvSpPr>
          <p:spPr>
            <a:xfrm>
              <a:off x="2743200" y="259080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góc vuông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C905D4-5126-4FB0-B61D-D5C38EE41771}"/>
              </a:ext>
            </a:extLst>
          </p:cNvPr>
          <p:cNvGrpSpPr/>
          <p:nvPr/>
        </p:nvGrpSpPr>
        <p:grpSpPr>
          <a:xfrm>
            <a:off x="2514600" y="3524250"/>
            <a:ext cx="8248650" cy="857250"/>
            <a:chOff x="2514600" y="3524250"/>
            <a:chExt cx="8934450" cy="8572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BC9E6B-3337-4DD6-8D62-858438E26D64}"/>
                </a:ext>
              </a:extLst>
            </p:cNvPr>
            <p:cNvSpPr/>
            <p:nvPr/>
          </p:nvSpPr>
          <p:spPr>
            <a:xfrm>
              <a:off x="2514600" y="35242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8D336-2DCE-4C6A-A603-183FD11D59A6}"/>
                </a:ext>
              </a:extLst>
            </p:cNvPr>
            <p:cNvSpPr txBox="1"/>
            <p:nvPr/>
          </p:nvSpPr>
          <p:spPr>
            <a:xfrm>
              <a:off x="2743200" y="367665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 góc vuông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9FF983-9D97-4090-B920-1578B5647998}"/>
              </a:ext>
            </a:extLst>
          </p:cNvPr>
          <p:cNvGrpSpPr/>
          <p:nvPr/>
        </p:nvGrpSpPr>
        <p:grpSpPr>
          <a:xfrm>
            <a:off x="2495550" y="4629150"/>
            <a:ext cx="8248650" cy="857250"/>
            <a:chOff x="2495550" y="4629150"/>
            <a:chExt cx="8934450" cy="8572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1EF186-ED4A-4971-9A5E-992188DB8D78}"/>
                </a:ext>
              </a:extLst>
            </p:cNvPr>
            <p:cNvSpPr/>
            <p:nvPr/>
          </p:nvSpPr>
          <p:spPr>
            <a:xfrm>
              <a:off x="2495550" y="46291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07B6D9-64CC-41F6-BCB7-682C461E528D}"/>
                </a:ext>
              </a:extLst>
            </p:cNvPr>
            <p:cNvSpPr txBox="1"/>
            <p:nvPr/>
          </p:nvSpPr>
          <p:spPr>
            <a:xfrm>
              <a:off x="2724150" y="478155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 cạnh bằng nhau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05119E-1259-45DE-BF6C-50D27B1E681C}"/>
              </a:ext>
            </a:extLst>
          </p:cNvPr>
          <p:cNvGrpSpPr/>
          <p:nvPr/>
        </p:nvGrpSpPr>
        <p:grpSpPr>
          <a:xfrm>
            <a:off x="2514600" y="5676900"/>
            <a:ext cx="8248650" cy="857250"/>
            <a:chOff x="2514600" y="5676900"/>
            <a:chExt cx="8934450" cy="8572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721529-CAE5-4D77-8BCB-EA16B2978CB6}"/>
                </a:ext>
              </a:extLst>
            </p:cNvPr>
            <p:cNvSpPr/>
            <p:nvPr/>
          </p:nvSpPr>
          <p:spPr>
            <a:xfrm>
              <a:off x="2514600" y="56769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25F621-0394-4CBA-B2A7-024F52161816}"/>
                </a:ext>
              </a:extLst>
            </p:cNvPr>
            <p:cNvSpPr txBox="1"/>
            <p:nvPr/>
          </p:nvSpPr>
          <p:spPr>
            <a:xfrm>
              <a:off x="2743200" y="582930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cạnh đối song song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648193-C0C5-4E02-ADA2-CD36252E9347}"/>
              </a:ext>
            </a:extLst>
          </p:cNvPr>
          <p:cNvGrpSpPr/>
          <p:nvPr/>
        </p:nvGrpSpPr>
        <p:grpSpPr>
          <a:xfrm>
            <a:off x="1409700" y="2419350"/>
            <a:ext cx="876300" cy="845641"/>
            <a:chOff x="1409700" y="2419350"/>
            <a:chExt cx="876300" cy="8456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CC7EC5-21D8-458B-96EC-028DCFFA674B}"/>
                </a:ext>
              </a:extLst>
            </p:cNvPr>
            <p:cNvSpPr txBox="1"/>
            <p:nvPr/>
          </p:nvSpPr>
          <p:spPr>
            <a:xfrm>
              <a:off x="1504950" y="249555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43733B-0344-4D73-BB6C-81A08739C155}"/>
                </a:ext>
              </a:extLst>
            </p:cNvPr>
            <p:cNvSpPr/>
            <p:nvPr/>
          </p:nvSpPr>
          <p:spPr>
            <a:xfrm>
              <a:off x="1409700" y="24193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2D56A8-C5C8-412E-AD13-72CF77E599D5}"/>
              </a:ext>
            </a:extLst>
          </p:cNvPr>
          <p:cNvGrpSpPr/>
          <p:nvPr/>
        </p:nvGrpSpPr>
        <p:grpSpPr>
          <a:xfrm>
            <a:off x="1409700" y="3543300"/>
            <a:ext cx="876300" cy="838200"/>
            <a:chOff x="1409700" y="3543300"/>
            <a:chExt cx="876300" cy="8382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56593F-F90F-47C4-80B9-D2EAA27E76A2}"/>
                </a:ext>
              </a:extLst>
            </p:cNvPr>
            <p:cNvSpPr txBox="1"/>
            <p:nvPr/>
          </p:nvSpPr>
          <p:spPr>
            <a:xfrm>
              <a:off x="1504950" y="35814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DB9605-490F-4E18-B071-CBB7E355A333}"/>
                </a:ext>
              </a:extLst>
            </p:cNvPr>
            <p:cNvSpPr/>
            <p:nvPr/>
          </p:nvSpPr>
          <p:spPr>
            <a:xfrm>
              <a:off x="1409700" y="354330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8F0A95-16F5-457E-ABA7-B8DD6867625F}"/>
              </a:ext>
            </a:extLst>
          </p:cNvPr>
          <p:cNvGrpSpPr/>
          <p:nvPr/>
        </p:nvGrpSpPr>
        <p:grpSpPr>
          <a:xfrm>
            <a:off x="1390650" y="4591050"/>
            <a:ext cx="876300" cy="864691"/>
            <a:chOff x="1390650" y="4591050"/>
            <a:chExt cx="876300" cy="8646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C6231E-394A-4D5F-813C-F6247932E083}"/>
                </a:ext>
              </a:extLst>
            </p:cNvPr>
            <p:cNvSpPr txBox="1"/>
            <p:nvPr/>
          </p:nvSpPr>
          <p:spPr>
            <a:xfrm>
              <a:off x="1485900" y="4686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219199-B088-41DD-B41B-0F041D0951D6}"/>
                </a:ext>
              </a:extLst>
            </p:cNvPr>
            <p:cNvSpPr/>
            <p:nvPr/>
          </p:nvSpPr>
          <p:spPr>
            <a:xfrm>
              <a:off x="1390650" y="45910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AE85CF-0F13-4A59-A119-F73114158C43}"/>
              </a:ext>
            </a:extLst>
          </p:cNvPr>
          <p:cNvGrpSpPr/>
          <p:nvPr/>
        </p:nvGrpSpPr>
        <p:grpSpPr>
          <a:xfrm>
            <a:off x="1390650" y="5657850"/>
            <a:ext cx="895350" cy="845641"/>
            <a:chOff x="1390650" y="5657850"/>
            <a:chExt cx="895350" cy="8456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27E7CF-1D0A-4604-8AF0-60FDC87C5E33}"/>
                </a:ext>
              </a:extLst>
            </p:cNvPr>
            <p:cNvSpPr txBox="1"/>
            <p:nvPr/>
          </p:nvSpPr>
          <p:spPr>
            <a:xfrm>
              <a:off x="1504950" y="573405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1DD0E8-6B91-4D2E-8E55-2857CC538C83}"/>
                </a:ext>
              </a:extLst>
            </p:cNvPr>
            <p:cNvSpPr/>
            <p:nvPr/>
          </p:nvSpPr>
          <p:spPr>
            <a:xfrm>
              <a:off x="1390650" y="56578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6388A9-41F0-4945-9D0E-F5E4CFC65116}"/>
              </a:ext>
            </a:extLst>
          </p:cNvPr>
          <p:cNvGrpSpPr/>
          <p:nvPr/>
        </p:nvGrpSpPr>
        <p:grpSpPr>
          <a:xfrm>
            <a:off x="2522622" y="3532272"/>
            <a:ext cx="8248650" cy="857250"/>
            <a:chOff x="2514600" y="3524250"/>
            <a:chExt cx="8934450" cy="857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7E3CEE5-E747-4336-8A87-79B371617AF2}"/>
                </a:ext>
              </a:extLst>
            </p:cNvPr>
            <p:cNvSpPr/>
            <p:nvPr/>
          </p:nvSpPr>
          <p:spPr>
            <a:xfrm>
              <a:off x="2514600" y="3524250"/>
              <a:ext cx="8934450" cy="85725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FECAF7-D8BB-43A7-A8A0-47C370742D72}"/>
                </a:ext>
              </a:extLst>
            </p:cNvPr>
            <p:cNvSpPr txBox="1"/>
            <p:nvPr/>
          </p:nvSpPr>
          <p:spPr>
            <a:xfrm>
              <a:off x="2743200" y="3676650"/>
              <a:ext cx="714375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 góc vuông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8617E5-16DD-4EF6-9D84-CDAB4506E269}"/>
              </a:ext>
            </a:extLst>
          </p:cNvPr>
          <p:cNvGrpSpPr/>
          <p:nvPr/>
        </p:nvGrpSpPr>
        <p:grpSpPr>
          <a:xfrm>
            <a:off x="1419727" y="3551322"/>
            <a:ext cx="901365" cy="838200"/>
            <a:chOff x="2037347" y="3543300"/>
            <a:chExt cx="901365" cy="838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C0FFA7-B885-424C-879F-BEEFBFEA4630}"/>
                </a:ext>
              </a:extLst>
            </p:cNvPr>
            <p:cNvSpPr/>
            <p:nvPr/>
          </p:nvSpPr>
          <p:spPr>
            <a:xfrm>
              <a:off x="2037347" y="3543300"/>
              <a:ext cx="819150" cy="838200"/>
            </a:xfrm>
            <a:prstGeom prst="ellipse">
              <a:avLst/>
            </a:prstGeom>
            <a:grp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92F2C9-5B8E-45B1-9D73-E6FFF6D267DC}"/>
                </a:ext>
              </a:extLst>
            </p:cNvPr>
            <p:cNvSpPr txBox="1"/>
            <p:nvPr/>
          </p:nvSpPr>
          <p:spPr>
            <a:xfrm>
              <a:off x="2157662" y="35814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7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114300" y="1219200"/>
            <a:ext cx="209550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500"/>
              </a:avLst>
            </a:prstTxWarp>
            <a:spAutoFit/>
          </a:bodyPr>
          <a:lstStyle/>
          <a:p>
            <a:r>
              <a:rPr lang="en-US" sz="3200" b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2</a:t>
            </a:r>
            <a:endParaRPr lang="vi-VN" sz="3200" b="1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152900" y="171450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D1533F-5DA1-4D10-8151-97012A699422}"/>
              </a:ext>
            </a:extLst>
          </p:cNvPr>
          <p:cNvGrpSpPr/>
          <p:nvPr/>
        </p:nvGrpSpPr>
        <p:grpSpPr>
          <a:xfrm>
            <a:off x="2514600" y="2438400"/>
            <a:ext cx="8248650" cy="857250"/>
            <a:chOff x="2514600" y="2438400"/>
            <a:chExt cx="8934450" cy="8572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5B27E6-2E79-4F63-8E4A-5FA2178D41F8}"/>
                </a:ext>
              </a:extLst>
            </p:cNvPr>
            <p:cNvSpPr/>
            <p:nvPr/>
          </p:nvSpPr>
          <p:spPr>
            <a:xfrm>
              <a:off x="2514600" y="24384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E44C2F-5DB9-46B5-A1E6-204601C1FC92}"/>
                </a:ext>
              </a:extLst>
            </p:cNvPr>
            <p:cNvSpPr txBox="1"/>
            <p:nvPr/>
          </p:nvSpPr>
          <p:spPr>
            <a:xfrm>
              <a:off x="2743200" y="259080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hai đường chéo bằng nhau.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C905D4-5126-4FB0-B61D-D5C38EE41771}"/>
              </a:ext>
            </a:extLst>
          </p:cNvPr>
          <p:cNvGrpSpPr/>
          <p:nvPr/>
        </p:nvGrpSpPr>
        <p:grpSpPr>
          <a:xfrm>
            <a:off x="2514600" y="3484146"/>
            <a:ext cx="8248650" cy="954107"/>
            <a:chOff x="2514600" y="3484146"/>
            <a:chExt cx="8934450" cy="9541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BC9E6B-3337-4DD6-8D62-858438E26D64}"/>
                </a:ext>
              </a:extLst>
            </p:cNvPr>
            <p:cNvSpPr/>
            <p:nvPr/>
          </p:nvSpPr>
          <p:spPr>
            <a:xfrm>
              <a:off x="2514600" y="35242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8D336-2DCE-4C6A-A603-183FD11D59A6}"/>
                </a:ext>
              </a:extLst>
            </p:cNvPr>
            <p:cNvSpPr txBox="1"/>
            <p:nvPr/>
          </p:nvSpPr>
          <p:spPr>
            <a:xfrm>
              <a:off x="2743199" y="3484146"/>
              <a:ext cx="8698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hai đường chéo cắt nhau tại trung điểm mỗi đường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9FF983-9D97-4090-B920-1578B5647998}"/>
              </a:ext>
            </a:extLst>
          </p:cNvPr>
          <p:cNvGrpSpPr/>
          <p:nvPr/>
        </p:nvGrpSpPr>
        <p:grpSpPr>
          <a:xfrm>
            <a:off x="2495550" y="4629150"/>
            <a:ext cx="8248650" cy="857250"/>
            <a:chOff x="2495550" y="4629150"/>
            <a:chExt cx="8934450" cy="8572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1EF186-ED4A-4971-9A5E-992188DB8D78}"/>
                </a:ext>
              </a:extLst>
            </p:cNvPr>
            <p:cNvSpPr/>
            <p:nvPr/>
          </p:nvSpPr>
          <p:spPr>
            <a:xfrm>
              <a:off x="2495550" y="46291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07B6D9-64CC-41F6-BCB7-682C461E528D}"/>
                </a:ext>
              </a:extLst>
            </p:cNvPr>
            <p:cNvSpPr txBox="1"/>
            <p:nvPr/>
          </p:nvSpPr>
          <p:spPr>
            <a:xfrm>
              <a:off x="2724150" y="4781550"/>
              <a:ext cx="7143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hai cạnh kề bằng nhau.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05119E-1259-45DE-BF6C-50D27B1E681C}"/>
              </a:ext>
            </a:extLst>
          </p:cNvPr>
          <p:cNvGrpSpPr/>
          <p:nvPr/>
        </p:nvGrpSpPr>
        <p:grpSpPr>
          <a:xfrm>
            <a:off x="2514600" y="5660859"/>
            <a:ext cx="8248650" cy="954107"/>
            <a:chOff x="2514600" y="5660859"/>
            <a:chExt cx="8934450" cy="95410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721529-CAE5-4D77-8BCB-EA16B2978CB6}"/>
                </a:ext>
              </a:extLst>
            </p:cNvPr>
            <p:cNvSpPr/>
            <p:nvPr/>
          </p:nvSpPr>
          <p:spPr>
            <a:xfrm>
              <a:off x="2514600" y="56769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25F621-0394-4CBA-B2A7-024F52161816}"/>
                </a:ext>
              </a:extLst>
            </p:cNvPr>
            <p:cNvSpPr txBox="1"/>
            <p:nvPr/>
          </p:nvSpPr>
          <p:spPr>
            <a:xfrm>
              <a:off x="2743200" y="5660859"/>
              <a:ext cx="8646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hình chữ nhật, giao của hai đường chéo là tâm của hình chữ nhật đó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648193-C0C5-4E02-ADA2-CD36252E9347}"/>
              </a:ext>
            </a:extLst>
          </p:cNvPr>
          <p:cNvGrpSpPr/>
          <p:nvPr/>
        </p:nvGrpSpPr>
        <p:grpSpPr>
          <a:xfrm>
            <a:off x="1409700" y="2419350"/>
            <a:ext cx="876300" cy="845641"/>
            <a:chOff x="1409700" y="2419350"/>
            <a:chExt cx="876300" cy="84564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43733B-0344-4D73-BB6C-81A08739C155}"/>
                </a:ext>
              </a:extLst>
            </p:cNvPr>
            <p:cNvSpPr/>
            <p:nvPr/>
          </p:nvSpPr>
          <p:spPr>
            <a:xfrm>
              <a:off x="1409700" y="24193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CC7EC5-21D8-458B-96EC-028DCFFA674B}"/>
                </a:ext>
              </a:extLst>
            </p:cNvPr>
            <p:cNvSpPr txBox="1"/>
            <p:nvPr/>
          </p:nvSpPr>
          <p:spPr>
            <a:xfrm>
              <a:off x="1504950" y="249555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2D56A8-C5C8-412E-AD13-72CF77E599D5}"/>
              </a:ext>
            </a:extLst>
          </p:cNvPr>
          <p:cNvGrpSpPr/>
          <p:nvPr/>
        </p:nvGrpSpPr>
        <p:grpSpPr>
          <a:xfrm>
            <a:off x="1409700" y="3543300"/>
            <a:ext cx="876300" cy="838200"/>
            <a:chOff x="1409700" y="3543300"/>
            <a:chExt cx="876300" cy="8382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DB9605-490F-4E18-B071-CBB7E355A333}"/>
                </a:ext>
              </a:extLst>
            </p:cNvPr>
            <p:cNvSpPr/>
            <p:nvPr/>
          </p:nvSpPr>
          <p:spPr>
            <a:xfrm>
              <a:off x="1409700" y="354330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56593F-F90F-47C4-80B9-D2EAA27E76A2}"/>
                </a:ext>
              </a:extLst>
            </p:cNvPr>
            <p:cNvSpPr txBox="1"/>
            <p:nvPr/>
          </p:nvSpPr>
          <p:spPr>
            <a:xfrm>
              <a:off x="1504950" y="35814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8F0A95-16F5-457E-ABA7-B8DD6867625F}"/>
              </a:ext>
            </a:extLst>
          </p:cNvPr>
          <p:cNvGrpSpPr/>
          <p:nvPr/>
        </p:nvGrpSpPr>
        <p:grpSpPr>
          <a:xfrm>
            <a:off x="1390650" y="4591050"/>
            <a:ext cx="876300" cy="864691"/>
            <a:chOff x="1390650" y="4591050"/>
            <a:chExt cx="876300" cy="86469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219199-B088-41DD-B41B-0F041D0951D6}"/>
                </a:ext>
              </a:extLst>
            </p:cNvPr>
            <p:cNvSpPr/>
            <p:nvPr/>
          </p:nvSpPr>
          <p:spPr>
            <a:xfrm>
              <a:off x="1390650" y="45910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C6231E-394A-4D5F-813C-F6247932E083}"/>
                </a:ext>
              </a:extLst>
            </p:cNvPr>
            <p:cNvSpPr txBox="1"/>
            <p:nvPr/>
          </p:nvSpPr>
          <p:spPr>
            <a:xfrm>
              <a:off x="1485900" y="4686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AE85CF-0F13-4A59-A119-F73114158C43}"/>
              </a:ext>
            </a:extLst>
          </p:cNvPr>
          <p:cNvGrpSpPr/>
          <p:nvPr/>
        </p:nvGrpSpPr>
        <p:grpSpPr>
          <a:xfrm>
            <a:off x="1390650" y="5657850"/>
            <a:ext cx="895350" cy="845641"/>
            <a:chOff x="1390650" y="5657850"/>
            <a:chExt cx="895350" cy="84564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1DD0E8-6B91-4D2E-8E55-2857CC538C83}"/>
                </a:ext>
              </a:extLst>
            </p:cNvPr>
            <p:cNvSpPr/>
            <p:nvPr/>
          </p:nvSpPr>
          <p:spPr>
            <a:xfrm>
              <a:off x="1390650" y="56578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27E7CF-1D0A-4604-8AF0-60FDC87C5E33}"/>
                </a:ext>
              </a:extLst>
            </p:cNvPr>
            <p:cNvSpPr txBox="1"/>
            <p:nvPr/>
          </p:nvSpPr>
          <p:spPr>
            <a:xfrm>
              <a:off x="1504950" y="573405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EC6824-86EA-4EBA-906D-7C2BE4F0348A}"/>
              </a:ext>
            </a:extLst>
          </p:cNvPr>
          <p:cNvGrpSpPr/>
          <p:nvPr/>
        </p:nvGrpSpPr>
        <p:grpSpPr>
          <a:xfrm>
            <a:off x="2247900" y="1138535"/>
            <a:ext cx="9448800" cy="954107"/>
            <a:chOff x="2247900" y="1138535"/>
            <a:chExt cx="9448800" cy="9541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DFE426-8973-42DC-9AC2-1D49BA9D4EF7}"/>
                </a:ext>
              </a:extLst>
            </p:cNvPr>
            <p:cNvSpPr/>
            <p:nvPr/>
          </p:nvSpPr>
          <p:spPr>
            <a:xfrm>
              <a:off x="2247900" y="1138535"/>
              <a:ext cx="9448800" cy="9541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2790311" y="1330895"/>
              <a:ext cx="41601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 định nào sau đây </a:t>
              </a:r>
              <a:r>
                <a:rPr lang="fr-FR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DA36B9-F486-4D32-8F9D-4CAB808EBFE2}"/>
              </a:ext>
            </a:extLst>
          </p:cNvPr>
          <p:cNvGrpSpPr/>
          <p:nvPr/>
        </p:nvGrpSpPr>
        <p:grpSpPr>
          <a:xfrm>
            <a:off x="1384300" y="4599071"/>
            <a:ext cx="876300" cy="864691"/>
            <a:chOff x="1390650" y="4591050"/>
            <a:chExt cx="876300" cy="86469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C829CA-A385-41A4-AEE0-01343C91A9FC}"/>
                </a:ext>
              </a:extLst>
            </p:cNvPr>
            <p:cNvSpPr/>
            <p:nvPr/>
          </p:nvSpPr>
          <p:spPr>
            <a:xfrm>
              <a:off x="1390650" y="4591050"/>
              <a:ext cx="819150" cy="838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E276D5-E5DA-45CD-BA39-B1BCDF7A331E}"/>
                </a:ext>
              </a:extLst>
            </p:cNvPr>
            <p:cNvSpPr txBox="1"/>
            <p:nvPr/>
          </p:nvSpPr>
          <p:spPr>
            <a:xfrm>
              <a:off x="1485900" y="4686300"/>
              <a:ext cx="781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908D9B-8B12-46E1-B230-8186776956F4}"/>
              </a:ext>
            </a:extLst>
          </p:cNvPr>
          <p:cNvGrpSpPr/>
          <p:nvPr/>
        </p:nvGrpSpPr>
        <p:grpSpPr>
          <a:xfrm>
            <a:off x="2503571" y="4625808"/>
            <a:ext cx="8248650" cy="857250"/>
            <a:chOff x="2495550" y="4629150"/>
            <a:chExt cx="8934450" cy="8572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12A1ACB-3FDA-4496-A4F3-4644FD7A0C2D}"/>
                </a:ext>
              </a:extLst>
            </p:cNvPr>
            <p:cNvSpPr/>
            <p:nvPr/>
          </p:nvSpPr>
          <p:spPr>
            <a:xfrm>
              <a:off x="2495550" y="4629150"/>
              <a:ext cx="8934450" cy="85725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6E3D24-AD22-4B77-907E-A746A5B645FD}"/>
                </a:ext>
              </a:extLst>
            </p:cNvPr>
            <p:cNvSpPr txBox="1"/>
            <p:nvPr/>
          </p:nvSpPr>
          <p:spPr>
            <a:xfrm>
              <a:off x="2724150" y="4781550"/>
              <a:ext cx="714375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hai cạnh kề bằng nhau.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4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3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C1262544-6AA9-4570-A0C8-3740D933B3A2}"/>
              </a:ext>
            </a:extLst>
          </p:cNvPr>
          <p:cNvSpPr/>
          <p:nvPr/>
        </p:nvSpPr>
        <p:spPr>
          <a:xfrm>
            <a:off x="900309" y="2121068"/>
            <a:ext cx="10407425" cy="952500"/>
          </a:xfrm>
          <a:prstGeom prst="hexagon">
            <a:avLst>
              <a:gd name="adj" fmla="val 50000"/>
              <a:gd name="vf" fmla="val 11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stCxn id="66" idx="3"/>
              <a:endCxn id="6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stCxn id="74" idx="3"/>
              <a:endCxn id="7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62050" y="3657600"/>
            <a:ext cx="369570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8382000" y="50863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15265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834390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133600" y="51054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. 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7ECA15-6353-4C8F-A3D9-F011267AE77E}"/>
              </a:ext>
            </a:extLst>
          </p:cNvPr>
          <p:cNvSpPr/>
          <p:nvPr/>
        </p:nvSpPr>
        <p:spPr>
          <a:xfrm>
            <a:off x="2333111" y="2264345"/>
            <a:ext cx="6704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có mấy tâm đối xứng?</a:t>
            </a:r>
            <a:endParaRPr lang="fr-FR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4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975148"/>
            <a:chOff x="900309" y="2121068"/>
            <a:chExt cx="10407425" cy="975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674804" y="2142109"/>
              <a:ext cx="9055684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kích thước hai cạnh kề là 5cm và 12cm. </a:t>
              </a:r>
            </a:p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 dài đường chéo của hình chữ nhật là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fr-FR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stCxn id="66" idx="3"/>
              <a:endCxn id="6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stCxn id="74" idx="3"/>
              <a:endCxn id="7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7353300" y="3638550"/>
            <a:ext cx="369570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8382000" y="50863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17cm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15265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7cm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834390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13cm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133600" y="51054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. 15cm</a:t>
            </a:r>
          </a:p>
        </p:txBody>
      </p:sp>
    </p:spTree>
    <p:extLst>
      <p:ext uri="{BB962C8B-B14F-4D97-AF65-F5344CB8AC3E}">
        <p14:creationId xmlns:p14="http://schemas.microsoft.com/office/powerpoint/2010/main" val="41218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5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975148"/>
            <a:chOff x="900309" y="2121068"/>
            <a:chExt cx="10407425" cy="975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674804" y="2142109"/>
              <a:ext cx="9055684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có kích thước hai cạnh kề là 3cm và 4cm. </a:t>
              </a:r>
            </a:p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 thước đường chéo của hình chữ nhật là</a:t>
              </a:r>
              <a:r>
                <a:rPr lang="en-US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fr-FR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stCxn id="66" idx="3"/>
              <a:endCxn id="6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stCxn id="74" idx="3"/>
              <a:endCxn id="7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62050" y="3657600"/>
            <a:ext cx="369570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8382000" y="50863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25cm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15265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5cm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834390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12cm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133600" y="51054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. 7cm</a:t>
            </a:r>
          </a:p>
        </p:txBody>
      </p:sp>
    </p:spTree>
    <p:extLst>
      <p:ext uri="{BB962C8B-B14F-4D97-AF65-F5344CB8AC3E}">
        <p14:creationId xmlns:p14="http://schemas.microsoft.com/office/powerpoint/2010/main" val="8236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6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975148"/>
            <a:chOff x="900309" y="2121068"/>
            <a:chExt cx="10407425" cy="975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446204" y="2142109"/>
              <a:ext cx="9365513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 ABCD có AB = 6cm, đường chéo BD = 10cm.</a:t>
              </a:r>
            </a:p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độ dài cạnh BC</a:t>
              </a:r>
              <a:endParaRPr lang="fr-FR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stCxn id="66" idx="3"/>
              <a:endCxn id="6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stCxn id="74" idx="3"/>
              <a:endCxn id="7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7353300" y="3638550"/>
            <a:ext cx="369570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8382000" y="50863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10cm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15265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7cm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8343900" y="375285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8cm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133600" y="51054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. 9cm</a:t>
            </a:r>
          </a:p>
        </p:txBody>
      </p:sp>
    </p:spTree>
    <p:extLst>
      <p:ext uri="{BB962C8B-B14F-4D97-AF65-F5344CB8AC3E}">
        <p14:creationId xmlns:p14="http://schemas.microsoft.com/office/powerpoint/2010/main" val="32048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ột số hình ảnh về hình chữ nhật trong thực tế - YouTube">
            <a:extLst>
              <a:ext uri="{FF2B5EF4-FFF2-40B4-BE49-F238E27FC236}">
                <a16:creationId xmlns:a16="http://schemas.microsoft.com/office/drawing/2014/main" id="{79021030-7296-4024-BC7B-8E8EFE53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524"/>
            <a:ext cx="5401734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 Bức Tranh Phong Cảnh Hạ Long Đáng Mua Nhất - Amia">
            <a:extLst>
              <a:ext uri="{FF2B5EF4-FFF2-40B4-BE49-F238E27FC236}">
                <a16:creationId xmlns:a16="http://schemas.microsoft.com/office/drawing/2014/main" id="{5770F775-19E4-41B2-991D-030E4417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"/>
            <a:ext cx="5543550" cy="370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Đánh giá tivi LED Samsung UA46F5000 - hình ảnh Full HD tuyệt đỉnh |  websosanh.vn">
            <a:extLst>
              <a:ext uri="{FF2B5EF4-FFF2-40B4-BE49-F238E27FC236}">
                <a16:creationId xmlns:a16="http://schemas.microsoft.com/office/drawing/2014/main" id="{80CEDBCF-8544-4C5F-B368-11522B37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96346"/>
            <a:ext cx="5610225" cy="360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ình ảnh Nền Rèm Cửa, Rèm Cửa Vector Nền Và Tập Tin Tải về Miễn Phí |  Pngtree">
            <a:extLst>
              <a:ext uri="{FF2B5EF4-FFF2-40B4-BE49-F238E27FC236}">
                <a16:creationId xmlns:a16="http://schemas.microsoft.com/office/drawing/2014/main" id="{2C5F4550-2668-44A8-A929-C26A25FB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2" y="3819524"/>
            <a:ext cx="6068483" cy="273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1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7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952500"/>
            <a:chOff x="900309" y="2121068"/>
            <a:chExt cx="10407425" cy="952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808154" y="2294509"/>
              <a:ext cx="774385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bình hành ABCD là hình chữ nhật khi nào?</a:t>
              </a:r>
              <a:endParaRPr lang="fr-FR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stCxn id="66" idx="3"/>
              <a:endCxn id="6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7353300" y="3638550"/>
              <a:ext cx="36957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stCxn id="74" idx="3"/>
              <a:endCxn id="73" idx="0"/>
            </p:cNvCxnSpPr>
            <p:nvPr/>
          </p:nvCxnSpPr>
          <p:spPr>
            <a:xfrm flipH="1">
              <a:off x="4857750" y="4067175"/>
              <a:ext cx="2495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62050" y="4972050"/>
            <a:ext cx="369570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981950" y="5086350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AC // BD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1714500" y="3752850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 AC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BD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924800" y="3752850"/>
            <a:ext cx="260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AC = 2BD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1752600" y="5105400"/>
            <a:ext cx="245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 . AC = BD</a:t>
            </a:r>
          </a:p>
        </p:txBody>
      </p:sp>
    </p:spTree>
    <p:extLst>
      <p:ext uri="{BB962C8B-B14F-4D97-AF65-F5344CB8AC3E}">
        <p14:creationId xmlns:p14="http://schemas.microsoft.com/office/powerpoint/2010/main" val="24694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8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975148"/>
            <a:chOff x="900309" y="2121068"/>
            <a:chExt cx="10407425" cy="9751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446204" y="2142109"/>
              <a:ext cx="9320052" cy="95410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tam giác ABC, đường cao AH, I là trung điểm của AC.</a:t>
              </a:r>
            </a:p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đối xứng với H qua I. Tứ giác AHCE là hình gì?</a:t>
              </a:r>
              <a:endParaRPr lang="fr-FR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6553200" y="4953000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086600" y="506730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Hình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1581150" y="375285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 Hình thang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067550" y="375285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Hình thang cân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1600200" y="5105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Hình thang vuông</a:t>
            </a:r>
          </a:p>
        </p:txBody>
      </p:sp>
    </p:spTree>
    <p:extLst>
      <p:ext uri="{BB962C8B-B14F-4D97-AF65-F5344CB8AC3E}">
        <p14:creationId xmlns:p14="http://schemas.microsoft.com/office/powerpoint/2010/main" val="34222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9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21068"/>
            <a:ext cx="10407425" cy="1026701"/>
            <a:chOff x="900309" y="2121068"/>
            <a:chExt cx="10407425" cy="1026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3CC11C4-0C10-4BCE-BBE5-979676B71206}"/>
                    </a:ext>
                  </a:extLst>
                </p:cNvPr>
                <p:cNvSpPr/>
                <p:nvPr/>
              </p:nvSpPr>
              <p:spPr>
                <a:xfrm>
                  <a:off x="1446204" y="2142109"/>
                  <a:ext cx="9424375" cy="100566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vi-VN" sz="2800" b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Hình chữ nhật ABCD có O là giao điểm của hai đường chéo.</a:t>
                  </a:r>
                </a:p>
                <a:p>
                  <a:r>
                    <a:rPr lang="vi-VN" sz="2800" b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𝑨𝑶𝑫</m:t>
                          </m:r>
                        </m:e>
                      </m:acc>
                      <m:r>
                        <a:rPr lang="vi-VN" sz="2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sz="28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r>
                    <a:rPr lang="vi-VN" sz="2800" b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Tính số đo góc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𝑨𝑩𝑶</m:t>
                          </m:r>
                        </m:e>
                      </m:acc>
                    </m:oMath>
                  </a14:m>
                  <a:r>
                    <a:rPr lang="vi-VN" sz="2800" b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?</a:t>
                  </a:r>
                  <a:endParaRPr lang="fr-FR" sz="2800" b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3CC11C4-0C10-4BCE-BBE5-979676B712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204" y="2142109"/>
                  <a:ext cx="9424375" cy="1005660"/>
                </a:xfrm>
                <a:prstGeom prst="rect">
                  <a:avLst/>
                </a:prstGeom>
                <a:blipFill>
                  <a:blip r:embed="rId3"/>
                  <a:stretch>
                    <a:fillRect l="-1294" t="-6061" r="-65" b="-1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43000" y="3676650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886700" y="50482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120</a:t>
            </a:r>
            <a:r>
              <a:rPr lang="vi-VN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2381250" y="3733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 25</a:t>
            </a:r>
            <a:r>
              <a:rPr lang="vi-VN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867650" y="373380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50</a:t>
            </a:r>
            <a:r>
              <a:rPr lang="vi-VN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2400300" y="508635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90</a:t>
            </a:r>
            <a:r>
              <a:rPr lang="vi-VN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656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10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2104009"/>
            <a:ext cx="10407425" cy="969559"/>
            <a:chOff x="900309" y="2104009"/>
            <a:chExt cx="10407425" cy="9695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446205" y="2104009"/>
              <a:ext cx="9755196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A,gọi M, N, P,Q lần lượt là trung điểm của AB, BC, AC. Tứ giác AMPN là hình gì?</a:t>
              </a:r>
              <a:endParaRPr lang="fr-FR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952500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97318"/>
            <a:ext cx="10409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stCxn id="51" idx="3"/>
          </p:cNvCxnSpPr>
          <p:nvPr/>
        </p:nvCxnSpPr>
        <p:spPr>
          <a:xfrm flipH="1" flipV="1">
            <a:off x="-162371" y="2589376"/>
            <a:ext cx="1062680" cy="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1123950" y="4991100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143750" y="5048250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Hình thang vuông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1638300" y="3733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 Hình thang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124700" y="373380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Hình thang cân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1657350" y="508635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Hình chữ nhật </a:t>
            </a:r>
          </a:p>
        </p:txBody>
      </p:sp>
    </p:spTree>
    <p:extLst>
      <p:ext uri="{BB962C8B-B14F-4D97-AF65-F5344CB8AC3E}">
        <p14:creationId xmlns:p14="http://schemas.microsoft.com/office/powerpoint/2010/main" val="19123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114300" y="1219200"/>
            <a:ext cx="2227118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2500"/>
              </a:avLst>
            </a:prstTxWarp>
            <a:spAutoFit/>
          </a:bodyPr>
          <a:lstStyle/>
          <a:p>
            <a:r>
              <a:rPr lang="en-US" sz="3200" b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11</a:t>
            </a:r>
            <a:endParaRPr lang="vi-VN" sz="3200" b="1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367646" y="166254"/>
            <a:ext cx="3210790" cy="55245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D1533F-5DA1-4D10-8151-97012A699422}"/>
              </a:ext>
            </a:extLst>
          </p:cNvPr>
          <p:cNvGrpSpPr/>
          <p:nvPr/>
        </p:nvGrpSpPr>
        <p:grpSpPr>
          <a:xfrm>
            <a:off x="3830782" y="2812477"/>
            <a:ext cx="6144492" cy="774123"/>
            <a:chOff x="2514600" y="2438400"/>
            <a:chExt cx="8934450" cy="85725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25B27E6-2E79-4F63-8E4A-5FA2178D41F8}"/>
                </a:ext>
              </a:extLst>
            </p:cNvPr>
            <p:cNvSpPr/>
            <p:nvPr/>
          </p:nvSpPr>
          <p:spPr>
            <a:xfrm>
              <a:off x="2514600" y="24384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E44C2F-5DB9-46B5-A1E6-204601C1FC92}"/>
                </a:ext>
              </a:extLst>
            </p:cNvPr>
            <p:cNvSpPr txBox="1"/>
            <p:nvPr/>
          </p:nvSpPr>
          <p:spPr>
            <a:xfrm>
              <a:off x="2743200" y="2590800"/>
              <a:ext cx="7143750" cy="57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AC = BD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C905D4-5126-4FB0-B61D-D5C38EE41771}"/>
              </a:ext>
            </a:extLst>
          </p:cNvPr>
          <p:cNvGrpSpPr/>
          <p:nvPr/>
        </p:nvGrpSpPr>
        <p:grpSpPr>
          <a:xfrm>
            <a:off x="3830782" y="3765281"/>
            <a:ext cx="6144492" cy="774123"/>
            <a:chOff x="2514600" y="3524250"/>
            <a:chExt cx="8934450" cy="85725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BC9E6B-3337-4DD6-8D62-858438E26D64}"/>
                </a:ext>
              </a:extLst>
            </p:cNvPr>
            <p:cNvSpPr/>
            <p:nvPr/>
          </p:nvSpPr>
          <p:spPr>
            <a:xfrm>
              <a:off x="2514600" y="35242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78D336-2DCE-4C6A-A603-183FD11D59A6}"/>
                </a:ext>
              </a:extLst>
            </p:cNvPr>
            <p:cNvSpPr txBox="1"/>
            <p:nvPr/>
          </p:nvSpPr>
          <p:spPr>
            <a:xfrm>
              <a:off x="2698564" y="3652911"/>
              <a:ext cx="8698247" cy="57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 giác ABCD là hình chữ nhật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9FF983-9D97-4090-B920-1578B5647998}"/>
              </a:ext>
            </a:extLst>
          </p:cNvPr>
          <p:cNvGrpSpPr/>
          <p:nvPr/>
        </p:nvGrpSpPr>
        <p:grpSpPr>
          <a:xfrm>
            <a:off x="3811732" y="4670707"/>
            <a:ext cx="6144492" cy="774123"/>
            <a:chOff x="2495550" y="4629150"/>
            <a:chExt cx="8934450" cy="8572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91EF186-ED4A-4971-9A5E-992188DB8D78}"/>
                </a:ext>
              </a:extLst>
            </p:cNvPr>
            <p:cNvSpPr/>
            <p:nvPr/>
          </p:nvSpPr>
          <p:spPr>
            <a:xfrm>
              <a:off x="2495550" y="462915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07B6D9-64CC-41F6-BCB7-682C461E528D}"/>
                </a:ext>
              </a:extLst>
            </p:cNvPr>
            <p:cNvSpPr txBox="1"/>
            <p:nvPr/>
          </p:nvSpPr>
          <p:spPr>
            <a:xfrm>
              <a:off x="2724150" y="4781550"/>
              <a:ext cx="7143750" cy="57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 là trung điểm của BD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05119E-1259-45DE-BF6C-50D27B1E681C}"/>
              </a:ext>
            </a:extLst>
          </p:cNvPr>
          <p:cNvGrpSpPr/>
          <p:nvPr/>
        </p:nvGrpSpPr>
        <p:grpSpPr>
          <a:xfrm>
            <a:off x="3830782" y="5587743"/>
            <a:ext cx="6144492" cy="774123"/>
            <a:chOff x="2514600" y="5676900"/>
            <a:chExt cx="8934450" cy="8572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721529-CAE5-4D77-8BCB-EA16B2978CB6}"/>
                </a:ext>
              </a:extLst>
            </p:cNvPr>
            <p:cNvSpPr/>
            <p:nvPr/>
          </p:nvSpPr>
          <p:spPr>
            <a:xfrm>
              <a:off x="2514600" y="5676900"/>
              <a:ext cx="8934450" cy="85725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25F621-0394-4CBA-B2A7-024F52161816}"/>
                </a:ext>
              </a:extLst>
            </p:cNvPr>
            <p:cNvSpPr txBox="1"/>
            <p:nvPr/>
          </p:nvSpPr>
          <p:spPr>
            <a:xfrm>
              <a:off x="2743200" y="5783597"/>
              <a:ext cx="8646119" cy="579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AD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7648193-C0C5-4E02-ADA2-CD36252E9347}"/>
              </a:ext>
            </a:extLst>
          </p:cNvPr>
          <p:cNvGrpSpPr/>
          <p:nvPr/>
        </p:nvGrpSpPr>
        <p:grpSpPr>
          <a:xfrm>
            <a:off x="2725881" y="2791833"/>
            <a:ext cx="911553" cy="798950"/>
            <a:chOff x="1409700" y="2372807"/>
            <a:chExt cx="903774" cy="88474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43733B-0344-4D73-BB6C-81A08739C155}"/>
                </a:ext>
              </a:extLst>
            </p:cNvPr>
            <p:cNvSpPr/>
            <p:nvPr/>
          </p:nvSpPr>
          <p:spPr>
            <a:xfrm>
              <a:off x="1409700" y="24193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CC7EC5-21D8-458B-96EC-028DCFFA674B}"/>
                </a:ext>
              </a:extLst>
            </p:cNvPr>
            <p:cNvSpPr txBox="1"/>
            <p:nvPr/>
          </p:nvSpPr>
          <p:spPr>
            <a:xfrm>
              <a:off x="1532424" y="2372807"/>
              <a:ext cx="78105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C2D56A8-C5C8-412E-AD13-72CF77E599D5}"/>
              </a:ext>
            </a:extLst>
          </p:cNvPr>
          <p:cNvGrpSpPr/>
          <p:nvPr/>
        </p:nvGrpSpPr>
        <p:grpSpPr>
          <a:xfrm>
            <a:off x="2725881" y="3755964"/>
            <a:ext cx="911553" cy="777935"/>
            <a:chOff x="1409700" y="3520028"/>
            <a:chExt cx="903774" cy="86147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DB9605-490F-4E18-B071-CBB7E355A333}"/>
                </a:ext>
              </a:extLst>
            </p:cNvPr>
            <p:cNvSpPr/>
            <p:nvPr/>
          </p:nvSpPr>
          <p:spPr>
            <a:xfrm>
              <a:off x="1409700" y="354330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56593F-F90F-47C4-80B9-D2EAA27E76A2}"/>
                </a:ext>
              </a:extLst>
            </p:cNvPr>
            <p:cNvSpPr txBox="1"/>
            <p:nvPr/>
          </p:nvSpPr>
          <p:spPr>
            <a:xfrm>
              <a:off x="1532424" y="3520028"/>
              <a:ext cx="78105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8F0A95-16F5-457E-ABA7-B8DD6867625F}"/>
              </a:ext>
            </a:extLst>
          </p:cNvPr>
          <p:cNvGrpSpPr/>
          <p:nvPr/>
        </p:nvGrpSpPr>
        <p:grpSpPr>
          <a:xfrm>
            <a:off x="2706831" y="4622361"/>
            <a:ext cx="883843" cy="767891"/>
            <a:chOff x="1390650" y="4578901"/>
            <a:chExt cx="876300" cy="85034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219199-B088-41DD-B41B-0F041D0951D6}"/>
                </a:ext>
              </a:extLst>
            </p:cNvPr>
            <p:cNvSpPr/>
            <p:nvPr/>
          </p:nvSpPr>
          <p:spPr>
            <a:xfrm>
              <a:off x="1390650" y="45910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C6231E-394A-4D5F-813C-F6247932E083}"/>
                </a:ext>
              </a:extLst>
            </p:cNvPr>
            <p:cNvSpPr txBox="1"/>
            <p:nvPr/>
          </p:nvSpPr>
          <p:spPr>
            <a:xfrm>
              <a:off x="1485900" y="4578901"/>
              <a:ext cx="78105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AE85CF-0F13-4A59-A119-F73114158C43}"/>
              </a:ext>
            </a:extLst>
          </p:cNvPr>
          <p:cNvGrpSpPr/>
          <p:nvPr/>
        </p:nvGrpSpPr>
        <p:grpSpPr>
          <a:xfrm>
            <a:off x="2706831" y="5531556"/>
            <a:ext cx="916912" cy="785095"/>
            <a:chOff x="1390650" y="5626650"/>
            <a:chExt cx="909087" cy="869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1DD0E8-6B91-4D2E-8E55-2857CC538C83}"/>
                </a:ext>
              </a:extLst>
            </p:cNvPr>
            <p:cNvSpPr/>
            <p:nvPr/>
          </p:nvSpPr>
          <p:spPr>
            <a:xfrm>
              <a:off x="1390650" y="5657850"/>
              <a:ext cx="819150" cy="8382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27E7CF-1D0A-4604-8AF0-60FDC87C5E33}"/>
                </a:ext>
              </a:extLst>
            </p:cNvPr>
            <p:cNvSpPr txBox="1"/>
            <p:nvPr/>
          </p:nvSpPr>
          <p:spPr>
            <a:xfrm>
              <a:off x="1518687" y="5626650"/>
              <a:ext cx="78105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EC6824-86EA-4EBA-906D-7C2BE4F0348A}"/>
              </a:ext>
            </a:extLst>
          </p:cNvPr>
          <p:cNvGrpSpPr/>
          <p:nvPr/>
        </p:nvGrpSpPr>
        <p:grpSpPr>
          <a:xfrm>
            <a:off x="2441864" y="736753"/>
            <a:ext cx="9043554" cy="1815882"/>
            <a:chOff x="2206336" y="1138535"/>
            <a:chExt cx="9448800" cy="18158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DFE426-8973-42DC-9AC2-1D49BA9D4EF7}"/>
                </a:ext>
              </a:extLst>
            </p:cNvPr>
            <p:cNvSpPr/>
            <p:nvPr/>
          </p:nvSpPr>
          <p:spPr>
            <a:xfrm>
              <a:off x="2206336" y="1138535"/>
              <a:ext cx="9448800" cy="1815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3CC11C4-0C10-4BCE-BBE5-979676B71206}"/>
                    </a:ext>
                  </a:extLst>
                </p:cNvPr>
                <p:cNvSpPr/>
                <p:nvPr/>
              </p:nvSpPr>
              <p:spPr>
                <a:xfrm>
                  <a:off x="2790311" y="1220059"/>
                  <a:ext cx="7137916" cy="1577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hình thang vuông ABCD có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fr-FR" sz="2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r>
                    <a:rPr lang="fr-FR" sz="2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Gọi M là trung điểm của AC và BM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𝐴𝐶</m:t>
                      </m:r>
                    </m:oMath>
                  </a14:m>
                  <a:endParaRPr lang="fr-FR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fr-FR" sz="2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Khẳng định nào sau đây </a:t>
                  </a:r>
                  <a:r>
                    <a:rPr lang="fr-FR" sz="2800" b="1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3CC11C4-0C10-4BCE-BBE5-979676B712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311" y="1220059"/>
                  <a:ext cx="7137916" cy="1577035"/>
                </a:xfrm>
                <a:prstGeom prst="rect">
                  <a:avLst/>
                </a:prstGeom>
                <a:blipFill>
                  <a:blip r:embed="rId3"/>
                  <a:stretch>
                    <a:fillRect l="-1784" t="-2703" r="-5263" b="-1003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FB0F33-9967-49EF-A177-15999999DB1F}"/>
              </a:ext>
            </a:extLst>
          </p:cNvPr>
          <p:cNvGrpSpPr/>
          <p:nvPr/>
        </p:nvGrpSpPr>
        <p:grpSpPr>
          <a:xfrm>
            <a:off x="2706831" y="5531557"/>
            <a:ext cx="916912" cy="785095"/>
            <a:chOff x="1390650" y="5626650"/>
            <a:chExt cx="909087" cy="869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5ACF54-1E80-45D5-9917-D82D42BD5DB9}"/>
                </a:ext>
              </a:extLst>
            </p:cNvPr>
            <p:cNvSpPr/>
            <p:nvPr/>
          </p:nvSpPr>
          <p:spPr>
            <a:xfrm>
              <a:off x="1390650" y="5657850"/>
              <a:ext cx="819150" cy="838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775E7A-A5EF-4D26-8780-2E517B114CDD}"/>
                </a:ext>
              </a:extLst>
            </p:cNvPr>
            <p:cNvSpPr txBox="1"/>
            <p:nvPr/>
          </p:nvSpPr>
          <p:spPr>
            <a:xfrm>
              <a:off x="1518687" y="5626650"/>
              <a:ext cx="781050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D9E4C0-7E3D-4EC8-9BBB-8047DAAE5CCB}"/>
              </a:ext>
            </a:extLst>
          </p:cNvPr>
          <p:cNvGrpSpPr/>
          <p:nvPr/>
        </p:nvGrpSpPr>
        <p:grpSpPr>
          <a:xfrm>
            <a:off x="3844632" y="5587738"/>
            <a:ext cx="6144492" cy="774123"/>
            <a:chOff x="2514600" y="5676900"/>
            <a:chExt cx="8934450" cy="857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8CF237-DE54-4C86-96BD-E9AD68B2BF72}"/>
                </a:ext>
              </a:extLst>
            </p:cNvPr>
            <p:cNvSpPr/>
            <p:nvPr/>
          </p:nvSpPr>
          <p:spPr>
            <a:xfrm>
              <a:off x="2514600" y="5676900"/>
              <a:ext cx="8934450" cy="85725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6C6C6B-4591-4916-94AB-342CE7CA2DC5}"/>
                </a:ext>
              </a:extLst>
            </p:cNvPr>
            <p:cNvSpPr txBox="1"/>
            <p:nvPr/>
          </p:nvSpPr>
          <p:spPr>
            <a:xfrm>
              <a:off x="2743200" y="5783597"/>
              <a:ext cx="8646119" cy="5794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AD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BF390C-729D-4B97-B267-48A2B1CA74FB}"/>
              </a:ext>
            </a:extLst>
          </p:cNvPr>
          <p:cNvSpPr txBox="1"/>
          <p:nvPr/>
        </p:nvSpPr>
        <p:spPr>
          <a:xfrm>
            <a:off x="4846939" y="1127555"/>
            <a:ext cx="3073742" cy="5354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-2500"/>
              </a:avLst>
            </a:prstTxWarp>
            <a:spAutoFit/>
          </a:bodyPr>
          <a:lstStyle/>
          <a:p>
            <a:r>
              <a:rPr lang="en-US" sz="3200" b="1" u="sng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 HỎI 12</a:t>
            </a:r>
            <a:endParaRPr lang="vi-VN" sz="3200" b="1" u="sng">
              <a:ln w="66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44CEC-4ACF-465B-A623-B56A238A32D1}"/>
              </a:ext>
            </a:extLst>
          </p:cNvPr>
          <p:cNvSpPr txBox="1"/>
          <p:nvPr/>
        </p:nvSpPr>
        <p:spPr>
          <a:xfrm>
            <a:off x="4498889" y="315612"/>
            <a:ext cx="4305300" cy="685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en-US" sz="1200">
                <a:solidFill>
                  <a:srgbClr val="0000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BÀI TẬP VẬN DỤNG</a:t>
            </a:r>
            <a:endParaRPr lang="vi-VN" sz="1200">
              <a:solidFill>
                <a:srgbClr val="0000C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28E812-51DA-4578-948E-8AE3D2B8C465}"/>
              </a:ext>
            </a:extLst>
          </p:cNvPr>
          <p:cNvGrpSpPr/>
          <p:nvPr/>
        </p:nvGrpSpPr>
        <p:grpSpPr>
          <a:xfrm>
            <a:off x="900309" y="1818259"/>
            <a:ext cx="10407425" cy="1384995"/>
            <a:chOff x="900309" y="2104009"/>
            <a:chExt cx="10407425" cy="1384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11C4-0C10-4BCE-BBE5-979676B71206}"/>
                </a:ext>
              </a:extLst>
            </p:cNvPr>
            <p:cNvSpPr/>
            <p:nvPr/>
          </p:nvSpPr>
          <p:spPr>
            <a:xfrm>
              <a:off x="1446205" y="2104009"/>
              <a:ext cx="9755196" cy="13849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vi-V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 giác ABCD, có E, F, G, H là trung điểm của các cạnh AB, BC, CD, DA. Tứ giác ABCD cần thêm điều kiện gì để tứ giác EFGH là hình chữ nhật?</a:t>
              </a:r>
              <a:endParaRPr lang="fr-FR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C1262544-6AA9-4570-A0C8-3740D933B3A2}"/>
                </a:ext>
              </a:extLst>
            </p:cNvPr>
            <p:cNvSpPr/>
            <p:nvPr/>
          </p:nvSpPr>
          <p:spPr>
            <a:xfrm>
              <a:off x="900309" y="2121068"/>
              <a:ext cx="10407425" cy="1365082"/>
            </a:xfrm>
            <a:prstGeom prst="hexagon">
              <a:avLst>
                <a:gd name="adj" fmla="val 50000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53A567-BBF6-4261-A08A-7F4574211C61}"/>
              </a:ext>
            </a:extLst>
          </p:cNvPr>
          <p:cNvCxnSpPr>
            <a:cxnSpLocks/>
            <a:stCxn id="51" idx="0"/>
          </p:cNvCxnSpPr>
          <p:nvPr/>
        </p:nvCxnSpPr>
        <p:spPr>
          <a:xfrm>
            <a:off x="11307734" y="2517859"/>
            <a:ext cx="10505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562A45-80A3-472F-879E-95AB6AFACB97}"/>
              </a:ext>
            </a:extLst>
          </p:cNvPr>
          <p:cNvCxnSpPr>
            <a:cxnSpLocks/>
            <a:stCxn id="51" idx="3"/>
          </p:cNvCxnSpPr>
          <p:nvPr/>
        </p:nvCxnSpPr>
        <p:spPr>
          <a:xfrm flipH="1">
            <a:off x="-124691" y="2517859"/>
            <a:ext cx="10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BD14BD-320E-410C-9A45-72D852D988DF}"/>
              </a:ext>
            </a:extLst>
          </p:cNvPr>
          <p:cNvGrpSpPr/>
          <p:nvPr/>
        </p:nvGrpSpPr>
        <p:grpSpPr>
          <a:xfrm>
            <a:off x="0" y="3638550"/>
            <a:ext cx="12192000" cy="876300"/>
            <a:chOff x="0" y="3638550"/>
            <a:chExt cx="12192000" cy="8763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DB5A4F8-D77F-48A8-ACF7-15C70BC73E93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228E65F-5AB0-4275-8CD0-9E06E2E344B0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CA576EAD-9597-4348-BC76-C2A0E1BDD0E0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B9672CEE-6F25-4CB5-BC21-F608CCC45E73}"/>
                </a:ext>
              </a:extLst>
            </p:cNvPr>
            <p:cNvSpPr/>
            <p:nvPr/>
          </p:nvSpPr>
          <p:spPr>
            <a:xfrm>
              <a:off x="6553200" y="3638550"/>
              <a:ext cx="449580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B84539B-025D-4A32-8ED1-C76166B22DAC}"/>
                </a:ext>
              </a:extLst>
            </p:cNvPr>
            <p:cNvCxnSpPr>
              <a:cxnSpLocks/>
              <a:stCxn id="66" idx="3"/>
              <a:endCxn id="63" idx="0"/>
            </p:cNvCxnSpPr>
            <p:nvPr/>
          </p:nvCxnSpPr>
          <p:spPr>
            <a:xfrm flipH="1">
              <a:off x="5600700" y="4067175"/>
              <a:ext cx="95250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F06293B-E7EF-4273-8340-2D75D52C1C69}"/>
              </a:ext>
            </a:extLst>
          </p:cNvPr>
          <p:cNvGrpSpPr/>
          <p:nvPr/>
        </p:nvGrpSpPr>
        <p:grpSpPr>
          <a:xfrm>
            <a:off x="0" y="4953000"/>
            <a:ext cx="12192000" cy="876300"/>
            <a:chOff x="0" y="3638550"/>
            <a:chExt cx="12192000" cy="8763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B5DF0E6-D992-4B33-903E-901E256F64D9}"/>
                </a:ext>
              </a:extLst>
            </p:cNvPr>
            <p:cNvCxnSpPr/>
            <p:nvPr/>
          </p:nvCxnSpPr>
          <p:spPr>
            <a:xfrm>
              <a:off x="0" y="407670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5DCE4E-D2A2-4045-B185-8B3BFC878F45}"/>
                </a:ext>
              </a:extLst>
            </p:cNvPr>
            <p:cNvCxnSpPr/>
            <p:nvPr/>
          </p:nvCxnSpPr>
          <p:spPr>
            <a:xfrm>
              <a:off x="11029950" y="4057650"/>
              <a:ext cx="11620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CD96395B-83FF-4455-9722-C6E7EF484A02}"/>
                </a:ext>
              </a:extLst>
            </p:cNvPr>
            <p:cNvSpPr/>
            <p:nvPr/>
          </p:nvSpPr>
          <p:spPr>
            <a:xfrm>
              <a:off x="1162050" y="3657600"/>
              <a:ext cx="44386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558E9125-D7EF-4391-816A-E13BE6FA8491}"/>
                </a:ext>
              </a:extLst>
            </p:cNvPr>
            <p:cNvSpPr/>
            <p:nvPr/>
          </p:nvSpPr>
          <p:spPr>
            <a:xfrm>
              <a:off x="6572250" y="3638550"/>
              <a:ext cx="4476750" cy="857250"/>
            </a:xfrm>
            <a:prstGeom prst="hexagon">
              <a:avLst>
                <a:gd name="adj" fmla="val 58333"/>
                <a:gd name="vf" fmla="val 115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A4F87FD-2490-402A-AA29-6516DE712F1E}"/>
                </a:ext>
              </a:extLst>
            </p:cNvPr>
            <p:cNvCxnSpPr>
              <a:cxnSpLocks/>
              <a:stCxn id="74" idx="3"/>
              <a:endCxn id="73" idx="0"/>
            </p:cNvCxnSpPr>
            <p:nvPr/>
          </p:nvCxnSpPr>
          <p:spPr>
            <a:xfrm flipH="1">
              <a:off x="5600700" y="4067175"/>
              <a:ext cx="971550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Hexagon 75">
            <a:extLst>
              <a:ext uri="{FF2B5EF4-FFF2-40B4-BE49-F238E27FC236}">
                <a16:creationId xmlns:a16="http://schemas.microsoft.com/office/drawing/2014/main" id="{F5905A76-AC26-4A7F-B36B-6868BBEED63D}"/>
              </a:ext>
            </a:extLst>
          </p:cNvPr>
          <p:cNvSpPr/>
          <p:nvPr/>
        </p:nvSpPr>
        <p:spPr>
          <a:xfrm>
            <a:off x="6568786" y="3647209"/>
            <a:ext cx="4476750" cy="857250"/>
          </a:xfrm>
          <a:prstGeom prst="hexagon">
            <a:avLst>
              <a:gd name="adj" fmla="val 58333"/>
              <a:gd name="vf" fmla="val 11547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923EB4B-DFE0-4F38-B6D6-76CCFCA0744E}"/>
              </a:ext>
            </a:extLst>
          </p:cNvPr>
          <p:cNvSpPr txBox="1"/>
          <p:nvPr/>
        </p:nvSpPr>
        <p:spPr>
          <a:xfrm>
            <a:off x="7143750" y="5048250"/>
            <a:ext cx="375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D . AB // CD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D4ECD7-B629-447C-9FFC-9382736F61FE}"/>
              </a:ext>
            </a:extLst>
          </p:cNvPr>
          <p:cNvSpPr txBox="1"/>
          <p:nvPr/>
        </p:nvSpPr>
        <p:spPr>
          <a:xfrm>
            <a:off x="1638300" y="3733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 .  AC = BD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971831-7556-49C9-B56C-CCD81EDC7EAF}"/>
              </a:ext>
            </a:extLst>
          </p:cNvPr>
          <p:cNvSpPr txBox="1"/>
          <p:nvPr/>
        </p:nvSpPr>
        <p:spPr>
          <a:xfrm>
            <a:off x="7124700" y="3733800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 . AC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 BD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BE703C-3536-4FEA-8746-FBF7C53FF89D}"/>
              </a:ext>
            </a:extLst>
          </p:cNvPr>
          <p:cNvSpPr txBox="1"/>
          <p:nvPr/>
        </p:nvSpPr>
        <p:spPr>
          <a:xfrm>
            <a:off x="1657350" y="508635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AB = BC</a:t>
            </a:r>
          </a:p>
        </p:txBody>
      </p:sp>
    </p:spTree>
    <p:extLst>
      <p:ext uri="{BB962C8B-B14F-4D97-AF65-F5344CB8AC3E}">
        <p14:creationId xmlns:p14="http://schemas.microsoft.com/office/powerpoint/2010/main" val="33755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B2548A-C78E-4440-9152-3E86D9613F64}"/>
              </a:ext>
            </a:extLst>
          </p:cNvPr>
          <p:cNvSpPr/>
          <p:nvPr/>
        </p:nvSpPr>
        <p:spPr>
          <a:xfrm>
            <a:off x="2387598" y="1373289"/>
            <a:ext cx="793750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phần “có thể em chưa biết” 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phần HĐ3 ra phiếu học 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FDE76-B00E-48A5-BFDB-24652C11824C}"/>
              </a:ext>
            </a:extLst>
          </p:cNvPr>
          <p:cNvSpPr/>
          <p:nvPr/>
        </p:nvSpPr>
        <p:spPr>
          <a:xfrm>
            <a:off x="3503641" y="474388"/>
            <a:ext cx="5083123" cy="651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HƯỚNG DẪN VỀ NHÀ</a:t>
            </a:r>
            <a:endParaRPr lang="vi-V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69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78F6ADED-8B32-4652-BD0B-5FDB8F105262}"/>
              </a:ext>
            </a:extLst>
          </p:cNvPr>
          <p:cNvSpPr/>
          <p:nvPr/>
        </p:nvSpPr>
        <p:spPr>
          <a:xfrm>
            <a:off x="6780166" y="1724025"/>
            <a:ext cx="5640434" cy="1059726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EFECFF-1810-4038-8E03-FB9B7436BCE8}"/>
              </a:ext>
            </a:extLst>
          </p:cNvPr>
          <p:cNvSpPr/>
          <p:nvPr/>
        </p:nvSpPr>
        <p:spPr>
          <a:xfrm>
            <a:off x="6903811" y="1865992"/>
            <a:ext cx="771525" cy="771525"/>
          </a:xfrm>
          <a:prstGeom prst="flowChartConnector">
            <a:avLst/>
          </a:prstGeom>
          <a:noFill/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4AFD9-5283-47AF-B439-284914B9CCCE}"/>
              </a:ext>
            </a:extLst>
          </p:cNvPr>
          <p:cNvSpPr txBox="1"/>
          <p:nvPr/>
        </p:nvSpPr>
        <p:spPr>
          <a:xfrm>
            <a:off x="7808686" y="199934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vi-VN" sz="28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B6F81-02FC-4132-8391-C227327780DE}"/>
              </a:ext>
            </a:extLst>
          </p:cNvPr>
          <p:cNvSpPr txBox="1"/>
          <p:nvPr/>
        </p:nvSpPr>
        <p:spPr>
          <a:xfrm>
            <a:off x="3295650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 HÌNH CHỮ NHẬT</a:t>
            </a: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B4EA3D11-6B02-4DD2-AB32-EAA7C0BB8F15}"/>
              </a:ext>
            </a:extLst>
          </p:cNvPr>
          <p:cNvSpPr/>
          <p:nvPr/>
        </p:nvSpPr>
        <p:spPr>
          <a:xfrm>
            <a:off x="6774624" y="2882265"/>
            <a:ext cx="5640434" cy="1059726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E6643FB2-9770-4878-904F-D21868F98840}"/>
              </a:ext>
            </a:extLst>
          </p:cNvPr>
          <p:cNvSpPr/>
          <p:nvPr/>
        </p:nvSpPr>
        <p:spPr>
          <a:xfrm>
            <a:off x="6898269" y="3024232"/>
            <a:ext cx="771525" cy="771525"/>
          </a:xfrm>
          <a:prstGeom prst="flowChartConnector">
            <a:avLst/>
          </a:prstGeom>
          <a:noFill/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E480F-9558-4FB2-A840-1D3541A66955}"/>
              </a:ext>
            </a:extLst>
          </p:cNvPr>
          <p:cNvSpPr txBox="1"/>
          <p:nvPr/>
        </p:nvSpPr>
        <p:spPr>
          <a:xfrm>
            <a:off x="7803144" y="315758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</a:t>
            </a:r>
            <a:endParaRPr lang="vi-VN" sz="28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2CF5A88C-005F-46B6-AC46-F08E55559E44}"/>
              </a:ext>
            </a:extLst>
          </p:cNvPr>
          <p:cNvSpPr/>
          <p:nvPr/>
        </p:nvSpPr>
        <p:spPr>
          <a:xfrm>
            <a:off x="6774624" y="4018338"/>
            <a:ext cx="5640434" cy="1059726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96956272-7C6E-43CB-A4B5-6145265AE714}"/>
              </a:ext>
            </a:extLst>
          </p:cNvPr>
          <p:cNvSpPr/>
          <p:nvPr/>
        </p:nvSpPr>
        <p:spPr>
          <a:xfrm>
            <a:off x="6898269" y="4160305"/>
            <a:ext cx="771525" cy="771525"/>
          </a:xfrm>
          <a:prstGeom prst="flowChartConnector">
            <a:avLst/>
          </a:prstGeom>
          <a:noFill/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C5E16-6CD1-442B-9076-76E33AAA9E0A}"/>
              </a:ext>
            </a:extLst>
          </p:cNvPr>
          <p:cNvSpPr txBox="1"/>
          <p:nvPr/>
        </p:nvSpPr>
        <p:spPr>
          <a:xfrm>
            <a:off x="7803143" y="4293655"/>
            <a:ext cx="41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NHẬN BIẾT</a:t>
            </a:r>
            <a:endParaRPr lang="vi-VN" sz="28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59CB744B-6D7F-43CC-B620-5B0D22C4A1AC}"/>
              </a:ext>
            </a:extLst>
          </p:cNvPr>
          <p:cNvSpPr/>
          <p:nvPr/>
        </p:nvSpPr>
        <p:spPr>
          <a:xfrm>
            <a:off x="6780166" y="5165494"/>
            <a:ext cx="5640434" cy="1059726"/>
          </a:xfrm>
          <a:prstGeom prst="flowChartAlternateProcess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E54AC48-691E-4A5D-A72E-12B1E7347B99}"/>
              </a:ext>
            </a:extLst>
          </p:cNvPr>
          <p:cNvSpPr/>
          <p:nvPr/>
        </p:nvSpPr>
        <p:spPr>
          <a:xfrm>
            <a:off x="6903811" y="5307461"/>
            <a:ext cx="815942" cy="771525"/>
          </a:xfrm>
          <a:prstGeom prst="flowChartConnector">
            <a:avLst/>
          </a:prstGeom>
          <a:noFill/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3F3295-604E-422A-B001-7AB596E46948}"/>
              </a:ext>
            </a:extLst>
          </p:cNvPr>
          <p:cNvSpPr txBox="1"/>
          <p:nvPr/>
        </p:nvSpPr>
        <p:spPr>
          <a:xfrm>
            <a:off x="7808686" y="544081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6" grpId="0"/>
      <p:bldP spid="18" grpId="0" animBg="1"/>
      <p:bldP spid="19" grpId="0"/>
      <p:bldP spid="21" grpId="0" animBg="1"/>
      <p:bldP spid="22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44E7EE-0FE3-4917-A068-36B2A7B25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73466"/>
              </p:ext>
            </p:extLst>
          </p:nvPr>
        </p:nvGraphicFramePr>
        <p:xfrm>
          <a:off x="7689273" y="1505983"/>
          <a:ext cx="4224765" cy="331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2123810" imgH="1666667" progId="Paint.Picture">
                  <p:embed/>
                </p:oleObj>
              </mc:Choice>
              <mc:Fallback>
                <p:oleObj name="Bitmap Image" r:id="rId4" imgW="2123810" imgH="16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273" y="1505983"/>
                        <a:ext cx="4224765" cy="3315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0517E5FC-2A4E-47F2-9FE0-ED53E74B3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152402" y="4700337"/>
            <a:ext cx="1645219" cy="2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47A57CB-8928-4F74-9967-6CA97FB686F4}"/>
              </a:ext>
            </a:extLst>
          </p:cNvPr>
          <p:cNvSpPr/>
          <p:nvPr/>
        </p:nvSpPr>
        <p:spPr>
          <a:xfrm>
            <a:off x="304800" y="1700464"/>
            <a:ext cx="6849979" cy="2242886"/>
          </a:xfrm>
          <a:prstGeom prst="cloudCallout">
            <a:avLst>
              <a:gd name="adj1" fmla="val -40037"/>
              <a:gd name="adj2" fmla="val 139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biết số đo mỗi góc của tứ giác ABCD ở </a:t>
            </a:r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47.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AD606E-A53A-4F0A-B19C-2E98083E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236" y="21474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4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0517E5FC-2A4E-47F2-9FE0-ED53E74B3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152402" y="4700337"/>
            <a:ext cx="1645219" cy="2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47A57CB-8928-4F74-9967-6CA97FB686F4}"/>
              </a:ext>
            </a:extLst>
          </p:cNvPr>
          <p:cNvSpPr/>
          <p:nvPr/>
        </p:nvSpPr>
        <p:spPr>
          <a:xfrm>
            <a:off x="304800" y="1700464"/>
            <a:ext cx="6849979" cy="1491915"/>
          </a:xfrm>
          <a:prstGeom prst="cloudCallout">
            <a:avLst>
              <a:gd name="adj1" fmla="val -40037"/>
              <a:gd name="adj2" fmla="val 139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Ở Hình 48, tứ giác nào là hình chữ nhật?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09FADEF-18EA-4682-B310-9694B40A6109}"/>
              </a:ext>
            </a:extLst>
          </p:cNvPr>
          <p:cNvSpPr/>
          <p:nvPr/>
        </p:nvSpPr>
        <p:spPr>
          <a:xfrm>
            <a:off x="304800" y="237132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B98CF3-9642-4DD1-A6BA-A9D2B635BE58}"/>
              </a:ext>
            </a:extLst>
          </p:cNvPr>
          <p:cNvGrpSpPr/>
          <p:nvPr/>
        </p:nvGrpSpPr>
        <p:grpSpPr>
          <a:xfrm>
            <a:off x="7474364" y="971032"/>
            <a:ext cx="3553725" cy="4935880"/>
            <a:chOff x="7474364" y="971032"/>
            <a:chExt cx="3553725" cy="49358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59BBC33-A850-44D2-A554-C90D8D1137A0}"/>
                </a:ext>
              </a:extLst>
            </p:cNvPr>
            <p:cNvGrpSpPr/>
            <p:nvPr/>
          </p:nvGrpSpPr>
          <p:grpSpPr>
            <a:xfrm>
              <a:off x="8027541" y="1309526"/>
              <a:ext cx="2444822" cy="1557196"/>
              <a:chOff x="9351844" y="1267485"/>
              <a:chExt cx="2444822" cy="155719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FDB052-3387-4582-BD96-014CEE6B2C4E}"/>
                  </a:ext>
                </a:extLst>
              </p:cNvPr>
              <p:cNvSpPr/>
              <p:nvPr/>
            </p:nvSpPr>
            <p:spPr>
              <a:xfrm>
                <a:off x="9352228" y="1267485"/>
                <a:ext cx="2435383" cy="155719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A70803E0-3D40-4AF3-996D-59538D8C0A0C}"/>
                  </a:ext>
                </a:extLst>
              </p:cNvPr>
              <p:cNvSpPr/>
              <p:nvPr/>
            </p:nvSpPr>
            <p:spPr>
              <a:xfrm>
                <a:off x="9351844" y="1271819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Flowchart: Process 18">
                <a:extLst>
                  <a:ext uri="{FF2B5EF4-FFF2-40B4-BE49-F238E27FC236}">
                    <a16:creationId xmlns:a16="http://schemas.microsoft.com/office/drawing/2014/main" id="{477BDF1F-58D8-4142-9B07-23414E0E6F99}"/>
                  </a:ext>
                </a:extLst>
              </p:cNvPr>
              <p:cNvSpPr/>
              <p:nvPr/>
            </p:nvSpPr>
            <p:spPr>
              <a:xfrm>
                <a:off x="9360223" y="2689024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Flowchart: Process 19">
                <a:extLst>
                  <a:ext uri="{FF2B5EF4-FFF2-40B4-BE49-F238E27FC236}">
                    <a16:creationId xmlns:a16="http://schemas.microsoft.com/office/drawing/2014/main" id="{60362AF8-28E3-44EC-9A05-A4226D6906FC}"/>
                  </a:ext>
                </a:extLst>
              </p:cNvPr>
              <p:cNvSpPr/>
              <p:nvPr/>
            </p:nvSpPr>
            <p:spPr>
              <a:xfrm>
                <a:off x="11669531" y="2684160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Flowchart: Process 20">
                <a:extLst>
                  <a:ext uri="{FF2B5EF4-FFF2-40B4-BE49-F238E27FC236}">
                    <a16:creationId xmlns:a16="http://schemas.microsoft.com/office/drawing/2014/main" id="{A19F8F96-E8A9-41D1-B44C-B71BF1F21D6E}"/>
                  </a:ext>
                </a:extLst>
              </p:cNvPr>
              <p:cNvSpPr/>
              <p:nvPr/>
            </p:nvSpPr>
            <p:spPr>
              <a:xfrm>
                <a:off x="11678585" y="1271819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B52BD2-1341-4C7E-83AE-C7B95E61F1C4}"/>
                </a:ext>
              </a:extLst>
            </p:cNvPr>
            <p:cNvSpPr txBox="1"/>
            <p:nvPr/>
          </p:nvSpPr>
          <p:spPr>
            <a:xfrm>
              <a:off x="7474364" y="971032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F88626-1DC1-4ED2-97AA-FE69E03A7E8D}"/>
                </a:ext>
              </a:extLst>
            </p:cNvPr>
            <p:cNvSpPr txBox="1"/>
            <p:nvPr/>
          </p:nvSpPr>
          <p:spPr>
            <a:xfrm>
              <a:off x="10509393" y="1043989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A5218E-286A-49C9-BBFC-20389B2A0FBD}"/>
                </a:ext>
              </a:extLst>
            </p:cNvPr>
            <p:cNvSpPr txBox="1"/>
            <p:nvPr/>
          </p:nvSpPr>
          <p:spPr>
            <a:xfrm>
              <a:off x="10551434" y="2578500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FB495A-6F4B-4345-880A-79CA2A6B83B5}"/>
                </a:ext>
              </a:extLst>
            </p:cNvPr>
            <p:cNvSpPr txBox="1"/>
            <p:nvPr/>
          </p:nvSpPr>
          <p:spPr>
            <a:xfrm>
              <a:off x="7577006" y="2515437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62AD67-0427-48AB-A869-5B02C18A4A33}"/>
                </a:ext>
              </a:extLst>
            </p:cNvPr>
            <p:cNvSpPr txBox="1"/>
            <p:nvPr/>
          </p:nvSpPr>
          <p:spPr>
            <a:xfrm>
              <a:off x="8961306" y="2756737"/>
              <a:ext cx="779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EB269D-A3D4-437D-B793-BA1A7686BCB6}"/>
                </a:ext>
              </a:extLst>
            </p:cNvPr>
            <p:cNvSpPr txBox="1"/>
            <p:nvPr/>
          </p:nvSpPr>
          <p:spPr>
            <a:xfrm>
              <a:off x="9151806" y="5322137"/>
              <a:ext cx="779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640948-61C6-4D3B-840F-54A6C2E6D746}"/>
              </a:ext>
            </a:extLst>
          </p:cNvPr>
          <p:cNvGrpSpPr/>
          <p:nvPr/>
        </p:nvGrpSpPr>
        <p:grpSpPr>
          <a:xfrm>
            <a:off x="7524132" y="3289879"/>
            <a:ext cx="4812279" cy="2258065"/>
            <a:chOff x="7524132" y="3289879"/>
            <a:chExt cx="4812279" cy="225806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913A98D-DE1B-4A2C-BE1C-728D6B66BE9F}"/>
                </a:ext>
              </a:extLst>
            </p:cNvPr>
            <p:cNvGrpSpPr/>
            <p:nvPr/>
          </p:nvGrpSpPr>
          <p:grpSpPr>
            <a:xfrm>
              <a:off x="7998370" y="3698976"/>
              <a:ext cx="3993931" cy="1713854"/>
              <a:chOff x="7998370" y="3698976"/>
              <a:chExt cx="3993931" cy="1713854"/>
            </a:xfrm>
          </p:grpSpPr>
          <p:sp>
            <p:nvSpPr>
              <p:cNvPr id="29" name="Flowchart: Manual Input 28">
                <a:extLst>
                  <a:ext uri="{FF2B5EF4-FFF2-40B4-BE49-F238E27FC236}">
                    <a16:creationId xmlns:a16="http://schemas.microsoft.com/office/drawing/2014/main" id="{4526D870-279C-43DD-9C52-0414C1D4E642}"/>
                  </a:ext>
                </a:extLst>
              </p:cNvPr>
              <p:cNvSpPr/>
              <p:nvPr/>
            </p:nvSpPr>
            <p:spPr>
              <a:xfrm rot="5400000">
                <a:off x="9138744" y="2559272"/>
                <a:ext cx="1713184" cy="3993931"/>
              </a:xfrm>
              <a:prstGeom prst="flowChartManualInpu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22928CCB-49D2-49CB-B9EC-45F5C6F2DDA5}"/>
                  </a:ext>
                </a:extLst>
              </p:cNvPr>
              <p:cNvSpPr/>
              <p:nvPr/>
            </p:nvSpPr>
            <p:spPr>
              <a:xfrm>
                <a:off x="7999132" y="3698976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F8AE96B3-0146-4981-B08B-CD0D68CC05BF}"/>
                  </a:ext>
                </a:extLst>
              </p:cNvPr>
              <p:cNvSpPr/>
              <p:nvPr/>
            </p:nvSpPr>
            <p:spPr>
              <a:xfrm>
                <a:off x="7999132" y="5278960"/>
                <a:ext cx="118081" cy="131468"/>
              </a:xfrm>
              <a:prstGeom prst="flowChartProcess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C284DB-FF0C-431B-ACD6-BAB24BB0A751}"/>
                </a:ext>
              </a:extLst>
            </p:cNvPr>
            <p:cNvSpPr txBox="1"/>
            <p:nvPr/>
          </p:nvSpPr>
          <p:spPr>
            <a:xfrm>
              <a:off x="7524132" y="3314760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8885C7-3FCD-4311-AA30-3034FA1251C9}"/>
                </a:ext>
              </a:extLst>
            </p:cNvPr>
            <p:cNvSpPr txBox="1"/>
            <p:nvPr/>
          </p:nvSpPr>
          <p:spPr>
            <a:xfrm>
              <a:off x="11243936" y="3289879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42CDD-08C6-405F-8A9D-BCF2BCD19A6A}"/>
                </a:ext>
              </a:extLst>
            </p:cNvPr>
            <p:cNvSpPr txBox="1"/>
            <p:nvPr/>
          </p:nvSpPr>
          <p:spPr>
            <a:xfrm>
              <a:off x="11859756" y="4757895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A45824-CB17-48B3-B240-C849AC0E5FF2}"/>
                </a:ext>
              </a:extLst>
            </p:cNvPr>
            <p:cNvSpPr txBox="1"/>
            <p:nvPr/>
          </p:nvSpPr>
          <p:spPr>
            <a:xfrm>
              <a:off x="7561454" y="4963169"/>
              <a:ext cx="476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F1DAE6-9F0F-47DC-B85B-F44A1252F439}"/>
                </a:ext>
              </a:extLst>
            </p:cNvPr>
            <p:cNvSpPr txBox="1"/>
            <p:nvPr/>
          </p:nvSpPr>
          <p:spPr>
            <a:xfrm rot="456340">
              <a:off x="10497488" y="3756411"/>
              <a:ext cx="972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102</a:t>
              </a:r>
              <a:r>
                <a:rPr lang="en-US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vi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2E88B71-6A02-4624-A25D-B86273C2C53D}"/>
              </a:ext>
            </a:extLst>
          </p:cNvPr>
          <p:cNvSpPr txBox="1"/>
          <p:nvPr/>
        </p:nvSpPr>
        <p:spPr>
          <a:xfrm>
            <a:off x="8865641" y="5984143"/>
            <a:ext cx="197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A56400-292B-4738-896E-99D4326F4967}"/>
                  </a:ext>
                </a:extLst>
              </p:cNvPr>
              <p:cNvSpPr txBox="1"/>
              <p:nvPr/>
            </p:nvSpPr>
            <p:spPr>
              <a:xfrm>
                <a:off x="317500" y="1200991"/>
                <a:ext cx="5778500" cy="1830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a, ta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b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nl-NL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fr-FR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fr-FR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fr-FR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MNPQ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A56400-292B-4738-896E-99D4326F4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200991"/>
                <a:ext cx="5778500" cy="1830245"/>
              </a:xfrm>
              <a:prstGeom prst="rect">
                <a:avLst/>
              </a:prstGeom>
              <a:blipFill>
                <a:blip r:embed="rId5"/>
                <a:stretch>
                  <a:fillRect l="-2110" t="-3333" r="-1160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EDBF05-E974-4087-8C80-5CEC22272969}"/>
                  </a:ext>
                </a:extLst>
              </p:cNvPr>
              <p:cNvSpPr txBox="1"/>
              <p:nvPr/>
            </p:nvSpPr>
            <p:spPr>
              <a:xfrm>
                <a:off x="956804" y="3622969"/>
                <a:ext cx="6134100" cy="226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 b,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102</a:t>
                </a:r>
                <a:r>
                  <a:rPr lang="en-US" sz="28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GHIK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6EDBF05-E974-4087-8C80-5CEC22272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04" y="3622969"/>
                <a:ext cx="6134100" cy="2269852"/>
              </a:xfrm>
              <a:prstGeom prst="rect">
                <a:avLst/>
              </a:prstGeom>
              <a:blipFill>
                <a:blip r:embed="rId6"/>
                <a:stretch>
                  <a:fillRect l="-2087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9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2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C2F6B8-2EE3-45F3-8C7C-1B181B4028B4}"/>
              </a:ext>
            </a:extLst>
          </p:cNvPr>
          <p:cNvSpPr txBox="1"/>
          <p:nvPr/>
        </p:nvSpPr>
        <p:spPr>
          <a:xfrm>
            <a:off x="1978702" y="1768839"/>
            <a:ext cx="996845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hình chữ nhật có là một hình thang cân hay không?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Mỗi hình chữ nhật có là một hình bình hành hay không?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0E621-8A1A-43AA-83B2-51CB59A41192}"/>
              </a:ext>
            </a:extLst>
          </p:cNvPr>
          <p:cNvSpPr txBox="1"/>
          <p:nvPr/>
        </p:nvSpPr>
        <p:spPr>
          <a:xfrm>
            <a:off x="4691921" y="2998033"/>
            <a:ext cx="133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2DC61-B1A3-436C-AE34-F5C8A86ABC05}"/>
              </a:ext>
            </a:extLst>
          </p:cNvPr>
          <p:cNvSpPr txBox="1"/>
          <p:nvPr/>
        </p:nvSpPr>
        <p:spPr>
          <a:xfrm>
            <a:off x="719526" y="3492708"/>
            <a:ext cx="10962807" cy="274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l-NL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Mỗi hình chữ nhật có là một hình thang cân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l-NL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(có cạnh đối song song, hai góc kề một đáy bằng nhau).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nl-NL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Mỗi hình chữ nhật có là một hình bình hành (có 2 cặp cạnh đối song song).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ED491-6353-4C81-8C59-B87A1F5E0C70}"/>
              </a:ext>
            </a:extLst>
          </p:cNvPr>
          <p:cNvGrpSpPr/>
          <p:nvPr/>
        </p:nvGrpSpPr>
        <p:grpSpPr>
          <a:xfrm>
            <a:off x="167033" y="3093845"/>
            <a:ext cx="11437495" cy="2810406"/>
            <a:chOff x="0" y="1776585"/>
            <a:chExt cx="11437495" cy="28104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65506C-2932-441D-AD56-989C54ADB955}"/>
                </a:ext>
              </a:extLst>
            </p:cNvPr>
            <p:cNvGrpSpPr/>
            <p:nvPr/>
          </p:nvGrpSpPr>
          <p:grpSpPr>
            <a:xfrm>
              <a:off x="0" y="1776585"/>
              <a:ext cx="11437495" cy="2810406"/>
              <a:chOff x="-157227" y="2625290"/>
              <a:chExt cx="17722861" cy="400939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9A1693-874D-409A-A7D7-42DFC9D217BB}"/>
                  </a:ext>
                </a:extLst>
              </p:cNvPr>
              <p:cNvSpPr/>
              <p:nvPr/>
            </p:nvSpPr>
            <p:spPr>
              <a:xfrm>
                <a:off x="101597" y="2728686"/>
                <a:ext cx="17464037" cy="390599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1EFC0A-FFD3-4E56-8175-6A5968C24C9E}"/>
                  </a:ext>
                </a:extLst>
              </p:cNvPr>
              <p:cNvSpPr/>
              <p:nvPr/>
            </p:nvSpPr>
            <p:spPr>
              <a:xfrm>
                <a:off x="101597" y="2714172"/>
                <a:ext cx="17464037" cy="7148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79A6D4-C913-4F7D-ACCC-37E13BA221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625290"/>
                <a:ext cx="1347395" cy="160741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1A99C7-B996-4008-B4E8-FF3E452F353D}"/>
                </a:ext>
              </a:extLst>
            </p:cNvPr>
            <p:cNvSpPr txBox="1"/>
            <p:nvPr/>
          </p:nvSpPr>
          <p:spPr>
            <a:xfrm>
              <a:off x="939647" y="2338855"/>
              <a:ext cx="1022802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hình chữ nhật:</a:t>
              </a:r>
              <a:br>
                <a:rPr lang="nl-NL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nl-NL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 Hai cạnh đối song song và bằng nhau;</a:t>
              </a:r>
              <a:br>
                <a:rPr lang="nl-NL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nl-NL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Hai đường chéo bằng nhau và cắt nhau tại trung điểm của mỗi đường.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DD7A16B-E127-495E-98BC-428D53A93373}"/>
              </a:ext>
            </a:extLst>
          </p:cNvPr>
          <p:cNvSpPr txBox="1"/>
          <p:nvPr/>
        </p:nvSpPr>
        <p:spPr>
          <a:xfrm>
            <a:off x="167033" y="2166624"/>
            <a:ext cx="2805394" cy="75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*Định lý: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>
            <a:extLst>
              <a:ext uri="{FF2B5EF4-FFF2-40B4-BE49-F238E27FC236}">
                <a16:creationId xmlns:a16="http://schemas.microsoft.com/office/drawing/2014/main" id="{F5014B4D-6A5C-4D9F-91CF-0EC9BF4C522E}"/>
              </a:ext>
            </a:extLst>
          </p:cNvPr>
          <p:cNvSpPr/>
          <p:nvPr/>
        </p:nvSpPr>
        <p:spPr>
          <a:xfrm>
            <a:off x="3319368" y="371338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F045F-9590-45B2-A176-A779B462E156}"/>
              </a:ext>
            </a:extLst>
          </p:cNvPr>
          <p:cNvSpPr txBox="1"/>
          <p:nvPr/>
        </p:nvSpPr>
        <p:spPr>
          <a:xfrm>
            <a:off x="5786204" y="944381"/>
            <a:ext cx="5846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chữ nhật </a:t>
            </a:r>
            <a:r>
              <a:rPr lang="nl-NL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</a:p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r>
              <a:rPr lang="nl-NL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ABEC (Hình 49). </a:t>
            </a:r>
          </a:p>
          <a:p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minh: </a:t>
            </a:r>
            <a:r>
              <a:rPr lang="nl-NL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nl-NL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B5AC8A-A2E0-41FC-96AB-AD3A64660961}"/>
              </a:ext>
            </a:extLst>
          </p:cNvPr>
          <p:cNvSpPr/>
          <p:nvPr/>
        </p:nvSpPr>
        <p:spPr>
          <a:xfrm>
            <a:off x="214858" y="2919402"/>
            <a:ext cx="7280223" cy="298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chữ nhật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ABEC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(cặp cạnh đối diện).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(cùng bằng </a:t>
            </a:r>
            <a:r>
              <a:rPr lang="nl-NL" sz="3200" i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nl-NL" sz="32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vi-VN" sz="320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29E8E-0685-4648-83BE-A3070535615D}"/>
              </a:ext>
            </a:extLst>
          </p:cNvPr>
          <p:cNvSpPr txBox="1"/>
          <p:nvPr/>
        </p:nvSpPr>
        <p:spPr>
          <a:xfrm>
            <a:off x="2158584" y="2173574"/>
            <a:ext cx="181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B9C522-527F-43FF-B25B-B1940CC19DCA}"/>
              </a:ext>
            </a:extLst>
          </p:cNvPr>
          <p:cNvSpPr txBox="1"/>
          <p:nvPr/>
        </p:nvSpPr>
        <p:spPr>
          <a:xfrm>
            <a:off x="6294761" y="2661748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A0A89-AC34-40A4-8293-FFEC8CFCFC9E}"/>
              </a:ext>
            </a:extLst>
          </p:cNvPr>
          <p:cNvSpPr txBox="1"/>
          <p:nvPr/>
        </p:nvSpPr>
        <p:spPr>
          <a:xfrm>
            <a:off x="9233903" y="2518058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944216-D623-46C8-9783-E872054DAE01}"/>
              </a:ext>
            </a:extLst>
          </p:cNvPr>
          <p:cNvSpPr txBox="1"/>
          <p:nvPr/>
        </p:nvSpPr>
        <p:spPr>
          <a:xfrm>
            <a:off x="11838534" y="4790995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D7FD9-68F2-4728-BD80-B4A46A9B3053}"/>
              </a:ext>
            </a:extLst>
          </p:cNvPr>
          <p:cNvSpPr txBox="1"/>
          <p:nvPr/>
        </p:nvSpPr>
        <p:spPr>
          <a:xfrm>
            <a:off x="9121460" y="4921624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FC97D9-A1C7-44B8-ACC0-1FDF9A8603A2}"/>
              </a:ext>
            </a:extLst>
          </p:cNvPr>
          <p:cNvSpPr txBox="1"/>
          <p:nvPr/>
        </p:nvSpPr>
        <p:spPr>
          <a:xfrm>
            <a:off x="6365197" y="4830184"/>
            <a:ext cx="35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9D9252-7F9D-46DC-BBF9-CC0C81D1027B}"/>
              </a:ext>
            </a:extLst>
          </p:cNvPr>
          <p:cNvGrpSpPr/>
          <p:nvPr/>
        </p:nvGrpSpPr>
        <p:grpSpPr>
          <a:xfrm>
            <a:off x="6738268" y="3019825"/>
            <a:ext cx="5156129" cy="1869264"/>
            <a:chOff x="6738268" y="3019825"/>
            <a:chExt cx="5156129" cy="18692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EB40BC-61B3-4B3B-AC30-9CD94AE716EC}"/>
                </a:ext>
              </a:extLst>
            </p:cNvPr>
            <p:cNvGrpSpPr/>
            <p:nvPr/>
          </p:nvGrpSpPr>
          <p:grpSpPr>
            <a:xfrm>
              <a:off x="6738268" y="3019825"/>
              <a:ext cx="5156129" cy="1867220"/>
              <a:chOff x="6738268" y="3019825"/>
              <a:chExt cx="5156129" cy="1867220"/>
            </a:xfrm>
          </p:grpSpPr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AF87DE6D-434A-405D-8319-E98BA9855AB7}"/>
                  </a:ext>
                </a:extLst>
              </p:cNvPr>
              <p:cNvSpPr/>
              <p:nvPr/>
            </p:nvSpPr>
            <p:spPr>
              <a:xfrm>
                <a:off x="6745575" y="3028013"/>
                <a:ext cx="5148822" cy="1859032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A3388F-8DB5-4382-A9C0-F2A3EAC79D01}"/>
                  </a:ext>
                </a:extLst>
              </p:cNvPr>
              <p:cNvSpPr/>
              <p:nvPr/>
            </p:nvSpPr>
            <p:spPr>
              <a:xfrm>
                <a:off x="6738268" y="3028013"/>
                <a:ext cx="2578308" cy="18587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81E6A27-DC41-44C8-AC30-89C6A928E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8897" y="3019825"/>
                <a:ext cx="2581089" cy="18672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C73B06-CC21-4025-B5FC-870AA2E13468}"/>
                </a:ext>
              </a:extLst>
            </p:cNvPr>
            <p:cNvSpPr/>
            <p:nvPr/>
          </p:nvSpPr>
          <p:spPr>
            <a:xfrm>
              <a:off x="6740013" y="3030793"/>
              <a:ext cx="154858" cy="147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AF7D06-A03C-4267-AAA6-213C9D4D344D}"/>
                </a:ext>
              </a:extLst>
            </p:cNvPr>
            <p:cNvSpPr/>
            <p:nvPr/>
          </p:nvSpPr>
          <p:spPr>
            <a:xfrm>
              <a:off x="6740013" y="4741605"/>
              <a:ext cx="154858" cy="147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006D0E-66D7-43C2-8E07-C58076E83C4C}"/>
                </a:ext>
              </a:extLst>
            </p:cNvPr>
            <p:cNvSpPr/>
            <p:nvPr/>
          </p:nvSpPr>
          <p:spPr>
            <a:xfrm>
              <a:off x="9158748" y="3030792"/>
              <a:ext cx="154858" cy="147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764F15-24B5-45D9-823D-E1D1CBDD9FF7}"/>
                </a:ext>
              </a:extLst>
            </p:cNvPr>
            <p:cNvSpPr/>
            <p:nvPr/>
          </p:nvSpPr>
          <p:spPr>
            <a:xfrm>
              <a:off x="9158748" y="4741604"/>
              <a:ext cx="154858" cy="1474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7256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74D886F-2971-43DE-A2C1-E33BC322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6932" y="499923"/>
            <a:ext cx="1740078" cy="1671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26D713-1E4E-4F22-9905-9A90DDDF38D7}"/>
                  </a:ext>
                </a:extLst>
              </p:cNvPr>
              <p:cNvSpPr/>
              <p:nvPr/>
            </p:nvSpPr>
            <p:spPr>
              <a:xfrm>
                <a:off x="4796590" y="924790"/>
                <a:ext cx="7251032" cy="239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chữ nhật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lượt là hình chiếu của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nl-NL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0"/>
                  </a:spcAft>
                </a:pPr>
                <a:r>
                  <a:rPr lang="en-US" sz="32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MN 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32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26D713-1E4E-4F22-9905-9A90DDDF3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590" y="924790"/>
                <a:ext cx="7251032" cy="2395464"/>
              </a:xfrm>
              <a:prstGeom prst="rect">
                <a:avLst/>
              </a:prstGeom>
              <a:blipFill>
                <a:blip r:embed="rId5"/>
                <a:stretch>
                  <a:fillRect l="-2187" t="-3562" b="-27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D0EB7-709C-4C04-ACD5-F42ACD4757A6}"/>
              </a:ext>
            </a:extLst>
          </p:cNvPr>
          <p:cNvGrpSpPr/>
          <p:nvPr/>
        </p:nvGrpSpPr>
        <p:grpSpPr>
          <a:xfrm>
            <a:off x="139148" y="1954696"/>
            <a:ext cx="4045227" cy="4272193"/>
            <a:chOff x="139148" y="2107096"/>
            <a:chExt cx="4045227" cy="42721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EC1643-80EA-4123-9871-C0CFCE2E1958}"/>
                </a:ext>
              </a:extLst>
            </p:cNvPr>
            <p:cNvGrpSpPr/>
            <p:nvPr/>
          </p:nvGrpSpPr>
          <p:grpSpPr>
            <a:xfrm>
              <a:off x="655983" y="2484783"/>
              <a:ext cx="2941982" cy="3667539"/>
              <a:chOff x="655983" y="2484783"/>
              <a:chExt cx="2941982" cy="3667539"/>
            </a:xfrm>
          </p:grpSpPr>
          <p:sp>
            <p:nvSpPr>
              <p:cNvPr id="7" name="Flowchart: Process 6">
                <a:extLst>
                  <a:ext uri="{FF2B5EF4-FFF2-40B4-BE49-F238E27FC236}">
                    <a16:creationId xmlns:a16="http://schemas.microsoft.com/office/drawing/2014/main" id="{A41C5BEF-3C0A-453F-BAE2-4C53B30D16F9}"/>
                  </a:ext>
                </a:extLst>
              </p:cNvPr>
              <p:cNvSpPr/>
              <p:nvPr/>
            </p:nvSpPr>
            <p:spPr>
              <a:xfrm>
                <a:off x="657726" y="2486526"/>
                <a:ext cx="2935706" cy="365760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143AA7B-4B8F-491C-8C86-26AE6D4AB430}"/>
                  </a:ext>
                </a:extLst>
              </p:cNvPr>
              <p:cNvCxnSpPr/>
              <p:nvPr/>
            </p:nvCxnSpPr>
            <p:spPr>
              <a:xfrm>
                <a:off x="655983" y="2484783"/>
                <a:ext cx="2941982" cy="36675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3CFF51-65B8-4F21-BAA4-1C60CB5D2807}"/>
                  </a:ext>
                </a:extLst>
              </p:cNvPr>
              <p:cNvCxnSpPr/>
              <p:nvPr/>
            </p:nvCxnSpPr>
            <p:spPr>
              <a:xfrm flipH="1">
                <a:off x="655983" y="2484783"/>
                <a:ext cx="2941982" cy="36476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CC7239-D57C-41E3-8D35-035D3295FC5D}"/>
                </a:ext>
              </a:extLst>
            </p:cNvPr>
            <p:cNvSpPr txBox="1"/>
            <p:nvPr/>
          </p:nvSpPr>
          <p:spPr>
            <a:xfrm>
              <a:off x="139148" y="2236304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D4F958F-95C8-460A-B698-FDAC40A1A772}"/>
                </a:ext>
              </a:extLst>
            </p:cNvPr>
            <p:cNvSpPr txBox="1"/>
            <p:nvPr/>
          </p:nvSpPr>
          <p:spPr>
            <a:xfrm>
              <a:off x="3657601" y="2107096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B4E45A-E4C2-4D4F-B18A-D7147B88052C}"/>
                </a:ext>
              </a:extLst>
            </p:cNvPr>
            <p:cNvSpPr txBox="1"/>
            <p:nvPr/>
          </p:nvSpPr>
          <p:spPr>
            <a:xfrm>
              <a:off x="3727175" y="5744818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EE27B7-2631-4BE3-8F55-F39DE2926C54}"/>
                </a:ext>
              </a:extLst>
            </p:cNvPr>
            <p:cNvSpPr txBox="1"/>
            <p:nvPr/>
          </p:nvSpPr>
          <p:spPr>
            <a:xfrm>
              <a:off x="149088" y="5794514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36AA6E-B4AF-4063-A50A-B796E76B4D94}"/>
                </a:ext>
              </a:extLst>
            </p:cNvPr>
            <p:cNvSpPr txBox="1"/>
            <p:nvPr/>
          </p:nvSpPr>
          <p:spPr>
            <a:xfrm>
              <a:off x="1217960" y="4195556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DE75A6F7-464D-448E-A576-5C4C3376B9EB}"/>
                </a:ext>
              </a:extLst>
            </p:cNvPr>
            <p:cNvSpPr/>
            <p:nvPr/>
          </p:nvSpPr>
          <p:spPr>
            <a:xfrm>
              <a:off x="655982" y="2484674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Process 38">
              <a:extLst>
                <a:ext uri="{FF2B5EF4-FFF2-40B4-BE49-F238E27FC236}">
                  <a16:creationId xmlns:a16="http://schemas.microsoft.com/office/drawing/2014/main" id="{E2E050A9-D8D8-44C9-AB94-FF14EEF458C0}"/>
                </a:ext>
              </a:extLst>
            </p:cNvPr>
            <p:cNvSpPr/>
            <p:nvPr/>
          </p:nvSpPr>
          <p:spPr>
            <a:xfrm>
              <a:off x="3343916" y="2489698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5C535E6B-4421-48DB-AA06-AF3900CFE3E5}"/>
                </a:ext>
              </a:extLst>
            </p:cNvPr>
            <p:cNvSpPr/>
            <p:nvPr/>
          </p:nvSpPr>
          <p:spPr>
            <a:xfrm>
              <a:off x="3343915" y="5931258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Flowchart: Process 40">
              <a:extLst>
                <a:ext uri="{FF2B5EF4-FFF2-40B4-BE49-F238E27FC236}">
                  <a16:creationId xmlns:a16="http://schemas.microsoft.com/office/drawing/2014/main" id="{2597A5F0-5143-4BB7-B7CD-57E58B22E2A2}"/>
                </a:ext>
              </a:extLst>
            </p:cNvPr>
            <p:cNvSpPr/>
            <p:nvPr/>
          </p:nvSpPr>
          <p:spPr>
            <a:xfrm>
              <a:off x="655981" y="5926234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1024A2-3CFE-4719-BB21-9999F8E65CB5}"/>
              </a:ext>
            </a:extLst>
          </p:cNvPr>
          <p:cNvGrpSpPr/>
          <p:nvPr/>
        </p:nvGrpSpPr>
        <p:grpSpPr>
          <a:xfrm>
            <a:off x="2124222" y="4153401"/>
            <a:ext cx="1469210" cy="221832"/>
            <a:chOff x="2124222" y="4162926"/>
            <a:chExt cx="1469210" cy="2218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CE2B3-C3F5-40A9-B8CB-E8D4724304DF}"/>
                </a:ext>
              </a:extLst>
            </p:cNvPr>
            <p:cNvCxnSpPr>
              <a:endCxn id="7" idx="3"/>
            </p:cNvCxnSpPr>
            <p:nvPr/>
          </p:nvCxnSpPr>
          <p:spPr>
            <a:xfrm flipV="1">
              <a:off x="2124222" y="4162926"/>
              <a:ext cx="1469210" cy="3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Process 42">
              <a:extLst>
                <a:ext uri="{FF2B5EF4-FFF2-40B4-BE49-F238E27FC236}">
                  <a16:creationId xmlns:a16="http://schemas.microsoft.com/office/drawing/2014/main" id="{02024A87-9B4E-4D76-A744-336C0366E039}"/>
                </a:ext>
              </a:extLst>
            </p:cNvPr>
            <p:cNvSpPr/>
            <p:nvPr/>
          </p:nvSpPr>
          <p:spPr>
            <a:xfrm>
              <a:off x="3343915" y="4166098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665F45-0B03-40CF-8896-75C28529AAC2}"/>
              </a:ext>
            </a:extLst>
          </p:cNvPr>
          <p:cNvGrpSpPr/>
          <p:nvPr/>
        </p:nvGrpSpPr>
        <p:grpSpPr>
          <a:xfrm>
            <a:off x="2124075" y="2332969"/>
            <a:ext cx="258645" cy="1829456"/>
            <a:chOff x="2114550" y="2332969"/>
            <a:chExt cx="258645" cy="182945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EE93261-D4B0-45EE-89CD-645CC03C5E4F}"/>
                </a:ext>
              </a:extLst>
            </p:cNvPr>
            <p:cNvCxnSpPr>
              <a:endCxn id="7" idx="0"/>
            </p:cNvCxnSpPr>
            <p:nvPr/>
          </p:nvCxnSpPr>
          <p:spPr>
            <a:xfrm flipV="1">
              <a:off x="2114550" y="2334126"/>
              <a:ext cx="11029" cy="18282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3F8CFBF8-C61C-4DAC-8482-44941A9EC09B}"/>
                </a:ext>
              </a:extLst>
            </p:cNvPr>
            <p:cNvSpPr/>
            <p:nvPr/>
          </p:nvSpPr>
          <p:spPr>
            <a:xfrm>
              <a:off x="2124716" y="2332969"/>
              <a:ext cx="248479" cy="21866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FF9F016-57A4-4713-89BE-4787E49EB30D}"/>
              </a:ext>
            </a:extLst>
          </p:cNvPr>
          <p:cNvSpPr txBox="1"/>
          <p:nvPr/>
        </p:nvSpPr>
        <p:spPr>
          <a:xfrm>
            <a:off x="1885951" y="18308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5422D-A7C7-40DB-B50C-2B6125DBDB3C}"/>
              </a:ext>
            </a:extLst>
          </p:cNvPr>
          <p:cNvSpPr txBox="1"/>
          <p:nvPr/>
        </p:nvSpPr>
        <p:spPr>
          <a:xfrm>
            <a:off x="3657601" y="38882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1351</Words>
  <Application>Microsoft Office PowerPoint</Application>
  <PresentationFormat>Widescreen</PresentationFormat>
  <Paragraphs>222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Bitmap Image</vt:lpstr>
      <vt:lpstr>HỘI GIẢNG  CHÀO MỪNG 20/11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Admin</cp:lastModifiedBy>
  <cp:revision>83</cp:revision>
  <dcterms:created xsi:type="dcterms:W3CDTF">2023-07-04T05:37:34Z</dcterms:created>
  <dcterms:modified xsi:type="dcterms:W3CDTF">2023-11-07T02:20:53Z</dcterms:modified>
</cp:coreProperties>
</file>