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1" r:id="rId4"/>
    <p:sldId id="269" r:id="rId5"/>
    <p:sldId id="263" r:id="rId6"/>
    <p:sldId id="271" r:id="rId7"/>
    <p:sldId id="272" r:id="rId8"/>
    <p:sldId id="273" r:id="rId9"/>
    <p:sldId id="274" r:id="rId10"/>
    <p:sldId id="275" r:id="rId11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CC"/>
    <a:srgbClr val="0000FF"/>
    <a:srgbClr val="CC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56" y="-78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49693-0BB1-41B9-A93D-5453CF3995A2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B032F-29DF-4B7C-B406-A3BFC3D652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6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0112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0112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0112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0112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011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948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738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565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26231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437120" y="4726306"/>
            <a:ext cx="6461760" cy="26250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53E63-4192-4E62-B36B-F02F14269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6374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343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363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317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84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422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519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125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112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6F20-05B9-4239-BC23-F87366CE5A54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182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630400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3002280" y="640080"/>
            <a:ext cx="9265920" cy="73152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40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65960" y="1543797"/>
            <a:ext cx="2072640" cy="74745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               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74720" y="1543796"/>
            <a:ext cx="6949440" cy="136300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 = (a + b)(a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- ab + 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 = (a - b)(a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 ab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56360" y="2620632"/>
            <a:ext cx="2682240" cy="916728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5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5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" y="3517380"/>
            <a:ext cx="12496800" cy="136300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= (a + b)(a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- ab + b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 =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 + ab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 – ab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baseline="30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                  =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5191988"/>
            <a:ext cx="12496800" cy="136300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= (a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b)(a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ab + b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 =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 + ab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-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 – ab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- 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baseline="30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                  =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- 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8337428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11" grpId="0"/>
      <p:bldP spid="1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ChangeArrowheads="1"/>
          </p:cNvSpPr>
          <p:nvPr/>
        </p:nvSpPr>
        <p:spPr bwMode="auto">
          <a:xfrm>
            <a:off x="5577840" y="1737360"/>
            <a:ext cx="365760" cy="36576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4130040" y="1752600"/>
            <a:ext cx="365760" cy="36576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3474720" y="1737360"/>
            <a:ext cx="365760" cy="36576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2286000" y="1009654"/>
            <a:ext cx="5852160" cy="784861"/>
            <a:chOff x="240" y="1346"/>
            <a:chExt cx="3072" cy="412"/>
          </a:xfrm>
        </p:grpSpPr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1248" y="1384"/>
              <a:ext cx="576" cy="339"/>
              <a:chOff x="1296" y="912"/>
              <a:chExt cx="576" cy="339"/>
            </a:xfrm>
          </p:grpSpPr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1296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18"/>
              <p:cNvSpPr txBox="1">
                <a:spLocks noChangeArrowheads="1"/>
              </p:cNvSpPr>
              <p:nvPr/>
            </p:nvSpPr>
            <p:spPr bwMode="auto">
              <a:xfrm>
                <a:off x="1488" y="912"/>
                <a:ext cx="152" cy="3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</p:grp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40" y="1346"/>
              <a:ext cx="3072" cy="412"/>
              <a:chOff x="224" y="769"/>
              <a:chExt cx="3145" cy="446"/>
            </a:xfrm>
          </p:grpSpPr>
          <p:graphicFrame>
            <p:nvGraphicFramePr>
              <p:cNvPr id="8" name="Object 16"/>
              <p:cNvGraphicFramePr>
                <a:graphicFrameLocks noChangeAspect="1"/>
              </p:cNvGraphicFramePr>
              <p:nvPr/>
            </p:nvGraphicFramePr>
            <p:xfrm>
              <a:off x="224" y="769"/>
              <a:ext cx="3145" cy="356"/>
            </p:xfrm>
            <a:graphic>
              <a:graphicData uri="http://schemas.openxmlformats.org/presentationml/2006/ole">
                <p:oleObj spid="_x0000_s3122" name="Equation" r:id="rId3" imgW="2019300" imgH="228600" progId="Equation.DSMT4">
                  <p:embed/>
                </p:oleObj>
              </a:graphicData>
            </a:graphic>
          </p:graphicFrame>
          <p:sp>
            <p:nvSpPr>
              <p:cNvPr id="9" name="Text Box 19"/>
              <p:cNvSpPr txBox="1">
                <a:spLocks noChangeArrowheads="1"/>
              </p:cNvSpPr>
              <p:nvPr/>
            </p:nvSpPr>
            <p:spPr bwMode="auto">
              <a:xfrm>
                <a:off x="1795" y="848"/>
                <a:ext cx="296" cy="3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10" name="Rectangle 23"/>
              <p:cNvSpPr>
                <a:spLocks noChangeArrowheads="1"/>
              </p:cNvSpPr>
              <p:nvPr/>
            </p:nvSpPr>
            <p:spPr bwMode="auto">
              <a:xfrm>
                <a:off x="2016" y="864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4" name="Object 25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2646918977"/>
              </p:ext>
            </p:extLst>
          </p:nvPr>
        </p:nvGraphicFramePr>
        <p:xfrm>
          <a:off x="2316480" y="1649730"/>
          <a:ext cx="5394960" cy="548640"/>
        </p:xfrm>
        <a:graphic>
          <a:graphicData uri="http://schemas.openxmlformats.org/presentationml/2006/ole">
            <p:oleObj spid="_x0000_s3123" name="Equation" r:id="rId4" imgW="2247900" imgH="228600" progId="Equation.DSMT4">
              <p:embed/>
            </p:oleObj>
          </a:graphicData>
        </a:graphic>
      </p:graphicFrame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1987954" y="2418813"/>
            <a:ext cx="52730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34647813"/>
              </p:ext>
            </p:extLst>
          </p:nvPr>
        </p:nvGraphicFramePr>
        <p:xfrm>
          <a:off x="3383280" y="3383281"/>
          <a:ext cx="3657600" cy="567690"/>
        </p:xfrm>
        <a:graphic>
          <a:graphicData uri="http://schemas.openxmlformats.org/presentationml/2006/ole">
            <p:oleObj spid="_x0000_s3124" name="Equation" r:id="rId5" imgW="1346200" imgH="228600" progId="Equation.DSMT4">
              <p:embed/>
            </p:oleObj>
          </a:graphicData>
        </a:graphic>
      </p:graphicFrame>
      <p:graphicFrame>
        <p:nvGraphicFramePr>
          <p:cNvPr id="1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00419380"/>
              </p:ext>
            </p:extLst>
          </p:nvPr>
        </p:nvGraphicFramePr>
        <p:xfrm>
          <a:off x="3383280" y="3931920"/>
          <a:ext cx="3339466" cy="741046"/>
        </p:xfrm>
        <a:graphic>
          <a:graphicData uri="http://schemas.openxmlformats.org/presentationml/2006/ole">
            <p:oleObj spid="_x0000_s3125" name="Equation" r:id="rId6" imgW="1739900" imgH="279400" progId="Equation.DSMT4">
              <p:embed/>
            </p:oleObj>
          </a:graphicData>
        </a:graphic>
      </p:graphicFrame>
      <p:graphicFrame>
        <p:nvGraphicFramePr>
          <p:cNvPr id="19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09165220"/>
              </p:ext>
            </p:extLst>
          </p:nvPr>
        </p:nvGraphicFramePr>
        <p:xfrm>
          <a:off x="3383280" y="4663441"/>
          <a:ext cx="3931920" cy="582930"/>
        </p:xfrm>
        <a:graphic>
          <a:graphicData uri="http://schemas.openxmlformats.org/presentationml/2006/ole">
            <p:oleObj spid="_x0000_s3126" name="Equation" r:id="rId7" imgW="1524000" imgH="228600" progId="Equation.DSMT4">
              <p:embed/>
            </p:oleObj>
          </a:graphicData>
        </a:graphic>
      </p:graphicFrame>
      <p:grpSp>
        <p:nvGrpSpPr>
          <p:cNvPr id="21" name="Group 71"/>
          <p:cNvGrpSpPr>
            <a:grpSpLocks/>
          </p:cNvGrpSpPr>
          <p:nvPr/>
        </p:nvGrpSpPr>
        <p:grpSpPr bwMode="auto">
          <a:xfrm>
            <a:off x="3566160" y="6035045"/>
            <a:ext cx="5852160" cy="782956"/>
            <a:chOff x="336" y="2784"/>
            <a:chExt cx="3072" cy="411"/>
          </a:xfrm>
        </p:grpSpPr>
        <p:grpSp>
          <p:nvGrpSpPr>
            <p:cNvPr id="22" name="Group 68"/>
            <p:cNvGrpSpPr>
              <a:grpSpLocks/>
            </p:cNvGrpSpPr>
            <p:nvPr/>
          </p:nvGrpSpPr>
          <p:grpSpPr bwMode="auto">
            <a:xfrm>
              <a:off x="336" y="2808"/>
              <a:ext cx="3072" cy="387"/>
              <a:chOff x="636" y="2640"/>
              <a:chExt cx="3072" cy="387"/>
            </a:xfrm>
          </p:grpSpPr>
          <p:sp>
            <p:nvSpPr>
              <p:cNvPr id="29" name="Rectangle 46"/>
              <p:cNvSpPr>
                <a:spLocks noChangeArrowheads="1"/>
              </p:cNvSpPr>
              <p:nvPr/>
            </p:nvSpPr>
            <p:spPr bwMode="auto">
              <a:xfrm>
                <a:off x="1920" y="2640"/>
                <a:ext cx="384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36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3xy</a:t>
                </a:r>
              </a:p>
            </p:txBody>
          </p:sp>
          <p:sp>
            <p:nvSpPr>
              <p:cNvPr id="30" name="Text Box 48"/>
              <p:cNvSpPr txBox="1">
                <a:spLocks noChangeArrowheads="1"/>
              </p:cNvSpPr>
              <p:nvPr/>
            </p:nvSpPr>
            <p:spPr bwMode="auto">
              <a:xfrm>
                <a:off x="1776" y="2640"/>
                <a:ext cx="152" cy="3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  <p:graphicFrame>
            <p:nvGraphicFramePr>
              <p:cNvPr id="31" name="Object 50"/>
              <p:cNvGraphicFramePr>
                <a:graphicFrameLocks noChangeAspect="1"/>
              </p:cNvGraphicFramePr>
              <p:nvPr/>
            </p:nvGraphicFramePr>
            <p:xfrm>
              <a:off x="636" y="2645"/>
              <a:ext cx="3072" cy="246"/>
            </p:xfrm>
            <a:graphic>
              <a:graphicData uri="http://schemas.openxmlformats.org/presentationml/2006/ole">
                <p:oleObj spid="_x0000_s3127" name="Equation" r:id="rId8" imgW="2857500" imgH="228600" progId="Equation.DSMT4">
                  <p:embed/>
                </p:oleObj>
              </a:graphicData>
            </a:graphic>
          </p:graphicFrame>
          <p:sp>
            <p:nvSpPr>
              <p:cNvPr id="32" name="Text Box 51"/>
              <p:cNvSpPr txBox="1">
                <a:spLocks noChangeArrowheads="1"/>
              </p:cNvSpPr>
              <p:nvPr/>
            </p:nvSpPr>
            <p:spPr bwMode="auto">
              <a:xfrm>
                <a:off x="2304" y="2688"/>
                <a:ext cx="289" cy="3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</p:grpSp>
        <p:grpSp>
          <p:nvGrpSpPr>
            <p:cNvPr id="23" name="Group 70"/>
            <p:cNvGrpSpPr>
              <a:grpSpLocks/>
            </p:cNvGrpSpPr>
            <p:nvPr/>
          </p:nvGrpSpPr>
          <p:grpSpPr bwMode="auto">
            <a:xfrm>
              <a:off x="2208" y="2784"/>
              <a:ext cx="362" cy="336"/>
              <a:chOff x="2230" y="3264"/>
              <a:chExt cx="362" cy="336"/>
            </a:xfrm>
          </p:grpSpPr>
          <p:sp>
            <p:nvSpPr>
              <p:cNvPr id="27" name="Rectangle 52"/>
              <p:cNvSpPr>
                <a:spLocks noChangeArrowheads="1"/>
              </p:cNvSpPr>
              <p:nvPr/>
            </p:nvSpPr>
            <p:spPr bwMode="auto">
              <a:xfrm>
                <a:off x="2230" y="3305"/>
                <a:ext cx="362" cy="295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28" name="Object 58"/>
              <p:cNvGraphicFramePr>
                <a:graphicFrameLocks noChangeAspect="1"/>
              </p:cNvGraphicFramePr>
              <p:nvPr/>
            </p:nvGraphicFramePr>
            <p:xfrm>
              <a:off x="2256" y="3264"/>
              <a:ext cx="288" cy="320"/>
            </p:xfrm>
            <a:graphic>
              <a:graphicData uri="http://schemas.openxmlformats.org/presentationml/2006/ole">
                <p:oleObj spid="_x0000_s3128" name="Equation" r:id="rId9" imgW="177646" imgH="228402" progId="Equation.DSMT4">
                  <p:embed/>
                </p:oleObj>
              </a:graphicData>
            </a:graphic>
          </p:graphicFrame>
        </p:grpSp>
        <p:grpSp>
          <p:nvGrpSpPr>
            <p:cNvPr id="24" name="Group 67"/>
            <p:cNvGrpSpPr>
              <a:grpSpLocks/>
            </p:cNvGrpSpPr>
            <p:nvPr/>
          </p:nvGrpSpPr>
          <p:grpSpPr bwMode="auto">
            <a:xfrm>
              <a:off x="1092" y="2784"/>
              <a:ext cx="432" cy="288"/>
              <a:chOff x="4320" y="1392"/>
              <a:chExt cx="432" cy="288"/>
            </a:xfrm>
          </p:grpSpPr>
          <p:sp>
            <p:nvSpPr>
              <p:cNvPr id="25" name="Rectangle 47"/>
              <p:cNvSpPr>
                <a:spLocks noChangeArrowheads="1"/>
              </p:cNvSpPr>
              <p:nvPr/>
            </p:nvSpPr>
            <p:spPr bwMode="auto">
              <a:xfrm>
                <a:off x="4320" y="1440"/>
                <a:ext cx="384" cy="240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26" name="Object 60"/>
              <p:cNvGraphicFramePr>
                <a:graphicFrameLocks noChangeAspect="1"/>
              </p:cNvGraphicFramePr>
              <p:nvPr/>
            </p:nvGraphicFramePr>
            <p:xfrm>
              <a:off x="4320" y="1392"/>
              <a:ext cx="432" cy="288"/>
            </p:xfrm>
            <a:graphic>
              <a:graphicData uri="http://schemas.openxmlformats.org/presentationml/2006/ole">
                <p:oleObj spid="_x0000_s3129" name="Equation" r:id="rId10" imgW="253780" imgH="203024" progId="Equation.DSMT4">
                  <p:embed/>
                </p:oleObj>
              </a:graphicData>
            </a:graphic>
          </p:graphicFrame>
        </p:grpSp>
      </p:grpSp>
      <p:graphicFrame>
        <p:nvGraphicFramePr>
          <p:cNvPr id="3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966122"/>
              </p:ext>
            </p:extLst>
          </p:nvPr>
        </p:nvGraphicFramePr>
        <p:xfrm>
          <a:off x="3108960" y="4663440"/>
          <a:ext cx="4846320" cy="1301116"/>
        </p:xfrm>
        <a:graphic>
          <a:graphicData uri="http://schemas.openxmlformats.org/presentationml/2006/ole">
            <p:oleObj spid="_x0000_s3130" name="Equation" r:id="rId11" imgW="1701800" imgH="533400" progId="Equation.DSMT4">
              <p:embed/>
            </p:oleObj>
          </a:graphicData>
        </a:graphic>
      </p:graphicFrame>
      <p:graphicFrame>
        <p:nvGraphicFramePr>
          <p:cNvPr id="35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81748437"/>
              </p:ext>
            </p:extLst>
          </p:nvPr>
        </p:nvGraphicFramePr>
        <p:xfrm>
          <a:off x="2926080" y="5852160"/>
          <a:ext cx="3474720" cy="565786"/>
        </p:xfrm>
        <a:graphic>
          <a:graphicData uri="http://schemas.openxmlformats.org/presentationml/2006/ole">
            <p:oleObj spid="_x0000_s3131" name="Equation" r:id="rId12" imgW="1524000" imgH="228600" progId="Equation.DSMT4">
              <p:embed/>
            </p:oleObj>
          </a:graphicData>
        </a:graphic>
      </p:graphicFrame>
      <p:grpSp>
        <p:nvGrpSpPr>
          <p:cNvPr id="37" name="Group 80"/>
          <p:cNvGrpSpPr>
            <a:grpSpLocks/>
          </p:cNvGrpSpPr>
          <p:nvPr/>
        </p:nvGrpSpPr>
        <p:grpSpPr bwMode="auto">
          <a:xfrm>
            <a:off x="3566160" y="6858000"/>
            <a:ext cx="5394960" cy="518160"/>
            <a:chOff x="624" y="960"/>
            <a:chExt cx="2832" cy="272"/>
          </a:xfrm>
        </p:grpSpPr>
        <p:graphicFrame>
          <p:nvGraphicFramePr>
            <p:cNvPr id="38" name="Object 81"/>
            <p:cNvGraphicFramePr>
              <a:graphicFrameLocks noChangeAspect="1"/>
            </p:cNvGraphicFramePr>
            <p:nvPr/>
          </p:nvGraphicFramePr>
          <p:xfrm>
            <a:off x="624" y="980"/>
            <a:ext cx="2832" cy="252"/>
          </p:xfrm>
          <a:graphic>
            <a:graphicData uri="http://schemas.openxmlformats.org/presentationml/2006/ole">
              <p:oleObj spid="_x0000_s3132" name="Equation" r:id="rId13" imgW="2565400" imgH="228600" progId="Equation.DSMT4">
                <p:embed/>
              </p:oleObj>
            </a:graphicData>
          </a:graphic>
        </p:graphicFrame>
        <p:sp>
          <p:nvSpPr>
            <p:cNvPr id="39" name="Rectangle 82"/>
            <p:cNvSpPr>
              <a:spLocks noChangeArrowheads="1"/>
            </p:cNvSpPr>
            <p:nvPr/>
          </p:nvSpPr>
          <p:spPr bwMode="auto">
            <a:xfrm>
              <a:off x="1140" y="960"/>
              <a:ext cx="240" cy="24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40" name="Rectangle 83"/>
            <p:cNvSpPr>
              <a:spLocks noChangeArrowheads="1"/>
            </p:cNvSpPr>
            <p:nvPr/>
          </p:nvSpPr>
          <p:spPr bwMode="auto">
            <a:xfrm>
              <a:off x="2394" y="978"/>
              <a:ext cx="240" cy="24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25</a:t>
              </a:r>
            </a:p>
          </p:txBody>
        </p:sp>
        <p:grpSp>
          <p:nvGrpSpPr>
            <p:cNvPr id="41" name="Group 84"/>
            <p:cNvGrpSpPr>
              <a:grpSpLocks/>
            </p:cNvGrpSpPr>
            <p:nvPr/>
          </p:nvGrpSpPr>
          <p:grpSpPr bwMode="auto">
            <a:xfrm>
              <a:off x="1536" y="960"/>
              <a:ext cx="288" cy="240"/>
              <a:chOff x="1278" y="1776"/>
              <a:chExt cx="288" cy="240"/>
            </a:xfrm>
          </p:grpSpPr>
          <p:sp>
            <p:nvSpPr>
              <p:cNvPr id="42" name="Rectangle 85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240" cy="240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43" name="Object 86"/>
              <p:cNvGraphicFramePr>
                <a:graphicFrameLocks noChangeAspect="1"/>
              </p:cNvGraphicFramePr>
              <p:nvPr/>
            </p:nvGraphicFramePr>
            <p:xfrm>
              <a:off x="1278" y="1786"/>
              <a:ext cx="288" cy="230"/>
            </p:xfrm>
            <a:graphic>
              <a:graphicData uri="http://schemas.openxmlformats.org/presentationml/2006/ole">
                <p:oleObj spid="_x0000_s3133" name="Equation" r:id="rId14" imgW="253890" imgH="190417" progId="Equation.DSMT4">
                  <p:embed/>
                </p:oleObj>
              </a:graphicData>
            </a:graphic>
          </p:graphicFrame>
        </p:grpSp>
      </p:grp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1680230" y="241898"/>
            <a:ext cx="57759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32/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231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9583E-6 -4.19753E-6 L -4.89583E-6 -0.3333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-381000"/>
            <a:ext cx="14874240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59338" y="2093135"/>
            <a:ext cx="2072640" cy="74745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74342" y="606198"/>
            <a:ext cx="7254240" cy="74745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1467494"/>
            <a:ext cx="776458" cy="54864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?1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12879" y="3465911"/>
            <a:ext cx="8457064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ý, ta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599" y="1467494"/>
            <a:ext cx="11455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 + b)(a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ab + b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ý)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46305" y="6517555"/>
            <a:ext cx="776458" cy="54864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33599" y="6446762"/>
            <a:ext cx="9265920" cy="74745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(4)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13709" y="4333154"/>
            <a:ext cx="7681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+ B)(A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AB + B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13462" y="4336681"/>
            <a:ext cx="112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33600" y="2159084"/>
            <a:ext cx="12496800" cy="136300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(a + b)(a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- ab + b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 =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 + ab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 – ab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baseline="30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            =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12878" y="5238708"/>
            <a:ext cx="11141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AB + B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- B</a:t>
            </a:r>
            <a:endParaRPr lang="en-US" sz="3600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20193749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 animBg="1"/>
      <p:bldP spid="10" grpId="0"/>
      <p:bldP spid="4" grpId="0"/>
      <p:bldP spid="20" grpId="0" animBg="1"/>
      <p:bldP spid="21" grpId="0"/>
      <p:bldP spid="24" grpId="0"/>
      <p:bldP spid="25" grpId="0"/>
      <p:bldP spid="1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5943667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50720" y="3108960"/>
            <a:ext cx="3048000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61942" y="798361"/>
            <a:ext cx="7254240" cy="74745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31619" y="2296915"/>
            <a:ext cx="3169920" cy="74745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7429" y="3130916"/>
            <a:ext cx="2049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x</a:t>
            </a:r>
            <a:r>
              <a:rPr lang="en-US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+ 8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3149138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(x +2)(x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2x + 4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554320" y="1658897"/>
            <a:ext cx="112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95658" y="1636261"/>
            <a:ext cx="7681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+ B)(A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AB + B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07429" y="3926206"/>
            <a:ext cx="2452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 27x</a:t>
            </a:r>
            <a:r>
              <a:rPr lang="en-US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79377" y="4021051"/>
            <a:ext cx="8829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(3x)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(3x + 1)[(3x)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3x.1 + 1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 + 1)(9x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3x + 1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07429" y="5405248"/>
            <a:ext cx="3878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(x</a:t>
            </a:r>
            <a:r>
              <a:rPr lang="en-US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+ 1)(x</a:t>
            </a:r>
            <a:r>
              <a:rPr lang="en-US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–x + 1)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21036" y="5441098"/>
            <a:ext cx="3622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+1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 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2019374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5" grpId="0"/>
      <p:bldP spid="4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9316" y="-3342"/>
            <a:ext cx="14874240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30244" y="2408816"/>
            <a:ext cx="2072640" cy="74745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1579881" y="768035"/>
            <a:ext cx="7254240" cy="74745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95400" y="1733895"/>
            <a:ext cx="776458" cy="54864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?3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70890" y="1684332"/>
            <a:ext cx="10430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(a - b)(a</a:t>
            </a:r>
            <a:r>
              <a:rPr lang="en-US" sz="36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ab + b</a:t>
            </a:r>
            <a:r>
              <a:rPr lang="en-US" sz="36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5486400"/>
            <a:ext cx="11734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00461" y="2406665"/>
            <a:ext cx="12496800" cy="136300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(a -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b)(a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ab + b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 =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 + ab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-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 – ab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- 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baseline="30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               = a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- b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86504" y="3790787"/>
            <a:ext cx="8457064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ý, ta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7586" y="4523097"/>
            <a:ext cx="7681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B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- B)(A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AB + B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476796" y="4523097"/>
            <a:ext cx="112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68147" y="6710541"/>
            <a:ext cx="776458" cy="54864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?4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55441" y="6639748"/>
            <a:ext cx="9265920" cy="74745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(7)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86504" y="5238708"/>
            <a:ext cx="11267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AB + B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600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+ B</a:t>
            </a:r>
            <a:endParaRPr lang="en-US" sz="3600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20193749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1" grpId="0" animBg="1"/>
      <p:bldP spid="4" grpId="0"/>
      <p:bldP spid="16" grpId="0"/>
      <p:bldP spid="17" grpId="0"/>
      <p:bldP spid="18" grpId="0"/>
      <p:bldP spid="19" grpId="0"/>
      <p:bldP spid="22" grpId="0" animBg="1"/>
      <p:bldP spid="23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490" y="95709"/>
            <a:ext cx="14630400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29541" y="828466"/>
            <a:ext cx="7254240" cy="74745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2121" y="2527773"/>
            <a:ext cx="2682240" cy="74745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40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152151" y="1764742"/>
            <a:ext cx="112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22121" y="3505200"/>
            <a:ext cx="3992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(x - 1)(x</a:t>
            </a:r>
            <a:r>
              <a:rPr lang="en-US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x + 1)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5000" y="3564178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98568" y="4337105"/>
            <a:ext cx="2705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 (8x</a:t>
            </a:r>
            <a:r>
              <a:rPr lang="en-US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14800" y="4405666"/>
            <a:ext cx="8455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(2x)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y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(2x – y)[(2x) 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+ 2x.y +y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(2x – y)(4x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+ 2xy + y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baseline="30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1714425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B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- B)(A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AB + B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6251556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14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1348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(x + 2)(x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2x + 4)</a:t>
            </a:r>
            <a:endParaRPr lang="en-US" sz="3600" baseline="30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4576210"/>
              </p:ext>
            </p:extLst>
          </p:nvPr>
        </p:nvGraphicFramePr>
        <p:xfrm>
          <a:off x="2209800" y="2057400"/>
          <a:ext cx="9753600" cy="2560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xmlns="" val="2733224139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xmlns="" val="33632609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3600" baseline="3000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6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+ 8</a:t>
                      </a:r>
                      <a:endParaRPr lang="en-US" sz="36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2209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3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8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6741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 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+ 2)</a:t>
                      </a:r>
                      <a:r>
                        <a:rPr lang="en-US" sz="3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2817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 – 2)</a:t>
                      </a:r>
                      <a:r>
                        <a:rPr lang="en-US" sz="3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510384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96400" y="2057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32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2423160" y="2829283"/>
            <a:ext cx="882396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8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phương của một hiệu:  (A – B)</a:t>
            </a:r>
            <a:r>
              <a:rPr lang="en-US" altLang="en-US" sz="288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altLang="en-US" sz="288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2AB + B</a:t>
            </a:r>
            <a:r>
              <a:rPr lang="en-US" altLang="en-US" sz="288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altLang="en-US" sz="288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2448482" y="3652243"/>
            <a:ext cx="8707198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80" b="1" i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Hiệu hai bình phương:       A</a:t>
            </a:r>
            <a:r>
              <a:rPr lang="en-US" altLang="en-US" sz="2880" b="1" i="1" baseline="30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</a:t>
            </a:r>
            <a:r>
              <a:rPr lang="en-US" altLang="en-US" sz="2880" b="1" i="1" baseline="30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+ B)(A – B) </a:t>
            </a: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2468880" y="1914883"/>
            <a:ext cx="886968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8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phương của </a:t>
            </a:r>
            <a:r>
              <a:rPr lang="en-US" altLang="en-US" sz="288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8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(A + B)</a:t>
            </a:r>
            <a:r>
              <a:rPr lang="en-US" altLang="en-US" sz="288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altLang="en-US" sz="288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+ 2AB + B</a:t>
            </a:r>
            <a:r>
              <a:rPr lang="en-US" altLang="en-US" sz="288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2377440" y="4475203"/>
            <a:ext cx="1004316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Lập phương </a:t>
            </a:r>
            <a:r>
              <a:rPr lang="en-US" altLang="en-US" sz="2880" b="1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8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8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tổng:  (A + B)</a:t>
            </a:r>
            <a:r>
              <a:rPr lang="en-US" altLang="en-US" sz="288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altLang="en-US" sz="288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+ 3A</a:t>
            </a:r>
            <a:r>
              <a:rPr lang="en-US" altLang="en-US" sz="288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+ 3AB</a:t>
            </a:r>
            <a:r>
              <a:rPr lang="en-US" altLang="en-US" sz="288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n-US" altLang="en-US" sz="288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2377440" y="5298163"/>
            <a:ext cx="1004316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Lập phương </a:t>
            </a:r>
            <a:r>
              <a:rPr lang="en-US" altLang="en-US" sz="2880" b="1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80" b="1" i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8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80" b="1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(A</a:t>
            </a:r>
            <a:r>
              <a:rPr lang="en-US" altLang="en-US" sz="288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altLang="en-US" sz="288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altLang="en-US" sz="2880" b="1" i="1" baseline="30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8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8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3A</a:t>
            </a:r>
            <a:r>
              <a:rPr lang="en-US" altLang="en-US" sz="2880" b="1" i="1" baseline="30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+ 3AB</a:t>
            </a:r>
            <a:r>
              <a:rPr lang="en-US" altLang="en-US" sz="2880" b="1" i="1" baseline="30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</a:t>
            </a:r>
            <a:r>
              <a:rPr lang="en-US" altLang="en-US" sz="2880" b="1" i="1" baseline="30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80" b="1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2377440" y="6212563"/>
            <a:ext cx="932688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8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Tổng hai lập phương:  A</a:t>
            </a:r>
            <a:r>
              <a:rPr lang="en-US" altLang="en-US" sz="288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8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n-US" altLang="en-US" sz="288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8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+ B)(A</a:t>
            </a:r>
            <a:r>
              <a:rPr lang="en-US" altLang="en-US" sz="288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AB + B</a:t>
            </a:r>
            <a:r>
              <a:rPr lang="en-US" altLang="en-US" sz="288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2377440" y="6944083"/>
            <a:ext cx="9068738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8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Hiệu hai lập phương:  A</a:t>
            </a:r>
            <a:r>
              <a:rPr lang="en-US" altLang="en-US" sz="288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8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</a:t>
            </a:r>
            <a:r>
              <a:rPr lang="en-US" altLang="en-US" sz="288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8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– B)(A</a:t>
            </a:r>
            <a:r>
              <a:rPr lang="en-US" altLang="en-US" sz="288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AB + B</a:t>
            </a:r>
            <a:r>
              <a:rPr lang="en-US" altLang="en-US" sz="288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8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06" name="Rectangle 27"/>
          <p:cNvSpPr>
            <a:spLocks noChangeArrowheads="1"/>
          </p:cNvSpPr>
          <p:nvPr/>
        </p:nvSpPr>
        <p:spPr bwMode="auto">
          <a:xfrm>
            <a:off x="3200400" y="1005840"/>
            <a:ext cx="8138160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36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 HẰNG ĐẲNG THỨC ĐÁNG NHỚ  </a:t>
            </a:r>
            <a:endParaRPr lang="en-US" altLang="en-US" sz="336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295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1" grpId="0"/>
      <p:bldP spid="12313" grpId="0"/>
      <p:bldP spid="12315" grpId="0"/>
      <p:bldP spid="12316" grpId="0"/>
      <p:bldP spid="12318" grpId="0"/>
      <p:bldP spid="12320" grpId="0"/>
      <p:bldP spid="123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00200" y="920391"/>
            <a:ext cx="6155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spcAft>
                <a:spcPts val="36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en-US" sz="3600" b="1" u="sng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30/</a:t>
            </a:r>
            <a:r>
              <a:rPr lang="en-US" sz="3600" b="1" u="sng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91887" y="3457684"/>
            <a:ext cx="18389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34808386"/>
              </p:ext>
            </p:extLst>
          </p:nvPr>
        </p:nvGraphicFramePr>
        <p:xfrm>
          <a:off x="1620982" y="1834797"/>
          <a:ext cx="4695824" cy="724831"/>
        </p:xfrm>
        <a:graphic>
          <a:graphicData uri="http://schemas.openxmlformats.org/presentationml/2006/ole">
            <p:oleObj spid="_x0000_s1046" name="Equation" r:id="rId3" imgW="1841500" imgH="228600" progId="Equation.DSMT4">
              <p:embed/>
            </p:oleObj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366517" y="283309"/>
            <a:ext cx="28135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u="sng" dirty="0">
              <a:solidFill>
                <a:srgbClr val="FF0000"/>
              </a:solidFill>
            </a:endParaRPr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1017198"/>
              </p:ext>
            </p:extLst>
          </p:nvPr>
        </p:nvGraphicFramePr>
        <p:xfrm>
          <a:off x="1589583" y="4249245"/>
          <a:ext cx="4695824" cy="724831"/>
        </p:xfrm>
        <a:graphic>
          <a:graphicData uri="http://schemas.openxmlformats.org/presentationml/2006/ole">
            <p:oleObj spid="_x0000_s1047" name="Equation" r:id="rId4" imgW="1841500" imgH="228600" progId="Equation.DSMT4">
              <p:embed/>
            </p:oleObj>
          </a:graphicData>
        </a:graphic>
      </p:graphicFrame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285407" y="4270313"/>
            <a:ext cx="78965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+ 3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– 54 – x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+ 27 – 54 – x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= -27</a:t>
            </a:r>
            <a:endParaRPr lang="en-US" sz="3600" u="sng" dirty="0">
              <a:solidFill>
                <a:srgbClr val="CC00CC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589583" y="2534354"/>
            <a:ext cx="98404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b, (2x +y)(4x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2xy + y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– (2x – y)(4x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+ 2xy + y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u="sng" dirty="0">
              <a:solidFill>
                <a:srgbClr val="0000FF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561874" y="5636939"/>
            <a:ext cx="98404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b, (2x +y)(4x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2xy + y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– (2x – y)(4x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+ 2xy + y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u="sng" dirty="0">
              <a:solidFill>
                <a:srgbClr val="0000FF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905000" y="6345968"/>
            <a:ext cx="984041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= (2x)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+ y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– [(2x)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– y 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] </a:t>
            </a:r>
          </a:p>
          <a:p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= 8x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+ y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– 8x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+ y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=  2y</a:t>
            </a:r>
            <a:r>
              <a:rPr lang="en-US" sz="3600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u="sng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0232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2639935"/>
              </p:ext>
            </p:extLst>
          </p:nvPr>
        </p:nvGraphicFramePr>
        <p:xfrm>
          <a:off x="2369127" y="1313437"/>
          <a:ext cx="5843498" cy="778252"/>
        </p:xfrm>
        <a:graphic>
          <a:graphicData uri="http://schemas.openxmlformats.org/presentationml/2006/ole">
            <p:oleObj spid="_x0000_s2064" name="Equation" r:id="rId3" imgW="1816100" imgH="2286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356324"/>
            <a:ext cx="80746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u="sng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31a/</a:t>
            </a:r>
            <a:r>
              <a:rPr lang="en-US" sz="3600" b="1" u="sng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600" b="1" u="sng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2209800"/>
            <a:ext cx="13194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1290580" y="3955791"/>
            <a:ext cx="91488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đpcm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12865633"/>
              </p:ext>
            </p:extLst>
          </p:nvPr>
        </p:nvGraphicFramePr>
        <p:xfrm>
          <a:off x="2224413" y="3904029"/>
          <a:ext cx="5842636" cy="779144"/>
        </p:xfrm>
        <a:graphic>
          <a:graphicData uri="http://schemas.openxmlformats.org/presentationml/2006/ole">
            <p:oleObj spid="_x0000_s2065" name="Equation" r:id="rId4" imgW="1816100" imgH="22860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224413" y="2230754"/>
            <a:ext cx="100437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VP = (a + b)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3ab(a + b) 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= a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+ 3a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 + 3ab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3a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 – 3ab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= a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= VT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207" y="4993932"/>
            <a:ext cx="122723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36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36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a.b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 6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 + b = -5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29603" y="5800932"/>
            <a:ext cx="105966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a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(a + b)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– 3ab(a + 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= (-5)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3.6.(-5) 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= -125 + 90 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= -35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91606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955</Words>
  <Application>Microsoft Office PowerPoint</Application>
  <PresentationFormat>Custom</PresentationFormat>
  <Paragraphs>101</Paragraphs>
  <Slides>10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andongnhi.violet.vn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Kinh kha</dc:creator>
  <cp:lastModifiedBy>Admin</cp:lastModifiedBy>
  <cp:revision>109</cp:revision>
  <dcterms:created xsi:type="dcterms:W3CDTF">2014-07-11T10:00:44Z</dcterms:created>
  <dcterms:modified xsi:type="dcterms:W3CDTF">2021-09-26T21:47:17Z</dcterms:modified>
</cp:coreProperties>
</file>