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75" r:id="rId3"/>
    <p:sldId id="258" r:id="rId4"/>
    <p:sldId id="276" r:id="rId5"/>
    <p:sldId id="268" r:id="rId6"/>
    <p:sldId id="269" r:id="rId7"/>
    <p:sldId id="273" r:id="rId8"/>
    <p:sldId id="264" r:id="rId9"/>
    <p:sldId id="274" r:id="rId10"/>
    <p:sldId id="272" r:id="rId11"/>
    <p:sldId id="261" r:id="rId12"/>
    <p:sldId id="270" r:id="rId13"/>
    <p:sldId id="267" r:id="rId14"/>
    <p:sldId id="27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0000"/>
    <a:srgbClr val="2C4D76"/>
    <a:srgbClr val="3F6EA7"/>
    <a:srgbClr val="0069B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19.wmf"/><Relationship Id="rId7" Type="http://schemas.openxmlformats.org/officeDocument/2006/relationships/image" Target="../media/image23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6" Type="http://schemas.openxmlformats.org/officeDocument/2006/relationships/image" Target="../media/image22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Relationship Id="rId9" Type="http://schemas.openxmlformats.org/officeDocument/2006/relationships/image" Target="../media/image2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CDEDF-2D29-417D-AE4A-49FB0EE62C7A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C389-7CEE-4580-AA23-2E74C2AD5F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74668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CDEDF-2D29-417D-AE4A-49FB0EE62C7A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C389-7CEE-4580-AA23-2E74C2AD5F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25956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CDEDF-2D29-417D-AE4A-49FB0EE62C7A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C389-7CEE-4580-AA23-2E74C2AD5F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352394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A5749FE-4058-4482-85D2-421DAB67E3C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43595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CDEDF-2D29-417D-AE4A-49FB0EE62C7A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C389-7CEE-4580-AA23-2E74C2AD5F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06753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CDEDF-2D29-417D-AE4A-49FB0EE62C7A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C389-7CEE-4580-AA23-2E74C2AD5F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88981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CDEDF-2D29-417D-AE4A-49FB0EE62C7A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C389-7CEE-4580-AA23-2E74C2AD5F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6804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CDEDF-2D29-417D-AE4A-49FB0EE62C7A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C389-7CEE-4580-AA23-2E74C2AD5F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26313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CDEDF-2D29-417D-AE4A-49FB0EE62C7A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C389-7CEE-4580-AA23-2E74C2AD5F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72079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CDEDF-2D29-417D-AE4A-49FB0EE62C7A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C389-7CEE-4580-AA23-2E74C2AD5F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2643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CDEDF-2D29-417D-AE4A-49FB0EE62C7A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C389-7CEE-4580-AA23-2E74C2AD5F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37926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BCDEDF-2D29-417D-AE4A-49FB0EE62C7A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06C389-7CEE-4580-AA23-2E74C2AD5F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0809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BCDEDF-2D29-417D-AE4A-49FB0EE62C7A}" type="datetimeFigureOut">
              <a:rPr lang="en-US" smtClean="0"/>
              <a:pPr/>
              <a:t>10/13/2019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06C389-7CEE-4580-AA23-2E74C2AD5F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40534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THCS%20MINH%20TAN\Desktop\giao%20an%20day\nhac\Ngoc%20Linh%20-%20Bui%20Phan.mp3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7.bin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5.bin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4.bin"/><Relationship Id="rId10" Type="http://schemas.openxmlformats.org/officeDocument/2006/relationships/oleObject" Target="../embeddings/oleObject19.bin"/><Relationship Id="rId4" Type="http://schemas.openxmlformats.org/officeDocument/2006/relationships/oleObject" Target="../embeddings/oleObject13.bin"/><Relationship Id="rId9" Type="http://schemas.openxmlformats.org/officeDocument/2006/relationships/oleObject" Target="../embeddings/oleObject18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9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1.bin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88" name="AutoShape 32"/>
          <p:cNvSpPr>
            <a:spLocks noChangeArrowheads="1"/>
          </p:cNvSpPr>
          <p:nvPr/>
        </p:nvSpPr>
        <p:spPr bwMode="auto">
          <a:xfrm>
            <a:off x="6781800" y="2514600"/>
            <a:ext cx="4572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7" name="AutoShape 31"/>
          <p:cNvSpPr>
            <a:spLocks noChangeArrowheads="1"/>
          </p:cNvSpPr>
          <p:nvPr/>
        </p:nvSpPr>
        <p:spPr bwMode="auto">
          <a:xfrm>
            <a:off x="5791200" y="1981200"/>
            <a:ext cx="4572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6" name="AutoShape 30"/>
          <p:cNvSpPr>
            <a:spLocks noChangeArrowheads="1"/>
          </p:cNvSpPr>
          <p:nvPr/>
        </p:nvSpPr>
        <p:spPr bwMode="auto">
          <a:xfrm>
            <a:off x="4724400" y="1752600"/>
            <a:ext cx="4572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5" name="AutoShape 29"/>
          <p:cNvSpPr>
            <a:spLocks noChangeArrowheads="1"/>
          </p:cNvSpPr>
          <p:nvPr/>
        </p:nvSpPr>
        <p:spPr bwMode="auto">
          <a:xfrm>
            <a:off x="3733800" y="1828800"/>
            <a:ext cx="4572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4" name="AutoShape 28"/>
          <p:cNvSpPr>
            <a:spLocks noChangeArrowheads="1"/>
          </p:cNvSpPr>
          <p:nvPr/>
        </p:nvSpPr>
        <p:spPr bwMode="auto">
          <a:xfrm>
            <a:off x="2819400" y="2057400"/>
            <a:ext cx="4572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3" name="AutoShape 27"/>
          <p:cNvSpPr>
            <a:spLocks noChangeArrowheads="1"/>
          </p:cNvSpPr>
          <p:nvPr/>
        </p:nvSpPr>
        <p:spPr bwMode="auto">
          <a:xfrm>
            <a:off x="1981200" y="2514600"/>
            <a:ext cx="4572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0" name="AutoShape 24"/>
          <p:cNvSpPr>
            <a:spLocks noChangeArrowheads="1"/>
          </p:cNvSpPr>
          <p:nvPr/>
        </p:nvSpPr>
        <p:spPr bwMode="auto">
          <a:xfrm>
            <a:off x="381000" y="1676400"/>
            <a:ext cx="4572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7" name="AutoShape 21"/>
          <p:cNvSpPr>
            <a:spLocks noChangeArrowheads="1"/>
          </p:cNvSpPr>
          <p:nvPr/>
        </p:nvSpPr>
        <p:spPr bwMode="auto">
          <a:xfrm>
            <a:off x="1295400" y="914400"/>
            <a:ext cx="4572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81" name="AutoShape 25"/>
          <p:cNvSpPr>
            <a:spLocks noChangeArrowheads="1"/>
          </p:cNvSpPr>
          <p:nvPr/>
        </p:nvSpPr>
        <p:spPr bwMode="auto">
          <a:xfrm>
            <a:off x="7772400" y="1676400"/>
            <a:ext cx="4572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6" name="AutoShape 20"/>
          <p:cNvSpPr>
            <a:spLocks noChangeArrowheads="1"/>
          </p:cNvSpPr>
          <p:nvPr/>
        </p:nvSpPr>
        <p:spPr bwMode="auto">
          <a:xfrm>
            <a:off x="6858000" y="838200"/>
            <a:ext cx="4572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5" name="AutoShape 19"/>
          <p:cNvSpPr>
            <a:spLocks noChangeArrowheads="1"/>
          </p:cNvSpPr>
          <p:nvPr/>
        </p:nvSpPr>
        <p:spPr bwMode="auto">
          <a:xfrm>
            <a:off x="4038600" y="0"/>
            <a:ext cx="4572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9" name="AutoShape 23"/>
          <p:cNvSpPr>
            <a:spLocks noChangeArrowheads="1"/>
          </p:cNvSpPr>
          <p:nvPr/>
        </p:nvSpPr>
        <p:spPr bwMode="auto">
          <a:xfrm>
            <a:off x="5486400" y="228600"/>
            <a:ext cx="4572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478" name="AutoShape 22"/>
          <p:cNvSpPr>
            <a:spLocks noChangeArrowheads="1"/>
          </p:cNvSpPr>
          <p:nvPr/>
        </p:nvSpPr>
        <p:spPr bwMode="auto">
          <a:xfrm>
            <a:off x="2438400" y="304800"/>
            <a:ext cx="457200" cy="685800"/>
          </a:xfrm>
          <a:prstGeom prst="irregularSeal1">
            <a:avLst/>
          </a:prstGeom>
          <a:gradFill rotWithShape="1">
            <a:gsLst>
              <a:gs pos="0">
                <a:srgbClr val="FF0000"/>
              </a:gs>
              <a:gs pos="100000">
                <a:srgbClr val="1907FD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9471" name="Picture 15" descr="20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429000"/>
            <a:ext cx="5105400" cy="4244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9470" name="Picture 14" descr="202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1066800"/>
            <a:ext cx="7086600" cy="538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9458" name="WordArt 2"/>
          <p:cNvSpPr>
            <a:spLocks noChangeArrowheads="1" noChangeShapeType="1" noTextEdit="1"/>
          </p:cNvSpPr>
          <p:nvPr/>
        </p:nvSpPr>
        <p:spPr bwMode="auto">
          <a:xfrm>
            <a:off x="1447800" y="533400"/>
            <a:ext cx="6324600" cy="23622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 xmlns="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1"/>
                </a:gradFill>
                <a:latin typeface=".VnArial"/>
              </a:rPr>
              <a:t>NhiÖt liÖt chµo mõng</a:t>
            </a:r>
          </a:p>
        </p:txBody>
      </p:sp>
      <p:pic>
        <p:nvPicPr>
          <p:cNvPr id="19459" name="Picture 3" descr="DAISI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6324600"/>
            <a:ext cx="1905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0" name="Picture 4" descr="DAISI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324600"/>
            <a:ext cx="19812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1" name="Picture 5" descr="DAISI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19200" y="6324600"/>
            <a:ext cx="2057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2" name="Picture 6" descr="DAISI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91200" y="6324600"/>
            <a:ext cx="2057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762000" y="2743200"/>
            <a:ext cx="74676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4800" b="1" err="1" smtClean="0">
                <a:solidFill>
                  <a:srgbClr val="FF0000"/>
                </a:solidFill>
                <a:latin typeface=".VnArial" pitchFamily="34" charset="0"/>
              </a:rPr>
              <a:t>Quý</a:t>
            </a:r>
            <a:r>
              <a:rPr lang="en-US" sz="4800" b="1" smtClean="0">
                <a:solidFill>
                  <a:srgbClr val="FF0000"/>
                </a:solidFill>
                <a:latin typeface=".VnArial" pitchFamily="34" charset="0"/>
              </a:rPr>
              <a:t> </a:t>
            </a:r>
            <a:r>
              <a:rPr lang="en-US" sz="4800" b="1" err="1">
                <a:solidFill>
                  <a:srgbClr val="FF0000"/>
                </a:solidFill>
                <a:latin typeface=".VnArial" pitchFamily="34" charset="0"/>
              </a:rPr>
              <a:t>thÇy</a:t>
            </a:r>
            <a:r>
              <a:rPr lang="en-US" sz="4800" b="1">
                <a:solidFill>
                  <a:srgbClr val="FF0000"/>
                </a:solidFill>
                <a:latin typeface=".VnArial" pitchFamily="34" charset="0"/>
              </a:rPr>
              <a:t> c« </a:t>
            </a:r>
            <a:r>
              <a:rPr lang="en-US" sz="4800" b="1" err="1">
                <a:solidFill>
                  <a:srgbClr val="FF0000"/>
                </a:solidFill>
                <a:latin typeface=".VnArial" pitchFamily="34" charset="0"/>
              </a:rPr>
              <a:t>gi¸o</a:t>
            </a:r>
            <a:r>
              <a:rPr lang="en-US" sz="4800" b="1">
                <a:solidFill>
                  <a:srgbClr val="FF0000"/>
                </a:solidFill>
                <a:latin typeface=".VnArial" pitchFamily="34" charset="0"/>
              </a:rPr>
              <a:t> </a:t>
            </a:r>
            <a:r>
              <a:rPr lang="en-US" sz="4800" b="1" err="1">
                <a:solidFill>
                  <a:srgbClr val="FF0000"/>
                </a:solidFill>
                <a:latin typeface=".VnArial" pitchFamily="34" charset="0"/>
              </a:rPr>
              <a:t>vÒ</a:t>
            </a:r>
            <a:r>
              <a:rPr lang="en-US" sz="4800" b="1">
                <a:solidFill>
                  <a:srgbClr val="FF0000"/>
                </a:solidFill>
                <a:latin typeface=".VnArial" pitchFamily="34" charset="0"/>
              </a:rPr>
              <a:t> </a:t>
            </a:r>
            <a:r>
              <a:rPr lang="en-US" sz="4800" b="1" err="1">
                <a:solidFill>
                  <a:srgbClr val="FF0000"/>
                </a:solidFill>
                <a:latin typeface=".VnArial" pitchFamily="34" charset="0"/>
              </a:rPr>
              <a:t>dù</a:t>
            </a:r>
            <a:r>
              <a:rPr lang="en-US" sz="4800" b="1">
                <a:solidFill>
                  <a:srgbClr val="FF0000"/>
                </a:solidFill>
                <a:latin typeface=".VnArial" pitchFamily="34" charset="0"/>
              </a:rPr>
              <a:t> </a:t>
            </a:r>
          </a:p>
          <a:p>
            <a:pPr algn="ctr"/>
            <a:r>
              <a:rPr lang="en-US" sz="4800" b="1" err="1">
                <a:solidFill>
                  <a:srgbClr val="FF0000"/>
                </a:solidFill>
                <a:latin typeface=".VnArial" pitchFamily="34" charset="0"/>
              </a:rPr>
              <a:t>tiÕt</a:t>
            </a:r>
            <a:r>
              <a:rPr lang="en-US" sz="4800" b="1">
                <a:solidFill>
                  <a:srgbClr val="FF0000"/>
                </a:solidFill>
                <a:latin typeface=".VnArial" pitchFamily="34" charset="0"/>
              </a:rPr>
              <a:t> </a:t>
            </a:r>
            <a:r>
              <a:rPr lang="en-US" sz="4800" b="1" err="1">
                <a:solidFill>
                  <a:srgbClr val="FF0000"/>
                </a:solidFill>
                <a:latin typeface=".VnArial" pitchFamily="34" charset="0"/>
              </a:rPr>
              <a:t>häc</a:t>
            </a:r>
            <a:r>
              <a:rPr lang="en-US" sz="4800" b="1">
                <a:solidFill>
                  <a:srgbClr val="FF0000"/>
                </a:solidFill>
                <a:latin typeface=".VnArial" pitchFamily="34" charset="0"/>
              </a:rPr>
              <a:t> </a:t>
            </a:r>
            <a:r>
              <a:rPr lang="en-US" sz="4800" b="1" err="1">
                <a:solidFill>
                  <a:srgbClr val="FF0000"/>
                </a:solidFill>
                <a:latin typeface=".VnArial" pitchFamily="34" charset="0"/>
              </a:rPr>
              <a:t>h«m</a:t>
            </a:r>
            <a:r>
              <a:rPr lang="en-US" sz="4800" b="1">
                <a:solidFill>
                  <a:srgbClr val="FF0000"/>
                </a:solidFill>
                <a:latin typeface=".VnArial" pitchFamily="34" charset="0"/>
              </a:rPr>
              <a:t> nay</a:t>
            </a:r>
          </a:p>
        </p:txBody>
      </p:sp>
      <p:pic>
        <p:nvPicPr>
          <p:cNvPr id="19466" name="Picture 10" descr="DAISI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5800" y="6324600"/>
            <a:ext cx="2057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67" name="Picture 11" descr="DAISIE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19400" y="6324600"/>
            <a:ext cx="2057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8" name="Text Box 12"/>
          <p:cNvSpPr txBox="1">
            <a:spLocks noChangeArrowheads="1"/>
          </p:cNvSpPr>
          <p:nvPr/>
        </p:nvSpPr>
        <p:spPr bwMode="auto">
          <a:xfrm>
            <a:off x="3048000" y="4879541"/>
            <a:ext cx="244532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err="1" smtClean="0">
                <a:latin typeface=".VnArial" pitchFamily="34" charset="0"/>
              </a:rPr>
              <a:t>Líp</a:t>
            </a:r>
            <a:r>
              <a:rPr lang="en-US" sz="3600" b="1" dirty="0" smtClean="0">
                <a:latin typeface=".VnArial" pitchFamily="34" charset="0"/>
              </a:rPr>
              <a:t> </a:t>
            </a:r>
            <a:r>
              <a:rPr lang="en-US" sz="3600" b="1" dirty="0" err="1" smtClean="0">
                <a:latin typeface=".VnArial" pitchFamily="34" charset="0"/>
              </a:rPr>
              <a:t>8a3</a:t>
            </a:r>
            <a:r>
              <a:rPr lang="en-US" sz="3600" b="1" dirty="0" smtClean="0">
                <a:latin typeface=".VnArial" pitchFamily="34" charset="0"/>
              </a:rPr>
              <a:t> </a:t>
            </a:r>
            <a:endParaRPr lang="vi-VN" sz="3600" b="1" dirty="0">
              <a:latin typeface=".VnArial" pitchFamily="34" charset="0"/>
            </a:endParaRPr>
          </a:p>
        </p:txBody>
      </p:sp>
      <p:pic>
        <p:nvPicPr>
          <p:cNvPr id="19500" name="Ngoc Linh - Bui Phan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686800" y="5943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12121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0" fill="hold"/>
                                        <p:tgtEl>
                                          <p:spTgt spid="194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0" fill="hold"/>
                                        <p:tgtEl>
                                          <p:spTgt spid="194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0" fill="hold"/>
                                        <p:tgtEl>
                                          <p:spTgt spid="194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0" fill="hold"/>
                                        <p:tgtEl>
                                          <p:spTgt spid="194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0" fill="hold"/>
                                        <p:tgtEl>
                                          <p:spTgt spid="194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0" fill="hold"/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0" fill="hold"/>
                                        <p:tgtEl>
                                          <p:spTgt spid="194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194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0" fill="hold"/>
                                        <p:tgtEl>
                                          <p:spTgt spid="194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0" fill="hold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0" fill="hold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0" fill="hold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0" fill="hold"/>
                                        <p:tgtEl>
                                          <p:spTgt spid="194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0" fill="hold"/>
                                        <p:tgtEl>
                                          <p:spTgt spid="19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3000" fill="hold"/>
                                        <p:tgtEl>
                                          <p:spTgt spid="194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3000" fill="hold"/>
                                        <p:tgtEl>
                                          <p:spTgt spid="194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000" fill="hold"/>
                                        <p:tgtEl>
                                          <p:spTgt spid="194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3000" fill="hold"/>
                                        <p:tgtEl>
                                          <p:spTgt spid="194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3000" fill="hold"/>
                                        <p:tgtEl>
                                          <p:spTgt spid="194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000" fill="hold"/>
                                        <p:tgtEl>
                                          <p:spTgt spid="194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3000" fill="hold"/>
                                        <p:tgtEl>
                                          <p:spTgt spid="194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000" fill="hold"/>
                                        <p:tgtEl>
                                          <p:spTgt spid="194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3000" fill="hold"/>
                                        <p:tgtEl>
                                          <p:spTgt spid="194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3000" fill="hold"/>
                                        <p:tgtEl>
                                          <p:spTgt spid="194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3000" fill="hold"/>
                                        <p:tgtEl>
                                          <p:spTgt spid="19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3000" fill="hold"/>
                                        <p:tgtEl>
                                          <p:spTgt spid="19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3000" fill="hold"/>
                                        <p:tgtEl>
                                          <p:spTgt spid="194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3000" fill="hold"/>
                                        <p:tgtEl>
                                          <p:spTgt spid="194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3000" fill="hold"/>
                                        <p:tgtEl>
                                          <p:spTgt spid="194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000" fill="hold"/>
                                        <p:tgtEl>
                                          <p:spTgt spid="194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3000" fill="hold"/>
                                        <p:tgtEl>
                                          <p:spTgt spid="194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000" fill="hold"/>
                                        <p:tgtEl>
                                          <p:spTgt spid="194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000" fill="hold"/>
                                        <p:tgtEl>
                                          <p:spTgt spid="19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3000" fill="hold"/>
                                        <p:tgtEl>
                                          <p:spTgt spid="19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23" presetClass="entr" presetSubtype="528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3000" fill="hold"/>
                                        <p:tgtEl>
                                          <p:spTgt spid="194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3000" fill="hold"/>
                                        <p:tgtEl>
                                          <p:spTgt spid="194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000" fill="hold"/>
                                        <p:tgtEl>
                                          <p:spTgt spid="194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000" fill="hold"/>
                                        <p:tgtEl>
                                          <p:spTgt spid="194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2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20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2000"/>
                                        <p:tgtEl>
                                          <p:spTgt spid="19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9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00" presetID="31" presetClass="entr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20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1946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2000"/>
                                        <p:tgtEl>
                                          <p:spTgt spid="19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07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8" dur="200273" fill="hold"/>
                                        <p:tgtEl>
                                          <p:spTgt spid="1950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0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9500"/>
                </p:tgtEl>
              </p:cMediaNode>
            </p:audio>
          </p:childTnLst>
        </p:cTn>
      </p:par>
    </p:tnLst>
    <p:bldLst>
      <p:bldP spid="19488" grpId="0" animBg="1"/>
      <p:bldP spid="19487" grpId="0" animBg="1"/>
      <p:bldP spid="19486" grpId="0" animBg="1"/>
      <p:bldP spid="19485" grpId="0" animBg="1"/>
      <p:bldP spid="19484" grpId="0" animBg="1"/>
      <p:bldP spid="19483" grpId="0" animBg="1"/>
      <p:bldP spid="19480" grpId="0" animBg="1"/>
      <p:bldP spid="19477" grpId="0" animBg="1"/>
      <p:bldP spid="19481" grpId="0" animBg="1"/>
      <p:bldP spid="19476" grpId="0" animBg="1"/>
      <p:bldP spid="19475" grpId="0" animBg="1"/>
      <p:bldP spid="19479" grpId="0" animBg="1"/>
      <p:bldP spid="19478" grpId="0" animBg="1"/>
      <p:bldP spid="19458" grpId="0" animBg="1"/>
      <p:bldP spid="19463" grpId="0"/>
      <p:bldP spid="19468" grpId="0"/>
      <p:bldP spid="19468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1851307"/>
            <a:ext cx="2667000" cy="655638"/>
          </a:xfrm>
        </p:spPr>
        <p:txBody>
          <a:bodyPr>
            <a:no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b="1" u="sng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2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81025" y="2358748"/>
            <a:ext cx="8229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err="1" smtClean="0">
                <a:solidFill>
                  <a:srgbClr val="FF3300"/>
                </a:solidFill>
                <a:latin typeface="Times New Roman" pitchFamily="18" charset="0"/>
              </a:rPr>
              <a:t>Đây</a:t>
            </a:r>
            <a:r>
              <a:rPr lang="en-US" sz="2800" b="1" i="1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b="1" i="1" err="1" smtClean="0">
                <a:solidFill>
                  <a:srgbClr val="FF3300"/>
                </a:solidFill>
                <a:latin typeface="Times New Roman" pitchFamily="18" charset="0"/>
              </a:rPr>
              <a:t>là</a:t>
            </a:r>
            <a:r>
              <a:rPr lang="en-US" sz="2800" b="1" i="1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b="1" i="1" err="1" smtClean="0">
                <a:solidFill>
                  <a:srgbClr val="FF3300"/>
                </a:solidFill>
                <a:latin typeface="Times New Roman" pitchFamily="18" charset="0"/>
              </a:rPr>
              <a:t>câu</a:t>
            </a:r>
            <a:r>
              <a:rPr lang="en-US" sz="2800" b="1" i="1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b="1" i="1" err="1" smtClean="0">
                <a:solidFill>
                  <a:srgbClr val="FF3300"/>
                </a:solidFill>
                <a:latin typeface="Times New Roman" pitchFamily="18" charset="0"/>
              </a:rPr>
              <a:t>khẩu</a:t>
            </a:r>
            <a:r>
              <a:rPr lang="en-US" sz="2800" b="1" i="1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b="1" i="1" err="1" smtClean="0">
                <a:solidFill>
                  <a:srgbClr val="FF3300"/>
                </a:solidFill>
                <a:latin typeface="Times New Roman" pitchFamily="18" charset="0"/>
              </a:rPr>
              <a:t>hiệu</a:t>
            </a:r>
            <a:r>
              <a:rPr lang="en-US" sz="2800" b="1" i="1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b="1" i="1" err="1" smtClean="0">
                <a:solidFill>
                  <a:srgbClr val="FF3300"/>
                </a:solidFill>
                <a:latin typeface="Times New Roman" pitchFamily="18" charset="0"/>
              </a:rPr>
              <a:t>quen</a:t>
            </a:r>
            <a:r>
              <a:rPr lang="en-US" sz="2800" b="1" i="1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b="1" i="1" err="1" smtClean="0">
                <a:solidFill>
                  <a:srgbClr val="FF3300"/>
                </a:solidFill>
                <a:latin typeface="Times New Roman" pitchFamily="18" charset="0"/>
              </a:rPr>
              <a:t>thuộc</a:t>
            </a:r>
            <a:r>
              <a:rPr lang="en-US" sz="2800" b="1" i="1" smtClean="0">
                <a:solidFill>
                  <a:srgbClr val="FF3300"/>
                </a:solidFill>
                <a:latin typeface="Times New Roman" pitchFamily="18" charset="0"/>
              </a:rPr>
              <a:t>. </a:t>
            </a:r>
            <a:r>
              <a:rPr lang="en-US" sz="2800" b="1" i="1" err="1" smtClean="0">
                <a:solidFill>
                  <a:srgbClr val="FF3300"/>
                </a:solidFill>
                <a:latin typeface="Times New Roman" pitchFamily="18" charset="0"/>
              </a:rPr>
              <a:t>Em</a:t>
            </a:r>
            <a:r>
              <a:rPr lang="en-US" sz="2800" b="1" i="1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b="1" i="1" err="1" smtClean="0">
                <a:solidFill>
                  <a:srgbClr val="FF3300"/>
                </a:solidFill>
                <a:latin typeface="Times New Roman" pitchFamily="18" charset="0"/>
              </a:rPr>
              <a:t>hãy</a:t>
            </a:r>
            <a:r>
              <a:rPr lang="en-US" sz="2800" b="1" i="1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b="1" i="1" err="1" smtClean="0">
                <a:solidFill>
                  <a:srgbClr val="FF3300"/>
                </a:solidFill>
                <a:latin typeface="Times New Roman" pitchFamily="18" charset="0"/>
              </a:rPr>
              <a:t>trả</a:t>
            </a:r>
            <a:r>
              <a:rPr lang="en-US" sz="2800" b="1" i="1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b="1" i="1" err="1" smtClean="0">
                <a:solidFill>
                  <a:srgbClr val="FF3300"/>
                </a:solidFill>
                <a:latin typeface="Times New Roman" pitchFamily="18" charset="0"/>
              </a:rPr>
              <a:t>lời</a:t>
            </a:r>
            <a:r>
              <a:rPr lang="en-US" sz="2800" b="1" i="1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b="1" i="1" err="1" smtClean="0">
                <a:solidFill>
                  <a:srgbClr val="FF3300"/>
                </a:solidFill>
                <a:latin typeface="Times New Roman" pitchFamily="18" charset="0"/>
              </a:rPr>
              <a:t>xem</a:t>
            </a:r>
            <a:r>
              <a:rPr lang="en-US" sz="2800" b="1" i="1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b="1" i="1" err="1" smtClean="0">
                <a:solidFill>
                  <a:srgbClr val="FF3300"/>
                </a:solidFill>
                <a:latin typeface="Times New Roman" pitchFamily="18" charset="0"/>
              </a:rPr>
              <a:t>câu</a:t>
            </a:r>
            <a:r>
              <a:rPr lang="en-US" sz="2800" b="1" i="1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b="1" i="1" err="1" smtClean="0">
                <a:solidFill>
                  <a:srgbClr val="FF3300"/>
                </a:solidFill>
                <a:latin typeface="Times New Roman" pitchFamily="18" charset="0"/>
              </a:rPr>
              <a:t>khẩu</a:t>
            </a:r>
            <a:r>
              <a:rPr lang="en-US" sz="2800" b="1" i="1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b="1" i="1" err="1" smtClean="0">
                <a:solidFill>
                  <a:srgbClr val="FF3300"/>
                </a:solidFill>
                <a:latin typeface="Times New Roman" pitchFamily="18" charset="0"/>
              </a:rPr>
              <a:t>hiệu</a:t>
            </a:r>
            <a:r>
              <a:rPr lang="en-US" sz="2800" b="1" i="1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b="1" i="1" err="1" smtClean="0">
                <a:solidFill>
                  <a:srgbClr val="FF3300"/>
                </a:solidFill>
                <a:latin typeface="Times New Roman" pitchFamily="18" charset="0"/>
              </a:rPr>
              <a:t>đó</a:t>
            </a:r>
            <a:r>
              <a:rPr lang="en-US" sz="2800" b="1" i="1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b="1" i="1" err="1" smtClean="0">
                <a:solidFill>
                  <a:srgbClr val="FF3300"/>
                </a:solidFill>
                <a:latin typeface="Times New Roman" pitchFamily="18" charset="0"/>
              </a:rPr>
              <a:t>là</a:t>
            </a:r>
            <a:r>
              <a:rPr lang="en-US" sz="2800" b="1" i="1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2800" b="1" i="1" err="1" smtClean="0">
                <a:solidFill>
                  <a:srgbClr val="FF3300"/>
                </a:solidFill>
                <a:latin typeface="Times New Roman" pitchFamily="18" charset="0"/>
              </a:rPr>
              <a:t>gì</a:t>
            </a:r>
            <a:r>
              <a:rPr lang="en-US" sz="2800" b="1" i="1" smtClean="0">
                <a:solidFill>
                  <a:srgbClr val="FF3300"/>
                </a:solidFill>
                <a:latin typeface="Times New Roman" pitchFamily="18" charset="0"/>
              </a:rPr>
              <a:t>? </a:t>
            </a:r>
            <a:endParaRPr lang="en-US" sz="2800" b="1" i="1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3389055"/>
            <a:ext cx="8244565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3200" u="sng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u="sng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3200" u="sng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i="1" smtClean="0">
                <a:latin typeface="Times New Roman" pitchFamily="18" charset="0"/>
                <a:cs typeface="Times New Roman" pitchFamily="18" charset="0"/>
              </a:rPr>
              <a:t>     Điền </a:t>
            </a:r>
            <a:r>
              <a:rPr lang="en-US" sz="3200" i="1" err="1" smtClean="0">
                <a:latin typeface="Times New Roman" pitchFamily="18" charset="0"/>
                <a:cs typeface="Times New Roman" pitchFamily="18" charset="0"/>
              </a:rPr>
              <a:t>đa</a:t>
            </a:r>
            <a:r>
              <a:rPr lang="en-US" sz="32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2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2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i="1" smtClean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200" i="1" err="1" smtClean="0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2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200" i="1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2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err="1" smtClean="0"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200" i="1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i="1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err="1" smtClean="0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i="1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i="1" err="1" smtClean="0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err="1" smtClean="0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sz="32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err="1" smtClean="0"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32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err="1" smtClean="0">
                <a:latin typeface="Times New Roman" pitchFamily="18" charset="0"/>
                <a:cs typeface="Times New Roman" pitchFamily="18" charset="0"/>
              </a:rPr>
              <a:t>đa</a:t>
            </a:r>
            <a:endParaRPr lang="en-US" sz="3200" i="1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err="1" smtClean="0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i="1" smtClean="0">
                <a:latin typeface="Times New Roman" pitchFamily="18" charset="0"/>
                <a:cs typeface="Times New Roman" pitchFamily="18" charset="0"/>
              </a:rPr>
              <a:t> ô ở </a:t>
            </a:r>
            <a:r>
              <a:rPr lang="en-US" sz="3200" i="1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32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err="1" smtClean="0"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2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32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i="1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200" i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err="1" smtClean="0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err="1" smtClean="0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err="1" smtClean="0"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2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err="1" smtClean="0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2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2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err="1" smtClean="0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err="1" smtClean="0"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sz="32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err="1" smtClean="0"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200" i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i="1" err="1" smtClean="0"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200" i="1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304800" y="685800"/>
            <a:ext cx="4114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smtClean="0">
                <a:solidFill>
                  <a:srgbClr val="002060"/>
                </a:solidFill>
                <a:latin typeface="Times New Roman" pitchFamily="18" charset="0"/>
              </a:rPr>
              <a:t>2. </a:t>
            </a:r>
            <a:r>
              <a:rPr lang="en-US" sz="3200" b="1" u="sng" smtClean="0">
                <a:solidFill>
                  <a:srgbClr val="002060"/>
                </a:solidFill>
                <a:latin typeface="Times New Roman" pitchFamily="18" charset="0"/>
              </a:rPr>
              <a:t>Áp dụng</a:t>
            </a:r>
            <a:r>
              <a:rPr lang="en-US" sz="3200" b="1" smtClean="0">
                <a:solidFill>
                  <a:srgbClr val="002060"/>
                </a:solidFill>
                <a:latin typeface="Times New Roman" pitchFamily="18" charset="0"/>
              </a:rPr>
              <a:t>: </a:t>
            </a:r>
            <a:endParaRPr lang="en-US" sz="3200" b="1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1266532"/>
            <a:ext cx="23765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u="sng">
                <a:solidFill>
                  <a:srgbClr val="FF0000"/>
                </a:solidFill>
                <a:latin typeface="Times New Roman" pitchFamily="18" charset="0"/>
              </a:rPr>
              <a:t>?3/sgk/tr 26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</a:rPr>
              <a:t>:</a:t>
            </a:r>
            <a:endParaRPr lang="en-US" sz="32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0" y="152400"/>
            <a:ext cx="9144000" cy="553998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chemeClr val="bg1"/>
              </a:gs>
              <a:gs pos="100000">
                <a:srgbClr val="FFFF00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dirty="0" smtClean="0">
                <a:solidFill>
                  <a:srgbClr val="FF3300"/>
                </a:solidFill>
                <a:latin typeface="Times New Roman" pitchFamily="18" charset="0"/>
              </a:rPr>
              <a:t>Tiết 15 </a:t>
            </a:r>
            <a:r>
              <a:rPr lang="en-US" sz="3000" b="1" dirty="0" smtClean="0">
                <a:solidFill>
                  <a:srgbClr val="FF3300"/>
                </a:solidFill>
                <a:latin typeface="Times New Roman" pitchFamily="18" charset="0"/>
              </a:rPr>
              <a:t>- Bài 10</a:t>
            </a:r>
            <a:r>
              <a:rPr lang="en-US" sz="3000" b="1" dirty="0">
                <a:solidFill>
                  <a:srgbClr val="FF3300"/>
                </a:solidFill>
                <a:latin typeface="Times New Roman" pitchFamily="18" charset="0"/>
              </a:rPr>
              <a:t>.</a:t>
            </a:r>
            <a:r>
              <a:rPr lang="en-US" sz="3000" b="1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000" b="1" dirty="0">
                <a:solidFill>
                  <a:srgbClr val="FF3300"/>
                </a:solidFill>
                <a:latin typeface="Times New Roman" pitchFamily="18" charset="0"/>
              </a:rPr>
              <a:t>CHIA ĐƠN THỨC CHO ĐƠN THỨC</a:t>
            </a:r>
          </a:p>
        </p:txBody>
      </p:sp>
    </p:spTree>
    <p:extLst>
      <p:ext uri="{BB962C8B-B14F-4D97-AF65-F5344CB8AC3E}">
        <p14:creationId xmlns:p14="http://schemas.microsoft.com/office/powerpoint/2010/main" xmlns="" val="22463588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80366758"/>
              </p:ext>
            </p:extLst>
          </p:nvPr>
        </p:nvGraphicFramePr>
        <p:xfrm>
          <a:off x="315911" y="4648200"/>
          <a:ext cx="8599491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5499"/>
                <a:gridCol w="955499"/>
                <a:gridCol w="955499"/>
                <a:gridCol w="955499"/>
                <a:gridCol w="955499"/>
                <a:gridCol w="955499"/>
                <a:gridCol w="955499"/>
                <a:gridCol w="955499"/>
                <a:gridCol w="955499"/>
              </a:tblGrid>
              <a:tr h="6096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0960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42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-76200"/>
            <a:ext cx="1828800" cy="655638"/>
          </a:xfrm>
        </p:spPr>
        <p:txBody>
          <a:bodyPr/>
          <a:lstStyle/>
          <a:p>
            <a:r>
              <a:rPr lang="en-US" sz="2800" b="1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p:sp>
        <p:nvSpPr>
          <p:cNvPr id="224261" name="Text Box 5"/>
          <p:cNvSpPr txBox="1">
            <a:spLocks noChangeArrowheads="1"/>
          </p:cNvSpPr>
          <p:nvPr/>
        </p:nvSpPr>
        <p:spPr bwMode="auto">
          <a:xfrm>
            <a:off x="296863" y="1350569"/>
            <a:ext cx="7924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 thương của các phép chia sau:</a:t>
            </a:r>
          </a:p>
        </p:txBody>
      </p:sp>
      <p:sp>
        <p:nvSpPr>
          <p:cNvPr id="224262" name="Text Box 6"/>
          <p:cNvSpPr txBox="1">
            <a:spLocks noChangeArrowheads="1"/>
          </p:cNvSpPr>
          <p:nvPr/>
        </p:nvSpPr>
        <p:spPr bwMode="auto">
          <a:xfrm>
            <a:off x="228600" y="2057400"/>
            <a:ext cx="3657600" cy="244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arenR"/>
            </a:pP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-4x</a:t>
            </a:r>
            <a:r>
              <a:rPr lang="en-US" sz="2800" baseline="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 : 2x</a:t>
            </a:r>
            <a:r>
              <a:rPr lang="en-US" sz="2800" baseline="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</a:p>
          <a:p>
            <a:pPr marL="342900" indent="-342900">
              <a:spcBef>
                <a:spcPct val="50000"/>
              </a:spcBef>
              <a:buFontTx/>
              <a:buAutoNum type="arabicParenR"/>
            </a:pP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  6x</a:t>
            </a:r>
            <a:r>
              <a:rPr lang="en-US" sz="2800" baseline="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baseline="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3x</a:t>
            </a:r>
            <a:r>
              <a:rPr lang="en-US" sz="2800" baseline="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baseline="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342900" indent="-342900">
              <a:spcBef>
                <a:spcPct val="50000"/>
              </a:spcBef>
              <a:buFontTx/>
              <a:buAutoNum type="arabicParenR"/>
            </a:pP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-2x</a:t>
            </a:r>
            <a:r>
              <a:rPr lang="en-US" sz="2800" baseline="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: (-2x</a:t>
            </a:r>
            <a:r>
              <a:rPr lang="en-US" sz="2800" baseline="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342900" indent="-342900">
              <a:spcBef>
                <a:spcPct val="50000"/>
              </a:spcBef>
              <a:buFontTx/>
              <a:buAutoNum type="arabicParenR"/>
            </a:pPr>
            <a:r>
              <a:rPr lang="en-US" sz="2800">
                <a:solidFill>
                  <a:srgbClr val="000000"/>
                </a:solidFill>
              </a:rPr>
              <a:t>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aseline="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z : x</a:t>
            </a:r>
            <a:r>
              <a:rPr lang="en-US" sz="2800" baseline="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224263" name="Text Box 7"/>
          <p:cNvSpPr txBox="1">
            <a:spLocks noChangeArrowheads="1"/>
          </p:cNvSpPr>
          <p:nvPr/>
        </p:nvSpPr>
        <p:spPr bwMode="auto">
          <a:xfrm>
            <a:off x="4583113" y="2057400"/>
            <a:ext cx="3657600" cy="244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</a:rPr>
              <a:t>5)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12x</a:t>
            </a:r>
            <a:r>
              <a:rPr lang="en-US" sz="2800" baseline="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baseline="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: 4x</a:t>
            </a:r>
            <a:r>
              <a:rPr lang="en-US" sz="2800" baseline="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</a:rPr>
              <a:t>6)</a:t>
            </a:r>
            <a:r>
              <a:rPr lang="en-US" sz="2800">
                <a:solidFill>
                  <a:srgbClr val="FF0000"/>
                </a:solidFill>
              </a:rPr>
              <a:t>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15x</a:t>
            </a:r>
            <a:r>
              <a:rPr lang="en-US" sz="2800" baseline="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baseline="300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5x</a:t>
            </a:r>
            <a:r>
              <a:rPr lang="en-US" sz="2800" baseline="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baseline="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</a:rPr>
              <a:t>7)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8x</a:t>
            </a:r>
            <a:r>
              <a:rPr lang="en-US" sz="2800" baseline="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: (-2x</a:t>
            </a:r>
            <a:r>
              <a:rPr lang="en-US" sz="2800" baseline="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baseline="300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</a:rPr>
              <a:t>8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280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   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aseline="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baseline="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8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: xy</a:t>
            </a:r>
            <a:r>
              <a:rPr lang="en-US" sz="2800" baseline="30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sp>
        <p:nvSpPr>
          <p:cNvPr id="224278" name="Text Box 22"/>
          <p:cNvSpPr txBox="1">
            <a:spLocks noChangeArrowheads="1"/>
          </p:cNvSpPr>
          <p:nvPr/>
        </p:nvSpPr>
        <p:spPr bwMode="auto">
          <a:xfrm>
            <a:off x="685800" y="5282625"/>
            <a:ext cx="457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4280" name="Text Box 24"/>
          <p:cNvSpPr txBox="1">
            <a:spLocks noChangeArrowheads="1"/>
          </p:cNvSpPr>
          <p:nvPr/>
        </p:nvSpPr>
        <p:spPr bwMode="auto">
          <a:xfrm>
            <a:off x="2438400" y="5282625"/>
            <a:ext cx="457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4281" name="Text Box 25"/>
          <p:cNvSpPr txBox="1">
            <a:spLocks noChangeArrowheads="1"/>
          </p:cNvSpPr>
          <p:nvPr/>
        </p:nvSpPr>
        <p:spPr bwMode="auto">
          <a:xfrm>
            <a:off x="4267200" y="5282625"/>
            <a:ext cx="457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4282" name="Text Box 26"/>
          <p:cNvSpPr txBox="1">
            <a:spLocks noChangeArrowheads="1"/>
          </p:cNvSpPr>
          <p:nvPr/>
        </p:nvSpPr>
        <p:spPr bwMode="auto">
          <a:xfrm>
            <a:off x="7239000" y="5282625"/>
            <a:ext cx="457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4283" name="Text Box 27"/>
          <p:cNvSpPr txBox="1">
            <a:spLocks noChangeArrowheads="1"/>
          </p:cNvSpPr>
          <p:nvPr/>
        </p:nvSpPr>
        <p:spPr bwMode="auto">
          <a:xfrm>
            <a:off x="6248400" y="5282625"/>
            <a:ext cx="457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  <p:sp>
        <p:nvSpPr>
          <p:cNvPr id="224284" name="Text Box 28"/>
          <p:cNvSpPr txBox="1">
            <a:spLocks noChangeArrowheads="1"/>
          </p:cNvSpPr>
          <p:nvPr/>
        </p:nvSpPr>
        <p:spPr bwMode="auto">
          <a:xfrm>
            <a:off x="3352800" y="5282625"/>
            <a:ext cx="457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4285" name="Text Box 29"/>
          <p:cNvSpPr txBox="1">
            <a:spLocks noChangeArrowheads="1"/>
          </p:cNvSpPr>
          <p:nvPr/>
        </p:nvSpPr>
        <p:spPr bwMode="auto">
          <a:xfrm>
            <a:off x="5257800" y="5282625"/>
            <a:ext cx="457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</a:t>
            </a:r>
          </a:p>
        </p:txBody>
      </p:sp>
      <p:sp>
        <p:nvSpPr>
          <p:cNvPr id="224286" name="Text Box 30"/>
          <p:cNvSpPr txBox="1">
            <a:spLocks noChangeArrowheads="1"/>
          </p:cNvSpPr>
          <p:nvPr/>
        </p:nvSpPr>
        <p:spPr bwMode="auto">
          <a:xfrm>
            <a:off x="8229600" y="5282625"/>
            <a:ext cx="457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4287" name="Text Box 31"/>
          <p:cNvSpPr txBox="1">
            <a:spLocks noChangeArrowheads="1"/>
          </p:cNvSpPr>
          <p:nvPr/>
        </p:nvSpPr>
        <p:spPr bwMode="auto">
          <a:xfrm>
            <a:off x="1600200" y="5282625"/>
            <a:ext cx="457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4288" name="Text Box 32"/>
          <p:cNvSpPr txBox="1">
            <a:spLocks noChangeArrowheads="1"/>
          </p:cNvSpPr>
          <p:nvPr/>
        </p:nvSpPr>
        <p:spPr bwMode="auto">
          <a:xfrm>
            <a:off x="3352800" y="2071687"/>
            <a:ext cx="1447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= -2x</a:t>
            </a:r>
          </a:p>
        </p:txBody>
      </p:sp>
      <p:sp>
        <p:nvSpPr>
          <p:cNvPr id="224289" name="Text Box 33"/>
          <p:cNvSpPr txBox="1">
            <a:spLocks noChangeArrowheads="1"/>
          </p:cNvSpPr>
          <p:nvPr/>
        </p:nvSpPr>
        <p:spPr bwMode="auto">
          <a:xfrm>
            <a:off x="3352800" y="27432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= 2x</a:t>
            </a:r>
            <a:r>
              <a:rPr lang="en-US" sz="2800" b="1" baseline="30000"/>
              <a:t>2</a:t>
            </a:r>
            <a:r>
              <a:rPr lang="en-US" sz="2800" b="1"/>
              <a:t>y</a:t>
            </a:r>
          </a:p>
        </p:txBody>
      </p:sp>
      <p:sp>
        <p:nvSpPr>
          <p:cNvPr id="224290" name="Text Box 34"/>
          <p:cNvSpPr txBox="1">
            <a:spLocks noChangeArrowheads="1"/>
          </p:cNvSpPr>
          <p:nvPr/>
        </p:nvSpPr>
        <p:spPr bwMode="auto">
          <a:xfrm>
            <a:off x="3352800" y="33528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= x</a:t>
            </a:r>
            <a:r>
              <a:rPr lang="en-US" sz="2800" b="1" baseline="30000"/>
              <a:t>2</a:t>
            </a:r>
            <a:endParaRPr lang="en-US" sz="2800" b="1"/>
          </a:p>
        </p:txBody>
      </p:sp>
      <p:sp>
        <p:nvSpPr>
          <p:cNvPr id="224291" name="Text Box 35"/>
          <p:cNvSpPr txBox="1">
            <a:spLocks noChangeArrowheads="1"/>
          </p:cNvSpPr>
          <p:nvPr/>
        </p:nvSpPr>
        <p:spPr bwMode="auto">
          <a:xfrm>
            <a:off x="3352800" y="39624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= xz</a:t>
            </a:r>
          </a:p>
        </p:txBody>
      </p:sp>
      <p:sp>
        <p:nvSpPr>
          <p:cNvPr id="224292" name="Text Box 36"/>
          <p:cNvSpPr txBox="1">
            <a:spLocks noChangeArrowheads="1"/>
          </p:cNvSpPr>
          <p:nvPr/>
        </p:nvSpPr>
        <p:spPr bwMode="auto">
          <a:xfrm>
            <a:off x="7772400" y="20574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= 3y</a:t>
            </a:r>
            <a:r>
              <a:rPr lang="en-US" sz="2800" b="1" baseline="3000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4293" name="Text Box 37"/>
          <p:cNvSpPr txBox="1">
            <a:spLocks noChangeArrowheads="1"/>
          </p:cNvSpPr>
          <p:nvPr/>
        </p:nvSpPr>
        <p:spPr bwMode="auto">
          <a:xfrm>
            <a:off x="7772400" y="2743200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= </a:t>
            </a:r>
            <a:r>
              <a:rPr lang="en-US" sz="2800" b="1" smtClean="0"/>
              <a:t>3</a:t>
            </a:r>
            <a:endParaRPr lang="en-US" sz="2800" b="1"/>
          </a:p>
        </p:txBody>
      </p:sp>
      <p:sp>
        <p:nvSpPr>
          <p:cNvPr id="224294" name="Text Box 38"/>
          <p:cNvSpPr txBox="1">
            <a:spLocks noChangeArrowheads="1"/>
          </p:cNvSpPr>
          <p:nvPr/>
        </p:nvSpPr>
        <p:spPr bwMode="auto">
          <a:xfrm>
            <a:off x="7772400" y="3332163"/>
            <a:ext cx="129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= -4x</a:t>
            </a:r>
          </a:p>
        </p:txBody>
      </p:sp>
      <p:sp>
        <p:nvSpPr>
          <p:cNvPr id="224295" name="Text Box 39"/>
          <p:cNvSpPr txBox="1">
            <a:spLocks noChangeArrowheads="1"/>
          </p:cNvSpPr>
          <p:nvPr/>
        </p:nvSpPr>
        <p:spPr bwMode="auto">
          <a:xfrm>
            <a:off x="7772400" y="3976688"/>
            <a:ext cx="129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  <a:cs typeface="Times New Roman" pitchFamily="18" charset="0"/>
              </a:rPr>
              <a:t>= x</a:t>
            </a:r>
            <a:r>
              <a:rPr lang="en-US" sz="2800" b="1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b="1" baseline="3000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" name="Text Box 38"/>
          <p:cNvSpPr txBox="1">
            <a:spLocks noChangeArrowheads="1"/>
          </p:cNvSpPr>
          <p:nvPr/>
        </p:nvSpPr>
        <p:spPr bwMode="auto">
          <a:xfrm>
            <a:off x="2247900" y="4725557"/>
            <a:ext cx="647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/>
              <a:t>-</a:t>
            </a:r>
            <a:r>
              <a:rPr lang="en-US" sz="2800" b="1"/>
              <a:t>4x</a:t>
            </a:r>
          </a:p>
        </p:txBody>
      </p:sp>
      <p:sp>
        <p:nvSpPr>
          <p:cNvPr id="42" name="Text Box 32"/>
          <p:cNvSpPr txBox="1">
            <a:spLocks noChangeArrowheads="1"/>
          </p:cNvSpPr>
          <p:nvPr/>
        </p:nvSpPr>
        <p:spPr bwMode="auto">
          <a:xfrm>
            <a:off x="533400" y="4725556"/>
            <a:ext cx="7239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2x</a:t>
            </a:r>
          </a:p>
        </p:txBody>
      </p:sp>
      <p:sp>
        <p:nvSpPr>
          <p:cNvPr id="43" name="Text Box 37"/>
          <p:cNvSpPr txBox="1">
            <a:spLocks noChangeArrowheads="1"/>
          </p:cNvSpPr>
          <p:nvPr/>
        </p:nvSpPr>
        <p:spPr bwMode="auto">
          <a:xfrm>
            <a:off x="1524000" y="4725555"/>
            <a:ext cx="7239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/>
              <a:t> 3</a:t>
            </a:r>
            <a:endParaRPr lang="en-US" sz="2800" b="1"/>
          </a:p>
        </p:txBody>
      </p:sp>
      <p:sp>
        <p:nvSpPr>
          <p:cNvPr id="44" name="Text Box 34"/>
          <p:cNvSpPr txBox="1">
            <a:spLocks noChangeArrowheads="1"/>
          </p:cNvSpPr>
          <p:nvPr/>
        </p:nvSpPr>
        <p:spPr bwMode="auto">
          <a:xfrm>
            <a:off x="3290455" y="4738687"/>
            <a:ext cx="78624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/>
              <a:t> </a:t>
            </a:r>
            <a:r>
              <a:rPr lang="en-US" sz="2800" b="1"/>
              <a:t>x</a:t>
            </a:r>
            <a:r>
              <a:rPr lang="en-US" sz="2800" b="1" baseline="30000"/>
              <a:t>2</a:t>
            </a:r>
            <a:endParaRPr lang="en-US" sz="2800" b="1"/>
          </a:p>
        </p:txBody>
      </p:sp>
      <p:sp>
        <p:nvSpPr>
          <p:cNvPr id="45" name="Text Box 36"/>
          <p:cNvSpPr txBox="1">
            <a:spLocks noChangeArrowheads="1"/>
          </p:cNvSpPr>
          <p:nvPr/>
        </p:nvSpPr>
        <p:spPr bwMode="auto">
          <a:xfrm>
            <a:off x="4357255" y="4725553"/>
            <a:ext cx="74814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3y</a:t>
            </a:r>
            <a:r>
              <a:rPr lang="en-US" sz="2800" b="1" baseline="30000" smtClean="0">
                <a:latin typeface="Times New Roman" pitchFamily="18" charset="0"/>
                <a:cs typeface="Times New Roman" pitchFamily="18" charset="0"/>
              </a:rPr>
              <a:t>4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 Box 33"/>
          <p:cNvSpPr txBox="1">
            <a:spLocks noChangeArrowheads="1"/>
          </p:cNvSpPr>
          <p:nvPr/>
        </p:nvSpPr>
        <p:spPr bwMode="auto">
          <a:xfrm>
            <a:off x="5029200" y="4724400"/>
            <a:ext cx="99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/>
              <a:t> </a:t>
            </a:r>
            <a:r>
              <a:rPr lang="en-US" sz="2800" b="1"/>
              <a:t>2x</a:t>
            </a:r>
            <a:r>
              <a:rPr lang="en-US" sz="2800" b="1" baseline="30000"/>
              <a:t>2</a:t>
            </a:r>
            <a:r>
              <a:rPr lang="en-US" sz="2800" b="1"/>
              <a:t>y</a:t>
            </a:r>
          </a:p>
        </p:txBody>
      </p:sp>
      <p:sp>
        <p:nvSpPr>
          <p:cNvPr id="48" name="Text Box 38"/>
          <p:cNvSpPr txBox="1">
            <a:spLocks noChangeArrowheads="1"/>
          </p:cNvSpPr>
          <p:nvPr/>
        </p:nvSpPr>
        <p:spPr bwMode="auto">
          <a:xfrm>
            <a:off x="8039100" y="4697848"/>
            <a:ext cx="7239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/>
              <a:t>-</a:t>
            </a:r>
            <a:r>
              <a:rPr lang="en-US" sz="2800" b="1"/>
              <a:t>4x</a:t>
            </a:r>
          </a:p>
        </p:txBody>
      </p:sp>
      <p:sp>
        <p:nvSpPr>
          <p:cNvPr id="49" name="Text Box 35"/>
          <p:cNvSpPr txBox="1">
            <a:spLocks noChangeArrowheads="1"/>
          </p:cNvSpPr>
          <p:nvPr/>
        </p:nvSpPr>
        <p:spPr bwMode="auto">
          <a:xfrm>
            <a:off x="6130636" y="4697847"/>
            <a:ext cx="1295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  <a:cs typeface="Times New Roman" pitchFamily="18" charset="0"/>
              </a:rPr>
              <a:t>xz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" name="Text Box 39"/>
          <p:cNvSpPr txBox="1">
            <a:spLocks noChangeArrowheads="1"/>
          </p:cNvSpPr>
          <p:nvPr/>
        </p:nvSpPr>
        <p:spPr bwMode="auto">
          <a:xfrm>
            <a:off x="7105650" y="4697847"/>
            <a:ext cx="1295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800" b="1" baseline="3000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800" b="1" baseline="30000">
                <a:latin typeface="Times New Roman" pitchFamily="18" charset="0"/>
                <a:cs typeface="Times New Roman" pitchFamily="18" charset="0"/>
              </a:rPr>
              <a:t>3</a:t>
            </a:r>
            <a:endParaRPr lang="en-US" sz="28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" name="Text Box 5"/>
          <p:cNvSpPr txBox="1">
            <a:spLocks noChangeArrowheads="1"/>
          </p:cNvSpPr>
          <p:nvPr/>
        </p:nvSpPr>
        <p:spPr bwMode="auto">
          <a:xfrm>
            <a:off x="581025" y="400050"/>
            <a:ext cx="8229600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i="1" err="1" smtClean="0">
                <a:latin typeface="Times New Roman" pitchFamily="18" charset="0"/>
              </a:rPr>
              <a:t>Đây</a:t>
            </a:r>
            <a:r>
              <a:rPr lang="en-US" sz="2800" b="1" i="1" smtClean="0">
                <a:latin typeface="Times New Roman" pitchFamily="18" charset="0"/>
              </a:rPr>
              <a:t> </a:t>
            </a:r>
            <a:r>
              <a:rPr lang="en-US" sz="2800" b="1" i="1" err="1" smtClean="0">
                <a:latin typeface="Times New Roman" pitchFamily="18" charset="0"/>
              </a:rPr>
              <a:t>là</a:t>
            </a:r>
            <a:r>
              <a:rPr lang="en-US" sz="2800" b="1" i="1" smtClean="0">
                <a:latin typeface="Times New Roman" pitchFamily="18" charset="0"/>
              </a:rPr>
              <a:t> </a:t>
            </a:r>
            <a:r>
              <a:rPr lang="en-US" sz="2800" b="1" i="1" err="1" smtClean="0">
                <a:latin typeface="Times New Roman" pitchFamily="18" charset="0"/>
              </a:rPr>
              <a:t>câu</a:t>
            </a:r>
            <a:r>
              <a:rPr lang="en-US" sz="2800" b="1" i="1" smtClean="0">
                <a:latin typeface="Times New Roman" pitchFamily="18" charset="0"/>
              </a:rPr>
              <a:t> </a:t>
            </a:r>
            <a:r>
              <a:rPr lang="en-US" sz="2800" b="1" i="1" err="1" smtClean="0">
                <a:latin typeface="Times New Roman" pitchFamily="18" charset="0"/>
              </a:rPr>
              <a:t>khẩu</a:t>
            </a:r>
            <a:r>
              <a:rPr lang="en-US" sz="2800" b="1" i="1" smtClean="0">
                <a:latin typeface="Times New Roman" pitchFamily="18" charset="0"/>
              </a:rPr>
              <a:t> </a:t>
            </a:r>
            <a:r>
              <a:rPr lang="en-US" sz="2800" b="1" i="1" err="1" smtClean="0">
                <a:latin typeface="Times New Roman" pitchFamily="18" charset="0"/>
              </a:rPr>
              <a:t>hiệu</a:t>
            </a:r>
            <a:r>
              <a:rPr lang="en-US" sz="2800" b="1" i="1" smtClean="0">
                <a:latin typeface="Times New Roman" pitchFamily="18" charset="0"/>
              </a:rPr>
              <a:t> </a:t>
            </a:r>
            <a:r>
              <a:rPr lang="en-US" sz="2800" b="1" i="1" err="1" smtClean="0">
                <a:latin typeface="Times New Roman" pitchFamily="18" charset="0"/>
              </a:rPr>
              <a:t>quen</a:t>
            </a:r>
            <a:r>
              <a:rPr lang="en-US" sz="2800" b="1" i="1" smtClean="0">
                <a:latin typeface="Times New Roman" pitchFamily="18" charset="0"/>
              </a:rPr>
              <a:t> </a:t>
            </a:r>
            <a:r>
              <a:rPr lang="en-US" sz="2800" b="1" i="1" err="1" smtClean="0">
                <a:latin typeface="Times New Roman" pitchFamily="18" charset="0"/>
              </a:rPr>
              <a:t>thuộc</a:t>
            </a:r>
            <a:r>
              <a:rPr lang="en-US" sz="2800" b="1" i="1" smtClean="0">
                <a:latin typeface="Times New Roman" pitchFamily="18" charset="0"/>
              </a:rPr>
              <a:t>. </a:t>
            </a:r>
            <a:r>
              <a:rPr lang="en-US" sz="2800" b="1" i="1" err="1" smtClean="0">
                <a:latin typeface="Times New Roman" pitchFamily="18" charset="0"/>
              </a:rPr>
              <a:t>Em</a:t>
            </a:r>
            <a:r>
              <a:rPr lang="en-US" sz="2800" b="1" i="1" smtClean="0">
                <a:latin typeface="Times New Roman" pitchFamily="18" charset="0"/>
              </a:rPr>
              <a:t> </a:t>
            </a:r>
            <a:r>
              <a:rPr lang="en-US" sz="2800" b="1" i="1" err="1" smtClean="0">
                <a:latin typeface="Times New Roman" pitchFamily="18" charset="0"/>
              </a:rPr>
              <a:t>hãy</a:t>
            </a:r>
            <a:r>
              <a:rPr lang="en-US" sz="2800" b="1" i="1" smtClean="0">
                <a:latin typeface="Times New Roman" pitchFamily="18" charset="0"/>
              </a:rPr>
              <a:t> </a:t>
            </a:r>
            <a:r>
              <a:rPr lang="en-US" sz="2800" b="1" i="1" err="1" smtClean="0">
                <a:latin typeface="Times New Roman" pitchFamily="18" charset="0"/>
              </a:rPr>
              <a:t>trả</a:t>
            </a:r>
            <a:r>
              <a:rPr lang="en-US" sz="2800" b="1" i="1" smtClean="0">
                <a:latin typeface="Times New Roman" pitchFamily="18" charset="0"/>
              </a:rPr>
              <a:t> </a:t>
            </a:r>
            <a:r>
              <a:rPr lang="en-US" sz="2800" b="1" i="1" err="1" smtClean="0">
                <a:latin typeface="Times New Roman" pitchFamily="18" charset="0"/>
              </a:rPr>
              <a:t>lời</a:t>
            </a:r>
            <a:r>
              <a:rPr lang="en-US" sz="2800" b="1" i="1" smtClean="0">
                <a:latin typeface="Times New Roman" pitchFamily="18" charset="0"/>
              </a:rPr>
              <a:t> </a:t>
            </a:r>
            <a:r>
              <a:rPr lang="en-US" sz="2800" b="1" i="1" err="1" smtClean="0">
                <a:latin typeface="Times New Roman" pitchFamily="18" charset="0"/>
              </a:rPr>
              <a:t>xem</a:t>
            </a:r>
            <a:r>
              <a:rPr lang="en-US" sz="2800" b="1" i="1" smtClean="0">
                <a:latin typeface="Times New Roman" pitchFamily="18" charset="0"/>
              </a:rPr>
              <a:t> </a:t>
            </a:r>
            <a:r>
              <a:rPr lang="en-US" sz="2800" b="1" i="1" err="1" smtClean="0">
                <a:latin typeface="Times New Roman" pitchFamily="18" charset="0"/>
              </a:rPr>
              <a:t>câu</a:t>
            </a:r>
            <a:r>
              <a:rPr lang="en-US" sz="2800" b="1" i="1" smtClean="0">
                <a:latin typeface="Times New Roman" pitchFamily="18" charset="0"/>
              </a:rPr>
              <a:t> </a:t>
            </a:r>
            <a:r>
              <a:rPr lang="en-US" sz="2800" b="1" i="1" err="1" smtClean="0">
                <a:latin typeface="Times New Roman" pitchFamily="18" charset="0"/>
              </a:rPr>
              <a:t>khẩu</a:t>
            </a:r>
            <a:r>
              <a:rPr lang="en-US" sz="2800" b="1" i="1" smtClean="0">
                <a:latin typeface="Times New Roman" pitchFamily="18" charset="0"/>
              </a:rPr>
              <a:t> </a:t>
            </a:r>
            <a:r>
              <a:rPr lang="en-US" sz="2800" b="1" i="1" err="1" smtClean="0">
                <a:latin typeface="Times New Roman" pitchFamily="18" charset="0"/>
              </a:rPr>
              <a:t>hiệu</a:t>
            </a:r>
            <a:r>
              <a:rPr lang="en-US" sz="2800" b="1" i="1" smtClean="0">
                <a:latin typeface="Times New Roman" pitchFamily="18" charset="0"/>
              </a:rPr>
              <a:t> </a:t>
            </a:r>
            <a:r>
              <a:rPr lang="en-US" sz="2800" b="1" i="1" err="1" smtClean="0">
                <a:latin typeface="Times New Roman" pitchFamily="18" charset="0"/>
              </a:rPr>
              <a:t>đó</a:t>
            </a:r>
            <a:r>
              <a:rPr lang="en-US" sz="2800" b="1" i="1" smtClean="0">
                <a:latin typeface="Times New Roman" pitchFamily="18" charset="0"/>
              </a:rPr>
              <a:t> </a:t>
            </a:r>
            <a:r>
              <a:rPr lang="en-US" sz="2800" b="1" i="1" err="1" smtClean="0">
                <a:latin typeface="Times New Roman" pitchFamily="18" charset="0"/>
              </a:rPr>
              <a:t>là</a:t>
            </a:r>
            <a:r>
              <a:rPr lang="en-US" sz="2800" b="1" i="1" smtClean="0">
                <a:latin typeface="Times New Roman" pitchFamily="18" charset="0"/>
              </a:rPr>
              <a:t> </a:t>
            </a:r>
            <a:r>
              <a:rPr lang="en-US" sz="2800" b="1" i="1" err="1" smtClean="0">
                <a:latin typeface="Times New Roman" pitchFamily="18" charset="0"/>
              </a:rPr>
              <a:t>gì</a:t>
            </a:r>
            <a:r>
              <a:rPr lang="en-US" sz="2800" b="1" i="1" smtClean="0">
                <a:latin typeface="Times New Roman" pitchFamily="18" charset="0"/>
              </a:rPr>
              <a:t>? </a:t>
            </a:r>
            <a:endParaRPr lang="en-US" sz="2800" b="1" i="1">
              <a:latin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352800" y="2057400"/>
            <a:ext cx="1143000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>
          <a:xfrm>
            <a:off x="3352800" y="2757487"/>
            <a:ext cx="1143000" cy="5191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3352800" y="3367087"/>
            <a:ext cx="1143000" cy="5191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3352800" y="4038600"/>
            <a:ext cx="1143000" cy="5191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7696200" y="2071687"/>
            <a:ext cx="1143000" cy="5191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7696200" y="2681287"/>
            <a:ext cx="1143000" cy="5191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Rectangle 60"/>
          <p:cNvSpPr/>
          <p:nvPr/>
        </p:nvSpPr>
        <p:spPr>
          <a:xfrm>
            <a:off x="7696200" y="3367087"/>
            <a:ext cx="1143000" cy="5191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/>
          <p:cNvSpPr/>
          <p:nvPr/>
        </p:nvSpPr>
        <p:spPr>
          <a:xfrm>
            <a:off x="7696200" y="3976687"/>
            <a:ext cx="1143000" cy="5191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772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000" fill="hold"/>
                                        <p:tgtEl>
                                          <p:spTgt spid="22425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42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242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42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800"/>
                            </p:stCondLst>
                            <p:childTnLst>
                              <p:par>
                                <p:cTn id="1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42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42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4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24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224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550"/>
                            </p:stCondLst>
                            <p:childTnLst>
                              <p:par>
                                <p:cTn id="22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42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42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242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242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224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1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3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1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40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1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43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1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46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1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49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52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1" presetClass="entr" presetSubtype="8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55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1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1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1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1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224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24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24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22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24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24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242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242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 tmFilter="0,0; .5, 1; 1, 1"/>
                                        <p:tgtEl>
                                          <p:spTgt spid="224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24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24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224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24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24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2242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2242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 tmFilter="0,0; .5, 1; 1, 1"/>
                                        <p:tgtEl>
                                          <p:spTgt spid="224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>
                            <p:stCondLst>
                              <p:cond delay="600"/>
                            </p:stCondLst>
                            <p:childTnLst>
                              <p:par>
                                <p:cTn id="11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24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24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224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24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24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224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24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 tmFilter="0,0; .5, 1; 1, 1"/>
                                        <p:tgtEl>
                                          <p:spTgt spid="224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600"/>
                            </p:stCondLst>
                            <p:childTnLst>
                              <p:par>
                                <p:cTn id="133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224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24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7" dur="1000"/>
                                        <p:tgtEl>
                                          <p:spTgt spid="224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224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224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224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224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 tmFilter="0,0; .5, 1; 1, 1"/>
                                        <p:tgtEl>
                                          <p:spTgt spid="224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650"/>
                            </p:stCondLst>
                            <p:childTnLst>
                              <p:par>
                                <p:cTn id="148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224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224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224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1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57" dur="2000"/>
                                        <p:tgtEl>
                                          <p:spTgt spid="224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2000"/>
                            </p:stCondLst>
                            <p:childTnLst>
                              <p:par>
                                <p:cTn id="15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2242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242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224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224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224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224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224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500" tmFilter="0,0; .5, 1; 1, 1"/>
                                        <p:tgtEl>
                                          <p:spTgt spid="224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650"/>
                            </p:stCondLst>
                            <p:childTnLst>
                              <p:par>
                                <p:cTn id="17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224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1000" fill="hold"/>
                                        <p:tgtEl>
                                          <p:spTgt spid="224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1000"/>
                                        <p:tgtEl>
                                          <p:spTgt spid="22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1650"/>
                            </p:stCondLst>
                            <p:childTnLst>
                              <p:par>
                                <p:cTn id="180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1000" fill="hold"/>
                                        <p:tgtEl>
                                          <p:spTgt spid="224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1000" fill="hold"/>
                                        <p:tgtEl>
                                          <p:spTgt spid="224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224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21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187" dur="2000"/>
                                        <p:tgtEl>
                                          <p:spTgt spid="224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3650"/>
                            </p:stCondLst>
                            <p:childTnLst>
                              <p:par>
                                <p:cTn id="189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2242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2" dur="1000" fill="hold"/>
                                        <p:tgtEl>
                                          <p:spTgt spid="2242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22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4258" grpId="0"/>
      <p:bldP spid="224261" grpId="0"/>
      <p:bldP spid="224262" grpId="0"/>
      <p:bldP spid="224263" grpId="0"/>
      <p:bldP spid="224278" grpId="0"/>
      <p:bldP spid="224280" grpId="0"/>
      <p:bldP spid="224281" grpId="0"/>
      <p:bldP spid="224282" grpId="0"/>
      <p:bldP spid="224283" grpId="0"/>
      <p:bldP spid="224284" grpId="0"/>
      <p:bldP spid="224285" grpId="0"/>
      <p:bldP spid="224286" grpId="0"/>
      <p:bldP spid="224287" grpId="0"/>
      <p:bldP spid="224288" grpId="0"/>
      <p:bldP spid="224289" grpId="0"/>
      <p:bldP spid="224290" grpId="0"/>
      <p:bldP spid="224291" grpId="0"/>
      <p:bldP spid="224292" grpId="0"/>
      <p:bldP spid="224293" grpId="0"/>
      <p:bldP spid="224294" grpId="0"/>
      <p:bldP spid="224295" grpId="0"/>
      <p:bldP spid="41" grpId="0"/>
      <p:bldP spid="42" grpId="0"/>
      <p:bldP spid="43" grpId="0"/>
      <p:bldP spid="44" grpId="0"/>
      <p:bldP spid="45" grpId="0"/>
      <p:bldP spid="46" grpId="0"/>
      <p:bldP spid="48" grpId="0"/>
      <p:bldP spid="49" grpId="0"/>
      <p:bldP spid="50" grpId="0"/>
      <p:bldP spid="5" grpId="0" animBg="1"/>
      <p:bldP spid="55" grpId="0" animBg="1"/>
      <p:bldP spid="56" grpId="0" animBg="1"/>
      <p:bldP spid="57" grpId="0" animBg="1"/>
      <p:bldP spid="59" grpId="0" animBg="1"/>
      <p:bldP spid="60" grpId="0" animBg="1"/>
      <p:bldP spid="61" grpId="0" animBg="1"/>
      <p:bldP spid="6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304800" y="381000"/>
            <a:ext cx="4876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 err="1">
                <a:solidFill>
                  <a:srgbClr val="FF0000"/>
                </a:solidFill>
                <a:latin typeface=".VnTime" pitchFamily="34" charset="0"/>
              </a:rPr>
              <a:t>Bµi</a:t>
            </a:r>
            <a:r>
              <a:rPr lang="en-US" sz="3200" u="sng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3200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 4: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Làm tính chia:</a:t>
            </a:r>
            <a:r>
              <a:rPr lang="en-US" sz="3200" u="sng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u="sng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134" name="Text Box 6"/>
          <p:cNvSpPr txBox="1">
            <a:spLocks noChangeArrowheads="1"/>
          </p:cNvSpPr>
          <p:nvPr/>
        </p:nvSpPr>
        <p:spPr bwMode="auto">
          <a:xfrm>
            <a:off x="3165764" y="922050"/>
            <a:ext cx="6248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200" smtClean="0">
                <a:latin typeface=".VnTime" pitchFamily="34" charset="0"/>
              </a:rPr>
              <a:t>= </a:t>
            </a:r>
            <a:r>
              <a:rPr lang="en-US" sz="3200">
                <a:latin typeface=".VnTime" pitchFamily="34" charset="0"/>
              </a:rPr>
              <a:t>(-x)</a:t>
            </a:r>
            <a:r>
              <a:rPr lang="en-US" sz="3200" baseline="30000">
                <a:latin typeface=".VnTime" pitchFamily="34" charset="0"/>
              </a:rPr>
              <a:t>2</a:t>
            </a:r>
            <a:r>
              <a:rPr lang="en-US" sz="3200">
                <a:latin typeface=".VnTime" pitchFamily="34" charset="0"/>
              </a:rPr>
              <a:t> = </a:t>
            </a:r>
            <a:r>
              <a:rPr lang="en-US" sz="3200" smtClean="0">
                <a:latin typeface=".VnTime" pitchFamily="34" charset="0"/>
              </a:rPr>
              <a:t>x</a:t>
            </a:r>
            <a:r>
              <a:rPr lang="en-US" sz="3200" baseline="30000" smtClean="0">
                <a:latin typeface=".VnTime" pitchFamily="34" charset="0"/>
              </a:rPr>
              <a:t>2</a:t>
            </a:r>
            <a:endParaRPr lang="en-US" sz="3200" baseline="30000">
              <a:latin typeface=".VnTime" pitchFamily="34" charset="0"/>
            </a:endParaRPr>
          </a:p>
        </p:txBody>
      </p:sp>
      <p:sp>
        <p:nvSpPr>
          <p:cNvPr id="48136" name="Text Box 8"/>
          <p:cNvSpPr txBox="1">
            <a:spLocks noChangeArrowheads="1"/>
          </p:cNvSpPr>
          <p:nvPr/>
        </p:nvSpPr>
        <p:spPr bwMode="auto">
          <a:xfrm>
            <a:off x="304800" y="965775"/>
            <a:ext cx="41148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smtClean="0">
                <a:latin typeface=".VnTime" pitchFamily="34" charset="0"/>
              </a:rPr>
              <a:t>b</a:t>
            </a:r>
            <a:r>
              <a:rPr lang="en-US" sz="3200">
                <a:latin typeface=".VnTime" pitchFamily="34" charset="0"/>
              </a:rPr>
              <a:t>) (-x)</a:t>
            </a:r>
            <a:r>
              <a:rPr lang="en-US" sz="3200" baseline="30000">
                <a:latin typeface=".VnTime" pitchFamily="34" charset="0"/>
              </a:rPr>
              <a:t>5</a:t>
            </a:r>
            <a:r>
              <a:rPr lang="en-US" sz="3200">
                <a:latin typeface=".VnTime" pitchFamily="34" charset="0"/>
              </a:rPr>
              <a:t> : (-x)</a:t>
            </a:r>
            <a:r>
              <a:rPr lang="en-US" sz="3200" baseline="30000">
                <a:latin typeface=".VnTime" pitchFamily="34" charset="0"/>
              </a:rPr>
              <a:t>3</a:t>
            </a:r>
            <a:r>
              <a:rPr lang="en-US" sz="3200">
                <a:latin typeface=".VnTime" pitchFamily="34" charset="0"/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3200" smtClean="0">
                <a:latin typeface=".VnTime" pitchFamily="34" charset="0"/>
              </a:rPr>
              <a:t>d</a:t>
            </a:r>
            <a:r>
              <a:rPr lang="en-US" sz="3200">
                <a:latin typeface=".VnTime" pitchFamily="34" charset="0"/>
              </a:rPr>
              <a:t>) (x – y)</a:t>
            </a:r>
            <a:r>
              <a:rPr lang="en-US" sz="3200" baseline="30000">
                <a:latin typeface=".VnTime" pitchFamily="34" charset="0"/>
              </a:rPr>
              <a:t>5</a:t>
            </a:r>
            <a:r>
              <a:rPr lang="en-US" sz="3200">
                <a:latin typeface=".VnTime" pitchFamily="34" charset="0"/>
              </a:rPr>
              <a:t> : (y – x)</a:t>
            </a:r>
            <a:r>
              <a:rPr lang="en-US" sz="3200" baseline="30000">
                <a:latin typeface=".VnTime" pitchFamily="34" charset="0"/>
              </a:rPr>
              <a:t>4</a:t>
            </a:r>
            <a:endParaRPr lang="en-US" sz="3200">
              <a:latin typeface=".VnTime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107873" y="1672986"/>
            <a:ext cx="489909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>
                <a:latin typeface=".VnTime" pitchFamily="34" charset="0"/>
              </a:rPr>
              <a:t>= (x – y)</a:t>
            </a:r>
            <a:r>
              <a:rPr lang="en-US" sz="3200" baseline="30000">
                <a:latin typeface=".VnTime" pitchFamily="34" charset="0"/>
              </a:rPr>
              <a:t>5</a:t>
            </a:r>
            <a:r>
              <a:rPr lang="en-US" sz="3200">
                <a:latin typeface=".VnTime" pitchFamily="34" charset="0"/>
              </a:rPr>
              <a:t> : (x – y)</a:t>
            </a:r>
            <a:r>
              <a:rPr lang="en-US" sz="3200" baseline="30000">
                <a:latin typeface=".VnTime" pitchFamily="34" charset="0"/>
              </a:rPr>
              <a:t>4</a:t>
            </a:r>
            <a:r>
              <a:rPr lang="en-US" sz="3200">
                <a:latin typeface=".VnTime" pitchFamily="34" charset="0"/>
              </a:rPr>
              <a:t> = x - y</a:t>
            </a:r>
          </a:p>
          <a:p>
            <a:endParaRPr lang="en-US" sz="3200"/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57200" y="2318641"/>
            <a:ext cx="8229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u="sng">
                <a:solidFill>
                  <a:srgbClr val="FF3300"/>
                </a:solidFill>
              </a:rPr>
              <a:t>HƯỚNG DẪN VỀ NHÀ:</a:t>
            </a:r>
            <a:endParaRPr lang="en-US" sz="3200" b="1">
              <a:solidFill>
                <a:srgbClr val="FF3300"/>
              </a:solidFill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28600" y="3176141"/>
            <a:ext cx="8686800" cy="421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</a:rPr>
              <a:t>- Học thuộc quy tắc chia đơn thức cho đơn thức.</a:t>
            </a:r>
          </a:p>
          <a:p>
            <a:pPr algn="just">
              <a:spcBef>
                <a:spcPct val="50000"/>
              </a:spcBef>
            </a:pPr>
            <a:r>
              <a:rPr lang="en-US" sz="3600" b="1">
                <a:solidFill>
                  <a:srgbClr val="0000FF"/>
                </a:solidFill>
              </a:rPr>
              <a:t>- Bài tập về nhà: Bài 59, 60, 61, 62 (SGK).</a:t>
            </a:r>
          </a:p>
          <a:p>
            <a:pPr algn="just"/>
            <a:r>
              <a:rPr lang="en-US" sz="3600" b="1">
                <a:solidFill>
                  <a:srgbClr val="0000FF"/>
                </a:solidFill>
              </a:rPr>
              <a:t>- Xem trước nội dung bài 11 </a:t>
            </a:r>
            <a:r>
              <a:rPr lang="en-US" sz="3600" b="1" i="1">
                <a:solidFill>
                  <a:srgbClr val="0000FF"/>
                </a:solidFill>
              </a:rPr>
              <a:t>“Chia đa thức cho đa thức”.</a:t>
            </a:r>
          </a:p>
          <a:p>
            <a:pPr algn="just"/>
            <a:endParaRPr lang="en-US" sz="3600" b="1" i="1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40203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8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2" grpId="0"/>
      <p:bldP spid="48134" grpId="0"/>
      <p:bldP spid="48136" grpId="0"/>
      <p:bldP spid="2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7" name="Text Box 4"/>
          <p:cNvSpPr txBox="1">
            <a:spLocks noChangeArrowheads="1"/>
          </p:cNvSpPr>
          <p:nvPr/>
        </p:nvSpPr>
        <p:spPr bwMode="auto">
          <a:xfrm>
            <a:off x="304800" y="228600"/>
            <a:ext cx="343754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000" b="1" err="1">
                <a:solidFill>
                  <a:srgbClr val="FF3300"/>
                </a:solidFill>
              </a:rPr>
              <a:t>Bài</a:t>
            </a:r>
            <a:r>
              <a:rPr lang="en-US" sz="3000" b="1">
                <a:solidFill>
                  <a:srgbClr val="FF3300"/>
                </a:solidFill>
              </a:rPr>
              <a:t> </a:t>
            </a:r>
            <a:r>
              <a:rPr lang="en-US" sz="3000" b="1" err="1" smtClean="0">
                <a:solidFill>
                  <a:srgbClr val="FF3300"/>
                </a:solidFill>
              </a:rPr>
              <a:t>tập</a:t>
            </a:r>
            <a:r>
              <a:rPr lang="en-US" sz="3000" b="1" smtClean="0">
                <a:solidFill>
                  <a:srgbClr val="FF3300"/>
                </a:solidFill>
              </a:rPr>
              <a:t> 5 (nâng cao):</a:t>
            </a:r>
            <a:endParaRPr lang="vi-VN" sz="3000" b="1">
              <a:solidFill>
                <a:srgbClr val="FF3300"/>
              </a:solidFill>
            </a:endParaRPr>
          </a:p>
        </p:txBody>
      </p:sp>
      <p:grpSp>
        <p:nvGrpSpPr>
          <p:cNvPr id="542758" name="Group 11"/>
          <p:cNvGrpSpPr>
            <a:grpSpLocks/>
          </p:cNvGrpSpPr>
          <p:nvPr/>
        </p:nvGrpSpPr>
        <p:grpSpPr bwMode="auto">
          <a:xfrm>
            <a:off x="228600" y="685800"/>
            <a:ext cx="8610600" cy="1878013"/>
            <a:chOff x="384" y="675"/>
            <a:chExt cx="4896" cy="1183"/>
          </a:xfrm>
        </p:grpSpPr>
        <p:sp>
          <p:nvSpPr>
            <p:cNvPr id="542765" name="Text Box 5"/>
            <p:cNvSpPr txBox="1">
              <a:spLocks noChangeArrowheads="1"/>
            </p:cNvSpPr>
            <p:nvPr/>
          </p:nvSpPr>
          <p:spPr bwMode="auto">
            <a:xfrm>
              <a:off x="384" y="675"/>
              <a:ext cx="189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000"/>
                <a:t>Cho các đơn thức:</a:t>
              </a:r>
              <a:endParaRPr lang="vi-VN" sz="3000"/>
            </a:p>
          </p:txBody>
        </p:sp>
        <p:graphicFrame>
          <p:nvGraphicFramePr>
            <p:cNvPr id="542726" name="Object 6"/>
            <p:cNvGraphicFramePr>
              <a:graphicFrameLocks noChangeAspect="1"/>
            </p:cNvGraphicFramePr>
            <p:nvPr/>
          </p:nvGraphicFramePr>
          <p:xfrm>
            <a:off x="2421" y="699"/>
            <a:ext cx="1104" cy="349"/>
          </p:xfrm>
          <a:graphic>
            <a:graphicData uri="http://schemas.openxmlformats.org/presentationml/2006/ole">
              <p:oleObj spid="_x0000_s10257" name="Equation" r:id="rId3" imgW="723586" imgH="228501" progId="Equation.DSMT4">
                <p:embed/>
              </p:oleObj>
            </a:graphicData>
          </a:graphic>
        </p:graphicFrame>
        <p:sp>
          <p:nvSpPr>
            <p:cNvPr id="542766" name="Text Box 7"/>
            <p:cNvSpPr txBox="1">
              <a:spLocks noChangeArrowheads="1"/>
            </p:cNvSpPr>
            <p:nvPr/>
          </p:nvSpPr>
          <p:spPr bwMode="auto">
            <a:xfrm>
              <a:off x="3504" y="675"/>
              <a:ext cx="333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3000"/>
                <a:t>và</a:t>
              </a:r>
              <a:endParaRPr lang="vi-VN" sz="3000"/>
            </a:p>
          </p:txBody>
        </p:sp>
        <p:graphicFrame>
          <p:nvGraphicFramePr>
            <p:cNvPr id="542728" name="Object 8"/>
            <p:cNvGraphicFramePr>
              <a:graphicFrameLocks noChangeAspect="1"/>
            </p:cNvGraphicFramePr>
            <p:nvPr/>
          </p:nvGraphicFramePr>
          <p:xfrm>
            <a:off x="3870" y="691"/>
            <a:ext cx="1248" cy="345"/>
          </p:xfrm>
          <a:graphic>
            <a:graphicData uri="http://schemas.openxmlformats.org/presentationml/2006/ole">
              <p:oleObj spid="_x0000_s10258" name="Equation" r:id="rId4" imgW="825500" imgH="228600" progId="Equation.DSMT4">
                <p:embed/>
              </p:oleObj>
            </a:graphicData>
          </a:graphic>
        </p:graphicFrame>
        <p:sp>
          <p:nvSpPr>
            <p:cNvPr id="542767" name="Text Box 10"/>
            <p:cNvSpPr txBox="1">
              <a:spLocks noChangeArrowheads="1"/>
            </p:cNvSpPr>
            <p:nvPr/>
          </p:nvSpPr>
          <p:spPr bwMode="auto">
            <a:xfrm>
              <a:off x="384" y="993"/>
              <a:ext cx="4896" cy="8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just"/>
              <a:r>
                <a:rPr lang="en-US" sz="2800"/>
                <a:t>Tìm số tự nhiên n sao cho đơn thức A chia hết cho đơn thức B. Tìm thương</a:t>
              </a:r>
              <a:r>
                <a:rPr lang="vi-VN" sz="2800"/>
                <a:t> A : B ứng với mỗi giá trị tìm được của n.</a:t>
              </a:r>
            </a:p>
          </p:txBody>
        </p:sp>
      </p:grpSp>
      <p:sp>
        <p:nvSpPr>
          <p:cNvPr id="542743" name="Text Box 12"/>
          <p:cNvSpPr txBox="1">
            <a:spLocks noChangeArrowheads="1"/>
          </p:cNvSpPr>
          <p:nvPr/>
        </p:nvSpPr>
        <p:spPr bwMode="auto">
          <a:xfrm>
            <a:off x="1148268" y="2508250"/>
            <a:ext cx="187743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err="1" smtClean="0">
                <a:solidFill>
                  <a:srgbClr val="FF3300"/>
                </a:solidFill>
              </a:rPr>
              <a:t>Hướng</a:t>
            </a:r>
            <a:r>
              <a:rPr lang="en-US" sz="2800" b="1" smtClean="0">
                <a:solidFill>
                  <a:srgbClr val="FF3300"/>
                </a:solidFill>
              </a:rPr>
              <a:t> </a:t>
            </a:r>
            <a:r>
              <a:rPr lang="en-US" sz="2800" b="1" err="1" smtClean="0">
                <a:solidFill>
                  <a:srgbClr val="FF3300"/>
                </a:solidFill>
              </a:rPr>
              <a:t>dẫn</a:t>
            </a:r>
            <a:endParaRPr lang="vi-VN" sz="2800" b="1">
              <a:solidFill>
                <a:srgbClr val="FF3300"/>
              </a:solidFill>
            </a:endParaRPr>
          </a:p>
        </p:txBody>
      </p:sp>
      <p:sp>
        <p:nvSpPr>
          <p:cNvPr id="542744" name="Text Box 13"/>
          <p:cNvSpPr txBox="1">
            <a:spLocks noChangeArrowheads="1"/>
          </p:cNvSpPr>
          <p:nvPr/>
        </p:nvSpPr>
        <p:spPr bwMode="auto">
          <a:xfrm>
            <a:off x="230188" y="2971800"/>
            <a:ext cx="84089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Điều kiện để đơn thức A chia hết cho đơn thức B là:</a:t>
            </a:r>
            <a:endParaRPr lang="vi-VN" sz="2800"/>
          </a:p>
        </p:txBody>
      </p:sp>
      <p:graphicFrame>
        <p:nvGraphicFramePr>
          <p:cNvPr id="542734" name="Object 14"/>
          <p:cNvGraphicFramePr>
            <a:graphicFrameLocks noChangeAspect="1"/>
          </p:cNvGraphicFramePr>
          <p:nvPr/>
        </p:nvGraphicFramePr>
        <p:xfrm>
          <a:off x="1447800" y="3505200"/>
          <a:ext cx="1371600" cy="1028700"/>
        </p:xfrm>
        <a:graphic>
          <a:graphicData uri="http://schemas.openxmlformats.org/presentationml/2006/ole">
            <p:oleObj spid="_x0000_s10259" name="Equation" r:id="rId5" imgW="609600" imgH="457200" progId="Equation.DSMT4">
              <p:embed/>
            </p:oleObj>
          </a:graphicData>
        </a:graphic>
      </p:graphicFrame>
      <p:graphicFrame>
        <p:nvGraphicFramePr>
          <p:cNvPr id="542735" name="Object 15"/>
          <p:cNvGraphicFramePr>
            <a:graphicFrameLocks noChangeAspect="1"/>
          </p:cNvGraphicFramePr>
          <p:nvPr/>
        </p:nvGraphicFramePr>
        <p:xfrm>
          <a:off x="3048000" y="3505200"/>
          <a:ext cx="1371600" cy="1028700"/>
        </p:xfrm>
        <a:graphic>
          <a:graphicData uri="http://schemas.openxmlformats.org/presentationml/2006/ole">
            <p:oleObj spid="_x0000_s10260" name="Equation" r:id="rId6" imgW="609600" imgH="457200" progId="Equation.DSMT4">
              <p:embed/>
            </p:oleObj>
          </a:graphicData>
        </a:graphic>
      </p:graphicFrame>
      <p:sp>
        <p:nvSpPr>
          <p:cNvPr id="542745" name="Text Box 16"/>
          <p:cNvSpPr txBox="1">
            <a:spLocks noChangeArrowheads="1"/>
          </p:cNvSpPr>
          <p:nvPr/>
        </p:nvSpPr>
        <p:spPr bwMode="auto">
          <a:xfrm>
            <a:off x="4867275" y="3643313"/>
            <a:ext cx="7969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000"/>
              <a:t>hay</a:t>
            </a:r>
            <a:endParaRPr lang="vi-VN" sz="3000"/>
          </a:p>
        </p:txBody>
      </p:sp>
      <p:graphicFrame>
        <p:nvGraphicFramePr>
          <p:cNvPr id="542737" name="Object 17"/>
          <p:cNvGraphicFramePr>
            <a:graphicFrameLocks noChangeAspect="1"/>
          </p:cNvGraphicFramePr>
          <p:nvPr/>
        </p:nvGraphicFramePr>
        <p:xfrm>
          <a:off x="5791200" y="3676650"/>
          <a:ext cx="1524000" cy="474663"/>
        </p:xfrm>
        <a:graphic>
          <a:graphicData uri="http://schemas.openxmlformats.org/presentationml/2006/ole">
            <p:oleObj spid="_x0000_s10261" name="Equation" r:id="rId7" imgW="571004" imgH="177646" progId="Equation.DSMT4">
              <p:embed/>
            </p:oleObj>
          </a:graphicData>
        </a:graphic>
      </p:graphicFrame>
      <p:sp>
        <p:nvSpPr>
          <p:cNvPr id="542746" name="Text Box 18"/>
          <p:cNvSpPr txBox="1">
            <a:spLocks noChangeArrowheads="1"/>
          </p:cNvSpPr>
          <p:nvPr/>
        </p:nvSpPr>
        <p:spPr bwMode="auto">
          <a:xfrm>
            <a:off x="228600" y="4572000"/>
            <a:ext cx="59769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Vậy n = 3, n = 4 thì A chia hết cho  B</a:t>
            </a:r>
            <a:endParaRPr lang="vi-VN" sz="2800"/>
          </a:p>
        </p:txBody>
      </p:sp>
      <p:sp>
        <p:nvSpPr>
          <p:cNvPr id="542747" name="Text Box 19"/>
          <p:cNvSpPr txBox="1">
            <a:spLocks noChangeArrowheads="1"/>
          </p:cNvSpPr>
          <p:nvPr/>
        </p:nvSpPr>
        <p:spPr bwMode="auto">
          <a:xfrm>
            <a:off x="219075" y="5214938"/>
            <a:ext cx="2225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Với n = 3 thì </a:t>
            </a:r>
            <a:endParaRPr lang="vi-VN" sz="2800"/>
          </a:p>
        </p:txBody>
      </p:sp>
      <p:graphicFrame>
        <p:nvGraphicFramePr>
          <p:cNvPr id="542752" name="Object 32"/>
          <p:cNvGraphicFramePr>
            <a:graphicFrameLocks noChangeAspect="1"/>
          </p:cNvGraphicFramePr>
          <p:nvPr/>
        </p:nvGraphicFramePr>
        <p:xfrm>
          <a:off x="2438400" y="5181600"/>
          <a:ext cx="4038600" cy="542925"/>
        </p:xfrm>
        <a:graphic>
          <a:graphicData uri="http://schemas.openxmlformats.org/presentationml/2006/ole">
            <p:oleObj spid="_x0000_s10262" name="Equation" r:id="rId8" imgW="1485900" imgH="228600" progId="Equation.DSMT4">
              <p:embed/>
            </p:oleObj>
          </a:graphicData>
        </a:graphic>
      </p:graphicFrame>
      <p:graphicFrame>
        <p:nvGraphicFramePr>
          <p:cNvPr id="542753" name="Object 33"/>
          <p:cNvGraphicFramePr>
            <a:graphicFrameLocks noChangeAspect="1"/>
          </p:cNvGraphicFramePr>
          <p:nvPr/>
        </p:nvGraphicFramePr>
        <p:xfrm>
          <a:off x="2438400" y="5943600"/>
          <a:ext cx="3886200" cy="533400"/>
        </p:xfrm>
        <a:graphic>
          <a:graphicData uri="http://schemas.openxmlformats.org/presentationml/2006/ole">
            <p:oleObj spid="_x0000_s10263" name="Equation" r:id="rId9" imgW="1473200" imgH="228600" progId="Equation.DSMT4">
              <p:embed/>
            </p:oleObj>
          </a:graphicData>
        </a:graphic>
      </p:graphicFrame>
      <p:graphicFrame>
        <p:nvGraphicFramePr>
          <p:cNvPr id="542754" name="Object 34"/>
          <p:cNvGraphicFramePr>
            <a:graphicFrameLocks noChangeAspect="1"/>
          </p:cNvGraphicFramePr>
          <p:nvPr/>
        </p:nvGraphicFramePr>
        <p:xfrm>
          <a:off x="6538913" y="5048250"/>
          <a:ext cx="990600" cy="825500"/>
        </p:xfrm>
        <a:graphic>
          <a:graphicData uri="http://schemas.openxmlformats.org/presentationml/2006/ole">
            <p:oleObj spid="_x0000_s10264" name="Equation" r:id="rId10" imgW="520474" imgH="393529" progId="Equation.DSMT4">
              <p:embed/>
            </p:oleObj>
          </a:graphicData>
        </a:graphic>
      </p:graphicFrame>
      <p:sp>
        <p:nvSpPr>
          <p:cNvPr id="542755" name="Text Box 19"/>
          <p:cNvSpPr txBox="1">
            <a:spLocks noChangeArrowheads="1"/>
          </p:cNvSpPr>
          <p:nvPr/>
        </p:nvSpPr>
        <p:spPr bwMode="auto">
          <a:xfrm>
            <a:off x="219075" y="5919788"/>
            <a:ext cx="22256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/>
              <a:t>Với n = 4 thì </a:t>
            </a:r>
            <a:endParaRPr lang="vi-VN" sz="2800"/>
          </a:p>
        </p:txBody>
      </p:sp>
      <p:graphicFrame>
        <p:nvGraphicFramePr>
          <p:cNvPr id="542756" name="Object 36"/>
          <p:cNvGraphicFramePr>
            <a:graphicFrameLocks noChangeAspect="1"/>
          </p:cNvGraphicFramePr>
          <p:nvPr/>
        </p:nvGraphicFramePr>
        <p:xfrm>
          <a:off x="6553200" y="5791200"/>
          <a:ext cx="990600" cy="830263"/>
        </p:xfrm>
        <a:graphic>
          <a:graphicData uri="http://schemas.openxmlformats.org/presentationml/2006/ole">
            <p:oleObj spid="_x0000_s10265" name="Equation" r:id="rId11" imgW="469696" imgH="393529" progId="Equation.DSMT4">
              <p:embed/>
            </p:oleObj>
          </a:graphicData>
        </a:graphic>
      </p:graphicFrame>
    </p:spTree>
    <p:extLst>
      <p:ext uri="{BB962C8B-B14F-4D97-AF65-F5344CB8AC3E}">
        <p14:creationId xmlns:p14="http://schemas.microsoft.com/office/powerpoint/2010/main" xmlns="" val="2882433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42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2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42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2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42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42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42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42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42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427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42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427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3" grpId="0"/>
      <p:bldP spid="542744" grpId="0"/>
      <p:bldP spid="542745" grpId="0"/>
      <p:bldP spid="542746" grpId="0"/>
      <p:bldP spid="542747" grpId="0"/>
      <p:bldP spid="54275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 descr="FALL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0723" name="Picture 3" descr="KINH CHAO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286000"/>
            <a:ext cx="6167438" cy="1893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4059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7145" y="980182"/>
            <a:ext cx="8305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Nhắc lại kiến thức số học 6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Khi nào số nguyên a chia hết cho số nguyên b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16714" y="482024"/>
            <a:ext cx="22124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Đặt vấn đề:</a:t>
            </a:r>
            <a:endParaRPr lang="en-US" sz="3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623858910"/>
              </p:ext>
            </p:extLst>
          </p:nvPr>
        </p:nvGraphicFramePr>
        <p:xfrm>
          <a:off x="8043862" y="1594991"/>
          <a:ext cx="947738" cy="538609"/>
        </p:xfrm>
        <a:graphic>
          <a:graphicData uri="http://schemas.openxmlformats.org/presentationml/2006/ole">
            <p:oleObj spid="_x0000_s8337" name="Equation" r:id="rId3" imgW="533160" imgH="203040" progId="Equation.3">
              <p:embed/>
            </p:oleObj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46363" y="2057400"/>
            <a:ext cx="8305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3200" b="1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 lời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Số nguyên a chia hết cho số nguyên b nếu có số nguyên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sao cho a = b.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43525" y="3099982"/>
            <a:ext cx="59530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 dụ 1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: Ta nói          vì có 3.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= 6 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812939847"/>
              </p:ext>
            </p:extLst>
          </p:nvPr>
        </p:nvGraphicFramePr>
        <p:xfrm>
          <a:off x="4223489" y="3133290"/>
          <a:ext cx="903288" cy="506413"/>
        </p:xfrm>
        <a:graphic>
          <a:graphicData uri="http://schemas.openxmlformats.org/presentationml/2006/ole">
            <p:oleObj spid="_x0000_s8338" name="Equation" r:id="rId4" imgW="253800" imgH="190440" progId="Equation.3">
              <p:embed/>
            </p:oleObj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77982" y="3684150"/>
            <a:ext cx="775423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Tương tự, khi nào đa thức A chia hết cho </a:t>
            </a:r>
          </a:p>
          <a:p>
            <a:r>
              <a:rPr lang="en-US" sz="3200" b="1" smtClean="0">
                <a:latin typeface="Times New Roman" pitchFamily="18" charset="0"/>
                <a:cs typeface="Times New Roman" pitchFamily="18" charset="0"/>
              </a:rPr>
              <a:t>đa thức B</a:t>
            </a:r>
            <a:endParaRPr lang="en-US" sz="3200" b="1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380677324"/>
              </p:ext>
            </p:extLst>
          </p:nvPr>
        </p:nvGraphicFramePr>
        <p:xfrm>
          <a:off x="2416031" y="4255968"/>
          <a:ext cx="1220787" cy="539750"/>
        </p:xfrm>
        <a:graphic>
          <a:graphicData uri="http://schemas.openxmlformats.org/presentationml/2006/ole">
            <p:oleObj spid="_x0000_s8339" name="Equation" r:id="rId5" imgW="685800" imgH="203040" progId="Equation.3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143740" y="4953000"/>
            <a:ext cx="70815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Ví dụ 2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: Ta nói                 vì có </a:t>
            </a:r>
            <a:r>
              <a:rPr lang="en-US" sz="320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aseline="3000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="1" baseline="30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= x</a:t>
            </a:r>
            <a:r>
              <a:rPr lang="en-US" sz="3200" baseline="3000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en-US" sz="320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118362109"/>
              </p:ext>
            </p:extLst>
          </p:nvPr>
        </p:nvGraphicFramePr>
        <p:xfrm>
          <a:off x="3823704" y="4953000"/>
          <a:ext cx="1354137" cy="539750"/>
        </p:xfrm>
        <a:graphic>
          <a:graphicData uri="http://schemas.openxmlformats.org/presentationml/2006/ole">
            <p:oleObj spid="_x0000_s8340" name="Equation" r:id="rId6" imgW="380880" imgH="203040" progId="Equation.3">
              <p:embed/>
            </p:oleObj>
          </a:graphicData>
        </a:graphic>
      </p:graphicFrame>
      <p:pic>
        <p:nvPicPr>
          <p:cNvPr id="12" name="Picture 1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3855" y="-58302"/>
            <a:ext cx="1209787" cy="11251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xmlns="" val="1042308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2" name="Text Box 6"/>
          <p:cNvSpPr txBox="1">
            <a:spLocks noChangeArrowheads="1"/>
          </p:cNvSpPr>
          <p:nvPr/>
        </p:nvSpPr>
        <p:spPr bwMode="auto">
          <a:xfrm>
            <a:off x="381000" y="3864060"/>
            <a:ext cx="4114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FF3300"/>
                </a:solidFill>
                <a:latin typeface="Times New Roman" pitchFamily="18" charset="0"/>
              </a:rPr>
              <a:t>1. </a:t>
            </a:r>
            <a:r>
              <a:rPr lang="en-US" sz="3200" b="1" u="sng" err="1">
                <a:solidFill>
                  <a:srgbClr val="FF3300"/>
                </a:solidFill>
                <a:latin typeface="Times New Roman" pitchFamily="18" charset="0"/>
              </a:rPr>
              <a:t>Quy</a:t>
            </a:r>
            <a:r>
              <a:rPr lang="en-US" sz="3200" b="1" u="sng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200" b="1" u="sng" err="1">
                <a:solidFill>
                  <a:srgbClr val="FF3300"/>
                </a:solidFill>
                <a:latin typeface="Times New Roman" pitchFamily="18" charset="0"/>
              </a:rPr>
              <a:t>tắc</a:t>
            </a:r>
            <a:r>
              <a:rPr lang="en-US" sz="3200" b="1">
                <a:solidFill>
                  <a:srgbClr val="FF3300"/>
                </a:solidFill>
                <a:latin typeface="Times New Roman" pitchFamily="18" charset="0"/>
              </a:rPr>
              <a:t>: </a:t>
            </a:r>
          </a:p>
        </p:txBody>
      </p:sp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1288906" y="4915287"/>
            <a:ext cx="7391400" cy="232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ts val="600"/>
              </a:spcBef>
            </a:pPr>
            <a:r>
              <a:rPr lang="en-US" sz="3000" b="1" err="1">
                <a:latin typeface="Times New Roman" pitchFamily="18" charset="0"/>
              </a:rPr>
              <a:t>Với</a:t>
            </a:r>
            <a:r>
              <a:rPr lang="en-US" sz="3000" b="1">
                <a:latin typeface="Times New Roman" pitchFamily="18" charset="0"/>
              </a:rPr>
              <a:t> </a:t>
            </a:r>
            <a:r>
              <a:rPr lang="en-US" sz="3000" b="1" err="1">
                <a:latin typeface="Times New Roman" pitchFamily="18" charset="0"/>
              </a:rPr>
              <a:t>mọi</a:t>
            </a:r>
            <a:r>
              <a:rPr lang="en-US" sz="3000" b="1">
                <a:latin typeface="Times New Roman" pitchFamily="18" charset="0"/>
              </a:rPr>
              <a:t> </a:t>
            </a:r>
            <a:r>
              <a:rPr lang="en-US" sz="3000" b="1" i="1">
                <a:latin typeface="Times New Roman" pitchFamily="18" charset="0"/>
              </a:rPr>
              <a:t>x</a:t>
            </a:r>
            <a:r>
              <a:rPr lang="en-US" sz="3000" b="1">
                <a:latin typeface="Times New Roman" pitchFamily="18" charset="0"/>
              </a:rPr>
              <a:t> </a:t>
            </a:r>
            <a:r>
              <a:rPr lang="en-US" sz="3000" b="1">
                <a:latin typeface="Times New Roman" pitchFamily="18" charset="0"/>
                <a:sym typeface="Symbol" pitchFamily="18" charset="2"/>
              </a:rPr>
              <a:t></a:t>
            </a:r>
            <a:r>
              <a:rPr lang="en-US" sz="3000" b="1">
                <a:latin typeface="Times New Roman" pitchFamily="18" charset="0"/>
              </a:rPr>
              <a:t>  0, m, n </a:t>
            </a:r>
            <a:r>
              <a:rPr lang="en-US" sz="3000" b="1">
                <a:latin typeface="Times New Roman" pitchFamily="18" charset="0"/>
                <a:sym typeface="Symbol" pitchFamily="18" charset="2"/>
              </a:rPr>
              <a:t> N, m </a:t>
            </a:r>
            <a:r>
              <a:rPr lang="en-US" sz="30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≥ n </a:t>
            </a:r>
            <a:r>
              <a:rPr lang="en-US" sz="3000" b="1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thì</a:t>
            </a:r>
            <a:r>
              <a:rPr lang="en-US" sz="30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:</a:t>
            </a:r>
          </a:p>
          <a:p>
            <a:pPr>
              <a:spcBef>
                <a:spcPts val="600"/>
              </a:spcBef>
            </a:pPr>
            <a:r>
              <a:rPr lang="en-US" sz="3000" b="1" i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</a:t>
            </a:r>
            <a:r>
              <a:rPr lang="en-US" sz="3000" b="1" i="1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000" b="1" baseline="3000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</a:t>
            </a:r>
            <a:r>
              <a:rPr lang="en-US" sz="3000" b="1" baseline="3000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sz="30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: </a:t>
            </a:r>
            <a:r>
              <a:rPr lang="en-US" sz="3000" b="1" i="1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000" b="1" baseline="30000" err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n</a:t>
            </a:r>
            <a:r>
              <a:rPr lang="en-US" sz="3000" b="1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= </a:t>
            </a:r>
            <a:r>
              <a:rPr lang="en-US" sz="3000" b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x</a:t>
            </a:r>
            <a:r>
              <a:rPr lang="en-US" sz="3000" b="1" baseline="3000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m-n</a:t>
            </a:r>
            <a:r>
              <a:rPr lang="en-US" sz="3000" b="1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      nếu m &gt; n;</a:t>
            </a:r>
          </a:p>
          <a:p>
            <a:pPr>
              <a:spcBef>
                <a:spcPts val="600"/>
              </a:spcBef>
            </a:pPr>
            <a:r>
              <a:rPr lang="en-US" sz="3000" b="1" i="1" smtClean="0">
                <a:latin typeface="Times New Roman" pitchFamily="18" charset="0"/>
                <a:sym typeface="Symbol" pitchFamily="18" charset="2"/>
              </a:rPr>
              <a:t>       </a:t>
            </a:r>
            <a:r>
              <a:rPr lang="en-US" sz="3000" b="1" i="1" err="1" smtClean="0">
                <a:latin typeface="Times New Roman" pitchFamily="18" charset="0"/>
                <a:sym typeface="Symbol" pitchFamily="18" charset="2"/>
              </a:rPr>
              <a:t>x</a:t>
            </a:r>
            <a:r>
              <a:rPr lang="en-US" sz="3000" b="1" baseline="30000" err="1" smtClean="0">
                <a:latin typeface="Times New Roman" pitchFamily="18" charset="0"/>
                <a:sym typeface="Symbol" pitchFamily="18" charset="2"/>
              </a:rPr>
              <a:t>m</a:t>
            </a:r>
            <a:r>
              <a:rPr lang="en-US" sz="3000" b="1" smtClean="0">
                <a:latin typeface="Times New Roman" pitchFamily="18" charset="0"/>
                <a:sym typeface="Symbol" pitchFamily="18" charset="2"/>
              </a:rPr>
              <a:t> : </a:t>
            </a:r>
            <a:r>
              <a:rPr lang="en-US" sz="3000" b="1" i="1" err="1" smtClean="0">
                <a:latin typeface="Times New Roman" pitchFamily="18" charset="0"/>
                <a:sym typeface="Symbol" pitchFamily="18" charset="2"/>
              </a:rPr>
              <a:t>x</a:t>
            </a:r>
            <a:r>
              <a:rPr lang="en-US" sz="3000" b="1" baseline="30000" err="1" smtClean="0">
                <a:latin typeface="Times New Roman" pitchFamily="18" charset="0"/>
                <a:sym typeface="Symbol" pitchFamily="18" charset="2"/>
              </a:rPr>
              <a:t>n</a:t>
            </a:r>
            <a:r>
              <a:rPr lang="en-US" sz="3000" b="1" smtClean="0">
                <a:latin typeface="Times New Roman" pitchFamily="18" charset="0"/>
                <a:sym typeface="Symbol" pitchFamily="18" charset="2"/>
              </a:rPr>
              <a:t> = 1</a:t>
            </a:r>
            <a:r>
              <a:rPr lang="en-US" sz="3000" b="1" baseline="30000" smtClean="0">
                <a:latin typeface="Times New Roman" pitchFamily="18" charset="0"/>
                <a:sym typeface="Symbol" pitchFamily="18" charset="2"/>
              </a:rPr>
              <a:t>                 </a:t>
            </a:r>
            <a:r>
              <a:rPr lang="en-US" sz="3000" b="1" err="1" smtClean="0">
                <a:latin typeface="Times New Roman" pitchFamily="18" charset="0"/>
                <a:sym typeface="Symbol" pitchFamily="18" charset="2"/>
              </a:rPr>
              <a:t>nếu</a:t>
            </a:r>
            <a:r>
              <a:rPr lang="en-US" sz="3000" b="1" smtClean="0">
                <a:latin typeface="Times New Roman" pitchFamily="18" charset="0"/>
                <a:sym typeface="Symbol" pitchFamily="18" charset="2"/>
              </a:rPr>
              <a:t> m = n.</a:t>
            </a:r>
          </a:p>
          <a:p>
            <a:pPr>
              <a:spcBef>
                <a:spcPct val="50000"/>
              </a:spcBef>
            </a:pPr>
            <a:endParaRPr lang="en-US" sz="3000" b="1">
              <a:latin typeface="Times New Roman" pitchFamily="18" charset="0"/>
              <a:cs typeface="Times New Roman" pitchFamily="18" charset="0"/>
              <a:sym typeface="Symbol" pitchFamily="18" charset="2"/>
            </a:endParaRPr>
          </a:p>
        </p:txBody>
      </p:sp>
      <p:grpSp>
        <p:nvGrpSpPr>
          <p:cNvPr id="45066" name="Group 10"/>
          <p:cNvGrpSpPr>
            <a:grpSpLocks/>
          </p:cNvGrpSpPr>
          <p:nvPr/>
        </p:nvGrpSpPr>
        <p:grpSpPr bwMode="auto">
          <a:xfrm>
            <a:off x="228600" y="1066800"/>
            <a:ext cx="8686800" cy="1384300"/>
            <a:chOff x="240" y="1098"/>
            <a:chExt cx="5424" cy="872"/>
          </a:xfrm>
        </p:grpSpPr>
        <p:sp>
          <p:nvSpPr>
            <p:cNvPr id="45067" name="Text Box 11"/>
            <p:cNvSpPr txBox="1">
              <a:spLocks noChangeArrowheads="1"/>
            </p:cNvSpPr>
            <p:nvPr/>
          </p:nvSpPr>
          <p:spPr bwMode="auto">
            <a:xfrm>
              <a:off x="240" y="1098"/>
              <a:ext cx="5424" cy="8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800" b="1" dirty="0" smtClean="0">
                  <a:latin typeface="Times New Roman" pitchFamily="18" charset="0"/>
                </a:rPr>
                <a:t>  </a:t>
              </a:r>
              <a:r>
                <a:rPr lang="en-US" sz="2800" b="1" dirty="0" err="1" smtClean="0">
                  <a:latin typeface="Times New Roman" pitchFamily="18" charset="0"/>
                </a:rPr>
                <a:t>Đa</a:t>
              </a:r>
              <a:r>
                <a:rPr lang="en-US" sz="2800" b="1" dirty="0" smtClean="0">
                  <a:latin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</a:rPr>
                <a:t>thức</a:t>
              </a:r>
              <a:r>
                <a:rPr lang="en-US" sz="2800" b="1" dirty="0">
                  <a:latin typeface="Times New Roman" pitchFamily="18" charset="0"/>
                </a:rPr>
                <a:t> A chia </a:t>
              </a:r>
              <a:r>
                <a:rPr lang="en-US" sz="2800" b="1" dirty="0" err="1">
                  <a:latin typeface="Times New Roman" pitchFamily="18" charset="0"/>
                </a:rPr>
                <a:t>hết</a:t>
              </a:r>
              <a:r>
                <a:rPr lang="en-US" sz="2800" b="1" dirty="0">
                  <a:latin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</a:rPr>
                <a:t>cho</a:t>
              </a:r>
              <a:r>
                <a:rPr lang="en-US" sz="2800" b="1" dirty="0">
                  <a:latin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</a:rPr>
                <a:t>đa</a:t>
              </a:r>
              <a:r>
                <a:rPr lang="en-US" sz="2800" b="1" dirty="0">
                  <a:latin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</a:rPr>
                <a:t>thức</a:t>
              </a:r>
              <a:r>
                <a:rPr lang="en-US" sz="2800" b="1" dirty="0">
                  <a:latin typeface="Times New Roman" pitchFamily="18" charset="0"/>
                </a:rPr>
                <a:t> B </a:t>
              </a:r>
              <a:r>
                <a:rPr lang="en-US" sz="2800" b="1" dirty="0" smtClean="0">
                  <a:latin typeface="Times New Roman" pitchFamily="18" charset="0"/>
                </a:rPr>
                <a:t>          </a:t>
              </a:r>
              <a:r>
                <a:rPr lang="en-US" sz="2800" b="1" dirty="0" err="1" smtClean="0">
                  <a:latin typeface="Times New Roman" pitchFamily="18" charset="0"/>
                </a:rPr>
                <a:t>nếu</a:t>
              </a:r>
              <a:r>
                <a:rPr lang="en-US" sz="2800" b="1" dirty="0" smtClean="0">
                  <a:latin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</a:rPr>
                <a:t>tìm</a:t>
              </a:r>
              <a:r>
                <a:rPr lang="en-US" sz="2800" b="1" dirty="0">
                  <a:latin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</a:rPr>
                <a:t>được</a:t>
              </a:r>
              <a:r>
                <a:rPr lang="en-US" sz="2800" b="1" dirty="0">
                  <a:latin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</a:rPr>
                <a:t>một</a:t>
              </a:r>
              <a:r>
                <a:rPr lang="en-US" sz="2800" b="1" dirty="0">
                  <a:latin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</a:rPr>
                <a:t>đa</a:t>
              </a:r>
              <a:r>
                <a:rPr lang="en-US" sz="2800" b="1" dirty="0">
                  <a:latin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</a:rPr>
                <a:t>thức</a:t>
              </a:r>
              <a:r>
                <a:rPr lang="en-US" sz="2800" b="1" dirty="0">
                  <a:latin typeface="Times New Roman" pitchFamily="18" charset="0"/>
                </a:rPr>
                <a:t> Q </a:t>
              </a:r>
              <a:r>
                <a:rPr lang="en-US" sz="2800" b="1" dirty="0" err="1">
                  <a:latin typeface="Times New Roman" pitchFamily="18" charset="0"/>
                </a:rPr>
                <a:t>sao</a:t>
              </a:r>
              <a:r>
                <a:rPr lang="en-US" sz="2800" b="1" dirty="0">
                  <a:latin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</a:rPr>
                <a:t>cho</a:t>
              </a:r>
              <a:r>
                <a:rPr lang="en-US" sz="2800" b="1" dirty="0">
                  <a:latin typeface="Times New Roman" pitchFamily="18" charset="0"/>
                </a:rPr>
                <a:t> A = </a:t>
              </a:r>
              <a:r>
                <a:rPr lang="en-US" sz="2800" b="1" dirty="0" err="1" smtClean="0">
                  <a:latin typeface="Times New Roman" pitchFamily="18" charset="0"/>
                </a:rPr>
                <a:t>B.Q</a:t>
              </a:r>
              <a:r>
                <a:rPr lang="en-US" sz="2800" b="1" dirty="0" smtClean="0">
                  <a:latin typeface="Times New Roman" pitchFamily="18" charset="0"/>
                </a:rPr>
                <a:t> </a:t>
              </a:r>
            </a:p>
            <a:p>
              <a:r>
                <a:rPr lang="en-US" sz="2800" b="1" dirty="0" smtClean="0">
                  <a:latin typeface="Times New Roman" pitchFamily="18" charset="0"/>
                </a:rPr>
                <a:t>                  </a:t>
              </a:r>
              <a:r>
                <a:rPr lang="en-US" sz="2800" b="1" dirty="0" err="1" smtClean="0">
                  <a:latin typeface="Times New Roman" pitchFamily="18" charset="0"/>
                </a:rPr>
                <a:t>Kí</a:t>
              </a:r>
              <a:r>
                <a:rPr lang="en-US" sz="2800" b="1" dirty="0" smtClean="0">
                  <a:latin typeface="Times New Roman" pitchFamily="18" charset="0"/>
                </a:rPr>
                <a:t> </a:t>
              </a:r>
              <a:r>
                <a:rPr lang="en-US" sz="2800" b="1" dirty="0" err="1">
                  <a:latin typeface="Times New Roman" pitchFamily="18" charset="0"/>
                </a:rPr>
                <a:t>hiệu</a:t>
              </a:r>
              <a:r>
                <a:rPr lang="en-US" sz="2800" b="1" dirty="0">
                  <a:latin typeface="Times New Roman" pitchFamily="18" charset="0"/>
                </a:rPr>
                <a:t>: A : B = Q </a:t>
              </a:r>
              <a:r>
                <a:rPr lang="en-US" sz="2800" b="1" dirty="0" err="1">
                  <a:latin typeface="Times New Roman" pitchFamily="18" charset="0"/>
                </a:rPr>
                <a:t>hoặc</a:t>
              </a:r>
              <a:r>
                <a:rPr lang="en-US" sz="2800" b="1" dirty="0">
                  <a:latin typeface="Times New Roman" pitchFamily="18" charset="0"/>
                </a:rPr>
                <a:t> </a:t>
              </a:r>
              <a:r>
                <a:rPr lang="en-US" sz="2800" b="1" dirty="0" smtClean="0">
                  <a:latin typeface="Times New Roman" pitchFamily="18" charset="0"/>
                </a:rPr>
                <a:t>              </a:t>
              </a:r>
              <a:r>
                <a:rPr lang="en-US" sz="2800" b="1" dirty="0">
                  <a:latin typeface="Times New Roman" pitchFamily="18" charset="0"/>
                </a:rPr>
                <a:t>.</a:t>
              </a:r>
            </a:p>
          </p:txBody>
        </p:sp>
        <p:graphicFrame>
          <p:nvGraphicFramePr>
            <p:cNvPr id="45068" name="Object 12"/>
            <p:cNvGraphicFramePr>
              <a:graphicFrameLocks noChangeAspect="1"/>
            </p:cNvGraphicFramePr>
            <p:nvPr/>
          </p:nvGraphicFramePr>
          <p:xfrm>
            <a:off x="4345" y="1242"/>
            <a:ext cx="222" cy="352"/>
          </p:xfrm>
          <a:graphic>
            <a:graphicData uri="http://schemas.openxmlformats.org/presentationml/2006/ole">
              <p:oleObj spid="_x0000_s1402" name="Equation" r:id="rId3" imgW="114102" imgH="177492" progId="Equation.DSMT4">
                <p:embed/>
              </p:oleObj>
            </a:graphicData>
          </a:graphic>
        </p:graphicFrame>
      </p:grp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623888" y="2589212"/>
            <a:ext cx="80772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800" b="1" err="1">
                <a:latin typeface="Times New Roman" pitchFamily="18" charset="0"/>
              </a:rPr>
              <a:t>Trong</a:t>
            </a:r>
            <a:r>
              <a:rPr lang="en-US" sz="2800" b="1">
                <a:latin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</a:rPr>
              <a:t>đó</a:t>
            </a:r>
            <a:r>
              <a:rPr lang="en-US" sz="2800" b="1">
                <a:latin typeface="Times New Roman" pitchFamily="18" charset="0"/>
              </a:rPr>
              <a:t>: A </a:t>
            </a:r>
            <a:r>
              <a:rPr lang="en-US" sz="2800" b="1" err="1">
                <a:latin typeface="Times New Roman" pitchFamily="18" charset="0"/>
              </a:rPr>
              <a:t>được</a:t>
            </a:r>
            <a:r>
              <a:rPr lang="en-US" sz="2800" b="1">
                <a:latin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</a:rPr>
              <a:t>gọi</a:t>
            </a:r>
            <a:r>
              <a:rPr lang="en-US" sz="2800" b="1">
                <a:latin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</a:rPr>
              <a:t>là</a:t>
            </a:r>
            <a:r>
              <a:rPr lang="en-US" sz="2800" b="1">
                <a:latin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</a:rPr>
              <a:t>đa</a:t>
            </a:r>
            <a:r>
              <a:rPr lang="en-US" sz="2800" b="1">
                <a:latin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</a:rPr>
              <a:t>thức</a:t>
            </a:r>
            <a:r>
              <a:rPr lang="en-US" sz="2800" b="1">
                <a:latin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</a:rPr>
              <a:t>bị</a:t>
            </a:r>
            <a:r>
              <a:rPr lang="en-US" sz="2800" b="1">
                <a:latin typeface="Times New Roman" pitchFamily="18" charset="0"/>
              </a:rPr>
              <a:t> chia;</a:t>
            </a:r>
          </a:p>
          <a:p>
            <a:r>
              <a:rPr lang="en-US" sz="2800" b="1">
                <a:latin typeface="Times New Roman" pitchFamily="18" charset="0"/>
              </a:rPr>
              <a:t>                  B </a:t>
            </a:r>
            <a:r>
              <a:rPr lang="en-US" sz="2800" b="1" err="1">
                <a:latin typeface="Times New Roman" pitchFamily="18" charset="0"/>
              </a:rPr>
              <a:t>được</a:t>
            </a:r>
            <a:r>
              <a:rPr lang="en-US" sz="2800" b="1">
                <a:latin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</a:rPr>
              <a:t>gọi</a:t>
            </a:r>
            <a:r>
              <a:rPr lang="en-US" sz="2800" b="1">
                <a:latin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</a:rPr>
              <a:t>là</a:t>
            </a:r>
            <a:r>
              <a:rPr lang="en-US" sz="2800" b="1">
                <a:latin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</a:rPr>
              <a:t>đa</a:t>
            </a:r>
            <a:r>
              <a:rPr lang="en-US" sz="2800" b="1">
                <a:latin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</a:rPr>
              <a:t>thức</a:t>
            </a:r>
            <a:r>
              <a:rPr lang="en-US" sz="2800" b="1">
                <a:latin typeface="Times New Roman" pitchFamily="18" charset="0"/>
              </a:rPr>
              <a:t> chia;</a:t>
            </a:r>
          </a:p>
          <a:p>
            <a:r>
              <a:rPr lang="en-US" sz="2800" b="1">
                <a:latin typeface="Times New Roman" pitchFamily="18" charset="0"/>
              </a:rPr>
              <a:t>                  Q </a:t>
            </a:r>
            <a:r>
              <a:rPr lang="en-US" sz="2800" b="1" err="1">
                <a:latin typeface="Times New Roman" pitchFamily="18" charset="0"/>
              </a:rPr>
              <a:t>được</a:t>
            </a:r>
            <a:r>
              <a:rPr lang="en-US" sz="2800" b="1">
                <a:latin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</a:rPr>
              <a:t>gọi</a:t>
            </a:r>
            <a:r>
              <a:rPr lang="en-US" sz="2800" b="1">
                <a:latin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</a:rPr>
              <a:t>là</a:t>
            </a:r>
            <a:r>
              <a:rPr lang="en-US" sz="2800" b="1">
                <a:latin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</a:rPr>
              <a:t>đa</a:t>
            </a:r>
            <a:r>
              <a:rPr lang="en-US" sz="2800" b="1">
                <a:latin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</a:rPr>
              <a:t>thức</a:t>
            </a:r>
            <a:r>
              <a:rPr lang="en-US" sz="2800" b="1">
                <a:latin typeface="Times New Roman" pitchFamily="18" charset="0"/>
              </a:rPr>
              <a:t> </a:t>
            </a:r>
            <a:r>
              <a:rPr lang="en-US" sz="2800" b="1" err="1">
                <a:latin typeface="Times New Roman" pitchFamily="18" charset="0"/>
              </a:rPr>
              <a:t>thương</a:t>
            </a:r>
            <a:r>
              <a:rPr lang="en-US" sz="2800" b="1">
                <a:latin typeface="Times New Roman" pitchFamily="18" charset="0"/>
              </a:rPr>
              <a:t>.</a:t>
            </a:r>
          </a:p>
        </p:txBody>
      </p:sp>
      <p:graphicFrame>
        <p:nvGraphicFramePr>
          <p:cNvPr id="45071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49336051"/>
              </p:ext>
            </p:extLst>
          </p:nvPr>
        </p:nvGraphicFramePr>
        <p:xfrm>
          <a:off x="5638800" y="1752600"/>
          <a:ext cx="914400" cy="833438"/>
        </p:xfrm>
        <a:graphic>
          <a:graphicData uri="http://schemas.openxmlformats.org/presentationml/2006/ole">
            <p:oleObj spid="_x0000_s1403" name="Equation" r:id="rId4" imgW="431613" imgH="393529" progId="Equation.DSMT4">
              <p:embed/>
            </p:oleObj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609600" y="4321260"/>
            <a:ext cx="50032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Nhắc lại kiến thức đại số 7:</a:t>
            </a:r>
            <a:endParaRPr lang="en-US" sz="3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54109005"/>
              </p:ext>
            </p:extLst>
          </p:nvPr>
        </p:nvGraphicFramePr>
        <p:xfrm>
          <a:off x="5486400" y="1060450"/>
          <a:ext cx="858838" cy="539750"/>
        </p:xfrm>
        <a:graphic>
          <a:graphicData uri="http://schemas.openxmlformats.org/presentationml/2006/ole">
            <p:oleObj spid="_x0000_s1404" name="Equation" r:id="rId5" imgW="482400" imgH="203040" progId="Equation.3">
              <p:embed/>
            </p:oleObj>
          </a:graphicData>
        </a:graphic>
      </p:graphicFrame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0" y="152400"/>
            <a:ext cx="9144000" cy="553998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chemeClr val="bg1"/>
              </a:gs>
              <a:gs pos="100000">
                <a:srgbClr val="FFFF00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dirty="0" smtClean="0">
                <a:solidFill>
                  <a:srgbClr val="FF3300"/>
                </a:solidFill>
                <a:latin typeface="Times New Roman" pitchFamily="18" charset="0"/>
              </a:rPr>
              <a:t>Tiết 15 </a:t>
            </a:r>
            <a:r>
              <a:rPr lang="en-US" sz="3000" b="1" dirty="0" smtClean="0">
                <a:solidFill>
                  <a:srgbClr val="FF3300"/>
                </a:solidFill>
                <a:latin typeface="Times New Roman" pitchFamily="18" charset="0"/>
              </a:rPr>
              <a:t>- Bài 10</a:t>
            </a:r>
            <a:r>
              <a:rPr lang="en-US" sz="3000" b="1" dirty="0">
                <a:solidFill>
                  <a:srgbClr val="FF3300"/>
                </a:solidFill>
                <a:latin typeface="Times New Roman" pitchFamily="18" charset="0"/>
              </a:rPr>
              <a:t>.</a:t>
            </a:r>
            <a:r>
              <a:rPr lang="en-US" sz="3000" b="1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000" b="1" dirty="0">
                <a:solidFill>
                  <a:srgbClr val="FF3300"/>
                </a:solidFill>
                <a:latin typeface="Times New Roman" pitchFamily="18" charset="0"/>
              </a:rPr>
              <a:t>CHIA ĐƠN THỨC CHO ĐƠN THỨC</a:t>
            </a:r>
          </a:p>
        </p:txBody>
      </p:sp>
    </p:spTree>
    <p:extLst>
      <p:ext uri="{BB962C8B-B14F-4D97-AF65-F5344CB8AC3E}">
        <p14:creationId xmlns:p14="http://schemas.microsoft.com/office/powerpoint/2010/main" xmlns="" val="3391551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5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4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2" grpId="0"/>
      <p:bldP spid="45063" grpId="0"/>
      <p:bldP spid="45069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95300" y="1218192"/>
            <a:ext cx="23241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u="sng">
                <a:solidFill>
                  <a:srgbClr val="FF0000"/>
                </a:solidFill>
                <a:latin typeface=".VnTime" pitchFamily="34" charset="0"/>
              </a:rPr>
              <a:t>VÝ </a:t>
            </a:r>
            <a:r>
              <a:rPr lang="en-US" sz="3200" u="sng" err="1" smtClean="0">
                <a:solidFill>
                  <a:srgbClr val="FF0000"/>
                </a:solidFill>
                <a:latin typeface=".VnTime" pitchFamily="34" charset="0"/>
              </a:rPr>
              <a:t>dô</a:t>
            </a:r>
            <a:r>
              <a:rPr lang="en-US" sz="3200" u="sng" smtClean="0">
                <a:solidFill>
                  <a:srgbClr val="FF0000"/>
                </a:solidFill>
                <a:latin typeface=".VnTime" pitchFamily="34" charset="0"/>
              </a:rPr>
              <a:t> 1</a:t>
            </a:r>
            <a:r>
              <a:rPr lang="en-US" sz="320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3200">
                <a:solidFill>
                  <a:srgbClr val="FF0000"/>
                </a:solidFill>
                <a:latin typeface=".VnTime" pitchFamily="34" charset="0"/>
              </a:rPr>
              <a:t>: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447800" y="1218192"/>
            <a:ext cx="2590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3200" smtClean="0">
                <a:solidFill>
                  <a:srgbClr val="FF0000"/>
                </a:solidFill>
                <a:latin typeface=".VnTime" pitchFamily="34" charset="0"/>
              </a:rPr>
              <a:t>    : </a:t>
            </a:r>
            <a:r>
              <a:rPr lang="en-US" sz="3200" err="1">
                <a:solidFill>
                  <a:srgbClr val="FF0000"/>
                </a:solidFill>
                <a:latin typeface=".VnTime" pitchFamily="34" charset="0"/>
              </a:rPr>
              <a:t>TÝnh</a:t>
            </a:r>
            <a:r>
              <a:rPr lang="en-US" sz="3200">
                <a:solidFill>
                  <a:srgbClr val="FF0000"/>
                </a:solidFill>
                <a:latin typeface=".VnTime" pitchFamily="34" charset="0"/>
              </a:rPr>
              <a:t> 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457200" y="1675392"/>
            <a:ext cx="2209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latin typeface=".VnTime" pitchFamily="34" charset="0"/>
              </a:rPr>
              <a:t>a) x</a:t>
            </a:r>
            <a:r>
              <a:rPr lang="en-US" sz="3200" baseline="30000">
                <a:latin typeface=".VnTime" pitchFamily="34" charset="0"/>
              </a:rPr>
              <a:t>3 </a:t>
            </a:r>
            <a:r>
              <a:rPr lang="en-US" sz="3200">
                <a:latin typeface=".VnTime" pitchFamily="34" charset="0"/>
              </a:rPr>
              <a:t>: </a:t>
            </a:r>
            <a:r>
              <a:rPr lang="en-US" sz="3200" smtClean="0">
                <a:latin typeface=".VnTime" pitchFamily="34" charset="0"/>
              </a:rPr>
              <a:t>x</a:t>
            </a:r>
            <a:r>
              <a:rPr lang="en-US" sz="3200" baseline="30000" smtClean="0">
                <a:latin typeface=".VnTime" pitchFamily="34" charset="0"/>
              </a:rPr>
              <a:t>2</a:t>
            </a:r>
            <a:endParaRPr lang="en-US" sz="3200">
              <a:latin typeface=".VnTime" pitchFamily="34" charset="0"/>
            </a:endParaRP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457200" y="2208792"/>
            <a:ext cx="3048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latin typeface=".VnTime" pitchFamily="34" charset="0"/>
              </a:rPr>
              <a:t>b) </a:t>
            </a:r>
            <a:r>
              <a:rPr lang="en-US" sz="3200" smtClean="0">
                <a:latin typeface=".VnTime" pitchFamily="34" charset="0"/>
              </a:rPr>
              <a:t>y</a:t>
            </a:r>
            <a:r>
              <a:rPr lang="en-US" sz="3200" baseline="30000" smtClean="0">
                <a:latin typeface=".VnTime" pitchFamily="34" charset="0"/>
              </a:rPr>
              <a:t>7 </a:t>
            </a:r>
            <a:r>
              <a:rPr lang="en-US" sz="3200" smtClean="0">
                <a:latin typeface=".VnTime" pitchFamily="34" charset="0"/>
              </a:rPr>
              <a:t>:y</a:t>
            </a:r>
            <a:r>
              <a:rPr lang="en-US" sz="3200" baseline="30000" smtClean="0">
                <a:latin typeface=".VnTime" pitchFamily="34" charset="0"/>
              </a:rPr>
              <a:t>2 </a:t>
            </a:r>
            <a:endParaRPr lang="en-US" sz="3200">
              <a:latin typeface=".VnTime" pitchFamily="34" charset="0"/>
            </a:endParaRP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1905000" y="1701225"/>
            <a:ext cx="9525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latin typeface=".VnTime" pitchFamily="34" charset="0"/>
              </a:rPr>
              <a:t>  </a:t>
            </a:r>
            <a:r>
              <a:rPr lang="en-US" sz="3200" smtClean="0">
                <a:latin typeface=".VnTime" pitchFamily="34" charset="0"/>
              </a:rPr>
              <a:t>= </a:t>
            </a:r>
            <a:r>
              <a:rPr lang="en-US" sz="3200">
                <a:latin typeface=".VnTime" pitchFamily="34" charset="0"/>
              </a:rPr>
              <a:t>x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2039198" y="2234625"/>
            <a:ext cx="85640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smtClean="0">
                <a:latin typeface=".VnTime" pitchFamily="34" charset="0"/>
              </a:rPr>
              <a:t>= y</a:t>
            </a:r>
            <a:r>
              <a:rPr lang="en-US" sz="3200" baseline="30000" smtClean="0">
                <a:latin typeface=".VnTime" pitchFamily="34" charset="0"/>
              </a:rPr>
              <a:t>5</a:t>
            </a:r>
            <a:endParaRPr lang="en-US" sz="3200">
              <a:latin typeface=".VnTime" pitchFamily="34" charset="0"/>
            </a:endParaRPr>
          </a:p>
        </p:txBody>
      </p:sp>
      <p:sp>
        <p:nvSpPr>
          <p:cNvPr id="7185" name="Text Box 17"/>
          <p:cNvSpPr txBox="1">
            <a:spLocks noChangeArrowheads="1"/>
          </p:cNvSpPr>
          <p:nvPr/>
        </p:nvSpPr>
        <p:spPr bwMode="auto">
          <a:xfrm>
            <a:off x="381000" y="2564967"/>
            <a:ext cx="2743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 smtClean="0">
                <a:solidFill>
                  <a:srgbClr val="FF0000"/>
                </a:solidFill>
                <a:latin typeface=".VnTime" pitchFamily="34" charset="0"/>
              </a:rPr>
              <a:t>VÝ </a:t>
            </a:r>
            <a:r>
              <a:rPr lang="en-US" sz="3200" u="sng" err="1" smtClean="0">
                <a:solidFill>
                  <a:srgbClr val="FF0000"/>
                </a:solidFill>
                <a:latin typeface=".VnTime" pitchFamily="34" charset="0"/>
              </a:rPr>
              <a:t>dô</a:t>
            </a:r>
            <a:r>
              <a:rPr lang="en-US" sz="3200" u="sng" smtClean="0">
                <a:solidFill>
                  <a:srgbClr val="FF0000"/>
                </a:solidFill>
                <a:latin typeface=".VnTime" pitchFamily="34" charset="0"/>
              </a:rPr>
              <a:t>  2: </a:t>
            </a:r>
            <a:r>
              <a:rPr lang="en-US" sz="3200" err="1">
                <a:solidFill>
                  <a:srgbClr val="FF0000"/>
                </a:solidFill>
                <a:latin typeface=".VnTime" pitchFamily="34" charset="0"/>
              </a:rPr>
              <a:t>TÝnh</a:t>
            </a:r>
            <a:r>
              <a:rPr lang="en-US" sz="3200" u="sng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endParaRPr lang="en-US" sz="3200" u="sng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762000" y="3054787"/>
            <a:ext cx="24384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latin typeface=".VnTime" pitchFamily="34" charset="0"/>
              </a:rPr>
              <a:t>a) 15x</a:t>
            </a:r>
            <a:r>
              <a:rPr lang="en-US" sz="3200" baseline="30000">
                <a:latin typeface=".VnTime" pitchFamily="34" charset="0"/>
              </a:rPr>
              <a:t>2</a:t>
            </a:r>
            <a:r>
              <a:rPr lang="en-US" sz="3200">
                <a:latin typeface=".VnTime" pitchFamily="34" charset="0"/>
              </a:rPr>
              <a:t>y</a:t>
            </a:r>
            <a:r>
              <a:rPr lang="en-US" sz="3200" baseline="30000">
                <a:latin typeface=".VnTime" pitchFamily="34" charset="0"/>
              </a:rPr>
              <a:t>2   </a:t>
            </a:r>
            <a:endParaRPr lang="en-US" sz="3200">
              <a:latin typeface=".VnTime" pitchFamily="34" charset="0"/>
            </a:endParaRPr>
          </a:p>
        </p:txBody>
      </p:sp>
      <p:sp>
        <p:nvSpPr>
          <p:cNvPr id="7188" name="Text Box 20"/>
          <p:cNvSpPr txBox="1">
            <a:spLocks noChangeArrowheads="1"/>
          </p:cNvSpPr>
          <p:nvPr/>
        </p:nvSpPr>
        <p:spPr bwMode="auto">
          <a:xfrm>
            <a:off x="2362200" y="3079038"/>
            <a:ext cx="125472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smtClean="0">
                <a:latin typeface=".VnTime" pitchFamily="34" charset="0"/>
              </a:rPr>
              <a:t>: 5xy</a:t>
            </a:r>
            <a:r>
              <a:rPr lang="en-US" sz="3200" baseline="30000" smtClean="0">
                <a:latin typeface=".VnTime" pitchFamily="34" charset="0"/>
              </a:rPr>
              <a:t>2</a:t>
            </a:r>
            <a:endParaRPr lang="en-US" sz="3200">
              <a:latin typeface=".VnTime" pitchFamily="34" charset="0"/>
            </a:endParaRPr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629498" y="3504192"/>
            <a:ext cx="1752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latin typeface=".VnTime" pitchFamily="34" charset="0"/>
              </a:rPr>
              <a:t> b) 12x</a:t>
            </a:r>
            <a:r>
              <a:rPr lang="en-US" sz="3200" baseline="30000">
                <a:latin typeface=".VnTime" pitchFamily="34" charset="0"/>
              </a:rPr>
              <a:t>3</a:t>
            </a:r>
            <a:r>
              <a:rPr lang="en-US" sz="3200">
                <a:latin typeface=".VnTime" pitchFamily="34" charset="0"/>
              </a:rPr>
              <a:t>y</a:t>
            </a:r>
          </a:p>
        </p:txBody>
      </p:sp>
      <p:sp>
        <p:nvSpPr>
          <p:cNvPr id="7192" name="Text Box 24"/>
          <p:cNvSpPr txBox="1">
            <a:spLocks noChangeArrowheads="1"/>
          </p:cNvSpPr>
          <p:nvPr/>
        </p:nvSpPr>
        <p:spPr bwMode="auto">
          <a:xfrm>
            <a:off x="2382098" y="3504192"/>
            <a:ext cx="112310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smtClean="0">
                <a:latin typeface=".VnTime" pitchFamily="34" charset="0"/>
              </a:rPr>
              <a:t>: 6x</a:t>
            </a:r>
            <a:r>
              <a:rPr lang="en-US" sz="3200" baseline="30000" smtClean="0">
                <a:latin typeface=".VnTime" pitchFamily="34" charset="0"/>
              </a:rPr>
              <a:t>2</a:t>
            </a:r>
            <a:endParaRPr lang="en-US" sz="3200">
              <a:latin typeface=".VnTime" pitchFamily="34" charset="0"/>
            </a:endParaRPr>
          </a:p>
        </p:txBody>
      </p:sp>
      <p:sp>
        <p:nvSpPr>
          <p:cNvPr id="7194" name="Text Box 26"/>
          <p:cNvSpPr txBox="1">
            <a:spLocks noChangeArrowheads="1"/>
          </p:cNvSpPr>
          <p:nvPr/>
        </p:nvSpPr>
        <p:spPr bwMode="auto">
          <a:xfrm>
            <a:off x="3505200" y="3134240"/>
            <a:ext cx="12954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2800" smtClean="0">
                <a:latin typeface=".VnTime" pitchFamily="34" charset="0"/>
              </a:rPr>
              <a:t>= 3x</a:t>
            </a:r>
            <a:endParaRPr lang="en-US" sz="2800">
              <a:latin typeface=".VnTime" pitchFamily="34" charset="0"/>
            </a:endParaRPr>
          </a:p>
        </p:txBody>
      </p:sp>
      <p:graphicFrame>
        <p:nvGraphicFramePr>
          <p:cNvPr id="7196" name="Object 28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2023824142"/>
              </p:ext>
            </p:extLst>
          </p:nvPr>
        </p:nvGraphicFramePr>
        <p:xfrm>
          <a:off x="3403600" y="3649663"/>
          <a:ext cx="863600" cy="446087"/>
        </p:xfrm>
        <a:graphic>
          <a:graphicData uri="http://schemas.openxmlformats.org/presentationml/2006/ole">
            <p:oleObj spid="_x0000_s9247" name="Equation" r:id="rId3" imgW="393480" imgH="203040" progId="Equation.3">
              <p:embed/>
            </p:oleObj>
          </a:graphicData>
        </a:graphic>
      </p:graphicFrame>
      <p:sp>
        <p:nvSpPr>
          <p:cNvPr id="7199" name="Text Box 31"/>
          <p:cNvSpPr txBox="1">
            <a:spLocks noChangeArrowheads="1"/>
          </p:cNvSpPr>
          <p:nvPr/>
        </p:nvSpPr>
        <p:spPr bwMode="auto">
          <a:xfrm>
            <a:off x="438998" y="5587425"/>
            <a:ext cx="1905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latin typeface=".VnTime" pitchFamily="34" charset="0"/>
              </a:rPr>
              <a:t> </a:t>
            </a:r>
            <a:r>
              <a:rPr lang="en-US" sz="3200" smtClean="0">
                <a:latin typeface=".VnTime" pitchFamily="34" charset="0"/>
              </a:rPr>
              <a:t>b) </a:t>
            </a:r>
            <a:r>
              <a:rPr lang="en-US" sz="3200">
                <a:latin typeface=".VnTime" pitchFamily="34" charset="0"/>
              </a:rPr>
              <a:t>20xy</a:t>
            </a:r>
            <a:r>
              <a:rPr lang="en-US" sz="3200" baseline="30000">
                <a:latin typeface=".VnTime" pitchFamily="34" charset="0"/>
              </a:rPr>
              <a:t>2 </a:t>
            </a:r>
            <a:endParaRPr lang="en-US" sz="3200">
              <a:latin typeface=".VnTime" pitchFamily="34" charset="0"/>
            </a:endParaRPr>
          </a:p>
        </p:txBody>
      </p:sp>
      <p:sp>
        <p:nvSpPr>
          <p:cNvPr id="7201" name="Text Box 33"/>
          <p:cNvSpPr txBox="1">
            <a:spLocks noChangeArrowheads="1"/>
          </p:cNvSpPr>
          <p:nvPr/>
        </p:nvSpPr>
        <p:spPr bwMode="auto">
          <a:xfrm>
            <a:off x="2016720" y="5587425"/>
            <a:ext cx="12598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smtClean="0">
                <a:latin typeface=".VnTime" pitchFamily="34" charset="0"/>
              </a:rPr>
              <a:t>: 4z</a:t>
            </a:r>
            <a:endParaRPr lang="en-US" sz="3200">
              <a:latin typeface=".VnTime" pitchFamily="34" charset="0"/>
            </a:endParaRPr>
          </a:p>
        </p:txBody>
      </p:sp>
      <p:sp>
        <p:nvSpPr>
          <p:cNvPr id="7204" name="Text Box 36"/>
          <p:cNvSpPr txBox="1">
            <a:spLocks noChangeArrowheads="1"/>
          </p:cNvSpPr>
          <p:nvPr/>
        </p:nvSpPr>
        <p:spPr bwMode="auto">
          <a:xfrm>
            <a:off x="553298" y="6106537"/>
            <a:ext cx="1371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smtClean="0">
                <a:latin typeface=".VnTime" pitchFamily="34" charset="0"/>
              </a:rPr>
              <a:t>c) </a:t>
            </a:r>
            <a:r>
              <a:rPr lang="en-US" sz="3200">
                <a:latin typeface=".VnTime" pitchFamily="34" charset="0"/>
              </a:rPr>
              <a:t>4xy</a:t>
            </a:r>
          </a:p>
        </p:txBody>
      </p:sp>
      <p:sp>
        <p:nvSpPr>
          <p:cNvPr id="7210" name="Text Box 42"/>
          <p:cNvSpPr txBox="1">
            <a:spLocks noChangeArrowheads="1"/>
          </p:cNvSpPr>
          <p:nvPr/>
        </p:nvSpPr>
        <p:spPr bwMode="auto">
          <a:xfrm>
            <a:off x="2057400" y="6120825"/>
            <a:ext cx="1371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smtClean="0">
                <a:latin typeface=".VnTime" pitchFamily="34" charset="0"/>
              </a:rPr>
              <a:t>: 2x</a:t>
            </a:r>
            <a:r>
              <a:rPr lang="en-US" sz="3200" baseline="30000" smtClean="0">
                <a:latin typeface=".VnTime" pitchFamily="34" charset="0"/>
              </a:rPr>
              <a:t>2</a:t>
            </a:r>
            <a:r>
              <a:rPr lang="en-US" sz="3200" smtClean="0">
                <a:latin typeface=".VnTime" pitchFamily="34" charset="0"/>
              </a:rPr>
              <a:t>y</a:t>
            </a:r>
            <a:r>
              <a:rPr lang="en-US" sz="3200" baseline="30000" smtClean="0">
                <a:latin typeface=".VnTime" pitchFamily="34" charset="0"/>
              </a:rPr>
              <a:t>2</a:t>
            </a:r>
            <a:endParaRPr lang="en-US" sz="3200">
              <a:latin typeface=".VnTime" pitchFamily="34" charset="0"/>
            </a:endParaRPr>
          </a:p>
        </p:txBody>
      </p:sp>
      <p:sp>
        <p:nvSpPr>
          <p:cNvPr id="34" name="Text Box 17"/>
          <p:cNvSpPr txBox="1">
            <a:spLocks noChangeArrowheads="1"/>
          </p:cNvSpPr>
          <p:nvPr/>
        </p:nvSpPr>
        <p:spPr bwMode="auto">
          <a:xfrm>
            <a:off x="438998" y="4088967"/>
            <a:ext cx="893360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 1:</a:t>
            </a:r>
            <a:r>
              <a:rPr lang="en-US" sz="3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Các phép chia sau là phép chia hết. Đúng hay sai?</a:t>
            </a:r>
            <a:endParaRPr lang="en-US" sz="3200" u="sng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36" name="Text Box 31"/>
          <p:cNvSpPr txBox="1">
            <a:spLocks noChangeArrowheads="1"/>
          </p:cNvSpPr>
          <p:nvPr/>
        </p:nvSpPr>
        <p:spPr bwMode="auto">
          <a:xfrm>
            <a:off x="456316" y="5105400"/>
            <a:ext cx="1905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latin typeface=".VnTime" pitchFamily="34" charset="0"/>
              </a:rPr>
              <a:t> </a:t>
            </a:r>
            <a:r>
              <a:rPr lang="en-US" sz="3200" smtClean="0">
                <a:latin typeface=".VnTime" pitchFamily="34" charset="0"/>
              </a:rPr>
              <a:t>a) 6x</a:t>
            </a:r>
            <a:r>
              <a:rPr lang="en-US" sz="3200" baseline="30000" smtClean="0">
                <a:latin typeface=".VnTime" pitchFamily="34" charset="0"/>
              </a:rPr>
              <a:t>2</a:t>
            </a:r>
            <a:r>
              <a:rPr lang="en-US" sz="3200" smtClean="0">
                <a:latin typeface=".VnTime" pitchFamily="34" charset="0"/>
              </a:rPr>
              <a:t> y</a:t>
            </a:r>
            <a:r>
              <a:rPr lang="en-US" sz="3200" baseline="30000" smtClean="0">
                <a:latin typeface=".VnTime" pitchFamily="34" charset="0"/>
              </a:rPr>
              <a:t>2 </a:t>
            </a:r>
            <a:endParaRPr lang="en-US" sz="3200">
              <a:latin typeface=".VnTime" pitchFamily="34" charset="0"/>
            </a:endParaRPr>
          </a:p>
        </p:txBody>
      </p:sp>
      <p:sp>
        <p:nvSpPr>
          <p:cNvPr id="38" name="Text Box 33"/>
          <p:cNvSpPr txBox="1">
            <a:spLocks noChangeArrowheads="1"/>
          </p:cNvSpPr>
          <p:nvPr/>
        </p:nvSpPr>
        <p:spPr bwMode="auto">
          <a:xfrm>
            <a:off x="2057400" y="5105400"/>
            <a:ext cx="1905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smtClean="0">
                <a:latin typeface=".VnTime" pitchFamily="34" charset="0"/>
              </a:rPr>
              <a:t>: 5xy</a:t>
            </a:r>
            <a:r>
              <a:rPr lang="en-US" sz="3200" baseline="30000" smtClean="0">
                <a:latin typeface=".VnTime" pitchFamily="34" charset="0"/>
              </a:rPr>
              <a:t>2</a:t>
            </a:r>
            <a:endParaRPr lang="en-US" sz="3200">
              <a:latin typeface=".VnTime" pitchFamily="34" charset="0"/>
            </a:endParaRPr>
          </a:p>
        </p:txBody>
      </p:sp>
      <p:sp>
        <p:nvSpPr>
          <p:cNvPr id="39" name="Text Box 6"/>
          <p:cNvSpPr txBox="1">
            <a:spLocks noChangeArrowheads="1"/>
          </p:cNvSpPr>
          <p:nvPr/>
        </p:nvSpPr>
        <p:spPr bwMode="auto">
          <a:xfrm>
            <a:off x="304800" y="710625"/>
            <a:ext cx="4114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2060"/>
                </a:solidFill>
                <a:latin typeface="Times New Roman" pitchFamily="18" charset="0"/>
              </a:rPr>
              <a:t>1. </a:t>
            </a:r>
            <a:r>
              <a:rPr lang="en-US" sz="3200" b="1" u="sng" err="1">
                <a:solidFill>
                  <a:srgbClr val="002060"/>
                </a:solidFill>
                <a:latin typeface="Times New Roman" pitchFamily="18" charset="0"/>
              </a:rPr>
              <a:t>Quy</a:t>
            </a:r>
            <a:r>
              <a:rPr lang="en-US" sz="3200" b="1" u="sng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b="1" u="sng" err="1">
                <a:solidFill>
                  <a:srgbClr val="002060"/>
                </a:solidFill>
                <a:latin typeface="Times New Roman" pitchFamily="18" charset="0"/>
              </a:rPr>
              <a:t>tắc</a:t>
            </a:r>
            <a:r>
              <a:rPr lang="en-US" sz="3200" b="1">
                <a:solidFill>
                  <a:srgbClr val="002060"/>
                </a:solidFill>
                <a:latin typeface="Times New Roman" pitchFamily="18" charset="0"/>
              </a:rPr>
              <a:t>: </a:t>
            </a:r>
          </a:p>
        </p:txBody>
      </p:sp>
      <p:sp>
        <p:nvSpPr>
          <p:cNvPr id="4" name="Rectangle 3"/>
          <p:cNvSpPr/>
          <p:nvPr/>
        </p:nvSpPr>
        <p:spPr>
          <a:xfrm>
            <a:off x="3609993" y="5232975"/>
            <a:ext cx="421680" cy="48202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rgbClr val="FF0000"/>
                </a:solidFill>
              </a:rPr>
              <a:t>Đ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616920" y="5715000"/>
            <a:ext cx="421680" cy="48202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rgbClr val="FF0000"/>
                </a:solidFill>
              </a:rPr>
              <a:t>S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609993" y="6172200"/>
            <a:ext cx="421680" cy="48202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rgbClr val="FF0000"/>
                </a:solidFill>
              </a:rPr>
              <a:t>S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27" name="Text Box 5"/>
          <p:cNvSpPr txBox="1">
            <a:spLocks noChangeArrowheads="1"/>
          </p:cNvSpPr>
          <p:nvPr/>
        </p:nvSpPr>
        <p:spPr bwMode="auto">
          <a:xfrm>
            <a:off x="0" y="152400"/>
            <a:ext cx="9144000" cy="553998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chemeClr val="bg1"/>
              </a:gs>
              <a:gs pos="100000">
                <a:srgbClr val="FFFF00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dirty="0" smtClean="0">
                <a:solidFill>
                  <a:srgbClr val="FF3300"/>
                </a:solidFill>
                <a:latin typeface="Times New Roman" pitchFamily="18" charset="0"/>
              </a:rPr>
              <a:t>Tiết 15 </a:t>
            </a:r>
            <a:r>
              <a:rPr lang="en-US" sz="3000" b="1" dirty="0" smtClean="0">
                <a:solidFill>
                  <a:srgbClr val="FF3300"/>
                </a:solidFill>
                <a:latin typeface="Times New Roman" pitchFamily="18" charset="0"/>
              </a:rPr>
              <a:t>- Bài 10</a:t>
            </a:r>
            <a:r>
              <a:rPr lang="en-US" sz="3000" b="1" dirty="0">
                <a:solidFill>
                  <a:srgbClr val="FF3300"/>
                </a:solidFill>
                <a:latin typeface="Times New Roman" pitchFamily="18" charset="0"/>
              </a:rPr>
              <a:t>.</a:t>
            </a:r>
            <a:r>
              <a:rPr lang="en-US" sz="3000" b="1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000" b="1" dirty="0">
                <a:solidFill>
                  <a:srgbClr val="FF3300"/>
                </a:solidFill>
                <a:latin typeface="Times New Roman" pitchFamily="18" charset="0"/>
              </a:rPr>
              <a:t>CHIA ĐƠN THỨC CHO ĐƠN THỨC</a:t>
            </a:r>
          </a:p>
        </p:txBody>
      </p:sp>
    </p:spTree>
    <p:extLst>
      <p:ext uri="{BB962C8B-B14F-4D97-AF65-F5344CB8AC3E}">
        <p14:creationId xmlns:p14="http://schemas.microsoft.com/office/powerpoint/2010/main" xmlns="" val="2259724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6" dur="20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800" decel="100000"/>
                                        <p:tgtEl>
                                          <p:spTgt spid="71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800" decel="1000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800" decel="100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800" decel="1000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800" decel="1000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800" decel="100000" fill="hold"/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800" decel="100000"/>
                                        <p:tgtEl>
                                          <p:spTgt spid="719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800" decel="100000" fill="hold"/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800" decel="100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80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80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800" decel="100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800" decel="100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800" decel="100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800" decel="100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800" decel="100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800" decel="100000"/>
                                        <p:tgtEl>
                                          <p:spTgt spid="71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800" decel="100000" fill="hold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800" decel="100000" fill="hold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800" decel="100000" fill="hold"/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4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800" decel="100000"/>
                                        <p:tgtEl>
                                          <p:spTgt spid="72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800" decel="1000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800" decel="1000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800" decel="100000" fill="hold"/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2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800" decel="100000"/>
                                        <p:tgtEl>
                                          <p:spTgt spid="7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5" dur="800" decel="1000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800" decel="1000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800" decel="100000" fill="hold"/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0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800" decel="100000"/>
                                        <p:tgtEl>
                                          <p:spTgt spid="7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800" decel="100000" fill="hold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800" decel="100000" fill="hold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800" decel="100000" fill="hold"/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3" grpId="0"/>
      <p:bldP spid="7174" grpId="0"/>
      <p:bldP spid="7175" grpId="0"/>
      <p:bldP spid="7177" grpId="0"/>
      <p:bldP spid="7179" grpId="0"/>
      <p:bldP spid="7180" grpId="0"/>
      <p:bldP spid="7185" grpId="0"/>
      <p:bldP spid="7186" grpId="0"/>
      <p:bldP spid="7188" grpId="0"/>
      <p:bldP spid="7190" grpId="0"/>
      <p:bldP spid="7192" grpId="0"/>
      <p:bldP spid="7194" grpId="0"/>
      <p:bldP spid="7199" grpId="0"/>
      <p:bldP spid="7201" grpId="0"/>
      <p:bldP spid="7204" grpId="0"/>
      <p:bldP spid="7210" grpId="0"/>
      <p:bldP spid="34" grpId="0"/>
      <p:bldP spid="36" grpId="0"/>
      <p:bldP spid="38" grpId="0"/>
      <p:bldP spid="39" grpId="0"/>
      <p:bldP spid="4" grpId="0" animBg="1"/>
      <p:bldP spid="32" grpId="0" animBg="1"/>
      <p:bldP spid="3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8" name="Oval 26"/>
          <p:cNvSpPr>
            <a:spLocks noChangeArrowheads="1"/>
          </p:cNvSpPr>
          <p:nvPr/>
        </p:nvSpPr>
        <p:spPr bwMode="auto">
          <a:xfrm>
            <a:off x="6477000" y="6021099"/>
            <a:ext cx="685800" cy="6858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97" name="Oval 25"/>
          <p:cNvSpPr>
            <a:spLocks noChangeArrowheads="1"/>
          </p:cNvSpPr>
          <p:nvPr/>
        </p:nvSpPr>
        <p:spPr bwMode="auto">
          <a:xfrm>
            <a:off x="1143000" y="6096000"/>
            <a:ext cx="685800" cy="6858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609600" y="5054600"/>
            <a:ext cx="800100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l"/>
            <a:r>
              <a:rPr lang="en-US" sz="2800" b="1" u="sng" smtClean="0">
                <a:solidFill>
                  <a:srgbClr val="FF0000"/>
                </a:solidFill>
              </a:rPr>
              <a:t>Bài tập 2</a:t>
            </a:r>
            <a:r>
              <a:rPr lang="en-US" sz="2800" b="1" smtClean="0">
                <a:solidFill>
                  <a:srgbClr val="FF0000"/>
                </a:solidFill>
              </a:rPr>
              <a:t>:  </a:t>
            </a:r>
            <a:r>
              <a:rPr lang="en-US" sz="2800" b="1" err="1" smtClean="0">
                <a:solidFill>
                  <a:srgbClr val="0069B8"/>
                </a:solidFill>
              </a:rPr>
              <a:t>Em</a:t>
            </a:r>
            <a:r>
              <a:rPr lang="en-US" sz="2800" b="1" smtClean="0">
                <a:solidFill>
                  <a:srgbClr val="0069B8"/>
                </a:solidFill>
              </a:rPr>
              <a:t> </a:t>
            </a:r>
            <a:r>
              <a:rPr lang="en-US" sz="2800" b="1" err="1">
                <a:solidFill>
                  <a:srgbClr val="0069B8"/>
                </a:solidFill>
              </a:rPr>
              <a:t>hãy</a:t>
            </a:r>
            <a:r>
              <a:rPr lang="en-US" sz="2800" b="1">
                <a:solidFill>
                  <a:srgbClr val="0069B8"/>
                </a:solidFill>
              </a:rPr>
              <a:t> </a:t>
            </a:r>
            <a:r>
              <a:rPr lang="en-US" sz="2800" b="1" err="1">
                <a:solidFill>
                  <a:srgbClr val="0069B8"/>
                </a:solidFill>
              </a:rPr>
              <a:t>cho</a:t>
            </a:r>
            <a:r>
              <a:rPr lang="en-US" sz="2800" b="1">
                <a:solidFill>
                  <a:srgbClr val="0069B8"/>
                </a:solidFill>
              </a:rPr>
              <a:t> </a:t>
            </a:r>
            <a:r>
              <a:rPr lang="en-US" sz="2800" b="1" err="1">
                <a:solidFill>
                  <a:srgbClr val="0069B8"/>
                </a:solidFill>
              </a:rPr>
              <a:t>biết</a:t>
            </a:r>
            <a:r>
              <a:rPr lang="en-US" sz="2800" b="1">
                <a:solidFill>
                  <a:srgbClr val="0069B8"/>
                </a:solidFill>
              </a:rPr>
              <a:t> </a:t>
            </a:r>
            <a:r>
              <a:rPr lang="en-US" sz="2800" b="1" err="1">
                <a:solidFill>
                  <a:srgbClr val="0069B8"/>
                </a:solidFill>
              </a:rPr>
              <a:t>trong</a:t>
            </a:r>
            <a:r>
              <a:rPr lang="en-US" sz="2800" b="1">
                <a:solidFill>
                  <a:srgbClr val="0069B8"/>
                </a:solidFill>
              </a:rPr>
              <a:t> </a:t>
            </a:r>
            <a:r>
              <a:rPr lang="en-US" sz="2800" b="1" err="1">
                <a:solidFill>
                  <a:srgbClr val="0069B8"/>
                </a:solidFill>
              </a:rPr>
              <a:t>các</a:t>
            </a:r>
            <a:r>
              <a:rPr lang="en-US" sz="2800" b="1">
                <a:solidFill>
                  <a:srgbClr val="0069B8"/>
                </a:solidFill>
              </a:rPr>
              <a:t> </a:t>
            </a:r>
            <a:r>
              <a:rPr lang="en-US" sz="2800" b="1" err="1">
                <a:solidFill>
                  <a:srgbClr val="0069B8"/>
                </a:solidFill>
              </a:rPr>
              <a:t>phép</a:t>
            </a:r>
            <a:r>
              <a:rPr lang="en-US" sz="2800" b="1">
                <a:solidFill>
                  <a:srgbClr val="0069B8"/>
                </a:solidFill>
              </a:rPr>
              <a:t> chia </a:t>
            </a:r>
            <a:r>
              <a:rPr lang="en-US" sz="2800" b="1" err="1">
                <a:solidFill>
                  <a:srgbClr val="0069B8"/>
                </a:solidFill>
              </a:rPr>
              <a:t>sau</a:t>
            </a:r>
            <a:r>
              <a:rPr lang="en-US" sz="2800" b="1">
                <a:solidFill>
                  <a:srgbClr val="0069B8"/>
                </a:solidFill>
              </a:rPr>
              <a:t>, </a:t>
            </a:r>
            <a:r>
              <a:rPr lang="en-US" sz="2800" b="1" err="1">
                <a:solidFill>
                  <a:srgbClr val="0069B8"/>
                </a:solidFill>
              </a:rPr>
              <a:t>đâu</a:t>
            </a:r>
            <a:r>
              <a:rPr lang="en-US" sz="2800" b="1">
                <a:solidFill>
                  <a:srgbClr val="0069B8"/>
                </a:solidFill>
              </a:rPr>
              <a:t> </a:t>
            </a:r>
            <a:r>
              <a:rPr lang="en-US" sz="2800" b="1" err="1">
                <a:solidFill>
                  <a:srgbClr val="0069B8"/>
                </a:solidFill>
              </a:rPr>
              <a:t>là</a:t>
            </a:r>
            <a:r>
              <a:rPr lang="en-US" sz="2800" b="1">
                <a:solidFill>
                  <a:srgbClr val="0069B8"/>
                </a:solidFill>
              </a:rPr>
              <a:t> </a:t>
            </a:r>
            <a:r>
              <a:rPr lang="en-US" sz="2800" b="1" err="1">
                <a:solidFill>
                  <a:srgbClr val="0069B8"/>
                </a:solidFill>
              </a:rPr>
              <a:t>phép</a:t>
            </a:r>
            <a:r>
              <a:rPr lang="en-US" sz="2800" b="1">
                <a:solidFill>
                  <a:srgbClr val="0069B8"/>
                </a:solidFill>
              </a:rPr>
              <a:t> chia </a:t>
            </a:r>
            <a:r>
              <a:rPr lang="en-US" sz="2800" b="1" err="1">
                <a:solidFill>
                  <a:srgbClr val="0069B8"/>
                </a:solidFill>
              </a:rPr>
              <a:t>hết</a:t>
            </a:r>
            <a:r>
              <a:rPr lang="en-US" sz="2800" b="1">
                <a:solidFill>
                  <a:srgbClr val="0069B8"/>
                </a:solidFill>
              </a:rPr>
              <a:t>?</a:t>
            </a:r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3810000" y="6172200"/>
            <a:ext cx="2743200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 algn="l">
              <a:lnSpc>
                <a:spcPct val="80000"/>
              </a:lnSpc>
              <a:spcBef>
                <a:spcPct val="20000"/>
              </a:spcBef>
            </a:pPr>
            <a:r>
              <a:rPr lang="en-US" sz="3600">
                <a:solidFill>
                  <a:srgbClr val="FF3300"/>
                </a:solidFill>
              </a:rPr>
              <a:t>b)</a:t>
            </a:r>
            <a:r>
              <a:rPr lang="en-US" sz="3600">
                <a:solidFill>
                  <a:srgbClr val="0000FF"/>
                </a:solidFill>
              </a:rPr>
              <a:t>  </a:t>
            </a:r>
            <a:r>
              <a:rPr lang="en-US" sz="3600"/>
              <a:t>15x : 5xy   </a:t>
            </a:r>
          </a:p>
          <a:p>
            <a:pPr marL="609600" indent="-609600" algn="l">
              <a:lnSpc>
                <a:spcPct val="80000"/>
              </a:lnSpc>
              <a:spcBef>
                <a:spcPct val="20000"/>
              </a:spcBef>
            </a:pPr>
            <a:r>
              <a:rPr lang="en-US" sz="3600">
                <a:solidFill>
                  <a:srgbClr val="0000FF"/>
                </a:solidFill>
              </a:rPr>
              <a:t>  </a:t>
            </a:r>
          </a:p>
        </p:txBody>
      </p:sp>
      <p:sp>
        <p:nvSpPr>
          <p:cNvPr id="3094" name="Text Box 22"/>
          <p:cNvSpPr txBox="1">
            <a:spLocks noChangeArrowheads="1"/>
          </p:cNvSpPr>
          <p:nvPr/>
        </p:nvSpPr>
        <p:spPr bwMode="auto">
          <a:xfrm>
            <a:off x="1295400" y="6172200"/>
            <a:ext cx="2971800" cy="53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algn="l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 algn="l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 algn="l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 algn="l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 algn="l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en-US" sz="3600">
                <a:solidFill>
                  <a:srgbClr val="FF3300"/>
                </a:solidFill>
              </a:rPr>
              <a:t>a)</a:t>
            </a:r>
            <a:r>
              <a:rPr lang="en-US" sz="3600">
                <a:solidFill>
                  <a:srgbClr val="0000FF"/>
                </a:solidFill>
              </a:rPr>
              <a:t>  </a:t>
            </a:r>
            <a:r>
              <a:rPr lang="en-US" sz="3600"/>
              <a:t>8x</a:t>
            </a:r>
            <a:r>
              <a:rPr lang="en-US" sz="3600" baseline="30000"/>
              <a:t>2</a:t>
            </a:r>
            <a:r>
              <a:rPr lang="en-US" sz="3600"/>
              <a:t> : 4x </a:t>
            </a:r>
          </a:p>
        </p:txBody>
      </p:sp>
      <p:sp>
        <p:nvSpPr>
          <p:cNvPr id="3096" name="Text Box 24"/>
          <p:cNvSpPr txBox="1">
            <a:spLocks noChangeArrowheads="1"/>
          </p:cNvSpPr>
          <p:nvPr/>
        </p:nvSpPr>
        <p:spPr bwMode="auto">
          <a:xfrm>
            <a:off x="6629400" y="6002049"/>
            <a:ext cx="3352800" cy="6413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>
                <a:solidFill>
                  <a:srgbClr val="FF0000"/>
                </a:solidFill>
              </a:rPr>
              <a:t>c) 7x</a:t>
            </a:r>
            <a:r>
              <a:rPr lang="en-US" sz="3600" baseline="30000">
                <a:solidFill>
                  <a:srgbClr val="FF0000"/>
                </a:solidFill>
              </a:rPr>
              <a:t>3</a:t>
            </a:r>
            <a:r>
              <a:rPr lang="en-US" sz="3600">
                <a:solidFill>
                  <a:srgbClr val="FF0000"/>
                </a:solidFill>
              </a:rPr>
              <a:t>y : 3xy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533400" y="2971800"/>
            <a:ext cx="8382000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800">
                <a:latin typeface=".VnTime" pitchFamily="34" charset="0"/>
              </a:rPr>
              <a:t>§¬n  </a:t>
            </a:r>
            <a:r>
              <a:rPr lang="en-US" sz="2800" err="1">
                <a:latin typeface=".VnTime" pitchFamily="34" charset="0"/>
              </a:rPr>
              <a:t>thøc</a:t>
            </a:r>
            <a:r>
              <a:rPr lang="en-US" sz="2800">
                <a:latin typeface=".VnTime" pitchFamily="34" charset="0"/>
              </a:rPr>
              <a:t> A chia </a:t>
            </a:r>
            <a:r>
              <a:rPr lang="en-US" sz="2800" err="1">
                <a:latin typeface=".VnTime" pitchFamily="34" charset="0"/>
              </a:rPr>
              <a:t>hÕt</a:t>
            </a:r>
            <a:r>
              <a:rPr lang="en-US" sz="2800">
                <a:latin typeface=".VnTime" pitchFamily="34" charset="0"/>
              </a:rPr>
              <a:t> </a:t>
            </a:r>
            <a:r>
              <a:rPr lang="en-US" sz="2800" err="1">
                <a:latin typeface=".VnTime" pitchFamily="34" charset="0"/>
              </a:rPr>
              <a:t>cho</a:t>
            </a:r>
            <a:r>
              <a:rPr lang="en-US" sz="2800">
                <a:latin typeface=".VnTime" pitchFamily="34" charset="0"/>
              </a:rPr>
              <a:t> ®¬n </a:t>
            </a:r>
            <a:r>
              <a:rPr lang="en-US" sz="2800" err="1">
                <a:latin typeface=".VnTime" pitchFamily="34" charset="0"/>
              </a:rPr>
              <a:t>thøc</a:t>
            </a:r>
            <a:r>
              <a:rPr lang="en-US" sz="2800">
                <a:latin typeface=".VnTime" pitchFamily="34" charset="0"/>
              </a:rPr>
              <a:t> B </a:t>
            </a:r>
            <a:r>
              <a:rPr lang="en-US" sz="2800" err="1">
                <a:latin typeface=".VnTime" pitchFamily="34" charset="0"/>
              </a:rPr>
              <a:t>khi</a:t>
            </a:r>
            <a:r>
              <a:rPr lang="en-US" sz="2800">
                <a:latin typeface=".VnTime" pitchFamily="34" charset="0"/>
              </a:rPr>
              <a:t> </a:t>
            </a:r>
            <a:r>
              <a:rPr lang="en-US" sz="2800" err="1">
                <a:latin typeface=".VnTime" pitchFamily="34" charset="0"/>
              </a:rPr>
              <a:t>cã</a:t>
            </a:r>
            <a:r>
              <a:rPr lang="en-US" sz="2800">
                <a:latin typeface=".VnTime" pitchFamily="34" charset="0"/>
              </a:rPr>
              <a:t> ®ñ 2 ®</a:t>
            </a:r>
            <a:r>
              <a:rPr lang="en-US" sz="2800" err="1">
                <a:latin typeface=".VnTime" pitchFamily="34" charset="0"/>
              </a:rPr>
              <a:t>iÒu</a:t>
            </a:r>
            <a:r>
              <a:rPr lang="en-US" sz="2800">
                <a:latin typeface=".VnTime" pitchFamily="34" charset="0"/>
              </a:rPr>
              <a:t> </a:t>
            </a:r>
            <a:r>
              <a:rPr lang="en-US" sz="2800" err="1">
                <a:latin typeface=".VnTime" pitchFamily="34" charset="0"/>
              </a:rPr>
              <a:t>kiÖn</a:t>
            </a:r>
            <a:r>
              <a:rPr lang="en-US" sz="2800">
                <a:latin typeface=".VnTime" pitchFamily="34" charset="0"/>
              </a:rPr>
              <a:t> : </a:t>
            </a:r>
          </a:p>
          <a:p>
            <a:r>
              <a:rPr lang="en-US" sz="2800" smtClean="0">
                <a:latin typeface=".VnTime" pitchFamily="34" charset="0"/>
              </a:rPr>
              <a:t>   1</a:t>
            </a:r>
            <a:r>
              <a:rPr lang="en-US" sz="2800">
                <a:latin typeface=".VnTime" pitchFamily="34" charset="0"/>
              </a:rPr>
              <a:t>. </a:t>
            </a:r>
            <a:r>
              <a:rPr lang="en-US" sz="2800" err="1">
                <a:latin typeface=".VnTime" pitchFamily="34" charset="0"/>
              </a:rPr>
              <a:t>C¸c</a:t>
            </a:r>
            <a:r>
              <a:rPr lang="en-US" sz="2800">
                <a:latin typeface=".VnTime" pitchFamily="34" charset="0"/>
              </a:rPr>
              <a:t> </a:t>
            </a:r>
            <a:r>
              <a:rPr lang="en-US" sz="2800" err="1">
                <a:latin typeface=".VnTime" pitchFamily="34" charset="0"/>
              </a:rPr>
              <a:t>biÕn</a:t>
            </a:r>
            <a:r>
              <a:rPr lang="en-US" sz="2800">
                <a:latin typeface=".VnTime" pitchFamily="34" charset="0"/>
              </a:rPr>
              <a:t> </a:t>
            </a:r>
            <a:r>
              <a:rPr lang="en-US" sz="2800" err="1">
                <a:latin typeface=".VnTime" pitchFamily="34" charset="0"/>
              </a:rPr>
              <a:t>cña</a:t>
            </a:r>
            <a:r>
              <a:rPr lang="en-US" sz="2800">
                <a:latin typeface=".VnTime" pitchFamily="34" charset="0"/>
              </a:rPr>
              <a:t> B </a:t>
            </a:r>
            <a:r>
              <a:rPr lang="en-US" sz="2800" err="1">
                <a:latin typeface=".VnTime" pitchFamily="34" charset="0"/>
              </a:rPr>
              <a:t>ph¶i</a:t>
            </a:r>
            <a:r>
              <a:rPr lang="en-US" sz="2800">
                <a:latin typeface=".VnTime" pitchFamily="34" charset="0"/>
              </a:rPr>
              <a:t> </a:t>
            </a:r>
            <a:r>
              <a:rPr lang="en-US" sz="2800" err="1">
                <a:latin typeface=".VnTime" pitchFamily="34" charset="0"/>
              </a:rPr>
              <a:t>cã</a:t>
            </a:r>
            <a:r>
              <a:rPr lang="en-US" sz="2800">
                <a:latin typeface=".VnTime" pitchFamily="34" charset="0"/>
              </a:rPr>
              <a:t> </a:t>
            </a:r>
            <a:r>
              <a:rPr lang="en-US" sz="2800" err="1">
                <a:latin typeface=".VnTime" pitchFamily="34" charset="0"/>
              </a:rPr>
              <a:t>mÆt</a:t>
            </a:r>
            <a:r>
              <a:rPr lang="en-US" sz="2800">
                <a:latin typeface=".VnTime" pitchFamily="34" charset="0"/>
              </a:rPr>
              <a:t> </a:t>
            </a:r>
            <a:r>
              <a:rPr lang="en-US" sz="2800" err="1">
                <a:latin typeface=".VnTime" pitchFamily="34" charset="0"/>
              </a:rPr>
              <a:t>trong</a:t>
            </a:r>
            <a:r>
              <a:rPr lang="en-US" sz="2800">
                <a:latin typeface=".VnTime" pitchFamily="34" charset="0"/>
              </a:rPr>
              <a:t> A</a:t>
            </a:r>
          </a:p>
          <a:p>
            <a:r>
              <a:rPr lang="en-US" sz="2800" smtClean="0">
                <a:latin typeface=".VnTime" pitchFamily="34" charset="0"/>
              </a:rPr>
              <a:t>   2</a:t>
            </a:r>
            <a:r>
              <a:rPr lang="en-US" sz="2800">
                <a:latin typeface=".VnTime" pitchFamily="34" charset="0"/>
              </a:rPr>
              <a:t>. </a:t>
            </a:r>
            <a:r>
              <a:rPr lang="en-US" sz="2800" err="1">
                <a:latin typeface=".VnTime" pitchFamily="34" charset="0"/>
              </a:rPr>
              <a:t>Sè</a:t>
            </a:r>
            <a:r>
              <a:rPr lang="en-US" sz="2800">
                <a:latin typeface=".VnTime" pitchFamily="34" charset="0"/>
              </a:rPr>
              <a:t> </a:t>
            </a:r>
            <a:r>
              <a:rPr lang="en-US" sz="2800" err="1">
                <a:latin typeface=".VnTime" pitchFamily="34" charset="0"/>
              </a:rPr>
              <a:t>mò</a:t>
            </a:r>
            <a:r>
              <a:rPr lang="en-US" sz="2800">
                <a:latin typeface=".VnTime" pitchFamily="34" charset="0"/>
              </a:rPr>
              <a:t> </a:t>
            </a:r>
            <a:r>
              <a:rPr lang="en-US" sz="2800" err="1">
                <a:latin typeface=".VnTime" pitchFamily="34" charset="0"/>
              </a:rPr>
              <a:t>cña</a:t>
            </a:r>
            <a:r>
              <a:rPr lang="en-US" sz="2800">
                <a:latin typeface=".VnTime" pitchFamily="34" charset="0"/>
              </a:rPr>
              <a:t> </a:t>
            </a:r>
            <a:r>
              <a:rPr lang="en-US" sz="2800" err="1">
                <a:latin typeface=".VnTime" pitchFamily="34" charset="0"/>
              </a:rPr>
              <a:t>mçi</a:t>
            </a:r>
            <a:r>
              <a:rPr lang="en-US" sz="2800">
                <a:latin typeface=".VnTime" pitchFamily="34" charset="0"/>
              </a:rPr>
              <a:t> </a:t>
            </a:r>
            <a:r>
              <a:rPr lang="en-US" sz="2800" err="1">
                <a:latin typeface=".VnTime" pitchFamily="34" charset="0"/>
              </a:rPr>
              <a:t>biÕn</a:t>
            </a:r>
            <a:r>
              <a:rPr lang="en-US" sz="2800">
                <a:latin typeface=".VnTime" pitchFamily="34" charset="0"/>
              </a:rPr>
              <a:t> </a:t>
            </a:r>
            <a:r>
              <a:rPr lang="en-US" sz="2800" err="1">
                <a:latin typeface=".VnTime" pitchFamily="34" charset="0"/>
              </a:rPr>
              <a:t>trong</a:t>
            </a:r>
            <a:r>
              <a:rPr lang="en-US" sz="2800">
                <a:latin typeface=".VnTime" pitchFamily="34" charset="0"/>
              </a:rPr>
              <a:t> B </a:t>
            </a:r>
            <a:r>
              <a:rPr lang="en-US" sz="2800" err="1" smtClean="0">
                <a:latin typeface=".VnTime" pitchFamily="34" charset="0"/>
              </a:rPr>
              <a:t>kh«ng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err="1" smtClean="0">
                <a:latin typeface=".VnTime" pitchFamily="34" charset="0"/>
              </a:rPr>
              <a:t>lín</a:t>
            </a:r>
            <a:r>
              <a:rPr lang="en-US" sz="2800" smtClean="0">
                <a:latin typeface=".VnTime" pitchFamily="34" charset="0"/>
              </a:rPr>
              <a:t> </a:t>
            </a:r>
            <a:r>
              <a:rPr lang="en-US" sz="2800" err="1">
                <a:latin typeface=".VnTime" pitchFamily="34" charset="0"/>
              </a:rPr>
              <a:t>h¬n</a:t>
            </a:r>
            <a:r>
              <a:rPr lang="en-US" sz="2800">
                <a:latin typeface=".VnTime" pitchFamily="34" charset="0"/>
              </a:rPr>
              <a:t> </a:t>
            </a:r>
            <a:r>
              <a:rPr lang="en-US" sz="2800" err="1">
                <a:latin typeface=".VnTime" pitchFamily="34" charset="0"/>
              </a:rPr>
              <a:t>sè</a:t>
            </a:r>
            <a:r>
              <a:rPr lang="en-US" sz="2800">
                <a:latin typeface=".VnTime" pitchFamily="34" charset="0"/>
              </a:rPr>
              <a:t> </a:t>
            </a:r>
            <a:r>
              <a:rPr lang="en-US" sz="2800" err="1">
                <a:latin typeface=".VnTime" pitchFamily="34" charset="0"/>
              </a:rPr>
              <a:t>mò</a:t>
            </a:r>
            <a:r>
              <a:rPr lang="en-US" sz="2800">
                <a:latin typeface=".VnTime" pitchFamily="34" charset="0"/>
              </a:rPr>
              <a:t> </a:t>
            </a:r>
            <a:r>
              <a:rPr lang="en-US" sz="2800" err="1">
                <a:latin typeface=".VnTime" pitchFamily="34" charset="0"/>
              </a:rPr>
              <a:t>cña</a:t>
            </a:r>
            <a:r>
              <a:rPr lang="en-US" sz="2800">
                <a:latin typeface=".VnTime" pitchFamily="34" charset="0"/>
              </a:rPr>
              <a:t> </a:t>
            </a:r>
            <a:r>
              <a:rPr lang="en-US" sz="2800" err="1">
                <a:latin typeface=".VnTime" pitchFamily="34" charset="0"/>
              </a:rPr>
              <a:t>biÕn</a:t>
            </a:r>
            <a:r>
              <a:rPr lang="en-US" sz="2800">
                <a:latin typeface=".VnTime" pitchFamily="34" charset="0"/>
              </a:rPr>
              <a:t> ®ã </a:t>
            </a:r>
            <a:r>
              <a:rPr lang="en-US" sz="2800" err="1">
                <a:latin typeface=".VnTime" pitchFamily="34" charset="0"/>
              </a:rPr>
              <a:t>trong</a:t>
            </a:r>
            <a:r>
              <a:rPr lang="en-US" sz="2800">
                <a:latin typeface=".VnTime" pitchFamily="34" charset="0"/>
              </a:rPr>
              <a:t> </a:t>
            </a:r>
            <a:r>
              <a:rPr lang="en-US" sz="2800" smtClean="0">
                <a:latin typeface=".VnTime" pitchFamily="34" charset="0"/>
              </a:rPr>
              <a:t>A.</a:t>
            </a:r>
            <a:endParaRPr lang="en-US" sz="2800">
              <a:latin typeface=".VnTime" pitchFamily="34" charset="0"/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228600" y="533400"/>
            <a:ext cx="41148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2060"/>
                </a:solidFill>
                <a:latin typeface="Times New Roman" pitchFamily="18" charset="0"/>
              </a:rPr>
              <a:t>1. </a:t>
            </a:r>
            <a:r>
              <a:rPr lang="en-US" sz="2800" b="1" u="sng" err="1">
                <a:solidFill>
                  <a:srgbClr val="002060"/>
                </a:solidFill>
                <a:latin typeface="Times New Roman" pitchFamily="18" charset="0"/>
              </a:rPr>
              <a:t>Quy</a:t>
            </a:r>
            <a:r>
              <a:rPr lang="en-US" sz="2800" b="1" u="sng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800" b="1" u="sng" err="1">
                <a:solidFill>
                  <a:srgbClr val="002060"/>
                </a:solidFill>
                <a:latin typeface="Times New Roman" pitchFamily="18" charset="0"/>
              </a:rPr>
              <a:t>tắc</a:t>
            </a:r>
            <a:r>
              <a:rPr lang="en-US" sz="2800" b="1">
                <a:solidFill>
                  <a:srgbClr val="002060"/>
                </a:solidFill>
                <a:latin typeface="Times New Roman" pitchFamily="18" charset="0"/>
              </a:rPr>
              <a:t>: </a:t>
            </a:r>
          </a:p>
        </p:txBody>
      </p:sp>
      <p:sp>
        <p:nvSpPr>
          <p:cNvPr id="16" name="Text Box 10"/>
          <p:cNvSpPr txBox="1">
            <a:spLocks noChangeArrowheads="1"/>
          </p:cNvSpPr>
          <p:nvPr/>
        </p:nvSpPr>
        <p:spPr bwMode="auto">
          <a:xfrm>
            <a:off x="304799" y="2362200"/>
            <a:ext cx="42672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>
                <a:solidFill>
                  <a:srgbClr val="FF0000"/>
                </a:solidFill>
                <a:sym typeface="Symbol" pitchFamily="18" charset="2"/>
              </a:rPr>
              <a:t></a:t>
            </a:r>
            <a:r>
              <a:rPr lang="en-US" sz="3200">
                <a:sym typeface="Symbol" pitchFamily="18" charset="2"/>
              </a:rPr>
              <a:t> </a:t>
            </a:r>
            <a:r>
              <a:rPr lang="en-US" sz="3200" b="1" u="sng" err="1">
                <a:solidFill>
                  <a:srgbClr val="FF0000"/>
                </a:solidFill>
                <a:sym typeface="Symbol" pitchFamily="18" charset="2"/>
              </a:rPr>
              <a:t>Nhận</a:t>
            </a:r>
            <a:r>
              <a:rPr lang="en-US" sz="3200" b="1" u="sng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sz="3200" b="1" u="sng" err="1">
                <a:solidFill>
                  <a:srgbClr val="FF0000"/>
                </a:solidFill>
                <a:sym typeface="Symbol" pitchFamily="18" charset="2"/>
              </a:rPr>
              <a:t>xét</a:t>
            </a:r>
            <a:r>
              <a:rPr lang="en-US" sz="3200" b="1" u="sng">
                <a:solidFill>
                  <a:srgbClr val="FF0000"/>
                </a:solidFill>
                <a:sym typeface="Symbol" pitchFamily="18" charset="2"/>
              </a:rPr>
              <a:t>:</a:t>
            </a:r>
            <a:r>
              <a:rPr lang="en-US" sz="3200" b="1">
                <a:solidFill>
                  <a:srgbClr val="FF0000"/>
                </a:solidFill>
                <a:sym typeface="Symbol" pitchFamily="18" charset="2"/>
              </a:rPr>
              <a:t> </a:t>
            </a:r>
          </a:p>
        </p:txBody>
      </p:sp>
      <p:sp>
        <p:nvSpPr>
          <p:cNvPr id="17" name="Text Box 31"/>
          <p:cNvSpPr txBox="1">
            <a:spLocks noChangeArrowheads="1"/>
          </p:cNvSpPr>
          <p:nvPr/>
        </p:nvSpPr>
        <p:spPr bwMode="auto">
          <a:xfrm>
            <a:off x="2539405" y="1787962"/>
            <a:ext cx="1905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latin typeface=".VnTime" pitchFamily="34" charset="0"/>
              </a:rPr>
              <a:t> </a:t>
            </a:r>
            <a:r>
              <a:rPr lang="en-US" sz="3200" smtClean="0">
                <a:latin typeface=".VnTime" pitchFamily="34" charset="0"/>
              </a:rPr>
              <a:t>b) </a:t>
            </a:r>
            <a:r>
              <a:rPr lang="en-US" sz="3200">
                <a:latin typeface=".VnTime" pitchFamily="34" charset="0"/>
              </a:rPr>
              <a:t>20xy</a:t>
            </a:r>
            <a:r>
              <a:rPr lang="en-US" sz="3200" baseline="30000">
                <a:latin typeface=".VnTime" pitchFamily="34" charset="0"/>
              </a:rPr>
              <a:t>2 </a:t>
            </a:r>
            <a:endParaRPr lang="en-US" sz="3200">
              <a:latin typeface=".VnTime" pitchFamily="34" charset="0"/>
            </a:endParaRPr>
          </a:p>
        </p:txBody>
      </p:sp>
      <p:sp>
        <p:nvSpPr>
          <p:cNvPr id="18" name="Text Box 33"/>
          <p:cNvSpPr txBox="1">
            <a:spLocks noChangeArrowheads="1"/>
          </p:cNvSpPr>
          <p:nvPr/>
        </p:nvSpPr>
        <p:spPr bwMode="auto">
          <a:xfrm>
            <a:off x="4117127" y="1787962"/>
            <a:ext cx="12598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smtClean="0">
                <a:latin typeface=".VnTime" pitchFamily="34" charset="0"/>
              </a:rPr>
              <a:t>: 4z</a:t>
            </a:r>
            <a:endParaRPr lang="en-US" sz="3200">
              <a:latin typeface=".VnTime" pitchFamily="34" charset="0"/>
            </a:endParaRPr>
          </a:p>
        </p:txBody>
      </p:sp>
      <p:sp>
        <p:nvSpPr>
          <p:cNvPr id="19" name="Text Box 36"/>
          <p:cNvSpPr txBox="1">
            <a:spLocks noChangeArrowheads="1"/>
          </p:cNvSpPr>
          <p:nvPr/>
        </p:nvSpPr>
        <p:spPr bwMode="auto">
          <a:xfrm>
            <a:off x="2653705" y="2220337"/>
            <a:ext cx="1371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smtClean="0">
                <a:latin typeface=".VnTime" pitchFamily="34" charset="0"/>
              </a:rPr>
              <a:t>c) </a:t>
            </a:r>
            <a:r>
              <a:rPr lang="en-US" sz="3200">
                <a:latin typeface=".VnTime" pitchFamily="34" charset="0"/>
              </a:rPr>
              <a:t>4xy</a:t>
            </a:r>
          </a:p>
        </p:txBody>
      </p:sp>
      <p:sp>
        <p:nvSpPr>
          <p:cNvPr id="20" name="Text Box 42"/>
          <p:cNvSpPr txBox="1">
            <a:spLocks noChangeArrowheads="1"/>
          </p:cNvSpPr>
          <p:nvPr/>
        </p:nvSpPr>
        <p:spPr bwMode="auto">
          <a:xfrm>
            <a:off x="4157807" y="2234625"/>
            <a:ext cx="13716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smtClean="0">
                <a:latin typeface=".VnTime" pitchFamily="34" charset="0"/>
              </a:rPr>
              <a:t>: 2x</a:t>
            </a:r>
            <a:r>
              <a:rPr lang="en-US" sz="3200" baseline="30000" smtClean="0">
                <a:latin typeface=".VnTime" pitchFamily="34" charset="0"/>
              </a:rPr>
              <a:t>2</a:t>
            </a:r>
            <a:r>
              <a:rPr lang="en-US" sz="3200" smtClean="0">
                <a:latin typeface=".VnTime" pitchFamily="34" charset="0"/>
              </a:rPr>
              <a:t>y</a:t>
            </a:r>
            <a:r>
              <a:rPr lang="en-US" sz="3200" baseline="30000" smtClean="0">
                <a:latin typeface=".VnTime" pitchFamily="34" charset="0"/>
              </a:rPr>
              <a:t>2</a:t>
            </a:r>
            <a:endParaRPr lang="en-US" sz="3200">
              <a:latin typeface=".VnTime" pitchFamily="34" charset="0"/>
            </a:endParaRPr>
          </a:p>
        </p:txBody>
      </p:sp>
      <p:sp>
        <p:nvSpPr>
          <p:cNvPr id="23" name="Text Box 31"/>
          <p:cNvSpPr txBox="1">
            <a:spLocks noChangeArrowheads="1"/>
          </p:cNvSpPr>
          <p:nvPr/>
        </p:nvSpPr>
        <p:spPr bwMode="auto">
          <a:xfrm>
            <a:off x="2514600" y="1355582"/>
            <a:ext cx="1905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>
                <a:latin typeface=".VnTime" pitchFamily="34" charset="0"/>
              </a:rPr>
              <a:t> </a:t>
            </a:r>
            <a:r>
              <a:rPr lang="en-US" sz="3200" smtClean="0">
                <a:latin typeface=".VnTime" pitchFamily="34" charset="0"/>
              </a:rPr>
              <a:t>a) 6x</a:t>
            </a:r>
            <a:r>
              <a:rPr lang="en-US" sz="3200" baseline="30000" smtClean="0">
                <a:latin typeface=".VnTime" pitchFamily="34" charset="0"/>
              </a:rPr>
              <a:t>2</a:t>
            </a:r>
            <a:r>
              <a:rPr lang="en-US" sz="3200" smtClean="0">
                <a:latin typeface=".VnTime" pitchFamily="34" charset="0"/>
              </a:rPr>
              <a:t> y</a:t>
            </a:r>
            <a:r>
              <a:rPr lang="en-US" sz="3200" baseline="30000" smtClean="0">
                <a:latin typeface=".VnTime" pitchFamily="34" charset="0"/>
              </a:rPr>
              <a:t>2 </a:t>
            </a:r>
            <a:endParaRPr lang="en-US" sz="3200">
              <a:latin typeface=".VnTime" pitchFamily="34" charset="0"/>
            </a:endParaRPr>
          </a:p>
        </p:txBody>
      </p:sp>
      <p:sp>
        <p:nvSpPr>
          <p:cNvPr id="24" name="Text Box 33"/>
          <p:cNvSpPr txBox="1">
            <a:spLocks noChangeArrowheads="1"/>
          </p:cNvSpPr>
          <p:nvPr/>
        </p:nvSpPr>
        <p:spPr bwMode="auto">
          <a:xfrm>
            <a:off x="4115684" y="1355582"/>
            <a:ext cx="1905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smtClean="0">
                <a:latin typeface=".VnTime" pitchFamily="34" charset="0"/>
              </a:rPr>
              <a:t>: 5xy</a:t>
            </a:r>
            <a:r>
              <a:rPr lang="en-US" sz="3200" baseline="30000" smtClean="0">
                <a:latin typeface=".VnTime" pitchFamily="34" charset="0"/>
              </a:rPr>
              <a:t>2</a:t>
            </a:r>
            <a:endParaRPr lang="en-US" sz="3200">
              <a:latin typeface=".VnTime" pitchFamily="34" charset="0"/>
            </a:endParaRPr>
          </a:p>
        </p:txBody>
      </p:sp>
      <p:sp>
        <p:nvSpPr>
          <p:cNvPr id="26" name="Text Box 17"/>
          <p:cNvSpPr txBox="1">
            <a:spLocks noChangeArrowheads="1"/>
          </p:cNvSpPr>
          <p:nvPr/>
        </p:nvSpPr>
        <p:spPr bwMode="auto">
          <a:xfrm>
            <a:off x="515198" y="903982"/>
            <a:ext cx="8933602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u="sng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 1:</a:t>
            </a:r>
            <a:r>
              <a:rPr lang="en-US" sz="3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Các phép chia sau là phép chia hết. Đúng hay sai?</a:t>
            </a:r>
            <a:endParaRPr lang="en-US" sz="3000" u="sng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743593" y="1444194"/>
            <a:ext cx="421680" cy="421843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solidFill>
                  <a:srgbClr val="FF0000"/>
                </a:solidFill>
              </a:rPr>
              <a:t>Đ</a:t>
            </a:r>
          </a:p>
        </p:txBody>
      </p:sp>
      <p:sp>
        <p:nvSpPr>
          <p:cNvPr id="28" name="Rectangle 27"/>
          <p:cNvSpPr/>
          <p:nvPr/>
        </p:nvSpPr>
        <p:spPr>
          <a:xfrm>
            <a:off x="5750520" y="1866037"/>
            <a:ext cx="421680" cy="48202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rgbClr val="FF0000"/>
                </a:solidFill>
              </a:rPr>
              <a:t>S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743593" y="2323238"/>
            <a:ext cx="421680" cy="41996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smtClean="0">
                <a:solidFill>
                  <a:srgbClr val="FF0000"/>
                </a:solidFill>
              </a:rPr>
              <a:t>S</a:t>
            </a:r>
            <a:endParaRPr lang="en-US" sz="2800" b="1">
              <a:solidFill>
                <a:srgbClr val="FF0000"/>
              </a:solidFill>
            </a:endParaRP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0" y="152400"/>
            <a:ext cx="9144000" cy="553998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chemeClr val="bg1"/>
              </a:gs>
              <a:gs pos="100000">
                <a:srgbClr val="FFFF00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dirty="0" smtClean="0">
                <a:solidFill>
                  <a:srgbClr val="FF3300"/>
                </a:solidFill>
                <a:latin typeface="Times New Roman" pitchFamily="18" charset="0"/>
              </a:rPr>
              <a:t>Tiết 15 </a:t>
            </a:r>
            <a:r>
              <a:rPr lang="en-US" sz="3000" b="1" dirty="0" smtClean="0">
                <a:solidFill>
                  <a:srgbClr val="FF3300"/>
                </a:solidFill>
                <a:latin typeface="Times New Roman" pitchFamily="18" charset="0"/>
              </a:rPr>
              <a:t>- Bài 10</a:t>
            </a:r>
            <a:r>
              <a:rPr lang="en-US" sz="3000" b="1" dirty="0">
                <a:solidFill>
                  <a:srgbClr val="FF3300"/>
                </a:solidFill>
                <a:latin typeface="Times New Roman" pitchFamily="18" charset="0"/>
              </a:rPr>
              <a:t>.</a:t>
            </a:r>
            <a:r>
              <a:rPr lang="en-US" sz="3000" b="1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000" b="1" dirty="0">
                <a:solidFill>
                  <a:srgbClr val="FF3300"/>
                </a:solidFill>
                <a:latin typeface="Times New Roman" pitchFamily="18" charset="0"/>
              </a:rPr>
              <a:t>CHIA ĐƠN THỨC CHO ĐƠN THỨC</a:t>
            </a:r>
          </a:p>
        </p:txBody>
      </p:sp>
    </p:spTree>
    <p:extLst>
      <p:ext uri="{BB962C8B-B14F-4D97-AF65-F5344CB8AC3E}">
        <p14:creationId xmlns:p14="http://schemas.microsoft.com/office/powerpoint/2010/main" xmlns="" val="1022508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30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8" grpId="0" animBg="1"/>
      <p:bldP spid="3097" grpId="0" animBg="1"/>
      <p:bldP spid="3091" grpId="0"/>
      <p:bldP spid="3092" grpId="0"/>
      <p:bldP spid="3094" grpId="0"/>
      <p:bldP spid="3096" grpId="0"/>
      <p:bldP spid="12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838200" y="2847975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623455" y="1918566"/>
            <a:ext cx="2514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>
                <a:solidFill>
                  <a:srgbClr val="FF0000"/>
                </a:solidFill>
                <a:sym typeface="Symbol" pitchFamily="18" charset="2"/>
              </a:rPr>
              <a:t></a:t>
            </a:r>
            <a:r>
              <a:rPr lang="en-US" sz="3200">
                <a:sym typeface="Symbol" pitchFamily="18" charset="2"/>
              </a:rPr>
              <a:t> </a:t>
            </a:r>
            <a:r>
              <a:rPr lang="en-US" sz="3200" b="1" u="sng" err="1">
                <a:solidFill>
                  <a:srgbClr val="FF0000"/>
                </a:solidFill>
                <a:sym typeface="Symbol" pitchFamily="18" charset="2"/>
              </a:rPr>
              <a:t>Quy</a:t>
            </a:r>
            <a:r>
              <a:rPr lang="en-US" sz="3200" b="1" u="sng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sz="3200" b="1" u="sng" err="1">
                <a:solidFill>
                  <a:srgbClr val="FF0000"/>
                </a:solidFill>
                <a:sym typeface="Symbol" pitchFamily="18" charset="2"/>
              </a:rPr>
              <a:t>tắc</a:t>
            </a:r>
            <a:r>
              <a:rPr lang="en-US" sz="3200" b="1" u="sng">
                <a:solidFill>
                  <a:srgbClr val="FF0000"/>
                </a:solidFill>
                <a:sym typeface="Symbol" pitchFamily="18" charset="2"/>
              </a:rPr>
              <a:t>:</a:t>
            </a:r>
            <a:endParaRPr lang="en-US" sz="4000" b="1" u="sng">
              <a:solidFill>
                <a:srgbClr val="FF0000"/>
              </a:solidFill>
              <a:sym typeface="Symbol" pitchFamily="18" charset="2"/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90600" y="3838575"/>
            <a:ext cx="7467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17418" y="2574131"/>
            <a:ext cx="8229600" cy="9906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800" i="1" dirty="0">
                <a:solidFill>
                  <a:srgbClr val="0000FF"/>
                </a:solidFill>
              </a:rPr>
              <a:t>	</a:t>
            </a:r>
            <a:r>
              <a:rPr lang="en-US" sz="2800" i="1" dirty="0" err="1">
                <a:solidFill>
                  <a:srgbClr val="0000FF"/>
                </a:solidFill>
              </a:rPr>
              <a:t>Muốn</a:t>
            </a:r>
            <a:r>
              <a:rPr lang="en-US" sz="2800" i="1" dirty="0">
                <a:solidFill>
                  <a:srgbClr val="0000FF"/>
                </a:solidFill>
              </a:rPr>
              <a:t> chia </a:t>
            </a:r>
            <a:r>
              <a:rPr lang="en-US" sz="2800" i="1" dirty="0" err="1" smtClean="0">
                <a:solidFill>
                  <a:srgbClr val="0000FF"/>
                </a:solidFill>
              </a:rPr>
              <a:t>đơn</a:t>
            </a:r>
            <a:r>
              <a:rPr lang="en-US" sz="2800" i="1" dirty="0" smtClean="0">
                <a:solidFill>
                  <a:srgbClr val="0000FF"/>
                </a:solidFill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</a:rPr>
              <a:t>thức</a:t>
            </a:r>
            <a:r>
              <a:rPr lang="en-US" sz="2800" i="1" dirty="0" smtClean="0">
                <a:solidFill>
                  <a:srgbClr val="0000FF"/>
                </a:solidFill>
              </a:rPr>
              <a:t> </a:t>
            </a:r>
            <a:r>
              <a:rPr lang="en-US" sz="2800" i="1" dirty="0">
                <a:solidFill>
                  <a:srgbClr val="0000FF"/>
                </a:solidFill>
              </a:rPr>
              <a:t>A </a:t>
            </a:r>
            <a:r>
              <a:rPr lang="en-US" sz="2800" i="1" dirty="0" err="1">
                <a:solidFill>
                  <a:srgbClr val="0000FF"/>
                </a:solidFill>
              </a:rPr>
              <a:t>cho</a:t>
            </a:r>
            <a:r>
              <a:rPr lang="en-US" sz="2800" i="1" dirty="0">
                <a:solidFill>
                  <a:srgbClr val="0000FF"/>
                </a:solidFill>
              </a:rPr>
              <a:t> </a:t>
            </a:r>
            <a:r>
              <a:rPr lang="en-US" sz="2800" i="1" dirty="0" err="1">
                <a:solidFill>
                  <a:srgbClr val="0000FF"/>
                </a:solidFill>
              </a:rPr>
              <a:t>đơn</a:t>
            </a:r>
            <a:r>
              <a:rPr lang="en-US" sz="2800" i="1" dirty="0">
                <a:solidFill>
                  <a:srgbClr val="0000FF"/>
                </a:solidFill>
              </a:rPr>
              <a:t> </a:t>
            </a:r>
            <a:r>
              <a:rPr lang="en-US" sz="2800" i="1" dirty="0" err="1">
                <a:solidFill>
                  <a:srgbClr val="0000FF"/>
                </a:solidFill>
              </a:rPr>
              <a:t>thức</a:t>
            </a:r>
            <a:r>
              <a:rPr lang="en-US" sz="2800" i="1" dirty="0">
                <a:solidFill>
                  <a:srgbClr val="0000FF"/>
                </a:solidFill>
              </a:rPr>
              <a:t> B (</a:t>
            </a:r>
            <a:r>
              <a:rPr lang="en-US" sz="2800" i="1" dirty="0" err="1">
                <a:solidFill>
                  <a:srgbClr val="0000FF"/>
                </a:solidFill>
              </a:rPr>
              <a:t>trường</a:t>
            </a:r>
            <a:r>
              <a:rPr lang="en-US" sz="2800" i="1" dirty="0">
                <a:solidFill>
                  <a:srgbClr val="0000FF"/>
                </a:solidFill>
              </a:rPr>
              <a:t> </a:t>
            </a:r>
            <a:r>
              <a:rPr lang="en-US" sz="2800" i="1" dirty="0" err="1">
                <a:solidFill>
                  <a:srgbClr val="0000FF"/>
                </a:solidFill>
              </a:rPr>
              <a:t>hợp</a:t>
            </a:r>
            <a:r>
              <a:rPr lang="en-US" sz="2800" i="1" dirty="0">
                <a:solidFill>
                  <a:srgbClr val="0000FF"/>
                </a:solidFill>
              </a:rPr>
              <a:t> A chia </a:t>
            </a:r>
            <a:r>
              <a:rPr lang="en-US" sz="2800" i="1" dirty="0" err="1">
                <a:solidFill>
                  <a:srgbClr val="0000FF"/>
                </a:solidFill>
              </a:rPr>
              <a:t>hết</a:t>
            </a:r>
            <a:r>
              <a:rPr lang="en-US" sz="2800" i="1" dirty="0">
                <a:solidFill>
                  <a:srgbClr val="0000FF"/>
                </a:solidFill>
              </a:rPr>
              <a:t> </a:t>
            </a:r>
            <a:r>
              <a:rPr lang="en-US" sz="2800" i="1" dirty="0" err="1">
                <a:solidFill>
                  <a:srgbClr val="0000FF"/>
                </a:solidFill>
              </a:rPr>
              <a:t>cho</a:t>
            </a:r>
            <a:r>
              <a:rPr lang="en-US" sz="2800" i="1" dirty="0">
                <a:solidFill>
                  <a:srgbClr val="0000FF"/>
                </a:solidFill>
              </a:rPr>
              <a:t> B) ta </a:t>
            </a:r>
            <a:r>
              <a:rPr lang="en-US" sz="2800" i="1" dirty="0" err="1">
                <a:solidFill>
                  <a:srgbClr val="0000FF"/>
                </a:solidFill>
              </a:rPr>
              <a:t>làm</a:t>
            </a:r>
            <a:r>
              <a:rPr lang="en-US" sz="2800" i="1" dirty="0">
                <a:solidFill>
                  <a:srgbClr val="0000FF"/>
                </a:solidFill>
              </a:rPr>
              <a:t> </a:t>
            </a:r>
            <a:r>
              <a:rPr lang="en-US" sz="2800" i="1" dirty="0" err="1">
                <a:solidFill>
                  <a:srgbClr val="0000FF"/>
                </a:solidFill>
              </a:rPr>
              <a:t>như</a:t>
            </a:r>
            <a:r>
              <a:rPr lang="en-US" sz="2800" i="1" dirty="0">
                <a:solidFill>
                  <a:srgbClr val="0000FF"/>
                </a:solidFill>
              </a:rPr>
              <a:t> </a:t>
            </a:r>
            <a:r>
              <a:rPr lang="en-US" sz="2800" i="1" dirty="0" err="1">
                <a:solidFill>
                  <a:srgbClr val="0000FF"/>
                </a:solidFill>
              </a:rPr>
              <a:t>sau</a:t>
            </a:r>
            <a:r>
              <a:rPr lang="en-US" sz="2800" i="1" dirty="0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762000" y="2390775"/>
            <a:ext cx="2743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/>
          </a:p>
        </p:txBody>
      </p:sp>
      <p:sp>
        <p:nvSpPr>
          <p:cNvPr id="4106" name="Text Box 10"/>
          <p:cNvSpPr txBox="1">
            <a:spLocks noChangeArrowheads="1"/>
          </p:cNvSpPr>
          <p:nvPr/>
        </p:nvSpPr>
        <p:spPr bwMode="auto">
          <a:xfrm>
            <a:off x="609600" y="1322820"/>
            <a:ext cx="2514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>
                <a:solidFill>
                  <a:srgbClr val="FF0000"/>
                </a:solidFill>
                <a:sym typeface="Symbol" pitchFamily="18" charset="2"/>
              </a:rPr>
              <a:t></a:t>
            </a:r>
            <a:r>
              <a:rPr lang="en-US" sz="3200">
                <a:sym typeface="Symbol" pitchFamily="18" charset="2"/>
              </a:rPr>
              <a:t> </a:t>
            </a:r>
            <a:r>
              <a:rPr lang="en-US" sz="3200" b="1" u="sng" err="1">
                <a:solidFill>
                  <a:srgbClr val="FF0000"/>
                </a:solidFill>
                <a:sym typeface="Symbol" pitchFamily="18" charset="2"/>
              </a:rPr>
              <a:t>Nhận</a:t>
            </a:r>
            <a:r>
              <a:rPr lang="en-US" sz="3200" b="1" u="sng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sz="3200" b="1" u="sng" err="1">
                <a:solidFill>
                  <a:srgbClr val="FF0000"/>
                </a:solidFill>
                <a:sym typeface="Symbol" pitchFamily="18" charset="2"/>
              </a:rPr>
              <a:t>xét</a:t>
            </a:r>
            <a:r>
              <a:rPr lang="en-US" sz="3200" b="1" u="sng" smtClean="0">
                <a:solidFill>
                  <a:srgbClr val="FF0000"/>
                </a:solidFill>
                <a:sym typeface="Symbol" pitchFamily="18" charset="2"/>
              </a:rPr>
              <a:t>:</a:t>
            </a:r>
            <a:endParaRPr lang="en-US" sz="4000" b="1">
              <a:solidFill>
                <a:srgbClr val="FF0000"/>
              </a:solidFill>
              <a:sym typeface="Symbol" pitchFamily="18" charset="2"/>
            </a:endParaRPr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1333500" y="3502819"/>
            <a:ext cx="6781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- Chia </a:t>
            </a:r>
            <a:r>
              <a:rPr lang="en-US" sz="2800" b="1" err="1">
                <a:solidFill>
                  <a:srgbClr val="0000FF"/>
                </a:solidFill>
              </a:rPr>
              <a:t>hệ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2800" b="1" err="1">
                <a:solidFill>
                  <a:srgbClr val="0000FF"/>
                </a:solidFill>
              </a:rPr>
              <a:t>số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2800" b="1" err="1">
                <a:solidFill>
                  <a:srgbClr val="0000FF"/>
                </a:solidFill>
              </a:rPr>
              <a:t>của</a:t>
            </a:r>
            <a:r>
              <a:rPr lang="en-US" sz="2800" b="1">
                <a:solidFill>
                  <a:srgbClr val="0000FF"/>
                </a:solidFill>
              </a:rPr>
              <a:t> A </a:t>
            </a:r>
            <a:r>
              <a:rPr lang="en-US" sz="2800" b="1" err="1">
                <a:solidFill>
                  <a:srgbClr val="0000FF"/>
                </a:solidFill>
              </a:rPr>
              <a:t>cho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2800" b="1" err="1">
                <a:solidFill>
                  <a:srgbClr val="0000FF"/>
                </a:solidFill>
              </a:rPr>
              <a:t>hệ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2800" b="1" err="1">
                <a:solidFill>
                  <a:srgbClr val="0000FF"/>
                </a:solidFill>
              </a:rPr>
              <a:t>số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2800" b="1" err="1">
                <a:solidFill>
                  <a:srgbClr val="0000FF"/>
                </a:solidFill>
              </a:rPr>
              <a:t>của</a:t>
            </a:r>
            <a:r>
              <a:rPr lang="en-US" sz="2800" b="1">
                <a:solidFill>
                  <a:srgbClr val="0000FF"/>
                </a:solidFill>
              </a:rPr>
              <a:t> B.</a:t>
            </a:r>
          </a:p>
        </p:txBody>
      </p:sp>
      <p:sp>
        <p:nvSpPr>
          <p:cNvPr id="4108" name="Text Box 12"/>
          <p:cNvSpPr txBox="1">
            <a:spLocks noChangeArrowheads="1"/>
          </p:cNvSpPr>
          <p:nvPr/>
        </p:nvSpPr>
        <p:spPr bwMode="auto">
          <a:xfrm>
            <a:off x="974725" y="53990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endParaRPr lang="en-US"/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1333500" y="4021138"/>
            <a:ext cx="68103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dirty="0">
                <a:solidFill>
                  <a:srgbClr val="0000FF"/>
                </a:solidFill>
              </a:rPr>
              <a:t>- Chia </a:t>
            </a:r>
            <a:r>
              <a:rPr lang="en-US" sz="2800" b="1" dirty="0" err="1">
                <a:solidFill>
                  <a:srgbClr val="0000FF"/>
                </a:solidFill>
              </a:rPr>
              <a:t>lũy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thừa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của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từng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biến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trong</a:t>
            </a:r>
            <a:r>
              <a:rPr lang="en-US" sz="2800" b="1" dirty="0">
                <a:solidFill>
                  <a:srgbClr val="0000FF"/>
                </a:solidFill>
              </a:rPr>
              <a:t> A </a:t>
            </a:r>
            <a:r>
              <a:rPr lang="en-US" sz="2800" b="1" dirty="0" err="1" smtClean="0">
                <a:solidFill>
                  <a:srgbClr val="0000FF"/>
                </a:solidFill>
              </a:rPr>
              <a:t>cho</a:t>
            </a:r>
            <a:r>
              <a:rPr lang="en-US" sz="2800" b="1" dirty="0" smtClean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lũy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thừa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của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cùng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biến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đó</a:t>
            </a:r>
            <a:r>
              <a:rPr lang="en-US" sz="2800" b="1" dirty="0">
                <a:solidFill>
                  <a:srgbClr val="0000FF"/>
                </a:solidFill>
              </a:rPr>
              <a:t> </a:t>
            </a:r>
            <a:r>
              <a:rPr lang="en-US" sz="2800" b="1" dirty="0" err="1">
                <a:solidFill>
                  <a:srgbClr val="0000FF"/>
                </a:solidFill>
              </a:rPr>
              <a:t>trong</a:t>
            </a:r>
            <a:r>
              <a:rPr lang="en-US" sz="2800" b="1" dirty="0">
                <a:solidFill>
                  <a:srgbClr val="0000FF"/>
                </a:solidFill>
              </a:rPr>
              <a:t> B.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1347355" y="4967288"/>
            <a:ext cx="73279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- </a:t>
            </a:r>
            <a:r>
              <a:rPr lang="en-US" sz="2800" b="1" err="1">
                <a:solidFill>
                  <a:srgbClr val="0000FF"/>
                </a:solidFill>
              </a:rPr>
              <a:t>Nhân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2800" b="1" err="1">
                <a:solidFill>
                  <a:srgbClr val="0000FF"/>
                </a:solidFill>
              </a:rPr>
              <a:t>các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2800" b="1" err="1">
                <a:solidFill>
                  <a:srgbClr val="0000FF"/>
                </a:solidFill>
              </a:rPr>
              <a:t>kết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2800" b="1" err="1">
                <a:solidFill>
                  <a:srgbClr val="0000FF"/>
                </a:solidFill>
              </a:rPr>
              <a:t>quả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2800" b="1" err="1">
                <a:solidFill>
                  <a:srgbClr val="0000FF"/>
                </a:solidFill>
              </a:rPr>
              <a:t>vừa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2800" b="1" err="1">
                <a:solidFill>
                  <a:srgbClr val="0000FF"/>
                </a:solidFill>
              </a:rPr>
              <a:t>tìm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2800" b="1" err="1">
                <a:solidFill>
                  <a:srgbClr val="0000FF"/>
                </a:solidFill>
              </a:rPr>
              <a:t>được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2800" b="1" err="1">
                <a:solidFill>
                  <a:srgbClr val="0000FF"/>
                </a:solidFill>
              </a:rPr>
              <a:t>với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2800" b="1" err="1">
                <a:solidFill>
                  <a:srgbClr val="0000FF"/>
                </a:solidFill>
              </a:rPr>
              <a:t>nhau</a:t>
            </a:r>
            <a:r>
              <a:rPr lang="en-US" sz="2800" b="1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304800" y="710625"/>
            <a:ext cx="4114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2060"/>
                </a:solidFill>
                <a:latin typeface="Times New Roman" pitchFamily="18" charset="0"/>
              </a:rPr>
              <a:t>1. </a:t>
            </a:r>
            <a:r>
              <a:rPr lang="en-US" sz="3200" b="1" u="sng" err="1">
                <a:solidFill>
                  <a:srgbClr val="002060"/>
                </a:solidFill>
                <a:latin typeface="Times New Roman" pitchFamily="18" charset="0"/>
              </a:rPr>
              <a:t>Quy</a:t>
            </a:r>
            <a:r>
              <a:rPr lang="en-US" sz="3200" b="1" u="sng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b="1" u="sng" err="1">
                <a:solidFill>
                  <a:srgbClr val="002060"/>
                </a:solidFill>
                <a:latin typeface="Times New Roman" pitchFamily="18" charset="0"/>
              </a:rPr>
              <a:t>tắc</a:t>
            </a:r>
            <a:r>
              <a:rPr lang="en-US" sz="3200" b="1">
                <a:solidFill>
                  <a:srgbClr val="002060"/>
                </a:solidFill>
                <a:latin typeface="Times New Roman" pitchFamily="18" charset="0"/>
              </a:rPr>
              <a:t>: 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0" y="152400"/>
            <a:ext cx="9144000" cy="553998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chemeClr val="bg1"/>
              </a:gs>
              <a:gs pos="100000">
                <a:srgbClr val="FFFF00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dirty="0" smtClean="0">
                <a:solidFill>
                  <a:srgbClr val="FF3300"/>
                </a:solidFill>
                <a:latin typeface="Times New Roman" pitchFamily="18" charset="0"/>
              </a:rPr>
              <a:t>Tiết 15 </a:t>
            </a:r>
            <a:r>
              <a:rPr lang="en-US" sz="3000" b="1" dirty="0" smtClean="0">
                <a:solidFill>
                  <a:srgbClr val="FF3300"/>
                </a:solidFill>
                <a:latin typeface="Times New Roman" pitchFamily="18" charset="0"/>
              </a:rPr>
              <a:t>- Bài 10</a:t>
            </a:r>
            <a:r>
              <a:rPr lang="en-US" sz="3000" b="1" dirty="0">
                <a:solidFill>
                  <a:srgbClr val="FF3300"/>
                </a:solidFill>
                <a:latin typeface="Times New Roman" pitchFamily="18" charset="0"/>
              </a:rPr>
              <a:t>.</a:t>
            </a:r>
            <a:r>
              <a:rPr lang="en-US" sz="3000" b="1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000" b="1" dirty="0">
                <a:solidFill>
                  <a:srgbClr val="FF3300"/>
                </a:solidFill>
                <a:latin typeface="Times New Roman" pitchFamily="18" charset="0"/>
              </a:rPr>
              <a:t>CHIA ĐƠN THỨC CHO ĐƠN THỨC</a:t>
            </a:r>
          </a:p>
        </p:txBody>
      </p:sp>
    </p:spTree>
    <p:extLst>
      <p:ext uri="{BB962C8B-B14F-4D97-AF65-F5344CB8AC3E}">
        <p14:creationId xmlns:p14="http://schemas.microsoft.com/office/powerpoint/2010/main" xmlns="" val="4024002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 tmFilter="0,0; .5, 1; 1, 1"/>
                                        <p:tgtEl>
                                          <p:spTgt spid="41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3550"/>
                            </p:stCondLst>
                            <p:childTnLst>
                              <p:par>
                                <p:cTn id="18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tmFilter="0,0; .5, 1; 1, 1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id="26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4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8650"/>
                            </p:stCondLst>
                            <p:childTnLst>
                              <p:par>
                                <p:cTn id="34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1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 tmFilter="0,0; .5, 1; 1, 1"/>
                                        <p:tgtEl>
                                          <p:spTgt spid="4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/>
      <p:bldP spid="4104" grpId="0" build="p"/>
      <p:bldP spid="4107" grpId="0"/>
      <p:bldP spid="4109" grpId="0"/>
      <p:bldP spid="41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838200" y="1996209"/>
            <a:ext cx="1676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/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623455" y="1066800"/>
            <a:ext cx="2514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>
                <a:solidFill>
                  <a:srgbClr val="FF0000"/>
                </a:solidFill>
                <a:sym typeface="Symbol" pitchFamily="18" charset="2"/>
              </a:rPr>
              <a:t></a:t>
            </a:r>
            <a:r>
              <a:rPr lang="en-US" sz="3200">
                <a:sym typeface="Symbol" pitchFamily="18" charset="2"/>
              </a:rPr>
              <a:t> </a:t>
            </a:r>
            <a:r>
              <a:rPr lang="en-US" sz="3200" b="1" u="sng" err="1">
                <a:solidFill>
                  <a:srgbClr val="FF0000"/>
                </a:solidFill>
                <a:sym typeface="Symbol" pitchFamily="18" charset="2"/>
              </a:rPr>
              <a:t>Quy</a:t>
            </a:r>
            <a:r>
              <a:rPr lang="en-US" sz="3200" b="1" u="sng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sz="3200" b="1" u="sng" err="1">
                <a:solidFill>
                  <a:srgbClr val="FF0000"/>
                </a:solidFill>
                <a:sym typeface="Symbol" pitchFamily="18" charset="2"/>
              </a:rPr>
              <a:t>tắc</a:t>
            </a:r>
            <a:r>
              <a:rPr lang="en-US" sz="3200" b="1" u="sng">
                <a:solidFill>
                  <a:srgbClr val="FF0000"/>
                </a:solidFill>
                <a:sym typeface="Symbol" pitchFamily="18" charset="2"/>
              </a:rPr>
              <a:t>:</a:t>
            </a:r>
            <a:endParaRPr lang="en-US" sz="4000" b="1" u="sng">
              <a:solidFill>
                <a:srgbClr val="FF0000"/>
              </a:solidFill>
              <a:sym typeface="Symbol" pitchFamily="18" charset="2"/>
            </a:endParaRPr>
          </a:p>
        </p:txBody>
      </p:sp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90600" y="2986809"/>
            <a:ext cx="7467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/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817418" y="1722365"/>
            <a:ext cx="8229600" cy="990600"/>
          </a:xfrm>
          <a:noFill/>
          <a:ln/>
        </p:spPr>
        <p:txBody>
          <a:bodyPr/>
          <a:lstStyle/>
          <a:p>
            <a:pPr>
              <a:buFontTx/>
              <a:buNone/>
            </a:pPr>
            <a:r>
              <a:rPr lang="en-US" sz="2800" i="1">
                <a:solidFill>
                  <a:srgbClr val="0000FF"/>
                </a:solidFill>
              </a:rPr>
              <a:t>	</a:t>
            </a:r>
            <a:r>
              <a:rPr lang="en-US" sz="2800" i="1" err="1">
                <a:solidFill>
                  <a:srgbClr val="0000FF"/>
                </a:solidFill>
              </a:rPr>
              <a:t>Muốn</a:t>
            </a:r>
            <a:r>
              <a:rPr lang="en-US" sz="2800" i="1">
                <a:solidFill>
                  <a:srgbClr val="0000FF"/>
                </a:solidFill>
              </a:rPr>
              <a:t> chia </a:t>
            </a:r>
            <a:r>
              <a:rPr lang="en-US" sz="2800" i="1" err="1">
                <a:solidFill>
                  <a:srgbClr val="0000FF"/>
                </a:solidFill>
              </a:rPr>
              <a:t>đơn</a:t>
            </a:r>
            <a:r>
              <a:rPr lang="en-US" sz="2800" i="1">
                <a:solidFill>
                  <a:srgbClr val="0000FF"/>
                </a:solidFill>
              </a:rPr>
              <a:t> </a:t>
            </a:r>
            <a:r>
              <a:rPr lang="en-US" sz="2800" i="1" err="1">
                <a:solidFill>
                  <a:srgbClr val="0000FF"/>
                </a:solidFill>
              </a:rPr>
              <a:t>thức</a:t>
            </a:r>
            <a:r>
              <a:rPr lang="en-US" sz="2800" i="1">
                <a:solidFill>
                  <a:srgbClr val="0000FF"/>
                </a:solidFill>
              </a:rPr>
              <a:t> A </a:t>
            </a:r>
            <a:r>
              <a:rPr lang="en-US" sz="2800" i="1" err="1">
                <a:solidFill>
                  <a:srgbClr val="0000FF"/>
                </a:solidFill>
              </a:rPr>
              <a:t>cho</a:t>
            </a:r>
            <a:r>
              <a:rPr lang="en-US" sz="2800" i="1">
                <a:solidFill>
                  <a:srgbClr val="0000FF"/>
                </a:solidFill>
              </a:rPr>
              <a:t> </a:t>
            </a:r>
            <a:r>
              <a:rPr lang="en-US" sz="2800" i="1" err="1">
                <a:solidFill>
                  <a:srgbClr val="0000FF"/>
                </a:solidFill>
              </a:rPr>
              <a:t>đơn</a:t>
            </a:r>
            <a:r>
              <a:rPr lang="en-US" sz="2800" i="1">
                <a:solidFill>
                  <a:srgbClr val="0000FF"/>
                </a:solidFill>
              </a:rPr>
              <a:t> </a:t>
            </a:r>
            <a:r>
              <a:rPr lang="en-US" sz="2800" i="1" err="1">
                <a:solidFill>
                  <a:srgbClr val="0000FF"/>
                </a:solidFill>
              </a:rPr>
              <a:t>thức</a:t>
            </a:r>
            <a:r>
              <a:rPr lang="en-US" sz="2800" i="1">
                <a:solidFill>
                  <a:srgbClr val="0000FF"/>
                </a:solidFill>
              </a:rPr>
              <a:t> B (</a:t>
            </a:r>
            <a:r>
              <a:rPr lang="en-US" sz="2800" i="1" err="1">
                <a:solidFill>
                  <a:srgbClr val="0000FF"/>
                </a:solidFill>
              </a:rPr>
              <a:t>trường</a:t>
            </a:r>
            <a:r>
              <a:rPr lang="en-US" sz="2800" i="1">
                <a:solidFill>
                  <a:srgbClr val="0000FF"/>
                </a:solidFill>
              </a:rPr>
              <a:t> </a:t>
            </a:r>
            <a:r>
              <a:rPr lang="en-US" sz="2800" i="1" err="1">
                <a:solidFill>
                  <a:srgbClr val="0000FF"/>
                </a:solidFill>
              </a:rPr>
              <a:t>hợp</a:t>
            </a:r>
            <a:r>
              <a:rPr lang="en-US" sz="2800" i="1">
                <a:solidFill>
                  <a:srgbClr val="0000FF"/>
                </a:solidFill>
              </a:rPr>
              <a:t> A chia </a:t>
            </a:r>
            <a:r>
              <a:rPr lang="en-US" sz="2800" i="1" err="1">
                <a:solidFill>
                  <a:srgbClr val="0000FF"/>
                </a:solidFill>
              </a:rPr>
              <a:t>hết</a:t>
            </a:r>
            <a:r>
              <a:rPr lang="en-US" sz="2800" i="1">
                <a:solidFill>
                  <a:srgbClr val="0000FF"/>
                </a:solidFill>
              </a:rPr>
              <a:t> </a:t>
            </a:r>
            <a:r>
              <a:rPr lang="en-US" sz="2800" i="1" err="1">
                <a:solidFill>
                  <a:srgbClr val="0000FF"/>
                </a:solidFill>
              </a:rPr>
              <a:t>cho</a:t>
            </a:r>
            <a:r>
              <a:rPr lang="en-US" sz="2800" i="1">
                <a:solidFill>
                  <a:srgbClr val="0000FF"/>
                </a:solidFill>
              </a:rPr>
              <a:t> B) ta </a:t>
            </a:r>
            <a:r>
              <a:rPr lang="en-US" sz="2800" i="1" err="1">
                <a:solidFill>
                  <a:srgbClr val="0000FF"/>
                </a:solidFill>
              </a:rPr>
              <a:t>làm</a:t>
            </a:r>
            <a:r>
              <a:rPr lang="en-US" sz="2800" i="1">
                <a:solidFill>
                  <a:srgbClr val="0000FF"/>
                </a:solidFill>
              </a:rPr>
              <a:t> </a:t>
            </a:r>
            <a:r>
              <a:rPr lang="en-US" sz="2800" i="1" err="1">
                <a:solidFill>
                  <a:srgbClr val="0000FF"/>
                </a:solidFill>
              </a:rPr>
              <a:t>như</a:t>
            </a:r>
            <a:r>
              <a:rPr lang="en-US" sz="2800" i="1">
                <a:solidFill>
                  <a:srgbClr val="0000FF"/>
                </a:solidFill>
              </a:rPr>
              <a:t> </a:t>
            </a:r>
            <a:r>
              <a:rPr lang="en-US" sz="2800" i="1" err="1">
                <a:solidFill>
                  <a:srgbClr val="0000FF"/>
                </a:solidFill>
              </a:rPr>
              <a:t>sau</a:t>
            </a:r>
            <a:r>
              <a:rPr lang="en-US" sz="2800" i="1">
                <a:solidFill>
                  <a:srgbClr val="0000FF"/>
                </a:solidFill>
              </a:rPr>
              <a:t>:</a:t>
            </a:r>
          </a:p>
        </p:txBody>
      </p:sp>
      <p:sp>
        <p:nvSpPr>
          <p:cNvPr id="4105" name="Text Box 9"/>
          <p:cNvSpPr txBox="1">
            <a:spLocks noChangeArrowheads="1"/>
          </p:cNvSpPr>
          <p:nvPr/>
        </p:nvSpPr>
        <p:spPr bwMode="auto">
          <a:xfrm>
            <a:off x="762000" y="1539009"/>
            <a:ext cx="2743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/>
          </a:p>
        </p:txBody>
      </p:sp>
      <p:sp>
        <p:nvSpPr>
          <p:cNvPr id="4107" name="Text Box 11"/>
          <p:cNvSpPr txBox="1">
            <a:spLocks noChangeArrowheads="1"/>
          </p:cNvSpPr>
          <p:nvPr/>
        </p:nvSpPr>
        <p:spPr bwMode="auto">
          <a:xfrm>
            <a:off x="1333500" y="2651053"/>
            <a:ext cx="6781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- Chia </a:t>
            </a:r>
            <a:r>
              <a:rPr lang="en-US" sz="2800" b="1" err="1">
                <a:solidFill>
                  <a:srgbClr val="0000FF"/>
                </a:solidFill>
              </a:rPr>
              <a:t>hệ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2800" b="1" err="1">
                <a:solidFill>
                  <a:srgbClr val="0000FF"/>
                </a:solidFill>
              </a:rPr>
              <a:t>số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2800" b="1" err="1">
                <a:solidFill>
                  <a:srgbClr val="0000FF"/>
                </a:solidFill>
              </a:rPr>
              <a:t>của</a:t>
            </a:r>
            <a:r>
              <a:rPr lang="en-US" sz="2800" b="1">
                <a:solidFill>
                  <a:srgbClr val="0000FF"/>
                </a:solidFill>
              </a:rPr>
              <a:t> A </a:t>
            </a:r>
            <a:r>
              <a:rPr lang="en-US" sz="2800" b="1" err="1">
                <a:solidFill>
                  <a:srgbClr val="0000FF"/>
                </a:solidFill>
              </a:rPr>
              <a:t>cho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2800" b="1" err="1">
                <a:solidFill>
                  <a:srgbClr val="0000FF"/>
                </a:solidFill>
              </a:rPr>
              <a:t>hệ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2800" b="1" err="1">
                <a:solidFill>
                  <a:srgbClr val="0000FF"/>
                </a:solidFill>
              </a:rPr>
              <a:t>số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2800" b="1" err="1">
                <a:solidFill>
                  <a:srgbClr val="0000FF"/>
                </a:solidFill>
              </a:rPr>
              <a:t>của</a:t>
            </a:r>
            <a:r>
              <a:rPr lang="en-US" sz="2800" b="1">
                <a:solidFill>
                  <a:srgbClr val="0000FF"/>
                </a:solidFill>
              </a:rPr>
              <a:t> B.</a:t>
            </a:r>
          </a:p>
        </p:txBody>
      </p:sp>
      <p:sp>
        <p:nvSpPr>
          <p:cNvPr id="4109" name="Text Box 13"/>
          <p:cNvSpPr txBox="1">
            <a:spLocks noChangeArrowheads="1"/>
          </p:cNvSpPr>
          <p:nvPr/>
        </p:nvSpPr>
        <p:spPr bwMode="auto">
          <a:xfrm>
            <a:off x="1333500" y="3169372"/>
            <a:ext cx="68103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- Chia </a:t>
            </a:r>
            <a:r>
              <a:rPr lang="en-US" sz="2800" b="1" err="1">
                <a:solidFill>
                  <a:srgbClr val="0000FF"/>
                </a:solidFill>
              </a:rPr>
              <a:t>lũy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2800" b="1" err="1">
                <a:solidFill>
                  <a:srgbClr val="0000FF"/>
                </a:solidFill>
              </a:rPr>
              <a:t>thừa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2800" b="1" err="1">
                <a:solidFill>
                  <a:srgbClr val="0000FF"/>
                </a:solidFill>
              </a:rPr>
              <a:t>của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2800" b="1" err="1">
                <a:solidFill>
                  <a:srgbClr val="0000FF"/>
                </a:solidFill>
              </a:rPr>
              <a:t>từng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2800" b="1" err="1">
                <a:solidFill>
                  <a:srgbClr val="0000FF"/>
                </a:solidFill>
              </a:rPr>
              <a:t>biến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2800" b="1" err="1">
                <a:solidFill>
                  <a:srgbClr val="0000FF"/>
                </a:solidFill>
              </a:rPr>
              <a:t>trong</a:t>
            </a:r>
            <a:r>
              <a:rPr lang="en-US" sz="2800" b="1">
                <a:solidFill>
                  <a:srgbClr val="0000FF"/>
                </a:solidFill>
              </a:rPr>
              <a:t> A </a:t>
            </a:r>
            <a:r>
              <a:rPr lang="en-US" sz="2800" b="1" err="1" smtClean="0">
                <a:solidFill>
                  <a:srgbClr val="0000FF"/>
                </a:solidFill>
              </a:rPr>
              <a:t>cho</a:t>
            </a:r>
            <a:r>
              <a:rPr lang="en-US" sz="2800" b="1" smtClean="0">
                <a:solidFill>
                  <a:srgbClr val="0000FF"/>
                </a:solidFill>
              </a:rPr>
              <a:t> </a:t>
            </a:r>
            <a:r>
              <a:rPr lang="en-US" sz="2800" b="1" err="1">
                <a:solidFill>
                  <a:srgbClr val="0000FF"/>
                </a:solidFill>
              </a:rPr>
              <a:t>lũy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2800" b="1" err="1">
                <a:solidFill>
                  <a:srgbClr val="0000FF"/>
                </a:solidFill>
              </a:rPr>
              <a:t>thừa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2800" b="1" err="1">
                <a:solidFill>
                  <a:srgbClr val="0000FF"/>
                </a:solidFill>
              </a:rPr>
              <a:t>của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2800" b="1" err="1">
                <a:solidFill>
                  <a:srgbClr val="0000FF"/>
                </a:solidFill>
              </a:rPr>
              <a:t>cùng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2800" b="1" err="1">
                <a:solidFill>
                  <a:srgbClr val="0000FF"/>
                </a:solidFill>
              </a:rPr>
              <a:t>biến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2800" b="1" err="1">
                <a:solidFill>
                  <a:srgbClr val="0000FF"/>
                </a:solidFill>
              </a:rPr>
              <a:t>đó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2800" b="1" err="1">
                <a:solidFill>
                  <a:srgbClr val="0000FF"/>
                </a:solidFill>
              </a:rPr>
              <a:t>trong</a:t>
            </a:r>
            <a:r>
              <a:rPr lang="en-US" sz="2800" b="1">
                <a:solidFill>
                  <a:srgbClr val="0000FF"/>
                </a:solidFill>
              </a:rPr>
              <a:t> B.</a:t>
            </a:r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1347355" y="4115522"/>
            <a:ext cx="73279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- </a:t>
            </a:r>
            <a:r>
              <a:rPr lang="en-US" sz="2800" b="1" err="1">
                <a:solidFill>
                  <a:srgbClr val="0000FF"/>
                </a:solidFill>
              </a:rPr>
              <a:t>Nhân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2800" b="1" err="1">
                <a:solidFill>
                  <a:srgbClr val="0000FF"/>
                </a:solidFill>
              </a:rPr>
              <a:t>các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2800" b="1" err="1">
                <a:solidFill>
                  <a:srgbClr val="0000FF"/>
                </a:solidFill>
              </a:rPr>
              <a:t>kết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2800" b="1" err="1">
                <a:solidFill>
                  <a:srgbClr val="0000FF"/>
                </a:solidFill>
              </a:rPr>
              <a:t>quả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2800" b="1" err="1">
                <a:solidFill>
                  <a:srgbClr val="0000FF"/>
                </a:solidFill>
              </a:rPr>
              <a:t>vừa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2800" b="1" err="1">
                <a:solidFill>
                  <a:srgbClr val="0000FF"/>
                </a:solidFill>
              </a:rPr>
              <a:t>tìm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2800" b="1" err="1">
                <a:solidFill>
                  <a:srgbClr val="0000FF"/>
                </a:solidFill>
              </a:rPr>
              <a:t>được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2800" b="1" err="1">
                <a:solidFill>
                  <a:srgbClr val="0000FF"/>
                </a:solidFill>
              </a:rPr>
              <a:t>với</a:t>
            </a:r>
            <a:r>
              <a:rPr lang="en-US" sz="2800" b="1">
                <a:solidFill>
                  <a:srgbClr val="0000FF"/>
                </a:solidFill>
              </a:rPr>
              <a:t> </a:t>
            </a:r>
            <a:r>
              <a:rPr lang="en-US" sz="2800" b="1" err="1">
                <a:solidFill>
                  <a:srgbClr val="0000FF"/>
                </a:solidFill>
              </a:rPr>
              <a:t>nhau</a:t>
            </a:r>
            <a:r>
              <a:rPr lang="en-US" sz="2800" b="1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304800" y="710625"/>
            <a:ext cx="4114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2060"/>
                </a:solidFill>
                <a:latin typeface="Times New Roman" pitchFamily="18" charset="0"/>
              </a:rPr>
              <a:t>1. </a:t>
            </a:r>
            <a:r>
              <a:rPr lang="en-US" sz="3200" b="1" u="sng" err="1">
                <a:solidFill>
                  <a:srgbClr val="002060"/>
                </a:solidFill>
                <a:latin typeface="Times New Roman" pitchFamily="18" charset="0"/>
              </a:rPr>
              <a:t>Quy</a:t>
            </a:r>
            <a:r>
              <a:rPr lang="en-US" sz="3200" b="1" u="sng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b="1" u="sng" err="1">
                <a:solidFill>
                  <a:srgbClr val="002060"/>
                </a:solidFill>
                <a:latin typeface="Times New Roman" pitchFamily="18" charset="0"/>
              </a:rPr>
              <a:t>tắc</a:t>
            </a:r>
            <a:r>
              <a:rPr lang="en-US" sz="3200" b="1">
                <a:solidFill>
                  <a:srgbClr val="002060"/>
                </a:solidFill>
                <a:latin typeface="Times New Roman" pitchFamily="18" charset="0"/>
              </a:rPr>
              <a:t>: </a:t>
            </a:r>
          </a:p>
        </p:txBody>
      </p:sp>
      <p:sp>
        <p:nvSpPr>
          <p:cNvPr id="24" name="Text Box 16"/>
          <p:cNvSpPr txBox="1">
            <a:spLocks noChangeArrowheads="1"/>
          </p:cNvSpPr>
          <p:nvPr/>
        </p:nvSpPr>
        <p:spPr bwMode="auto">
          <a:xfrm>
            <a:off x="1524000" y="5257800"/>
            <a:ext cx="4114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rgbClr val="0000FF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600">
                <a:solidFill>
                  <a:srgbClr val="0000FF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600">
                <a:solidFill>
                  <a:srgbClr val="0000FF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600">
                <a:solidFill>
                  <a:srgbClr val="0000FF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600">
                <a:solidFill>
                  <a:srgbClr val="0000FF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FF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FF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FF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FF"/>
                </a:solidFill>
                <a:latin typeface="VNtimes new roman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b="1" smtClean="0">
                <a:solidFill>
                  <a:srgbClr val="FF0000"/>
                </a:solidFill>
                <a:latin typeface=".VnTime" pitchFamily="34" charset="0"/>
              </a:rPr>
              <a:t>a) 18</a:t>
            </a:r>
            <a:r>
              <a:rPr lang="en-US" b="1" smtClean="0">
                <a:latin typeface=".VnTime" pitchFamily="34" charset="0"/>
              </a:rPr>
              <a:t>x</a:t>
            </a:r>
            <a:r>
              <a:rPr lang="en-US" b="1" baseline="30000" smtClean="0">
                <a:latin typeface=".VnTime" pitchFamily="34" charset="0"/>
              </a:rPr>
              <a:t>2</a:t>
            </a:r>
            <a:r>
              <a:rPr lang="en-US" b="1" smtClean="0">
                <a:solidFill>
                  <a:schemeClr val="tx1"/>
                </a:solidFill>
                <a:latin typeface=".VnTime" pitchFamily="34" charset="0"/>
              </a:rPr>
              <a:t>y</a:t>
            </a:r>
            <a:r>
              <a:rPr lang="en-US" b="1" baseline="30000" smtClean="0">
                <a:solidFill>
                  <a:schemeClr val="tx1"/>
                </a:solidFill>
                <a:latin typeface=".VnTime" pitchFamily="34" charset="0"/>
              </a:rPr>
              <a:t>2</a:t>
            </a:r>
            <a:r>
              <a:rPr lang="en-US" b="1" smtClean="0">
                <a:solidFill>
                  <a:srgbClr val="CC00CC"/>
                </a:solidFill>
                <a:latin typeface=".VnTime" pitchFamily="34" charset="0"/>
              </a:rPr>
              <a:t>z</a:t>
            </a:r>
            <a:r>
              <a:rPr lang="en-US" b="1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b="1">
                <a:solidFill>
                  <a:srgbClr val="FF0000"/>
                </a:solidFill>
                <a:latin typeface=".VnTime" pitchFamily="34" charset="0"/>
              </a:rPr>
              <a:t>: </a:t>
            </a:r>
            <a:r>
              <a:rPr lang="en-US" b="1" smtClean="0">
                <a:solidFill>
                  <a:srgbClr val="FF0000"/>
                </a:solidFill>
                <a:latin typeface=".VnTime" pitchFamily="34" charset="0"/>
              </a:rPr>
              <a:t>6</a:t>
            </a:r>
            <a:r>
              <a:rPr lang="en-US" b="1" smtClean="0">
                <a:latin typeface=".VnTime" pitchFamily="34" charset="0"/>
              </a:rPr>
              <a:t>x</a:t>
            </a:r>
            <a:r>
              <a:rPr lang="en-US" b="1" smtClean="0">
                <a:solidFill>
                  <a:schemeClr val="tx1"/>
                </a:solidFill>
                <a:latin typeface=".VnTime" pitchFamily="34" charset="0"/>
              </a:rPr>
              <a:t>y</a:t>
            </a:r>
            <a:r>
              <a:rPr lang="en-US" b="1" smtClean="0">
                <a:solidFill>
                  <a:srgbClr val="CC00CC"/>
                </a:solidFill>
                <a:latin typeface=".VnTime" pitchFamily="34" charset="0"/>
              </a:rPr>
              <a:t>z</a:t>
            </a:r>
            <a:endParaRPr lang="en-US" b="1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25" name="Rectangle 18"/>
          <p:cNvSpPr>
            <a:spLocks noChangeArrowheads="1"/>
          </p:cNvSpPr>
          <p:nvPr/>
        </p:nvSpPr>
        <p:spPr bwMode="auto">
          <a:xfrm>
            <a:off x="4876800" y="5257800"/>
            <a:ext cx="1024639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smtClean="0">
                <a:solidFill>
                  <a:srgbClr val="000000"/>
                </a:solidFill>
                <a:latin typeface=".VnTime" pitchFamily="34" charset="0"/>
              </a:rPr>
              <a:t> =  </a:t>
            </a:r>
            <a:r>
              <a:rPr lang="en-US" sz="3600" b="1" smtClean="0">
                <a:solidFill>
                  <a:srgbClr val="FF0000"/>
                </a:solidFill>
                <a:latin typeface=".VnTime" pitchFamily="34" charset="0"/>
              </a:rPr>
              <a:t>3</a:t>
            </a:r>
            <a:endParaRPr lang="en-US" sz="3600" b="1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1564114" y="5862419"/>
            <a:ext cx="5257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3600">
                <a:solidFill>
                  <a:srgbClr val="0000FF"/>
                </a:solidFill>
                <a:latin typeface="VNtimes new roman" pitchFamily="34" charset="0"/>
              </a:defRPr>
            </a:lvl1pPr>
            <a:lvl2pPr marL="742950" indent="-285750" eaLnBrk="0" hangingPunct="0">
              <a:defRPr sz="3600">
                <a:solidFill>
                  <a:srgbClr val="0000FF"/>
                </a:solidFill>
                <a:latin typeface="VNtimes new roman" pitchFamily="34" charset="0"/>
              </a:defRPr>
            </a:lvl2pPr>
            <a:lvl3pPr marL="1143000" indent="-228600" eaLnBrk="0" hangingPunct="0">
              <a:defRPr sz="3600">
                <a:solidFill>
                  <a:srgbClr val="0000FF"/>
                </a:solidFill>
                <a:latin typeface="VNtimes new roman" pitchFamily="34" charset="0"/>
              </a:defRPr>
            </a:lvl3pPr>
            <a:lvl4pPr marL="1600200" indent="-228600" eaLnBrk="0" hangingPunct="0">
              <a:defRPr sz="3600">
                <a:solidFill>
                  <a:srgbClr val="0000FF"/>
                </a:solidFill>
                <a:latin typeface="VNtimes new roman" pitchFamily="34" charset="0"/>
              </a:defRPr>
            </a:lvl4pPr>
            <a:lvl5pPr marL="2057400" indent="-228600" eaLnBrk="0" hangingPunct="0">
              <a:defRPr sz="3600">
                <a:solidFill>
                  <a:srgbClr val="0000FF"/>
                </a:solidFill>
                <a:latin typeface="VNtimes new roman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FF"/>
                </a:solidFill>
                <a:latin typeface="VNtimes new roman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FF"/>
                </a:solidFill>
                <a:latin typeface="VNtimes new roman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FF"/>
                </a:solidFill>
                <a:latin typeface="VNtimes new roman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rgbClr val="0000FF"/>
                </a:solidFill>
                <a:latin typeface="VNtimes new roman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b="1" smtClean="0">
                <a:solidFill>
                  <a:srgbClr val="FF0000"/>
                </a:solidFill>
                <a:latin typeface=".VnTime" pitchFamily="34" charset="0"/>
              </a:rPr>
              <a:t>b) (-</a:t>
            </a:r>
            <a:r>
              <a:rPr lang="en-US" b="1">
                <a:solidFill>
                  <a:srgbClr val="FF0000"/>
                </a:solidFill>
                <a:latin typeface=".VnTime" pitchFamily="34" charset="0"/>
              </a:rPr>
              <a:t>12</a:t>
            </a:r>
            <a:r>
              <a:rPr lang="en-US" b="1">
                <a:latin typeface=".VnTime" pitchFamily="34" charset="0"/>
              </a:rPr>
              <a:t>x</a:t>
            </a:r>
            <a:r>
              <a:rPr lang="en-US" b="1" baseline="30000">
                <a:latin typeface=".VnTime" pitchFamily="34" charset="0"/>
              </a:rPr>
              <a:t>4</a:t>
            </a:r>
            <a:r>
              <a:rPr lang="en-US" b="1">
                <a:solidFill>
                  <a:srgbClr val="CC0000"/>
                </a:solidFill>
                <a:latin typeface=".VnTime" pitchFamily="34" charset="0"/>
              </a:rPr>
              <a:t>y</a:t>
            </a:r>
            <a:r>
              <a:rPr lang="en-US" b="1" baseline="30000">
                <a:solidFill>
                  <a:srgbClr val="CC0000"/>
                </a:solidFill>
                <a:latin typeface=".VnTime" pitchFamily="34" charset="0"/>
              </a:rPr>
              <a:t>2</a:t>
            </a:r>
            <a:r>
              <a:rPr lang="en-US" b="1">
                <a:solidFill>
                  <a:srgbClr val="000000"/>
                </a:solidFill>
                <a:latin typeface=".VnTime" pitchFamily="34" charset="0"/>
              </a:rPr>
              <a:t>z</a:t>
            </a:r>
            <a:r>
              <a:rPr lang="en-US" b="1" baseline="30000">
                <a:solidFill>
                  <a:srgbClr val="000000"/>
                </a:solidFill>
                <a:latin typeface=".VnTime" pitchFamily="34" charset="0"/>
              </a:rPr>
              <a:t>3</a:t>
            </a:r>
            <a:r>
              <a:rPr lang="en-US" b="1">
                <a:solidFill>
                  <a:srgbClr val="FF0000"/>
                </a:solidFill>
                <a:latin typeface=".VnTime" pitchFamily="34" charset="0"/>
              </a:rPr>
              <a:t> ): (-2</a:t>
            </a:r>
            <a:r>
              <a:rPr lang="en-US" b="1">
                <a:latin typeface=".VnTime" pitchFamily="34" charset="0"/>
              </a:rPr>
              <a:t>x</a:t>
            </a:r>
            <a:r>
              <a:rPr lang="en-US" b="1" baseline="30000">
                <a:latin typeface=".VnTime" pitchFamily="34" charset="0"/>
              </a:rPr>
              <a:t>2</a:t>
            </a:r>
            <a:r>
              <a:rPr lang="en-US" b="1">
                <a:solidFill>
                  <a:srgbClr val="C00000"/>
                </a:solidFill>
                <a:latin typeface=".VnTime" pitchFamily="34" charset="0"/>
              </a:rPr>
              <a:t>y</a:t>
            </a:r>
            <a:r>
              <a:rPr lang="en-US" b="1">
                <a:solidFill>
                  <a:srgbClr val="000000"/>
                </a:solidFill>
                <a:latin typeface=".VnTime" pitchFamily="34" charset="0"/>
              </a:rPr>
              <a:t>z</a:t>
            </a:r>
            <a:r>
              <a:rPr lang="en-US" b="1" baseline="30000">
                <a:solidFill>
                  <a:srgbClr val="000000"/>
                </a:solidFill>
                <a:latin typeface=".VnTime" pitchFamily="34" charset="0"/>
              </a:rPr>
              <a:t>2</a:t>
            </a:r>
            <a:r>
              <a:rPr lang="en-US" b="1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b="1" smtClean="0">
                <a:solidFill>
                  <a:srgbClr val="FF0000"/>
                </a:solidFill>
                <a:latin typeface=".VnTime" pitchFamily="34" charset="0"/>
              </a:rPr>
              <a:t>)</a:t>
            </a:r>
            <a:endParaRPr lang="en-US" b="1">
              <a:solidFill>
                <a:srgbClr val="FF0000"/>
              </a:solidFill>
              <a:latin typeface=".VnTime" pitchFamily="34" charset="0"/>
            </a:endParaRPr>
          </a:p>
        </p:txBody>
      </p:sp>
      <p:sp>
        <p:nvSpPr>
          <p:cNvPr id="27" name="Rectangle 24"/>
          <p:cNvSpPr>
            <a:spLocks noChangeArrowheads="1"/>
          </p:cNvSpPr>
          <p:nvPr/>
        </p:nvSpPr>
        <p:spPr bwMode="auto">
          <a:xfrm>
            <a:off x="6477000" y="5855021"/>
            <a:ext cx="90922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smtClean="0">
                <a:solidFill>
                  <a:srgbClr val="FF0000"/>
                </a:solidFill>
                <a:latin typeface=".VnTime" pitchFamily="34" charset="0"/>
              </a:rPr>
              <a:t>=  6</a:t>
            </a:r>
            <a:endParaRPr lang="en-US" sz="3600" b="1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95958" y="4614141"/>
            <a:ext cx="40463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u="sng" smtClean="0">
                <a:solidFill>
                  <a:srgbClr val="FF0000"/>
                </a:solidFill>
              </a:rPr>
              <a:t>Ví dụ 3:</a:t>
            </a:r>
            <a:r>
              <a:rPr lang="en-US" sz="3200" b="1" smtClean="0">
                <a:solidFill>
                  <a:srgbClr val="FF0000"/>
                </a:solidFill>
              </a:rPr>
              <a:t>  </a:t>
            </a:r>
            <a:r>
              <a:rPr lang="en-US" sz="3200" b="1" smtClean="0"/>
              <a:t>Làm tính chia:</a:t>
            </a:r>
            <a:endParaRPr lang="en-US" sz="3200" b="1" u="sng"/>
          </a:p>
        </p:txBody>
      </p:sp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5638800" y="5257800"/>
            <a:ext cx="53091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smtClean="0">
                <a:solidFill>
                  <a:srgbClr val="2C4D76"/>
                </a:solidFill>
                <a:latin typeface=".VnTime" pitchFamily="34" charset="0"/>
              </a:rPr>
              <a:t> x</a:t>
            </a:r>
            <a:endParaRPr lang="en-US" sz="3600" b="1">
              <a:solidFill>
                <a:srgbClr val="2C4D76"/>
              </a:solidFill>
              <a:latin typeface=".VnTime" pitchFamily="34" charset="0"/>
            </a:endParaRPr>
          </a:p>
        </p:txBody>
      </p:sp>
      <p:sp>
        <p:nvSpPr>
          <p:cNvPr id="30" name="Rectangle 18"/>
          <p:cNvSpPr>
            <a:spLocks noChangeArrowheads="1"/>
          </p:cNvSpPr>
          <p:nvPr/>
        </p:nvSpPr>
        <p:spPr bwMode="auto">
          <a:xfrm>
            <a:off x="5867400" y="5278582"/>
            <a:ext cx="53091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smtClean="0">
                <a:solidFill>
                  <a:srgbClr val="000000"/>
                </a:solidFill>
                <a:latin typeface=".VnTime" pitchFamily="34" charset="0"/>
              </a:rPr>
              <a:t> y</a:t>
            </a:r>
            <a:endParaRPr lang="en-US" sz="3600" b="1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31" name="Rectangle 24"/>
          <p:cNvSpPr>
            <a:spLocks noChangeArrowheads="1"/>
          </p:cNvSpPr>
          <p:nvPr/>
        </p:nvSpPr>
        <p:spPr bwMode="auto">
          <a:xfrm>
            <a:off x="7239000" y="5862419"/>
            <a:ext cx="56938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smtClean="0">
                <a:solidFill>
                  <a:srgbClr val="0070C0"/>
                </a:solidFill>
                <a:latin typeface=".VnTime" pitchFamily="34" charset="0"/>
              </a:rPr>
              <a:t>x</a:t>
            </a:r>
            <a:r>
              <a:rPr lang="en-US" sz="3600" b="1" baseline="30000" smtClean="0">
                <a:solidFill>
                  <a:srgbClr val="0070C0"/>
                </a:solidFill>
                <a:latin typeface=".VnTime" pitchFamily="34" charset="0"/>
              </a:rPr>
              <a:t>2</a:t>
            </a:r>
            <a:endParaRPr lang="en-US" sz="3600" b="1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32" name="Rectangle 24"/>
          <p:cNvSpPr>
            <a:spLocks noChangeArrowheads="1"/>
          </p:cNvSpPr>
          <p:nvPr/>
        </p:nvSpPr>
        <p:spPr bwMode="auto">
          <a:xfrm>
            <a:off x="7601290" y="5859928"/>
            <a:ext cx="41549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smtClean="0">
                <a:solidFill>
                  <a:srgbClr val="C00000"/>
                </a:solidFill>
                <a:latin typeface=".VnTime" pitchFamily="34" charset="0"/>
              </a:rPr>
              <a:t>y</a:t>
            </a:r>
            <a:endParaRPr lang="en-US" sz="3600" b="1">
              <a:solidFill>
                <a:srgbClr val="C00000"/>
              </a:solidFill>
              <a:latin typeface=".VnTime" pitchFamily="34" charset="0"/>
            </a:endParaRPr>
          </a:p>
        </p:txBody>
      </p:sp>
      <p:sp>
        <p:nvSpPr>
          <p:cNvPr id="33" name="Rectangle 24"/>
          <p:cNvSpPr>
            <a:spLocks noChangeArrowheads="1"/>
          </p:cNvSpPr>
          <p:nvPr/>
        </p:nvSpPr>
        <p:spPr bwMode="auto">
          <a:xfrm>
            <a:off x="7853777" y="5867400"/>
            <a:ext cx="38985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smtClean="0">
                <a:solidFill>
                  <a:srgbClr val="000000"/>
                </a:solidFill>
                <a:latin typeface=".VnTime" pitchFamily="34" charset="0"/>
              </a:rPr>
              <a:t>z</a:t>
            </a:r>
            <a:endParaRPr lang="en-US" sz="3600" b="1">
              <a:solidFill>
                <a:srgbClr val="000000"/>
              </a:solidFill>
              <a:latin typeface=".VnTime" pitchFamily="34" charset="0"/>
            </a:endParaRPr>
          </a:p>
        </p:txBody>
      </p:sp>
      <p:sp>
        <p:nvSpPr>
          <p:cNvPr id="22" name="Text Box 5"/>
          <p:cNvSpPr txBox="1">
            <a:spLocks noChangeArrowheads="1"/>
          </p:cNvSpPr>
          <p:nvPr/>
        </p:nvSpPr>
        <p:spPr bwMode="auto">
          <a:xfrm>
            <a:off x="0" y="152400"/>
            <a:ext cx="9144000" cy="553998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chemeClr val="bg1"/>
              </a:gs>
              <a:gs pos="100000">
                <a:srgbClr val="FFFF00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dirty="0" smtClean="0">
                <a:solidFill>
                  <a:srgbClr val="FF3300"/>
                </a:solidFill>
                <a:latin typeface="Times New Roman" pitchFamily="18" charset="0"/>
              </a:rPr>
              <a:t>Tiết 15 </a:t>
            </a:r>
            <a:r>
              <a:rPr lang="en-US" sz="3000" b="1" dirty="0" smtClean="0">
                <a:solidFill>
                  <a:srgbClr val="FF3300"/>
                </a:solidFill>
                <a:latin typeface="Times New Roman" pitchFamily="18" charset="0"/>
              </a:rPr>
              <a:t>- Bài 10</a:t>
            </a:r>
            <a:r>
              <a:rPr lang="en-US" sz="3000" b="1" dirty="0">
                <a:solidFill>
                  <a:srgbClr val="FF3300"/>
                </a:solidFill>
                <a:latin typeface="Times New Roman" pitchFamily="18" charset="0"/>
              </a:rPr>
              <a:t>.</a:t>
            </a:r>
            <a:r>
              <a:rPr lang="en-US" sz="3000" b="1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000" b="1" dirty="0">
                <a:solidFill>
                  <a:srgbClr val="FF3300"/>
                </a:solidFill>
                <a:latin typeface="Times New Roman" pitchFamily="18" charset="0"/>
              </a:rPr>
              <a:t>CHIA ĐƠN THỨC CHO ĐƠN THỨC</a:t>
            </a:r>
          </a:p>
        </p:txBody>
      </p:sp>
    </p:spTree>
    <p:extLst>
      <p:ext uri="{BB962C8B-B14F-4D97-AF65-F5344CB8AC3E}">
        <p14:creationId xmlns:p14="http://schemas.microsoft.com/office/powerpoint/2010/main" xmlns="" val="1219767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23455" y="1918566"/>
            <a:ext cx="2514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>
                <a:solidFill>
                  <a:srgbClr val="FF0000"/>
                </a:solidFill>
                <a:sym typeface="Symbol" pitchFamily="18" charset="2"/>
              </a:rPr>
              <a:t></a:t>
            </a:r>
            <a:r>
              <a:rPr lang="en-US" sz="3200">
                <a:sym typeface="Symbol" pitchFamily="18" charset="2"/>
              </a:rPr>
              <a:t> </a:t>
            </a:r>
            <a:r>
              <a:rPr lang="en-US" sz="3200" b="1" u="sng" err="1">
                <a:solidFill>
                  <a:srgbClr val="FF0000"/>
                </a:solidFill>
                <a:sym typeface="Symbol" pitchFamily="18" charset="2"/>
              </a:rPr>
              <a:t>Quy</a:t>
            </a:r>
            <a:r>
              <a:rPr lang="en-US" sz="3200" b="1" u="sng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sz="3200" b="1" u="sng" err="1">
                <a:solidFill>
                  <a:srgbClr val="FF0000"/>
                </a:solidFill>
                <a:sym typeface="Symbol" pitchFamily="18" charset="2"/>
              </a:rPr>
              <a:t>tắc</a:t>
            </a:r>
            <a:r>
              <a:rPr lang="en-US" sz="3200" b="1" u="sng">
                <a:solidFill>
                  <a:srgbClr val="FF0000"/>
                </a:solidFill>
                <a:sym typeface="Symbol" pitchFamily="18" charset="2"/>
              </a:rPr>
              <a:t>:</a:t>
            </a:r>
            <a:endParaRPr lang="en-US" sz="4000" b="1" u="sng">
              <a:solidFill>
                <a:srgbClr val="FF0000"/>
              </a:solidFill>
              <a:sym typeface="Symbol" pitchFamily="18" charset="2"/>
            </a:endParaRPr>
          </a:p>
        </p:txBody>
      </p:sp>
      <p:sp>
        <p:nvSpPr>
          <p:cNvPr id="7" name="Text Box 10"/>
          <p:cNvSpPr txBox="1">
            <a:spLocks noChangeArrowheads="1"/>
          </p:cNvSpPr>
          <p:nvPr/>
        </p:nvSpPr>
        <p:spPr bwMode="auto">
          <a:xfrm>
            <a:off x="609600" y="1322820"/>
            <a:ext cx="2514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4000">
                <a:solidFill>
                  <a:srgbClr val="FF0000"/>
                </a:solidFill>
                <a:sym typeface="Symbol" pitchFamily="18" charset="2"/>
              </a:rPr>
              <a:t></a:t>
            </a:r>
            <a:r>
              <a:rPr lang="en-US" sz="3200">
                <a:sym typeface="Symbol" pitchFamily="18" charset="2"/>
              </a:rPr>
              <a:t> </a:t>
            </a:r>
            <a:r>
              <a:rPr lang="en-US" sz="3200" b="1" u="sng" err="1">
                <a:solidFill>
                  <a:srgbClr val="FF0000"/>
                </a:solidFill>
                <a:sym typeface="Symbol" pitchFamily="18" charset="2"/>
              </a:rPr>
              <a:t>Nhận</a:t>
            </a:r>
            <a:r>
              <a:rPr lang="en-US" sz="3200" b="1" u="sng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sz="3200" b="1" u="sng" err="1">
                <a:solidFill>
                  <a:srgbClr val="FF0000"/>
                </a:solidFill>
                <a:sym typeface="Symbol" pitchFamily="18" charset="2"/>
              </a:rPr>
              <a:t>xét</a:t>
            </a:r>
            <a:r>
              <a:rPr lang="en-US" sz="3200" b="1" u="sng" smtClean="0">
                <a:solidFill>
                  <a:srgbClr val="FF0000"/>
                </a:solidFill>
                <a:sym typeface="Symbol" pitchFamily="18" charset="2"/>
              </a:rPr>
              <a:t>:</a:t>
            </a:r>
            <a:endParaRPr lang="en-US" sz="4000" b="1">
              <a:solidFill>
                <a:srgbClr val="FF0000"/>
              </a:solidFill>
              <a:sym typeface="Symbol" pitchFamily="18" charset="2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304800" y="710625"/>
            <a:ext cx="4114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2060"/>
                </a:solidFill>
                <a:latin typeface="Times New Roman" pitchFamily="18" charset="0"/>
              </a:rPr>
              <a:t>1. </a:t>
            </a:r>
            <a:r>
              <a:rPr lang="en-US" sz="3200" b="1" u="sng" err="1">
                <a:solidFill>
                  <a:srgbClr val="002060"/>
                </a:solidFill>
                <a:latin typeface="Times New Roman" pitchFamily="18" charset="0"/>
              </a:rPr>
              <a:t>Quy</a:t>
            </a:r>
            <a:r>
              <a:rPr lang="en-US" sz="3200" b="1" u="sng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3200" b="1" u="sng" err="1">
                <a:solidFill>
                  <a:srgbClr val="002060"/>
                </a:solidFill>
                <a:latin typeface="Times New Roman" pitchFamily="18" charset="0"/>
              </a:rPr>
              <a:t>tắc</a:t>
            </a:r>
            <a:r>
              <a:rPr lang="en-US" sz="3200" b="1">
                <a:solidFill>
                  <a:srgbClr val="002060"/>
                </a:solidFill>
                <a:latin typeface="Times New Roman" pitchFamily="18" charset="0"/>
              </a:rPr>
              <a:t>: 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304800" y="2590800"/>
            <a:ext cx="4114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smtClean="0">
                <a:solidFill>
                  <a:srgbClr val="002060"/>
                </a:solidFill>
                <a:latin typeface="Times New Roman" pitchFamily="18" charset="0"/>
              </a:rPr>
              <a:t>2. </a:t>
            </a:r>
            <a:r>
              <a:rPr lang="en-US" sz="3200" b="1" u="sng" smtClean="0">
                <a:solidFill>
                  <a:srgbClr val="002060"/>
                </a:solidFill>
                <a:latin typeface="Times New Roman" pitchFamily="18" charset="0"/>
              </a:rPr>
              <a:t>Áp dụng</a:t>
            </a:r>
            <a:r>
              <a:rPr lang="en-US" sz="3200" b="1" smtClean="0">
                <a:solidFill>
                  <a:srgbClr val="002060"/>
                </a:solidFill>
                <a:latin typeface="Times New Roman" pitchFamily="18" charset="0"/>
              </a:rPr>
              <a:t>: </a:t>
            </a:r>
            <a:endParaRPr lang="en-US" sz="3200" b="1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228600" y="3124200"/>
            <a:ext cx="8915400" cy="2708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</a:pPr>
            <a:r>
              <a:rPr lang="en-US" sz="3200" b="1" u="sng">
                <a:solidFill>
                  <a:srgbClr val="FF0000"/>
                </a:solidFill>
                <a:latin typeface="Times New Roman" pitchFamily="18" charset="0"/>
              </a:rPr>
              <a:t>?</a:t>
            </a:r>
            <a:r>
              <a:rPr lang="en-US" sz="3200" b="1" u="sng" smtClean="0">
                <a:solidFill>
                  <a:srgbClr val="FF0000"/>
                </a:solidFill>
                <a:latin typeface="Times New Roman" pitchFamily="18" charset="0"/>
              </a:rPr>
              <a:t>3/sgk/tr 26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</a:rPr>
              <a:t>:</a:t>
            </a:r>
          </a:p>
          <a:p>
            <a:pPr>
              <a:spcBef>
                <a:spcPts val="600"/>
              </a:spcBef>
            </a:pPr>
            <a:r>
              <a:rPr lang="en-US" sz="3200" i="1" smtClean="0">
                <a:solidFill>
                  <a:srgbClr val="FF0000"/>
                </a:solidFill>
                <a:latin typeface="Times New Roman" pitchFamily="18" charset="0"/>
              </a:rPr>
              <a:t>    </a:t>
            </a:r>
            <a:r>
              <a:rPr lang="en-US" sz="3200" i="1">
                <a:solidFill>
                  <a:srgbClr val="FF0000"/>
                </a:solidFill>
                <a:latin typeface="Times New Roman" pitchFamily="18" charset="0"/>
              </a:rPr>
              <a:t>a) 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Tìm thương trong phép chia sau, biết đơn thức bị chia là 15</a:t>
            </a:r>
            <a:r>
              <a:rPr lang="en-US" sz="3200" b="1" i="1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sz="3200" b="1" baseline="30000">
                <a:solidFill>
                  <a:srgbClr val="0000FF"/>
                </a:solidFill>
                <a:latin typeface="Times New Roman" pitchFamily="18" charset="0"/>
              </a:rPr>
              <a:t>3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y</a:t>
            </a:r>
            <a:r>
              <a:rPr lang="en-US" sz="3200" b="1" baseline="30000">
                <a:solidFill>
                  <a:srgbClr val="0000FF"/>
                </a:solidFill>
                <a:latin typeface="Times New Roman" pitchFamily="18" charset="0"/>
              </a:rPr>
              <a:t>5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z và đơn thức chia </a:t>
            </a:r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</a:rPr>
              <a:t>là 5</a:t>
            </a:r>
            <a:r>
              <a:rPr lang="en-US" sz="3200" b="1" i="1" smtClean="0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sz="3200" b="1" baseline="30000" smtClean="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</a:rPr>
              <a:t>y</a:t>
            </a:r>
            <a:r>
              <a:rPr lang="en-US" sz="3200" b="1" baseline="30000" smtClean="0">
                <a:solidFill>
                  <a:srgbClr val="0000FF"/>
                </a:solidFill>
                <a:latin typeface="Times New Roman" pitchFamily="18" charset="0"/>
              </a:rPr>
              <a:t>3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.</a:t>
            </a:r>
            <a:endParaRPr lang="en-US" sz="3200" b="1" baseline="30000">
              <a:solidFill>
                <a:srgbClr val="0000FF"/>
              </a:solidFill>
              <a:latin typeface="Times New Roman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3200" i="1" baseline="30000">
                <a:solidFill>
                  <a:srgbClr val="0000FF"/>
                </a:solidFill>
                <a:latin typeface="Times New Roman" pitchFamily="18" charset="0"/>
              </a:rPr>
              <a:t>        </a:t>
            </a:r>
            <a:r>
              <a:rPr lang="en-US" sz="3200" i="1">
                <a:solidFill>
                  <a:srgbClr val="FF3300"/>
                </a:solidFill>
                <a:latin typeface="Times New Roman" pitchFamily="18" charset="0"/>
              </a:rPr>
              <a:t>b)</a:t>
            </a:r>
            <a:r>
              <a:rPr lang="en-US" sz="3200" i="1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Cho P = 12</a:t>
            </a:r>
            <a:r>
              <a:rPr lang="en-US" sz="3200" b="1" i="1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sz="3200" b="1" baseline="30000">
                <a:solidFill>
                  <a:srgbClr val="0000FF"/>
                </a:solidFill>
                <a:latin typeface="Times New Roman" pitchFamily="18" charset="0"/>
              </a:rPr>
              <a:t>4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y</a:t>
            </a:r>
            <a:r>
              <a:rPr lang="en-US" sz="3200" b="1" baseline="3000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  : ( -9</a:t>
            </a:r>
            <a:r>
              <a:rPr lang="en-US" sz="3200" b="1" i="1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y</a:t>
            </a:r>
            <a:r>
              <a:rPr lang="en-US" sz="3200" b="1" baseline="30000">
                <a:solidFill>
                  <a:srgbClr val="0000FF"/>
                </a:solidFill>
                <a:latin typeface="Times New Roman" pitchFamily="18" charset="0"/>
              </a:rPr>
              <a:t>2 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). Tính giá  trị của P tại </a:t>
            </a:r>
            <a:r>
              <a:rPr lang="en-US" sz="3200" b="1" i="1">
                <a:solidFill>
                  <a:srgbClr val="0000FF"/>
                </a:solidFill>
                <a:latin typeface="Times New Roman" pitchFamily="18" charset="0"/>
              </a:rPr>
              <a:t>x</a:t>
            </a: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 = 3 và y = </a:t>
            </a:r>
            <a:r>
              <a:rPr lang="en-US" sz="3200" b="1" smtClean="0">
                <a:solidFill>
                  <a:srgbClr val="0000FF"/>
                </a:solidFill>
                <a:latin typeface="Times New Roman" pitchFamily="18" charset="0"/>
              </a:rPr>
              <a:t>1,005.</a:t>
            </a:r>
            <a:endParaRPr lang="en-US" sz="3200" b="1" i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0" y="152400"/>
            <a:ext cx="9144000" cy="553998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chemeClr val="bg1"/>
              </a:gs>
              <a:gs pos="100000">
                <a:srgbClr val="FFFF00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dirty="0" smtClean="0">
                <a:solidFill>
                  <a:srgbClr val="FF3300"/>
                </a:solidFill>
                <a:latin typeface="Times New Roman" pitchFamily="18" charset="0"/>
              </a:rPr>
              <a:t>Tiết 15 </a:t>
            </a:r>
            <a:r>
              <a:rPr lang="en-US" sz="3000" b="1" dirty="0" smtClean="0">
                <a:solidFill>
                  <a:srgbClr val="FF3300"/>
                </a:solidFill>
                <a:latin typeface="Times New Roman" pitchFamily="18" charset="0"/>
              </a:rPr>
              <a:t>- Bài 10</a:t>
            </a:r>
            <a:r>
              <a:rPr lang="en-US" sz="3000" b="1" dirty="0">
                <a:solidFill>
                  <a:srgbClr val="FF3300"/>
                </a:solidFill>
                <a:latin typeface="Times New Roman" pitchFamily="18" charset="0"/>
              </a:rPr>
              <a:t>.</a:t>
            </a:r>
            <a:r>
              <a:rPr lang="en-US" sz="3000" b="1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000" b="1" dirty="0">
                <a:solidFill>
                  <a:srgbClr val="FF3300"/>
                </a:solidFill>
                <a:latin typeface="Times New Roman" pitchFamily="18" charset="0"/>
              </a:rPr>
              <a:t>CHIA ĐƠN THỨC CHO ĐƠN THỨC</a:t>
            </a:r>
          </a:p>
        </p:txBody>
      </p:sp>
    </p:spTree>
    <p:extLst>
      <p:ext uri="{BB962C8B-B14F-4D97-AF65-F5344CB8AC3E}">
        <p14:creationId xmlns:p14="http://schemas.microsoft.com/office/powerpoint/2010/main" xmlns="" val="934194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0" y="152400"/>
            <a:ext cx="9144000" cy="553998"/>
          </a:xfrm>
          <a:prstGeom prst="rect">
            <a:avLst/>
          </a:prstGeom>
          <a:gradFill>
            <a:gsLst>
              <a:gs pos="0">
                <a:srgbClr val="FFFF00"/>
              </a:gs>
              <a:gs pos="50000">
                <a:schemeClr val="bg1"/>
              </a:gs>
              <a:gs pos="100000">
                <a:srgbClr val="FFFF00"/>
              </a:gs>
            </a:gsLst>
            <a:lin ang="5400000" scaled="0"/>
          </a:gra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dirty="0" smtClean="0">
                <a:solidFill>
                  <a:srgbClr val="FF3300"/>
                </a:solidFill>
                <a:latin typeface="Times New Roman" pitchFamily="18" charset="0"/>
              </a:rPr>
              <a:t>Tiết 15 </a:t>
            </a:r>
            <a:r>
              <a:rPr lang="en-US" sz="3000" b="1" dirty="0" smtClean="0">
                <a:solidFill>
                  <a:srgbClr val="FF3300"/>
                </a:solidFill>
                <a:latin typeface="Times New Roman" pitchFamily="18" charset="0"/>
              </a:rPr>
              <a:t>- Bài 10</a:t>
            </a:r>
            <a:r>
              <a:rPr lang="en-US" sz="3000" b="1" dirty="0">
                <a:solidFill>
                  <a:srgbClr val="FF3300"/>
                </a:solidFill>
                <a:latin typeface="Times New Roman" pitchFamily="18" charset="0"/>
              </a:rPr>
              <a:t>.</a:t>
            </a:r>
            <a:r>
              <a:rPr lang="en-US" sz="3000" b="1" dirty="0" smtClean="0">
                <a:solidFill>
                  <a:srgbClr val="FF3300"/>
                </a:solidFill>
                <a:latin typeface="Times New Roman" pitchFamily="18" charset="0"/>
              </a:rPr>
              <a:t> </a:t>
            </a:r>
            <a:r>
              <a:rPr lang="en-US" sz="3000" b="1" dirty="0">
                <a:solidFill>
                  <a:srgbClr val="FF3300"/>
                </a:solidFill>
                <a:latin typeface="Times New Roman" pitchFamily="18" charset="0"/>
              </a:rPr>
              <a:t>CHIA ĐƠN THỨC CHO ĐƠN THỨC</a:t>
            </a: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304800" y="685800"/>
            <a:ext cx="41148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smtClean="0">
                <a:solidFill>
                  <a:srgbClr val="002060"/>
                </a:solidFill>
                <a:latin typeface="Times New Roman" pitchFamily="18" charset="0"/>
              </a:rPr>
              <a:t>2. </a:t>
            </a:r>
            <a:r>
              <a:rPr lang="en-US" sz="3200" b="1" u="sng" smtClean="0">
                <a:solidFill>
                  <a:srgbClr val="002060"/>
                </a:solidFill>
                <a:latin typeface="Times New Roman" pitchFamily="18" charset="0"/>
              </a:rPr>
              <a:t>Áp dụng</a:t>
            </a:r>
            <a:r>
              <a:rPr lang="en-US" sz="3200" b="1" smtClean="0">
                <a:solidFill>
                  <a:srgbClr val="002060"/>
                </a:solidFill>
                <a:latin typeface="Times New Roman" pitchFamily="18" charset="0"/>
              </a:rPr>
              <a:t>: </a:t>
            </a:r>
            <a:endParaRPr lang="en-US" sz="3200" b="1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1371600" y="1861121"/>
            <a:ext cx="448552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solidFill>
                  <a:srgbClr val="FF3300"/>
                </a:solidFill>
                <a:latin typeface="Times New Roman" pitchFamily="18" charset="0"/>
              </a:rPr>
              <a:t>a)</a:t>
            </a:r>
            <a:r>
              <a:rPr lang="en-US" sz="320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3200">
                <a:latin typeface="Times New Roman" pitchFamily="18" charset="0"/>
              </a:rPr>
              <a:t>15</a:t>
            </a:r>
            <a:r>
              <a:rPr lang="en-US" sz="3200" i="1">
                <a:latin typeface="Times New Roman" pitchFamily="18" charset="0"/>
              </a:rPr>
              <a:t>x</a:t>
            </a:r>
            <a:r>
              <a:rPr lang="en-US" sz="3200" baseline="30000">
                <a:latin typeface="Times New Roman" pitchFamily="18" charset="0"/>
              </a:rPr>
              <a:t>3</a:t>
            </a:r>
            <a:r>
              <a:rPr lang="en-US" sz="3200">
                <a:latin typeface="Times New Roman" pitchFamily="18" charset="0"/>
              </a:rPr>
              <a:t>y</a:t>
            </a:r>
            <a:r>
              <a:rPr lang="en-US" sz="3200" baseline="30000">
                <a:latin typeface="Times New Roman" pitchFamily="18" charset="0"/>
              </a:rPr>
              <a:t>5</a:t>
            </a:r>
            <a:r>
              <a:rPr lang="en-US" sz="3200">
                <a:latin typeface="Times New Roman" pitchFamily="18" charset="0"/>
              </a:rPr>
              <a:t>z : 5</a:t>
            </a:r>
            <a:r>
              <a:rPr lang="en-US" sz="3200" i="1">
                <a:latin typeface="Times New Roman" pitchFamily="18" charset="0"/>
              </a:rPr>
              <a:t>x</a:t>
            </a:r>
            <a:r>
              <a:rPr lang="en-US" sz="3200" baseline="30000">
                <a:latin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</a:rPr>
              <a:t>y</a:t>
            </a:r>
            <a:r>
              <a:rPr lang="en-US" sz="3200" baseline="30000">
                <a:latin typeface="Times New Roman" pitchFamily="18" charset="0"/>
              </a:rPr>
              <a:t>3</a:t>
            </a:r>
            <a:r>
              <a:rPr lang="en-US" sz="3200">
                <a:latin typeface="Times New Roman" pitchFamily="18" charset="0"/>
              </a:rPr>
              <a:t> = 3</a:t>
            </a:r>
            <a:r>
              <a:rPr lang="en-US" sz="3200" i="1">
                <a:latin typeface="Times New Roman" pitchFamily="18" charset="0"/>
              </a:rPr>
              <a:t>x</a:t>
            </a:r>
            <a:r>
              <a:rPr lang="en-US" sz="3200">
                <a:latin typeface="Times New Roman" pitchFamily="18" charset="0"/>
              </a:rPr>
              <a:t>y</a:t>
            </a:r>
            <a:r>
              <a:rPr lang="en-US" sz="3200" baseline="30000">
                <a:latin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</a:rPr>
              <a:t>z</a:t>
            </a:r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457200" y="1771795"/>
            <a:ext cx="1219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u="sng" smtClean="0">
                <a:solidFill>
                  <a:srgbClr val="FF3300"/>
                </a:solidFill>
                <a:latin typeface="Times New Roman" pitchFamily="18" charset="0"/>
              </a:rPr>
              <a:t>Giải:</a:t>
            </a:r>
            <a:endParaRPr lang="en-US" sz="3200" u="sng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2059206" y="2443012"/>
            <a:ext cx="601799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>
                <a:latin typeface="Times New Roman" pitchFamily="18" charset="0"/>
              </a:rPr>
              <a:t>Vậy thương của phép chia là 3</a:t>
            </a:r>
            <a:r>
              <a:rPr lang="en-US" sz="3200" i="1">
                <a:latin typeface="Times New Roman" pitchFamily="18" charset="0"/>
              </a:rPr>
              <a:t>x</a:t>
            </a:r>
            <a:r>
              <a:rPr lang="en-US" sz="3200">
                <a:latin typeface="Times New Roman" pitchFamily="18" charset="0"/>
              </a:rPr>
              <a:t>y</a:t>
            </a:r>
            <a:r>
              <a:rPr lang="en-US" sz="3200" baseline="30000">
                <a:latin typeface="Times New Roman" pitchFamily="18" charset="0"/>
              </a:rPr>
              <a:t>2</a:t>
            </a:r>
            <a:r>
              <a:rPr lang="en-US" sz="3200">
                <a:latin typeface="Times New Roman" pitchFamily="18" charset="0"/>
              </a:rPr>
              <a:t>z.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81000" y="1266532"/>
            <a:ext cx="23765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u="sng">
                <a:solidFill>
                  <a:srgbClr val="FF0000"/>
                </a:solidFill>
                <a:latin typeface="Times New Roman" pitchFamily="18" charset="0"/>
              </a:rPr>
              <a:t>?3/sgk/tr 26</a:t>
            </a:r>
            <a:r>
              <a:rPr lang="en-US" sz="3200" b="1" smtClean="0">
                <a:solidFill>
                  <a:srgbClr val="FF0000"/>
                </a:solidFill>
                <a:latin typeface="Times New Roman" pitchFamily="18" charset="0"/>
              </a:rPr>
              <a:t>:</a:t>
            </a:r>
            <a:endParaRPr lang="en-US" sz="3200" b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1371600" y="3110304"/>
            <a:ext cx="464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 smtClean="0">
                <a:solidFill>
                  <a:srgbClr val="FF0000"/>
                </a:solidFill>
                <a:latin typeface=".VnTime" pitchFamily="34" charset="0"/>
              </a:rPr>
              <a:t>b) </a:t>
            </a:r>
            <a:r>
              <a:rPr lang="en-US" sz="2800" smtClean="0">
                <a:latin typeface=".VnTime" pitchFamily="34" charset="0"/>
              </a:rPr>
              <a:t>Ta cã</a:t>
            </a:r>
            <a:r>
              <a:rPr lang="en-US" sz="2800" smtClean="0">
                <a:solidFill>
                  <a:srgbClr val="FF0000"/>
                </a:solidFill>
                <a:latin typeface=".VnTime" pitchFamily="34" charset="0"/>
              </a:rPr>
              <a:t> </a:t>
            </a:r>
            <a:r>
              <a:rPr lang="en-US" sz="2800" smtClean="0">
                <a:latin typeface=".VnTime" pitchFamily="34" charset="0"/>
              </a:rPr>
              <a:t>P </a:t>
            </a:r>
            <a:r>
              <a:rPr lang="en-US" sz="2800">
                <a:latin typeface=".VnTime" pitchFamily="34" charset="0"/>
              </a:rPr>
              <a:t>= 12x</a:t>
            </a:r>
            <a:r>
              <a:rPr lang="en-US" sz="2800" baseline="30000">
                <a:latin typeface=".VnTime" pitchFamily="34" charset="0"/>
              </a:rPr>
              <a:t>4</a:t>
            </a:r>
            <a:r>
              <a:rPr lang="en-US" sz="2800">
                <a:latin typeface=".VnTime" pitchFamily="34" charset="0"/>
              </a:rPr>
              <a:t> y</a:t>
            </a:r>
            <a:r>
              <a:rPr lang="en-US" sz="2800" baseline="30000">
                <a:latin typeface=".VnTime" pitchFamily="34" charset="0"/>
              </a:rPr>
              <a:t>2</a:t>
            </a:r>
            <a:r>
              <a:rPr lang="en-US" sz="2800">
                <a:latin typeface=".VnTime" pitchFamily="34" charset="0"/>
              </a:rPr>
              <a:t> : ( - 9 xy</a:t>
            </a:r>
            <a:r>
              <a:rPr lang="en-US" sz="2800" baseline="30000">
                <a:latin typeface=".VnTime" pitchFamily="34" charset="0"/>
              </a:rPr>
              <a:t>2</a:t>
            </a:r>
            <a:r>
              <a:rPr lang="en-US" sz="2800" smtClean="0">
                <a:latin typeface=".VnTime" pitchFamily="34" charset="0"/>
              </a:rPr>
              <a:t>)</a:t>
            </a:r>
            <a:endParaRPr lang="en-US" sz="2800">
              <a:latin typeface=".VnTime" pitchFamily="34" charset="0"/>
            </a:endParaRPr>
          </a:p>
        </p:txBody>
      </p:sp>
      <p:graphicFrame>
        <p:nvGraphicFramePr>
          <p:cNvPr id="15" name="Object 11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xmlns="" val="2300248834"/>
              </p:ext>
            </p:extLst>
          </p:nvPr>
        </p:nvGraphicFramePr>
        <p:xfrm>
          <a:off x="5867400" y="2971800"/>
          <a:ext cx="1208076" cy="914400"/>
        </p:xfrm>
        <a:graphic>
          <a:graphicData uri="http://schemas.openxmlformats.org/presentationml/2006/ole">
            <p:oleObj spid="_x0000_s6404" name="Equation" r:id="rId3" imgW="520560" imgH="393480" progId="Equation.3">
              <p:embed/>
            </p:oleObj>
          </a:graphicData>
        </a:graphic>
      </p:graphicFrame>
      <p:graphicFrame>
        <p:nvGraphicFramePr>
          <p:cNvPr id="16" name="Object 22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xmlns="" val="4043555739"/>
              </p:ext>
            </p:extLst>
          </p:nvPr>
        </p:nvGraphicFramePr>
        <p:xfrm>
          <a:off x="3124200" y="4495800"/>
          <a:ext cx="1524000" cy="984250"/>
        </p:xfrm>
        <a:graphic>
          <a:graphicData uri="http://schemas.openxmlformats.org/presentationml/2006/ole">
            <p:oleObj spid="_x0000_s6405" name="Equation" r:id="rId4" imgW="609336" imgH="393529" progId="Equation.3">
              <p:embed/>
            </p:oleObj>
          </a:graphicData>
        </a:graphic>
      </p:graphicFrame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1260764" y="3854720"/>
            <a:ext cx="7578436" cy="1169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</a:t>
            </a:r>
            <a:r>
              <a:rPr lang="en-US" sz="2800" smtClean="0">
                <a:latin typeface=".VnTime" pitchFamily="34" charset="0"/>
              </a:rPr>
              <a:t>Thay </a:t>
            </a:r>
            <a:r>
              <a:rPr lang="en-US" sz="2800">
                <a:latin typeface=".VnTime" pitchFamily="34" charset="0"/>
              </a:rPr>
              <a:t>x = - 3 vµ y = 1,005 </a:t>
            </a:r>
            <a:r>
              <a:rPr lang="en-US" sz="2800" smtClean="0">
                <a:latin typeface=".VnTime" pitchFamily="34" charset="0"/>
              </a:rPr>
              <a:t>vµo biÓu thøc (*) </a:t>
            </a:r>
          </a:p>
          <a:p>
            <a:pPr>
              <a:spcBef>
                <a:spcPct val="50000"/>
              </a:spcBef>
            </a:pPr>
            <a:r>
              <a:rPr lang="en-US" sz="2800" smtClean="0">
                <a:latin typeface=".VnTime" pitchFamily="34" charset="0"/>
              </a:rPr>
              <a:t> </a:t>
            </a:r>
            <a:r>
              <a:rPr lang="en-US" sz="2800">
                <a:latin typeface=".VnTime" pitchFamily="34" charset="0"/>
              </a:rPr>
              <a:t>ta cã : </a:t>
            </a:r>
          </a:p>
        </p:txBody>
      </p:sp>
      <p:sp>
        <p:nvSpPr>
          <p:cNvPr id="18" name="Text Box 21"/>
          <p:cNvSpPr txBox="1">
            <a:spLocks noChangeArrowheads="1"/>
          </p:cNvSpPr>
          <p:nvPr/>
        </p:nvSpPr>
        <p:spPr bwMode="auto">
          <a:xfrm>
            <a:off x="2514600" y="4724400"/>
            <a:ext cx="838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P =</a:t>
            </a:r>
            <a:r>
              <a:rPr lang="en-US"/>
              <a:t> </a:t>
            </a:r>
          </a:p>
        </p:txBody>
      </p:sp>
      <p:sp>
        <p:nvSpPr>
          <p:cNvPr id="19" name="Text Box 25"/>
          <p:cNvSpPr txBox="1">
            <a:spLocks noChangeArrowheads="1"/>
          </p:cNvSpPr>
          <p:nvPr/>
        </p:nvSpPr>
        <p:spPr bwMode="auto">
          <a:xfrm>
            <a:off x="4419600" y="4772025"/>
            <a:ext cx="914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= - </a:t>
            </a:r>
          </a:p>
        </p:txBody>
      </p:sp>
      <p:graphicFrame>
        <p:nvGraphicFramePr>
          <p:cNvPr id="20" name="Object 26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xmlns="" val="1297608846"/>
              </p:ext>
            </p:extLst>
          </p:nvPr>
        </p:nvGraphicFramePr>
        <p:xfrm>
          <a:off x="5254625" y="4556125"/>
          <a:ext cx="1374775" cy="992188"/>
        </p:xfrm>
        <a:graphic>
          <a:graphicData uri="http://schemas.openxmlformats.org/presentationml/2006/ole">
            <p:oleObj spid="_x0000_s6406" name="Equation" r:id="rId5" imgW="545863" imgH="393529" progId="Equation.3">
              <p:embed/>
            </p:oleObj>
          </a:graphicData>
        </a:graphic>
      </p:graphicFrame>
      <p:sp>
        <p:nvSpPr>
          <p:cNvPr id="21" name="Text Box 29"/>
          <p:cNvSpPr txBox="1">
            <a:spLocks noChangeArrowheads="1"/>
          </p:cNvSpPr>
          <p:nvPr/>
        </p:nvSpPr>
        <p:spPr bwMode="auto">
          <a:xfrm>
            <a:off x="6743699" y="4337031"/>
            <a:ext cx="118110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                          </a:t>
            </a:r>
            <a:r>
              <a:rPr lang="en-US" sz="2800" smtClean="0">
                <a:latin typeface=".VnTime" pitchFamily="34" charset="0"/>
              </a:rPr>
              <a:t>=  </a:t>
            </a:r>
            <a:r>
              <a:rPr lang="en-US" sz="2800">
                <a:latin typeface=".VnTime" pitchFamily="34" charset="0"/>
              </a:rPr>
              <a:t>36</a:t>
            </a:r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1181100" y="5486400"/>
            <a:ext cx="73914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 Black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800">
                <a:latin typeface=".VnTime" pitchFamily="34" charset="0"/>
              </a:rPr>
              <a:t>VËy t¹i x = - 3 vµ y = 1,005 th</a:t>
            </a:r>
            <a:r>
              <a:rPr lang="en-US" sz="2800" smtClean="0">
                <a:latin typeface=".VnTime" pitchFamily="34" charset="0"/>
              </a:rPr>
              <a:t>× gi¸ trÞ cña biÓu thøc </a:t>
            </a:r>
            <a:r>
              <a:rPr lang="en-US" sz="2800">
                <a:latin typeface=".VnTime" pitchFamily="34" charset="0"/>
              </a:rPr>
              <a:t>P </a:t>
            </a:r>
            <a:r>
              <a:rPr lang="en-US" sz="2800" smtClean="0">
                <a:latin typeface=".VnTime" pitchFamily="34" charset="0"/>
              </a:rPr>
              <a:t>lµ 36.</a:t>
            </a:r>
            <a:endParaRPr lang="en-US" sz="2800">
              <a:latin typeface=".VnTime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334249" y="3187248"/>
            <a:ext cx="5822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smtClean="0"/>
              <a:t>(*)</a:t>
            </a:r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xmlns="" val="1207810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7" grpId="0"/>
      <p:bldP spid="18" grpId="0"/>
      <p:bldP spid="19" grpId="0"/>
      <p:bldP spid="21" grpId="0"/>
      <p:bldP spid="22" grpId="0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428</TotalTime>
  <Words>1233</Words>
  <Application>Microsoft Office PowerPoint</Application>
  <PresentationFormat>On-screen Show (4:3)</PresentationFormat>
  <Paragraphs>181</Paragraphs>
  <Slides>14</Slides>
  <Notes>0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Office Theme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* Trò chơi: </vt:lpstr>
      <vt:lpstr>Trò chơi: 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Tien Ich May Tinh</cp:lastModifiedBy>
  <cp:revision>120</cp:revision>
  <dcterms:created xsi:type="dcterms:W3CDTF">2018-10-06T23:08:39Z</dcterms:created>
  <dcterms:modified xsi:type="dcterms:W3CDTF">2019-10-13T11:02:08Z</dcterms:modified>
</cp:coreProperties>
</file>