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82" r:id="rId3"/>
    <p:sldId id="284" r:id="rId4"/>
    <p:sldId id="276" r:id="rId5"/>
    <p:sldId id="265" r:id="rId6"/>
    <p:sldId id="266" r:id="rId7"/>
    <p:sldId id="285" r:id="rId8"/>
    <p:sldId id="286" r:id="rId9"/>
    <p:sldId id="269" r:id="rId10"/>
    <p:sldId id="278" r:id="rId11"/>
    <p:sldId id="288" r:id="rId12"/>
    <p:sldId id="291" r:id="rId13"/>
    <p:sldId id="292" r:id="rId14"/>
    <p:sldId id="293" r:id="rId15"/>
    <p:sldId id="295" r:id="rId16"/>
    <p:sldId id="294" r:id="rId17"/>
    <p:sldId id="296" r:id="rId18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7" autoAdjust="0"/>
    <p:restoredTop sz="94660"/>
  </p:normalViewPr>
  <p:slideViewPr>
    <p:cSldViewPr>
      <p:cViewPr varScale="1">
        <p:scale>
          <a:sx n="57" d="100"/>
          <a:sy n="57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6D634-0162-4BAE-8BC7-239BE3826AA5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15985-A606-4422-9EE2-0752B8A6176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EB450-218B-4404-B653-F5BE2433F077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6448F-4A30-4798-BCA6-7DFFF905C20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488E6-41CE-41D8-85E4-7EE6B8506294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D82A-40F2-4E23-94EE-65C65ACE600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52F33-2165-4F7C-B5CD-186CC1FA8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B70CD-A7E5-468F-AA1B-80C19F4ABC47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0A14F-884C-4092-818A-0F66C27A7A4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99BD9-4373-4D11-8B5E-AED6EEDC01C2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B419F-F6C5-4ECA-A634-4BEA5B4B7FB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9E949-13FD-4AAE-BA06-16C155F27F19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0F91C-AF1F-4100-87F9-F8826B587F1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AAE9B-FBF4-40B7-B30D-CD6E6FB32C71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624A7-8E02-49AC-8181-790A765EC77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A0FD8-4D25-489B-9FB5-ED2245021445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779C6-5581-4D03-8149-B901998A0EA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F49CE-1FD6-443F-AFAE-115AE4964266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6E94A-8C9A-4227-BEBB-2FB2A88D941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15859-B151-42B3-80A1-7A99970F2837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BBFFA-E2B8-4402-A221-8107CAF1ED0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742D8-3855-4304-A59C-EADCD26E9760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B33BF-7F5D-48BB-90BB-75B8545866A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vi-V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3258DE-DE05-4FE9-AFE6-6DD854CD55AB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E29BCF-D214-4489-8EB2-D4EBF945518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slide" Target="slide14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21.jpe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jpeg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jpeg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Downloads/GALILE.ppt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609600"/>
            <a:ext cx="2819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2362200"/>
            <a:ext cx="25146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23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1295400"/>
            <a:ext cx="28289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24" name="Picture 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9500" y="3429000"/>
            <a:ext cx="23241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25" name="Picture 1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50000" y="2438400"/>
            <a:ext cx="2019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26" name="Picture 1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9388" y="2060575"/>
            <a:ext cx="27622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27" name="Line 19"/>
          <p:cNvSpPr>
            <a:spLocks noChangeShapeType="1"/>
          </p:cNvSpPr>
          <p:nvPr/>
        </p:nvSpPr>
        <p:spPr bwMode="auto">
          <a:xfrm flipV="1">
            <a:off x="2362200" y="1600200"/>
            <a:ext cx="457200" cy="457200"/>
          </a:xfrm>
          <a:prstGeom prst="line">
            <a:avLst/>
          </a:prstGeom>
          <a:noFill/>
          <a:ln w="34925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28" name="Line 20"/>
          <p:cNvSpPr>
            <a:spLocks noChangeShapeType="1"/>
          </p:cNvSpPr>
          <p:nvPr/>
        </p:nvSpPr>
        <p:spPr bwMode="auto">
          <a:xfrm>
            <a:off x="2882900" y="2819400"/>
            <a:ext cx="520700" cy="0"/>
          </a:xfrm>
          <a:prstGeom prst="line">
            <a:avLst/>
          </a:prstGeom>
          <a:noFill/>
          <a:ln w="34925">
            <a:solidFill>
              <a:srgbClr val="99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0" name="Line 22"/>
          <p:cNvSpPr>
            <a:spLocks noChangeShapeType="1"/>
          </p:cNvSpPr>
          <p:nvPr/>
        </p:nvSpPr>
        <p:spPr bwMode="auto">
          <a:xfrm flipV="1">
            <a:off x="5791200" y="2133600"/>
            <a:ext cx="304800" cy="4572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1" name="Line 23"/>
          <p:cNvSpPr>
            <a:spLocks noChangeShapeType="1"/>
          </p:cNvSpPr>
          <p:nvPr/>
        </p:nvSpPr>
        <p:spPr bwMode="auto">
          <a:xfrm>
            <a:off x="5867400" y="2895600"/>
            <a:ext cx="609600" cy="0"/>
          </a:xfrm>
          <a:prstGeom prst="line">
            <a:avLst/>
          </a:prstGeom>
          <a:noFill/>
          <a:ln w="349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2" name="Line 24"/>
          <p:cNvSpPr>
            <a:spLocks noChangeShapeType="1"/>
          </p:cNvSpPr>
          <p:nvPr/>
        </p:nvSpPr>
        <p:spPr bwMode="auto">
          <a:xfrm>
            <a:off x="5791200" y="3175000"/>
            <a:ext cx="457200" cy="685800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68633" name="Picture 2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14600" y="3886200"/>
            <a:ext cx="24193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34" name="Line 26"/>
          <p:cNvSpPr>
            <a:spLocks noChangeShapeType="1"/>
          </p:cNvSpPr>
          <p:nvPr/>
        </p:nvSpPr>
        <p:spPr bwMode="auto">
          <a:xfrm>
            <a:off x="2438400" y="3429000"/>
            <a:ext cx="304800" cy="609600"/>
          </a:xfrm>
          <a:prstGeom prst="line">
            <a:avLst/>
          </a:prstGeom>
          <a:noFill/>
          <a:ln w="34925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6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27" grpId="0" animBg="1"/>
      <p:bldP spid="68628" grpId="0" animBg="1"/>
      <p:bldP spid="68630" grpId="0" animBg="1"/>
      <p:bldP spid="68631" grpId="0" animBg="1"/>
      <p:bldP spid="68632" grpId="0" animBg="1"/>
      <p:bldP spid="6863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4" name="Text Box 4"/>
          <p:cNvSpPr txBox="1">
            <a:spLocks noChangeArrowheads="1"/>
          </p:cNvSpPr>
          <p:nvPr/>
        </p:nvSpPr>
        <p:spPr bwMode="auto">
          <a:xfrm>
            <a:off x="0" y="228600"/>
            <a:ext cx="9144000" cy="1004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  <a:latin typeface=".VnTime" pitchFamily="34" charset="0"/>
              </a:rPr>
              <a:t>Bµi tËp tr¾c nghiÖm</a:t>
            </a: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: 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C¸c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phát biểu</a:t>
            </a:r>
            <a:r>
              <a:rPr lang="en-US" sz="2400">
                <a:latin typeface=".VnTime" pitchFamily="34" charset="0"/>
              </a:rPr>
              <a:t> sau ®©y ®óng hay sai. </a:t>
            </a:r>
            <a:r>
              <a:rPr lang="en-US" sz="2400">
                <a:latin typeface="Times New Roman" pitchFamily="18" charset="0"/>
              </a:rPr>
              <a:t>Đ</a:t>
            </a:r>
            <a:r>
              <a:rPr lang="en-US" sz="2400">
                <a:latin typeface=".VnTime" pitchFamily="34" charset="0"/>
              </a:rPr>
              <a:t>óng ®iÒn </a:t>
            </a:r>
            <a:r>
              <a:rPr lang="en-US" sz="2400">
                <a:latin typeface="Times New Roman" pitchFamily="18" charset="0"/>
              </a:rPr>
              <a:t>Đ</a:t>
            </a:r>
            <a:r>
              <a:rPr lang="en-US" sz="2400">
                <a:latin typeface=".VnTime" pitchFamily="34" charset="0"/>
              </a:rPr>
              <a:t>, Sai ®iÒn S.</a:t>
            </a:r>
          </a:p>
        </p:txBody>
      </p:sp>
      <p:graphicFrame>
        <p:nvGraphicFramePr>
          <p:cNvPr id="21557" name="Group 53"/>
          <p:cNvGraphicFramePr>
            <a:graphicFrameLocks noGrp="1"/>
          </p:cNvGraphicFramePr>
          <p:nvPr>
            <p:ph/>
          </p:nvPr>
        </p:nvGraphicFramePr>
        <p:xfrm>
          <a:off x="428625" y="1571625"/>
          <a:ext cx="8258175" cy="2351088"/>
        </p:xfrm>
        <a:graphic>
          <a:graphicData uri="http://schemas.openxmlformats.org/drawingml/2006/table">
            <a:tbl>
              <a:tblPr/>
              <a:tblGrid>
                <a:gridCol w="7343775"/>
                <a:gridCol w="914400"/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1.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Hµm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sè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y= -3x</a:t>
                      </a:r>
                      <a:r>
                        <a:rPr kumimoji="0" lang="en-US" sz="2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2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®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ång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biÕn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khi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x &lt;0 vµ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nghÞch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biÕn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khi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x&gt;0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2.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Hµm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sè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y=      x</a:t>
                      </a:r>
                      <a:r>
                        <a:rPr kumimoji="0" lang="en-US" sz="2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2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®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ång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biÕn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khi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x&gt;0 vµ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nghÞch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biÕn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khi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x&lt;0.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3.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Hµm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sè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y =               x</a:t>
                      </a:r>
                      <a:r>
                        <a:rPr kumimoji="0" lang="en-US" sz="2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2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cã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gi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¸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trÞ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nhá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nhÊt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lµ y = 0.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4.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Hµm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sè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y=                  x</a:t>
                      </a:r>
                      <a:r>
                        <a:rPr kumimoji="0" lang="en-US" sz="2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2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cã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gi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¸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trÞ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nhá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nhÊt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 lµ y = 0.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7988300" y="1741488"/>
            <a:ext cx="4048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Đ</a:t>
            </a:r>
          </a:p>
        </p:txBody>
      </p:sp>
      <p:sp>
        <p:nvSpPr>
          <p:cNvPr id="21536" name="Rectangle 3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88300" y="283527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S</a:t>
            </a:r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7988300" y="2330450"/>
            <a:ext cx="4048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Đ</a:t>
            </a:r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7988300" y="3513138"/>
            <a:ext cx="4048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Đ</a:t>
            </a: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2209800" y="2751138"/>
          <a:ext cx="9906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0" name="Equation" r:id="rId4" imgW="533169" imgH="241195" progId="Equation.DSMT4">
                  <p:embed/>
                </p:oleObj>
              </mc:Choice>
              <mc:Fallback>
                <p:oleObj name="Equation" r:id="rId4" imgW="533169" imgH="241195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51138"/>
                        <a:ext cx="9906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2133600" y="3328988"/>
          <a:ext cx="1219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1" name="Equation" r:id="rId6" imgW="660113" imgH="241195" progId="Equation.DSMT4">
                  <p:embed/>
                </p:oleObj>
              </mc:Choice>
              <mc:Fallback>
                <p:oleObj name="Equation" r:id="rId6" imgW="660113" imgH="241195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328988"/>
                        <a:ext cx="12192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2133600" y="2192338"/>
          <a:ext cx="3810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2" name="Equation" r:id="rId8" imgW="228501" imgH="215806" progId="Equation.DSMT4">
                  <p:embed/>
                </p:oleObj>
              </mc:Choice>
              <mc:Fallback>
                <p:oleObj name="Equation" r:id="rId8" imgW="228501" imgH="215806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192338"/>
                        <a:ext cx="381000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5" grpId="0"/>
      <p:bldP spid="21536" grpId="0"/>
      <p:bldP spid="21538" grpId="0"/>
      <p:bldP spid="215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Content Placeholder 1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 THỨC TRỌNG TÂM CẦN NHỚ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1. Tập xác định của hàm số 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y = ax</a:t>
            </a:r>
            <a:r>
              <a:rPr lang="en-US" b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( a ≠ 0 )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vi-VN" smtClean="0">
                <a:latin typeface="Times New Roman" pitchFamily="18" charset="0"/>
                <a:cs typeface="Times New Roman" pitchFamily="18" charset="0"/>
              </a:rPr>
              <a:t>Hàm số 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y = ax</a:t>
            </a:r>
            <a:r>
              <a:rPr lang="en-US" b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( a ≠ 0 )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 xác định với mọi giá trị của x∈R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2. Tính chất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Xét hàm số 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y = ax</a:t>
            </a:r>
            <a:r>
              <a:rPr lang="en-US" b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( a ≠ 0 )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 a&gt;0 thì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đồng biến khi x&gt;0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và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 nghịch biến khi x&lt;0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a&lt;0 thì h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 đồng biến khi x&lt;0 và nghịch biến khi x&gt;0.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3. Nhận xét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Xét hàm số 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y = ax</a:t>
            </a:r>
            <a:r>
              <a:rPr lang="en-US" b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( a ≠ 0 )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vi-VN" smtClean="0">
                <a:latin typeface="Times New Roman" pitchFamily="18" charset="0"/>
                <a:cs typeface="Times New Roman" pitchFamily="18" charset="0"/>
              </a:rPr>
              <a:t>Nếu a&gt;0 thì y&gt;0 với mọi x≠0;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y=0 khi x=0. 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vi-VN" smtClean="0">
                <a:latin typeface="Times New Roman" pitchFamily="18" charset="0"/>
                <a:cs typeface="Times New Roman" pitchFamily="18" charset="0"/>
              </a:rPr>
              <a:t>Giá trị nhỏ nhất của hàm số y=0.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vi-VN" smtClean="0">
                <a:latin typeface="Times New Roman" pitchFamily="18" charset="0"/>
                <a:cs typeface="Times New Roman" pitchFamily="18" charset="0"/>
              </a:rPr>
              <a:t>Nếu a&lt;0 thì y&lt;0 với mọi x≠0;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y=0 khi x=0. 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vi-VN" smtClean="0">
                <a:latin typeface="Times New Roman" pitchFamily="18" charset="0"/>
                <a:cs typeface="Times New Roman" pitchFamily="18" charset="0"/>
              </a:rPr>
              <a:t>Giá trị lớn nhất của hàm số là y=0.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1052513"/>
            <a:ext cx="6011863" cy="6270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30000"/>
              </a:lnSpc>
            </a:pPr>
            <a:r>
              <a:rPr lang="en-US" altLang="en-US" sz="38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VD1: Xét đ</a:t>
            </a:r>
            <a:r>
              <a:rPr lang="en-US" altLang="en-US" sz="2800" b="1">
                <a:latin typeface=".VnTime" pitchFamily="34" charset="0"/>
              </a:rPr>
              <a:t>å thÞ cña hµm sè y = 2x</a:t>
            </a:r>
            <a:r>
              <a:rPr lang="en-US" altLang="en-US" sz="2800" b="1" baseline="30000">
                <a:latin typeface=".VnTime" pitchFamily="34" charset="0"/>
              </a:rPr>
              <a:t>2</a:t>
            </a:r>
            <a:endParaRPr lang="en-US" altLang="en-US" sz="2800" b="1">
              <a:latin typeface=".VnTime" pitchFamily="34" charset="0"/>
            </a:endParaRPr>
          </a:p>
        </p:txBody>
      </p:sp>
      <p:graphicFrame>
        <p:nvGraphicFramePr>
          <p:cNvPr id="54313" name="Group 41"/>
          <p:cNvGraphicFramePr>
            <a:graphicFrameLocks noGrp="1"/>
          </p:cNvGraphicFramePr>
          <p:nvPr/>
        </p:nvGraphicFramePr>
        <p:xfrm>
          <a:off x="228600" y="2133600"/>
          <a:ext cx="8521700" cy="1126490"/>
        </p:xfrm>
        <a:graphic>
          <a:graphicData uri="http://schemas.openxmlformats.org/drawingml/2006/table">
            <a:tbl>
              <a:tblPr/>
              <a:tblGrid>
                <a:gridCol w="1743075"/>
                <a:gridCol w="966788"/>
                <a:gridCol w="1031875"/>
                <a:gridCol w="1046162"/>
                <a:gridCol w="965200"/>
                <a:gridCol w="917575"/>
                <a:gridCol w="949325"/>
                <a:gridCol w="901700"/>
              </a:tblGrid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 = 2x</a:t>
                      </a:r>
                      <a:r>
                        <a:rPr kumimoji="0" lang="en-US" alt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2209800" y="2590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3300"/>
                </a:solidFill>
              </a:rPr>
              <a:t>18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3124200" y="2590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3300"/>
                </a:solidFill>
              </a:rPr>
              <a:t> 8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4191000" y="2590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3300"/>
                </a:solidFill>
              </a:rPr>
              <a:t> 2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5257800" y="2590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3300"/>
                </a:solidFill>
              </a:rPr>
              <a:t> 0</a:t>
            </a:r>
          </a:p>
        </p:txBody>
      </p: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6172200" y="2590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3300"/>
                </a:solidFill>
              </a:rPr>
              <a:t> 2</a:t>
            </a:r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7162800" y="2590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3300"/>
                </a:solidFill>
              </a:rPr>
              <a:t> 8</a:t>
            </a: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8077200" y="2590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3300"/>
                </a:solidFill>
              </a:rPr>
              <a:t>18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23850" y="188913"/>
            <a:ext cx="6011863" cy="6270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30000"/>
              </a:lnSpc>
            </a:pPr>
            <a:r>
              <a:rPr lang="en-US" altLang="en-US" sz="38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3. Đ</a:t>
            </a:r>
            <a:r>
              <a:rPr lang="en-US" altLang="en-US" sz="2800" b="1">
                <a:latin typeface=".VnTime" pitchFamily="34" charset="0"/>
              </a:rPr>
              <a:t>å thÞ cña hµm sè y = ax</a:t>
            </a:r>
            <a:r>
              <a:rPr lang="en-US" altLang="en-US" sz="2800" b="1" baseline="30000">
                <a:latin typeface=".VnTime" pitchFamily="34" charset="0"/>
              </a:rPr>
              <a:t>2 </a:t>
            </a:r>
            <a:endParaRPr lang="en-US" altLang="en-US" sz="2800" b="1">
              <a:latin typeface=".VnTime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/>
      <p:bldP spid="15393" grpId="0"/>
      <p:bldP spid="15394" grpId="0"/>
      <p:bldP spid="15395" grpId="0"/>
      <p:bldP spid="15396" grpId="0"/>
      <p:bldP spid="15397" grpId="0"/>
      <p:bldP spid="15398" grpId="0"/>
      <p:bldP spid="15399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 descr="bang3"/>
          <p:cNvSpPr>
            <a:spLocks noChangeArrowheads="1"/>
          </p:cNvSpPr>
          <p:nvPr/>
        </p:nvSpPr>
        <p:spPr bwMode="auto">
          <a:xfrm>
            <a:off x="4762500" y="0"/>
            <a:ext cx="4362450" cy="67945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7890" name="Line 3"/>
          <p:cNvSpPr>
            <a:spLocks noChangeShapeType="1"/>
          </p:cNvSpPr>
          <p:nvPr/>
        </p:nvSpPr>
        <p:spPr bwMode="auto">
          <a:xfrm>
            <a:off x="6800850" y="0"/>
            <a:ext cx="25400" cy="6845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non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37891" name="Line 4"/>
          <p:cNvSpPr>
            <a:spLocks noChangeShapeType="1"/>
          </p:cNvSpPr>
          <p:nvPr/>
        </p:nvSpPr>
        <p:spPr bwMode="auto">
          <a:xfrm>
            <a:off x="4757738" y="6311900"/>
            <a:ext cx="439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8809038" y="6248400"/>
            <a:ext cx="749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x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891338" y="63500"/>
            <a:ext cx="749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y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6475413" y="6240463"/>
            <a:ext cx="749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O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6916738" y="63246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1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7208838" y="63119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2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7475538" y="63246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3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5735638" y="63119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-3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6015038" y="63119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-2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6281738" y="63246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-1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5586413" y="771525"/>
            <a:ext cx="749300" cy="457200"/>
            <a:chOff x="2012" y="486"/>
            <a:chExt cx="472" cy="288"/>
          </a:xfrm>
        </p:grpSpPr>
        <p:sp>
          <p:nvSpPr>
            <p:cNvPr id="37968" name="Oval 14"/>
            <p:cNvSpPr>
              <a:spLocks noChangeArrowheads="1"/>
            </p:cNvSpPr>
            <p:nvPr/>
          </p:nvSpPr>
          <p:spPr bwMode="auto">
            <a:xfrm>
              <a:off x="2232" y="528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15" name="Text Box 15"/>
            <p:cNvSpPr txBox="1">
              <a:spLocks noChangeArrowheads="1"/>
            </p:cNvSpPr>
            <p:nvPr/>
          </p:nvSpPr>
          <p:spPr bwMode="auto">
            <a:xfrm>
              <a:off x="2012" y="486"/>
              <a:ext cx="4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A </a:t>
              </a:r>
            </a:p>
          </p:txBody>
        </p:sp>
      </p:grp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6421438" y="8128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18</a:t>
            </a:r>
          </a:p>
        </p:txBody>
      </p:sp>
      <p:sp>
        <p:nvSpPr>
          <p:cNvPr id="37903" name="Oval 21"/>
          <p:cNvSpPr>
            <a:spLocks noChangeArrowheads="1"/>
          </p:cNvSpPr>
          <p:nvPr/>
        </p:nvSpPr>
        <p:spPr bwMode="auto">
          <a:xfrm>
            <a:off x="6773863" y="857250"/>
            <a:ext cx="50800" cy="508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6548438" y="35814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8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6592888" y="5438775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2</a:t>
            </a:r>
          </a:p>
        </p:txBody>
      </p:sp>
      <p:sp>
        <p:nvSpPr>
          <p:cNvPr id="37906" name="Oval 33"/>
          <p:cNvSpPr>
            <a:spLocks noChangeArrowheads="1"/>
          </p:cNvSpPr>
          <p:nvPr/>
        </p:nvSpPr>
        <p:spPr bwMode="auto">
          <a:xfrm>
            <a:off x="6786563" y="3862388"/>
            <a:ext cx="50800" cy="508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7907" name="Oval 35"/>
          <p:cNvSpPr>
            <a:spLocks noChangeArrowheads="1"/>
          </p:cNvSpPr>
          <p:nvPr/>
        </p:nvSpPr>
        <p:spPr bwMode="auto">
          <a:xfrm>
            <a:off x="6791325" y="5661025"/>
            <a:ext cx="50800" cy="508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7597775" y="781050"/>
            <a:ext cx="806450" cy="457200"/>
            <a:chOff x="3272" y="486"/>
            <a:chExt cx="508" cy="288"/>
          </a:xfrm>
        </p:grpSpPr>
        <p:sp>
          <p:nvSpPr>
            <p:cNvPr id="37966" name="Oval 23"/>
            <p:cNvSpPr>
              <a:spLocks noChangeArrowheads="1"/>
            </p:cNvSpPr>
            <p:nvPr/>
          </p:nvSpPr>
          <p:spPr bwMode="auto">
            <a:xfrm>
              <a:off x="3272" y="520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36" name="Text Box 36"/>
            <p:cNvSpPr txBox="1">
              <a:spLocks noChangeArrowheads="1"/>
            </p:cNvSpPr>
            <p:nvPr/>
          </p:nvSpPr>
          <p:spPr bwMode="auto">
            <a:xfrm>
              <a:off x="3308" y="486"/>
              <a:ext cx="4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A' 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5867400" y="3771900"/>
            <a:ext cx="749300" cy="457200"/>
            <a:chOff x="2189" y="2376"/>
            <a:chExt cx="472" cy="288"/>
          </a:xfrm>
        </p:grpSpPr>
        <p:sp>
          <p:nvSpPr>
            <p:cNvPr id="37964" name="Oval 27"/>
            <p:cNvSpPr>
              <a:spLocks noChangeArrowheads="1"/>
            </p:cNvSpPr>
            <p:nvPr/>
          </p:nvSpPr>
          <p:spPr bwMode="auto">
            <a:xfrm>
              <a:off x="2409" y="2414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37" name="Text Box 37"/>
            <p:cNvSpPr txBox="1">
              <a:spLocks noChangeArrowheads="1"/>
            </p:cNvSpPr>
            <p:nvPr/>
          </p:nvSpPr>
          <p:spPr bwMode="auto">
            <a:xfrm>
              <a:off x="2189" y="2376"/>
              <a:ext cx="4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B </a:t>
              </a:r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7324725" y="3767138"/>
            <a:ext cx="758825" cy="457200"/>
            <a:chOff x="3104" y="2373"/>
            <a:chExt cx="478" cy="288"/>
          </a:xfrm>
        </p:grpSpPr>
        <p:sp>
          <p:nvSpPr>
            <p:cNvPr id="37962" name="Oval 28"/>
            <p:cNvSpPr>
              <a:spLocks noChangeArrowheads="1"/>
            </p:cNvSpPr>
            <p:nvPr/>
          </p:nvSpPr>
          <p:spPr bwMode="auto">
            <a:xfrm>
              <a:off x="3104" y="2412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38" name="Text Box 38"/>
            <p:cNvSpPr txBox="1">
              <a:spLocks noChangeArrowheads="1"/>
            </p:cNvSpPr>
            <p:nvPr/>
          </p:nvSpPr>
          <p:spPr bwMode="auto">
            <a:xfrm>
              <a:off x="3110" y="2373"/>
              <a:ext cx="4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B' </a:t>
              </a: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6129338" y="5576888"/>
            <a:ext cx="749300" cy="457200"/>
            <a:chOff x="2351" y="3513"/>
            <a:chExt cx="472" cy="288"/>
          </a:xfrm>
        </p:grpSpPr>
        <p:sp>
          <p:nvSpPr>
            <p:cNvPr id="37960" name="Oval 29"/>
            <p:cNvSpPr>
              <a:spLocks noChangeArrowheads="1"/>
            </p:cNvSpPr>
            <p:nvPr/>
          </p:nvSpPr>
          <p:spPr bwMode="auto">
            <a:xfrm>
              <a:off x="2576" y="3560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39" name="Text Box 39"/>
            <p:cNvSpPr txBox="1">
              <a:spLocks noChangeArrowheads="1"/>
            </p:cNvSpPr>
            <p:nvPr/>
          </p:nvSpPr>
          <p:spPr bwMode="auto">
            <a:xfrm>
              <a:off x="2351" y="3513"/>
              <a:ext cx="4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C  </a:t>
              </a:r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050088" y="5576888"/>
            <a:ext cx="766762" cy="457200"/>
            <a:chOff x="2928" y="3513"/>
            <a:chExt cx="483" cy="288"/>
          </a:xfrm>
        </p:grpSpPr>
        <p:sp>
          <p:nvSpPr>
            <p:cNvPr id="37958" name="Oval 30"/>
            <p:cNvSpPr>
              <a:spLocks noChangeArrowheads="1"/>
            </p:cNvSpPr>
            <p:nvPr/>
          </p:nvSpPr>
          <p:spPr bwMode="auto">
            <a:xfrm>
              <a:off x="2928" y="3552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40" name="Text Box 40"/>
            <p:cNvSpPr txBox="1">
              <a:spLocks noChangeArrowheads="1"/>
            </p:cNvSpPr>
            <p:nvPr/>
          </p:nvSpPr>
          <p:spPr bwMode="auto">
            <a:xfrm>
              <a:off x="2939" y="3513"/>
              <a:ext cx="4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C' </a:t>
              </a:r>
            </a:p>
          </p:txBody>
        </p:sp>
      </p:grpSp>
      <p:sp>
        <p:nvSpPr>
          <p:cNvPr id="6186" name="Line 42"/>
          <p:cNvSpPr>
            <a:spLocks noChangeShapeType="1"/>
          </p:cNvSpPr>
          <p:nvPr/>
        </p:nvSpPr>
        <p:spPr bwMode="auto">
          <a:xfrm>
            <a:off x="5970588" y="855663"/>
            <a:ext cx="0" cy="5453062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87" name="Line 43"/>
          <p:cNvSpPr>
            <a:spLocks noChangeShapeType="1"/>
          </p:cNvSpPr>
          <p:nvPr/>
        </p:nvSpPr>
        <p:spPr bwMode="auto">
          <a:xfrm>
            <a:off x="5989638" y="882650"/>
            <a:ext cx="81915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88" name="Line 44"/>
          <p:cNvSpPr>
            <a:spLocks noChangeShapeType="1"/>
          </p:cNvSpPr>
          <p:nvPr/>
        </p:nvSpPr>
        <p:spPr bwMode="auto">
          <a:xfrm>
            <a:off x="6249988" y="3873500"/>
            <a:ext cx="0" cy="243522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89" name="Line 45"/>
          <p:cNvSpPr>
            <a:spLocks noChangeShapeType="1"/>
          </p:cNvSpPr>
          <p:nvPr/>
        </p:nvSpPr>
        <p:spPr bwMode="auto">
          <a:xfrm>
            <a:off x="6249988" y="3879850"/>
            <a:ext cx="558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0" name="Line 46"/>
          <p:cNvSpPr>
            <a:spLocks noChangeShapeType="1"/>
          </p:cNvSpPr>
          <p:nvPr/>
        </p:nvSpPr>
        <p:spPr bwMode="auto">
          <a:xfrm>
            <a:off x="6529388" y="5715000"/>
            <a:ext cx="0" cy="6127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1" name="Line 47"/>
          <p:cNvSpPr>
            <a:spLocks noChangeShapeType="1"/>
          </p:cNvSpPr>
          <p:nvPr/>
        </p:nvSpPr>
        <p:spPr bwMode="auto">
          <a:xfrm>
            <a:off x="6503988" y="5683250"/>
            <a:ext cx="32385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2" name="Line 48"/>
          <p:cNvSpPr>
            <a:spLocks noChangeShapeType="1"/>
          </p:cNvSpPr>
          <p:nvPr/>
        </p:nvSpPr>
        <p:spPr bwMode="auto">
          <a:xfrm>
            <a:off x="7640638" y="869950"/>
            <a:ext cx="0" cy="54260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3" name="Line 49"/>
          <p:cNvSpPr>
            <a:spLocks noChangeShapeType="1"/>
          </p:cNvSpPr>
          <p:nvPr/>
        </p:nvSpPr>
        <p:spPr bwMode="auto">
          <a:xfrm>
            <a:off x="6789738" y="879475"/>
            <a:ext cx="81915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4" name="Line 50"/>
          <p:cNvSpPr>
            <a:spLocks noChangeShapeType="1"/>
          </p:cNvSpPr>
          <p:nvPr/>
        </p:nvSpPr>
        <p:spPr bwMode="auto">
          <a:xfrm>
            <a:off x="7367588" y="3889375"/>
            <a:ext cx="0" cy="24193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5" name="Line 51"/>
          <p:cNvSpPr>
            <a:spLocks noChangeShapeType="1"/>
          </p:cNvSpPr>
          <p:nvPr/>
        </p:nvSpPr>
        <p:spPr bwMode="auto">
          <a:xfrm>
            <a:off x="6815138" y="3879850"/>
            <a:ext cx="558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6" name="Line 52"/>
          <p:cNvSpPr>
            <a:spLocks noChangeShapeType="1"/>
          </p:cNvSpPr>
          <p:nvPr/>
        </p:nvSpPr>
        <p:spPr bwMode="auto">
          <a:xfrm>
            <a:off x="7088188" y="5670550"/>
            <a:ext cx="0" cy="6127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7" name="Line 53"/>
          <p:cNvSpPr>
            <a:spLocks noChangeShapeType="1"/>
          </p:cNvSpPr>
          <p:nvPr/>
        </p:nvSpPr>
        <p:spPr bwMode="auto">
          <a:xfrm>
            <a:off x="6808788" y="5683250"/>
            <a:ext cx="28575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25" name="Oval 23"/>
          <p:cNvSpPr>
            <a:spLocks noChangeArrowheads="1"/>
          </p:cNvSpPr>
          <p:nvPr/>
        </p:nvSpPr>
        <p:spPr bwMode="auto">
          <a:xfrm>
            <a:off x="6783388" y="3848100"/>
            <a:ext cx="63500" cy="635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7926" name="Oval 23"/>
          <p:cNvSpPr>
            <a:spLocks noChangeArrowheads="1"/>
          </p:cNvSpPr>
          <p:nvPr/>
        </p:nvSpPr>
        <p:spPr bwMode="auto">
          <a:xfrm>
            <a:off x="6789738" y="6267450"/>
            <a:ext cx="63500" cy="635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7927" name="Oval 23"/>
          <p:cNvSpPr>
            <a:spLocks noChangeArrowheads="1"/>
          </p:cNvSpPr>
          <p:nvPr/>
        </p:nvSpPr>
        <p:spPr bwMode="auto">
          <a:xfrm>
            <a:off x="6770688" y="831850"/>
            <a:ext cx="63500" cy="635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4" name="Freeform 35"/>
          <p:cNvSpPr>
            <a:spLocks/>
          </p:cNvSpPr>
          <p:nvPr/>
        </p:nvSpPr>
        <p:spPr bwMode="auto">
          <a:xfrm>
            <a:off x="5943600" y="381000"/>
            <a:ext cx="1727200" cy="5911850"/>
          </a:xfrm>
          <a:custGeom>
            <a:avLst/>
            <a:gdLst>
              <a:gd name="T0" fmla="*/ 0 w 1568"/>
              <a:gd name="T1" fmla="*/ 2147483647 h 3724"/>
              <a:gd name="T2" fmla="*/ 2147483647 w 1568"/>
              <a:gd name="T3" fmla="*/ 2147483647 h 3724"/>
              <a:gd name="T4" fmla="*/ 2147483647 w 1568"/>
              <a:gd name="T5" fmla="*/ 2147483647 h 3724"/>
              <a:gd name="T6" fmla="*/ 2147483647 w 1568"/>
              <a:gd name="T7" fmla="*/ 2147483647 h 3724"/>
              <a:gd name="T8" fmla="*/ 2147483647 w 1568"/>
              <a:gd name="T9" fmla="*/ 2147483647 h 3724"/>
              <a:gd name="T10" fmla="*/ 2147483647 w 1568"/>
              <a:gd name="T11" fmla="*/ 2147483647 h 3724"/>
              <a:gd name="T12" fmla="*/ 2147483647 w 1568"/>
              <a:gd name="T13" fmla="*/ 2147483647 h 3724"/>
              <a:gd name="T14" fmla="*/ 2147483647 w 1568"/>
              <a:gd name="T15" fmla="*/ 2147483647 h 3724"/>
              <a:gd name="T16" fmla="*/ 2147483647 w 1568"/>
              <a:gd name="T17" fmla="*/ 0 h 37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68"/>
              <a:gd name="T28" fmla="*/ 0 h 3724"/>
              <a:gd name="T29" fmla="*/ 1568 w 1568"/>
              <a:gd name="T30" fmla="*/ 3724 h 37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68" h="3724">
                <a:moveTo>
                  <a:pt x="0" y="21"/>
                </a:moveTo>
                <a:cubicBezTo>
                  <a:pt x="44" y="406"/>
                  <a:pt x="89" y="792"/>
                  <a:pt x="142" y="1192"/>
                </a:cubicBezTo>
                <a:cubicBezTo>
                  <a:pt x="195" y="1592"/>
                  <a:pt x="249" y="2053"/>
                  <a:pt x="316" y="2424"/>
                </a:cubicBezTo>
                <a:cubicBezTo>
                  <a:pt x="383" y="2795"/>
                  <a:pt x="469" y="3199"/>
                  <a:pt x="544" y="3416"/>
                </a:cubicBezTo>
                <a:cubicBezTo>
                  <a:pt x="619" y="3633"/>
                  <a:pt x="688" y="3724"/>
                  <a:pt x="765" y="3724"/>
                </a:cubicBezTo>
                <a:cubicBezTo>
                  <a:pt x="842" y="3724"/>
                  <a:pt x="921" y="3663"/>
                  <a:pt x="1006" y="3416"/>
                </a:cubicBezTo>
                <a:cubicBezTo>
                  <a:pt x="1091" y="3169"/>
                  <a:pt x="1203" y="2620"/>
                  <a:pt x="1274" y="2244"/>
                </a:cubicBezTo>
                <a:cubicBezTo>
                  <a:pt x="1345" y="1868"/>
                  <a:pt x="1385" y="1532"/>
                  <a:pt x="1434" y="1158"/>
                </a:cubicBezTo>
                <a:cubicBezTo>
                  <a:pt x="1483" y="784"/>
                  <a:pt x="1543" y="221"/>
                  <a:pt x="1568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5380" name="Group 84"/>
          <p:cNvGraphicFramePr>
            <a:graphicFrameLocks noGrp="1"/>
          </p:cNvGraphicFramePr>
          <p:nvPr/>
        </p:nvGraphicFramePr>
        <p:xfrm>
          <a:off x="171450" y="252413"/>
          <a:ext cx="4687888" cy="1228725"/>
        </p:xfrm>
        <a:graphic>
          <a:graphicData uri="http://schemas.openxmlformats.org/drawingml/2006/table">
            <a:tbl>
              <a:tblPr/>
              <a:tblGrid>
                <a:gridCol w="1036638"/>
                <a:gridCol w="612775"/>
                <a:gridCol w="539750"/>
                <a:gridCol w="546100"/>
                <a:gridCol w="506412"/>
                <a:gridCol w="477838"/>
                <a:gridCol w="498475"/>
                <a:gridCol w="469900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 = 2x</a:t>
                      </a:r>
                      <a:r>
                        <a:rPr kumimoji="0" lang="en-US" alt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HelvetIns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HelvetIns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HelvetIns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HelvetI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HelvetIns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HelvetIns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HelvetIns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5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8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0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0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1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1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6" grpId="0" animBg="1"/>
      <p:bldP spid="6186" grpId="1" animBg="1"/>
      <p:bldP spid="6187" grpId="0" animBg="1"/>
      <p:bldP spid="6187" grpId="1" animBg="1"/>
      <p:bldP spid="6188" grpId="0" animBg="1"/>
      <p:bldP spid="6188" grpId="1" animBg="1"/>
      <p:bldP spid="6189" grpId="0" animBg="1"/>
      <p:bldP spid="6189" grpId="1" animBg="1"/>
      <p:bldP spid="6190" grpId="0" animBg="1"/>
      <p:bldP spid="6190" grpId="1" animBg="1"/>
      <p:bldP spid="6191" grpId="0" animBg="1"/>
      <p:bldP spid="6191" grpId="1" animBg="1"/>
      <p:bldP spid="6192" grpId="0" animBg="1"/>
      <p:bldP spid="6192" grpId="1" animBg="1"/>
      <p:bldP spid="6193" grpId="0" animBg="1"/>
      <p:bldP spid="6193" grpId="1" animBg="1"/>
      <p:bldP spid="6194" grpId="0" animBg="1"/>
      <p:bldP spid="6194" grpId="1" animBg="1"/>
      <p:bldP spid="6195" grpId="0" animBg="1"/>
      <p:bldP spid="6195" grpId="1" animBg="1"/>
      <p:bldP spid="6196" grpId="0" animBg="1"/>
      <p:bldP spid="6196" grpId="1" animBg="1"/>
      <p:bldP spid="6197" grpId="0" animBg="1"/>
      <p:bldP spid="6197" grpId="1" animBg="1"/>
      <p:bldP spid="5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08" name="Rectangle 2" descr="bang3"/>
          <p:cNvSpPr>
            <a:spLocks noChangeArrowheads="1"/>
          </p:cNvSpPr>
          <p:nvPr/>
        </p:nvSpPr>
        <p:spPr bwMode="auto">
          <a:xfrm>
            <a:off x="1187450" y="400050"/>
            <a:ext cx="6737350" cy="64579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6409" name="Oval 35"/>
          <p:cNvSpPr>
            <a:spLocks noChangeArrowheads="1"/>
          </p:cNvSpPr>
          <p:nvPr/>
        </p:nvSpPr>
        <p:spPr bwMode="auto">
          <a:xfrm>
            <a:off x="4462463" y="4427538"/>
            <a:ext cx="50800" cy="508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56410" name="Group 38"/>
          <p:cNvGrpSpPr>
            <a:grpSpLocks/>
          </p:cNvGrpSpPr>
          <p:nvPr/>
        </p:nvGrpSpPr>
        <p:grpSpPr bwMode="auto">
          <a:xfrm>
            <a:off x="3282950" y="1581150"/>
            <a:ext cx="471488" cy="822325"/>
            <a:chOff x="2068" y="996"/>
            <a:chExt cx="297" cy="518"/>
          </a:xfrm>
        </p:grpSpPr>
        <p:sp>
          <p:nvSpPr>
            <p:cNvPr id="56488" name="Oval 27"/>
            <p:cNvSpPr>
              <a:spLocks noChangeArrowheads="1"/>
            </p:cNvSpPr>
            <p:nvPr/>
          </p:nvSpPr>
          <p:spPr bwMode="auto">
            <a:xfrm>
              <a:off x="2309" y="1172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37" name="Text Box 37"/>
            <p:cNvSpPr txBox="1">
              <a:spLocks noChangeArrowheads="1"/>
            </p:cNvSpPr>
            <p:nvPr/>
          </p:nvSpPr>
          <p:spPr bwMode="auto">
            <a:xfrm>
              <a:off x="2068" y="996"/>
              <a:ext cx="25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N </a:t>
              </a:r>
            </a:p>
          </p:txBody>
        </p:sp>
      </p:grpSp>
      <p:grpSp>
        <p:nvGrpSpPr>
          <p:cNvPr id="56411" name="Group 45"/>
          <p:cNvGrpSpPr>
            <a:grpSpLocks/>
          </p:cNvGrpSpPr>
          <p:nvPr/>
        </p:nvGrpSpPr>
        <p:grpSpPr bwMode="auto">
          <a:xfrm>
            <a:off x="5189538" y="1581150"/>
            <a:ext cx="828675" cy="457200"/>
            <a:chOff x="3269" y="996"/>
            <a:chExt cx="522" cy="288"/>
          </a:xfrm>
        </p:grpSpPr>
        <p:sp>
          <p:nvSpPr>
            <p:cNvPr id="56486" name="Oval 28"/>
            <p:cNvSpPr>
              <a:spLocks noChangeArrowheads="1"/>
            </p:cNvSpPr>
            <p:nvPr/>
          </p:nvSpPr>
          <p:spPr bwMode="auto">
            <a:xfrm>
              <a:off x="3269" y="1173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38" name="Text Box 38"/>
            <p:cNvSpPr txBox="1">
              <a:spLocks noChangeArrowheads="1"/>
            </p:cNvSpPr>
            <p:nvPr/>
          </p:nvSpPr>
          <p:spPr bwMode="auto">
            <a:xfrm>
              <a:off x="3319" y="996"/>
              <a:ext cx="4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N' </a:t>
              </a:r>
            </a:p>
          </p:txBody>
        </p:sp>
      </p:grpSp>
      <p:grpSp>
        <p:nvGrpSpPr>
          <p:cNvPr id="56412" name="Group 35"/>
          <p:cNvGrpSpPr>
            <a:grpSpLocks/>
          </p:cNvGrpSpPr>
          <p:nvPr/>
        </p:nvGrpSpPr>
        <p:grpSpPr bwMode="auto">
          <a:xfrm>
            <a:off x="2441575" y="4268788"/>
            <a:ext cx="549275" cy="457200"/>
            <a:chOff x="2441575" y="4268788"/>
            <a:chExt cx="549275" cy="457200"/>
          </a:xfrm>
        </p:grpSpPr>
        <p:sp>
          <p:nvSpPr>
            <p:cNvPr id="56484" name="Oval 29"/>
            <p:cNvSpPr>
              <a:spLocks noChangeArrowheads="1"/>
            </p:cNvSpPr>
            <p:nvPr/>
          </p:nvSpPr>
          <p:spPr bwMode="auto">
            <a:xfrm>
              <a:off x="2901950" y="4406900"/>
              <a:ext cx="88900" cy="8890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39" name="Text Box 39"/>
            <p:cNvSpPr txBox="1">
              <a:spLocks noChangeArrowheads="1"/>
            </p:cNvSpPr>
            <p:nvPr/>
          </p:nvSpPr>
          <p:spPr bwMode="auto">
            <a:xfrm>
              <a:off x="2441575" y="4268788"/>
              <a:ext cx="5000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M  </a:t>
              </a:r>
            </a:p>
          </p:txBody>
        </p:sp>
      </p:grpSp>
      <p:grpSp>
        <p:nvGrpSpPr>
          <p:cNvPr id="56413" name="Group 46"/>
          <p:cNvGrpSpPr>
            <a:grpSpLocks/>
          </p:cNvGrpSpPr>
          <p:nvPr/>
        </p:nvGrpSpPr>
        <p:grpSpPr bwMode="auto">
          <a:xfrm>
            <a:off x="5975350" y="4270375"/>
            <a:ext cx="846138" cy="457200"/>
            <a:chOff x="3764" y="2690"/>
            <a:chExt cx="533" cy="288"/>
          </a:xfrm>
        </p:grpSpPr>
        <p:sp>
          <p:nvSpPr>
            <p:cNvPr id="56482" name="Oval 30"/>
            <p:cNvSpPr>
              <a:spLocks noChangeArrowheads="1"/>
            </p:cNvSpPr>
            <p:nvPr/>
          </p:nvSpPr>
          <p:spPr bwMode="auto">
            <a:xfrm>
              <a:off x="3764" y="2778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40" name="Text Box 40"/>
            <p:cNvSpPr txBox="1">
              <a:spLocks noChangeArrowheads="1"/>
            </p:cNvSpPr>
            <p:nvPr/>
          </p:nvSpPr>
          <p:spPr bwMode="auto">
            <a:xfrm>
              <a:off x="3825" y="2690"/>
              <a:ext cx="4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M' </a:t>
              </a:r>
            </a:p>
          </p:txBody>
        </p:sp>
      </p:grpSp>
      <p:grpSp>
        <p:nvGrpSpPr>
          <p:cNvPr id="56414" name="Group 34"/>
          <p:cNvGrpSpPr>
            <a:grpSpLocks/>
          </p:cNvGrpSpPr>
          <p:nvPr/>
        </p:nvGrpSpPr>
        <p:grpSpPr bwMode="auto">
          <a:xfrm>
            <a:off x="2374900" y="119063"/>
            <a:ext cx="5484813" cy="6726237"/>
            <a:chOff x="2374900" y="119063"/>
            <a:chExt cx="5484813" cy="6726237"/>
          </a:xfrm>
        </p:grpSpPr>
        <p:sp>
          <p:nvSpPr>
            <p:cNvPr id="56467" name="Line 3"/>
            <p:cNvSpPr>
              <a:spLocks noChangeShapeType="1"/>
            </p:cNvSpPr>
            <p:nvPr/>
          </p:nvSpPr>
          <p:spPr bwMode="auto">
            <a:xfrm>
              <a:off x="4473575" y="320675"/>
              <a:ext cx="23813" cy="65246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stealth" w="med" len="lg"/>
              <a:tailEnd type="non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468" name="Line 4"/>
            <p:cNvSpPr>
              <a:spLocks noChangeShapeType="1"/>
            </p:cNvSpPr>
            <p:nvPr/>
          </p:nvSpPr>
          <p:spPr bwMode="auto">
            <a:xfrm>
              <a:off x="2374900" y="1079500"/>
              <a:ext cx="49879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6" name="Text Box 6"/>
            <p:cNvSpPr txBox="1">
              <a:spLocks noChangeArrowheads="1"/>
            </p:cNvSpPr>
            <p:nvPr/>
          </p:nvSpPr>
          <p:spPr bwMode="auto">
            <a:xfrm>
              <a:off x="4464050" y="119063"/>
              <a:ext cx="7493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y</a:t>
              </a:r>
            </a:p>
          </p:txBody>
        </p:sp>
        <p:sp>
          <p:nvSpPr>
            <p:cNvPr id="25607" name="Text Box 7"/>
            <p:cNvSpPr txBox="1">
              <a:spLocks noChangeArrowheads="1"/>
            </p:cNvSpPr>
            <p:nvPr/>
          </p:nvSpPr>
          <p:spPr bwMode="auto">
            <a:xfrm>
              <a:off x="4146550" y="739775"/>
              <a:ext cx="50006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O</a:t>
              </a:r>
            </a:p>
          </p:txBody>
        </p:sp>
        <p:sp>
          <p:nvSpPr>
            <p:cNvPr id="25608" name="Text Box 8"/>
            <p:cNvSpPr txBox="1">
              <a:spLocks noChangeArrowheads="1"/>
            </p:cNvSpPr>
            <p:nvPr/>
          </p:nvSpPr>
          <p:spPr bwMode="auto">
            <a:xfrm>
              <a:off x="4689475" y="701675"/>
              <a:ext cx="508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1</a:t>
              </a:r>
            </a:p>
          </p:txBody>
        </p:sp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5081588" y="711200"/>
              <a:ext cx="508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2</a:t>
              </a:r>
            </a:p>
          </p:txBody>
        </p:sp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>
              <a:off x="5459413" y="701675"/>
              <a:ext cx="508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3</a:t>
              </a:r>
            </a:p>
          </p:txBody>
        </p:sp>
        <p:sp>
          <p:nvSpPr>
            <p:cNvPr id="25611" name="Text Box 11"/>
            <p:cNvSpPr txBox="1">
              <a:spLocks noChangeArrowheads="1"/>
            </p:cNvSpPr>
            <p:nvPr/>
          </p:nvSpPr>
          <p:spPr bwMode="auto">
            <a:xfrm>
              <a:off x="3097213" y="711200"/>
              <a:ext cx="508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-3</a:t>
              </a:r>
            </a:p>
          </p:txBody>
        </p:sp>
        <p:sp>
          <p:nvSpPr>
            <p:cNvPr id="25612" name="Text Box 12"/>
            <p:cNvSpPr txBox="1">
              <a:spLocks noChangeArrowheads="1"/>
            </p:cNvSpPr>
            <p:nvPr/>
          </p:nvSpPr>
          <p:spPr bwMode="auto">
            <a:xfrm>
              <a:off x="3487738" y="711200"/>
              <a:ext cx="508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-2</a:t>
              </a:r>
            </a:p>
          </p:txBody>
        </p:sp>
        <p:sp>
          <p:nvSpPr>
            <p:cNvPr id="25613" name="Text Box 13"/>
            <p:cNvSpPr txBox="1">
              <a:spLocks noChangeArrowheads="1"/>
            </p:cNvSpPr>
            <p:nvPr/>
          </p:nvSpPr>
          <p:spPr bwMode="auto">
            <a:xfrm>
              <a:off x="3876675" y="712788"/>
              <a:ext cx="5080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-1</a:t>
              </a:r>
            </a:p>
          </p:txBody>
        </p:sp>
        <p:sp>
          <p:nvSpPr>
            <p:cNvPr id="7" name="Text Box 31"/>
            <p:cNvSpPr txBox="1">
              <a:spLocks noChangeArrowheads="1"/>
            </p:cNvSpPr>
            <p:nvPr/>
          </p:nvSpPr>
          <p:spPr bwMode="auto">
            <a:xfrm>
              <a:off x="4106863" y="4117975"/>
              <a:ext cx="508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-8</a:t>
              </a:r>
            </a:p>
          </p:txBody>
        </p:sp>
        <p:sp>
          <p:nvSpPr>
            <p:cNvPr id="2" name="Text Box 5"/>
            <p:cNvSpPr txBox="1">
              <a:spLocks noChangeArrowheads="1"/>
            </p:cNvSpPr>
            <p:nvPr/>
          </p:nvSpPr>
          <p:spPr bwMode="auto">
            <a:xfrm>
              <a:off x="7110413" y="638175"/>
              <a:ext cx="7493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x</a:t>
              </a:r>
            </a:p>
          </p:txBody>
        </p:sp>
        <p:sp>
          <p:nvSpPr>
            <p:cNvPr id="3" name="Text Box 11"/>
            <p:cNvSpPr txBox="1">
              <a:spLocks noChangeArrowheads="1"/>
            </p:cNvSpPr>
            <p:nvPr/>
          </p:nvSpPr>
          <p:spPr bwMode="auto">
            <a:xfrm>
              <a:off x="2697163" y="700088"/>
              <a:ext cx="5080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-4</a:t>
              </a:r>
            </a:p>
          </p:txBody>
        </p:sp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5878513" y="701675"/>
              <a:ext cx="508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4</a:t>
              </a:r>
            </a:p>
          </p:txBody>
        </p:sp>
        <p:sp>
          <p:nvSpPr>
            <p:cNvPr id="56481" name="Oval 28"/>
            <p:cNvSpPr>
              <a:spLocks noChangeArrowheads="1"/>
            </p:cNvSpPr>
            <p:nvPr/>
          </p:nvSpPr>
          <p:spPr bwMode="auto">
            <a:xfrm>
              <a:off x="4429125" y="1033463"/>
              <a:ext cx="88900" cy="8890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8225" name="Freeform 33"/>
          <p:cNvSpPr>
            <a:spLocks/>
          </p:cNvSpPr>
          <p:nvPr/>
        </p:nvSpPr>
        <p:spPr bwMode="auto">
          <a:xfrm>
            <a:off x="2832100" y="1084263"/>
            <a:ext cx="3316288" cy="3957637"/>
          </a:xfrm>
          <a:custGeom>
            <a:avLst/>
            <a:gdLst>
              <a:gd name="T0" fmla="*/ 0 w 2049"/>
              <a:gd name="T1" fmla="*/ 2147483647 h 2526"/>
              <a:gd name="T2" fmla="*/ 2147483647 w 2049"/>
              <a:gd name="T3" fmla="*/ 2147483647 h 2526"/>
              <a:gd name="T4" fmla="*/ 2147483647 w 2049"/>
              <a:gd name="T5" fmla="*/ 2147483647 h 2526"/>
              <a:gd name="T6" fmla="*/ 2147483647 w 2049"/>
              <a:gd name="T7" fmla="*/ 2147483647 h 2526"/>
              <a:gd name="T8" fmla="*/ 2147483647 w 2049"/>
              <a:gd name="T9" fmla="*/ 2147483647 h 2526"/>
              <a:gd name="T10" fmla="*/ 2147483647 w 2049"/>
              <a:gd name="T11" fmla="*/ 2147483647 h 2526"/>
              <a:gd name="T12" fmla="*/ 2147483647 w 2049"/>
              <a:gd name="T13" fmla="*/ 2147483647 h 2526"/>
              <a:gd name="T14" fmla="*/ 2147483647 w 2049"/>
              <a:gd name="T15" fmla="*/ 2147483647 h 2526"/>
              <a:gd name="T16" fmla="*/ 2147483647 w 2049"/>
              <a:gd name="T17" fmla="*/ 2147483647 h 252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49"/>
              <a:gd name="T28" fmla="*/ 0 h 2526"/>
              <a:gd name="T29" fmla="*/ 2049 w 2049"/>
              <a:gd name="T30" fmla="*/ 2526 h 252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49" h="2526">
                <a:moveTo>
                  <a:pt x="0" y="2525"/>
                </a:moveTo>
                <a:cubicBezTo>
                  <a:pt x="52" y="2243"/>
                  <a:pt x="105" y="1961"/>
                  <a:pt x="174" y="1682"/>
                </a:cubicBezTo>
                <a:cubicBezTo>
                  <a:pt x="243" y="1403"/>
                  <a:pt x="326" y="1097"/>
                  <a:pt x="415" y="852"/>
                </a:cubicBezTo>
                <a:cubicBezTo>
                  <a:pt x="504" y="607"/>
                  <a:pt x="611" y="351"/>
                  <a:pt x="710" y="209"/>
                </a:cubicBezTo>
                <a:cubicBezTo>
                  <a:pt x="809" y="67"/>
                  <a:pt x="911" y="0"/>
                  <a:pt x="1011" y="1"/>
                </a:cubicBezTo>
                <a:cubicBezTo>
                  <a:pt x="1111" y="2"/>
                  <a:pt x="1214" y="76"/>
                  <a:pt x="1313" y="215"/>
                </a:cubicBezTo>
                <a:cubicBezTo>
                  <a:pt x="1412" y="354"/>
                  <a:pt x="1516" y="592"/>
                  <a:pt x="1607" y="838"/>
                </a:cubicBezTo>
                <a:cubicBezTo>
                  <a:pt x="1698" y="1084"/>
                  <a:pt x="1788" y="1408"/>
                  <a:pt x="1862" y="1689"/>
                </a:cubicBezTo>
                <a:cubicBezTo>
                  <a:pt x="1936" y="1970"/>
                  <a:pt x="2007" y="2331"/>
                  <a:pt x="2049" y="252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2940050" y="1100138"/>
            <a:ext cx="0" cy="33575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2984500" y="4454525"/>
            <a:ext cx="15049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6418" name="Group 43"/>
          <p:cNvGrpSpPr>
            <a:grpSpLocks/>
          </p:cNvGrpSpPr>
          <p:nvPr/>
        </p:nvGrpSpPr>
        <p:grpSpPr bwMode="auto">
          <a:xfrm>
            <a:off x="3765550" y="996950"/>
            <a:ext cx="396875" cy="457200"/>
            <a:chOff x="2372" y="628"/>
            <a:chExt cx="250" cy="288"/>
          </a:xfrm>
        </p:grpSpPr>
        <p:sp>
          <p:nvSpPr>
            <p:cNvPr id="56465" name="Oval 28"/>
            <p:cNvSpPr>
              <a:spLocks noChangeArrowheads="1"/>
            </p:cNvSpPr>
            <p:nvPr/>
          </p:nvSpPr>
          <p:spPr bwMode="auto">
            <a:xfrm>
              <a:off x="2553" y="777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8" name="Text Box 37"/>
            <p:cNvSpPr txBox="1">
              <a:spLocks noChangeArrowheads="1"/>
            </p:cNvSpPr>
            <p:nvPr/>
          </p:nvSpPr>
          <p:spPr bwMode="auto">
            <a:xfrm>
              <a:off x="2372" y="628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P</a:t>
              </a: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 </a:t>
              </a:r>
            </a:p>
          </p:txBody>
        </p:sp>
      </p:grpSp>
      <p:grpSp>
        <p:nvGrpSpPr>
          <p:cNvPr id="56419" name="Group 44"/>
          <p:cNvGrpSpPr>
            <a:grpSpLocks/>
          </p:cNvGrpSpPr>
          <p:nvPr/>
        </p:nvGrpSpPr>
        <p:grpSpPr bwMode="auto">
          <a:xfrm>
            <a:off x="4808538" y="996950"/>
            <a:ext cx="627062" cy="457200"/>
            <a:chOff x="3029" y="628"/>
            <a:chExt cx="395" cy="288"/>
          </a:xfrm>
        </p:grpSpPr>
        <p:sp>
          <p:nvSpPr>
            <p:cNvPr id="56463" name="Oval 28"/>
            <p:cNvSpPr>
              <a:spLocks noChangeArrowheads="1"/>
            </p:cNvSpPr>
            <p:nvPr/>
          </p:nvSpPr>
          <p:spPr bwMode="auto">
            <a:xfrm>
              <a:off x="3029" y="782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3060" y="628"/>
              <a:ext cx="3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P’</a:t>
              </a: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 </a:t>
              </a:r>
            </a:p>
          </p:txBody>
        </p:sp>
      </p:grpSp>
      <p:sp>
        <p:nvSpPr>
          <p:cNvPr id="37" name="Line 34"/>
          <p:cNvSpPr>
            <a:spLocks noChangeShapeType="1"/>
          </p:cNvSpPr>
          <p:nvPr/>
        </p:nvSpPr>
        <p:spPr bwMode="auto">
          <a:xfrm>
            <a:off x="3702050" y="1087438"/>
            <a:ext cx="19050" cy="8429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5"/>
          <p:cNvSpPr>
            <a:spLocks noChangeShapeType="1"/>
          </p:cNvSpPr>
          <p:nvPr/>
        </p:nvSpPr>
        <p:spPr bwMode="auto">
          <a:xfrm flipV="1">
            <a:off x="3708400" y="1930400"/>
            <a:ext cx="787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34"/>
          <p:cNvSpPr>
            <a:spLocks noChangeShapeType="1"/>
          </p:cNvSpPr>
          <p:nvPr/>
        </p:nvSpPr>
        <p:spPr bwMode="auto">
          <a:xfrm>
            <a:off x="4095750" y="1093788"/>
            <a:ext cx="4763" cy="18573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4092575" y="1285875"/>
            <a:ext cx="3905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34"/>
          <p:cNvSpPr>
            <a:spLocks noChangeShapeType="1"/>
          </p:cNvSpPr>
          <p:nvPr/>
        </p:nvSpPr>
        <p:spPr bwMode="auto">
          <a:xfrm>
            <a:off x="6026150" y="1074738"/>
            <a:ext cx="0" cy="33575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35"/>
          <p:cNvSpPr>
            <a:spLocks noChangeShapeType="1"/>
          </p:cNvSpPr>
          <p:nvPr/>
        </p:nvSpPr>
        <p:spPr bwMode="auto">
          <a:xfrm>
            <a:off x="4495800" y="4454525"/>
            <a:ext cx="15049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34"/>
          <p:cNvSpPr>
            <a:spLocks noChangeShapeType="1"/>
          </p:cNvSpPr>
          <p:nvPr/>
        </p:nvSpPr>
        <p:spPr bwMode="auto">
          <a:xfrm>
            <a:off x="5245100" y="1081088"/>
            <a:ext cx="19050" cy="8429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35"/>
          <p:cNvSpPr>
            <a:spLocks noChangeShapeType="1"/>
          </p:cNvSpPr>
          <p:nvPr/>
        </p:nvSpPr>
        <p:spPr bwMode="auto">
          <a:xfrm flipV="1">
            <a:off x="4476750" y="1924050"/>
            <a:ext cx="787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>
            <a:off x="4873625" y="1084263"/>
            <a:ext cx="4763" cy="18573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35"/>
          <p:cNvSpPr>
            <a:spLocks noChangeShapeType="1"/>
          </p:cNvSpPr>
          <p:nvPr/>
        </p:nvSpPr>
        <p:spPr bwMode="auto">
          <a:xfrm>
            <a:off x="4479925" y="1289050"/>
            <a:ext cx="3905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4413250" y="18669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-2</a:t>
            </a:r>
          </a:p>
        </p:txBody>
      </p:sp>
      <p:graphicFrame>
        <p:nvGraphicFramePr>
          <p:cNvPr id="56372" name="Object 38"/>
          <p:cNvGraphicFramePr>
            <a:graphicFrameLocks noChangeAspect="1"/>
          </p:cNvGraphicFramePr>
          <p:nvPr/>
        </p:nvGraphicFramePr>
        <p:xfrm>
          <a:off x="4178300" y="1284288"/>
          <a:ext cx="296863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16" name="Equation" r:id="rId4" imgW="279279" imgH="444307" progId="Equation.DSMT4">
                  <p:embed/>
                </p:oleObj>
              </mc:Choice>
              <mc:Fallback>
                <p:oleObj name="Equation" r:id="rId4" imgW="279279" imgH="444307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300" y="1284288"/>
                        <a:ext cx="296863" cy="3127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431" name="Oval 23"/>
          <p:cNvSpPr>
            <a:spLocks noChangeArrowheads="1"/>
          </p:cNvSpPr>
          <p:nvPr/>
        </p:nvSpPr>
        <p:spPr bwMode="auto">
          <a:xfrm>
            <a:off x="4445000" y="1257300"/>
            <a:ext cx="63500" cy="635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6432" name="Oval 23"/>
          <p:cNvSpPr>
            <a:spLocks noChangeArrowheads="1"/>
          </p:cNvSpPr>
          <p:nvPr/>
        </p:nvSpPr>
        <p:spPr bwMode="auto">
          <a:xfrm>
            <a:off x="4432300" y="1885950"/>
            <a:ext cx="63500" cy="635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6433" name="Oval 23"/>
          <p:cNvSpPr>
            <a:spLocks noChangeArrowheads="1"/>
          </p:cNvSpPr>
          <p:nvPr/>
        </p:nvSpPr>
        <p:spPr bwMode="auto">
          <a:xfrm>
            <a:off x="4457700" y="4413250"/>
            <a:ext cx="63500" cy="635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aphicFrame>
        <p:nvGraphicFramePr>
          <p:cNvPr id="18488" name="Group 56"/>
          <p:cNvGraphicFramePr>
            <a:graphicFrameLocks noGrp="1"/>
          </p:cNvGraphicFramePr>
          <p:nvPr/>
        </p:nvGraphicFramePr>
        <p:xfrm>
          <a:off x="427038" y="5411788"/>
          <a:ext cx="8458200" cy="1423988"/>
        </p:xfrm>
        <a:graphic>
          <a:graphicData uri="http://schemas.openxmlformats.org/drawingml/2006/table">
            <a:tbl>
              <a:tblPr/>
              <a:tblGrid>
                <a:gridCol w="1843087"/>
                <a:gridCol w="866775"/>
                <a:gridCol w="995363"/>
                <a:gridCol w="1066800"/>
                <a:gridCol w="920750"/>
                <a:gridCol w="863600"/>
                <a:gridCol w="1025525"/>
                <a:gridCol w="876300"/>
              </a:tblGrid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 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405" name="Object 6"/>
          <p:cNvGraphicFramePr>
            <a:graphicFrameLocks noChangeAspect="1"/>
          </p:cNvGraphicFramePr>
          <p:nvPr/>
        </p:nvGraphicFramePr>
        <p:xfrm>
          <a:off x="674688" y="5948363"/>
          <a:ext cx="1463675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17" name="Equation" r:id="rId6" imgW="710891" imgH="444307" progId="Equation.DSMT4">
                  <p:embed/>
                </p:oleObj>
              </mc:Choice>
              <mc:Fallback>
                <p:oleObj name="Equation" r:id="rId6" imgW="710891" imgH="444307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8" y="5948363"/>
                        <a:ext cx="1463675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06" name="Object 37"/>
          <p:cNvGraphicFramePr>
            <a:graphicFrameLocks noChangeAspect="1"/>
          </p:cNvGraphicFramePr>
          <p:nvPr/>
        </p:nvGraphicFramePr>
        <p:xfrm>
          <a:off x="6197600" y="5951538"/>
          <a:ext cx="560388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18" name="Equation" r:id="rId8" imgW="279279" imgH="444307" progId="Equation.DSMT4">
                  <p:embed/>
                </p:oleObj>
              </mc:Choice>
              <mc:Fallback>
                <p:oleObj name="Equation" r:id="rId8" imgW="279279" imgH="444307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5951538"/>
                        <a:ext cx="560388" cy="89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07" name="Object 5"/>
          <p:cNvGraphicFramePr>
            <a:graphicFrameLocks noChangeAspect="1"/>
          </p:cNvGraphicFramePr>
          <p:nvPr/>
        </p:nvGraphicFramePr>
        <p:xfrm>
          <a:off x="4348163" y="5964238"/>
          <a:ext cx="560387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19" name="Equation" r:id="rId10" imgW="279279" imgH="444307" progId="Equation.DSMT4">
                  <p:embed/>
                </p:oleObj>
              </mc:Choice>
              <mc:Fallback>
                <p:oleObj name="Equation" r:id="rId10" imgW="279279" imgH="44430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163" y="5964238"/>
                        <a:ext cx="560387" cy="89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5" grpId="0" animBg="1"/>
      <p:bldP spid="8226" grpId="0" animBg="1"/>
      <p:bldP spid="8227" grpId="0" animBg="1"/>
      <p:bldP spid="37" grpId="0" animBg="1"/>
      <p:bldP spid="3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 descr="do thi 1"/>
          <p:cNvSpPr>
            <a:spLocks noChangeArrowheads="1"/>
          </p:cNvSpPr>
          <p:nvPr/>
        </p:nvSpPr>
        <p:spPr bwMode="auto">
          <a:xfrm>
            <a:off x="3921125" y="273050"/>
            <a:ext cx="5011738" cy="407352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600"/>
          </a:p>
        </p:txBody>
      </p:sp>
      <p:sp>
        <p:nvSpPr>
          <p:cNvPr id="58374" name="Text Box 7"/>
          <p:cNvSpPr txBox="1">
            <a:spLocks noChangeArrowheads="1"/>
          </p:cNvSpPr>
          <p:nvPr/>
        </p:nvSpPr>
        <p:spPr bwMode="auto">
          <a:xfrm>
            <a:off x="7737475" y="3014663"/>
            <a:ext cx="1139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0000"/>
                </a:solidFill>
              </a:rPr>
              <a:t>(a &lt; 0)</a:t>
            </a:r>
          </a:p>
        </p:txBody>
      </p:sp>
      <p:graphicFrame>
        <p:nvGraphicFramePr>
          <p:cNvPr id="58372" name="Object 36"/>
          <p:cNvGraphicFramePr>
            <a:graphicFrameLocks noChangeAspect="1"/>
          </p:cNvGraphicFramePr>
          <p:nvPr/>
        </p:nvGraphicFramePr>
        <p:xfrm>
          <a:off x="7502525" y="2119313"/>
          <a:ext cx="146367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5" name="Equation" r:id="rId4" imgW="710891" imgH="444307" progId="Equation.DSMT4">
                  <p:embed/>
                </p:oleObj>
              </mc:Choice>
              <mc:Fallback>
                <p:oleObj name="Equation" r:id="rId4" imgW="710891" imgH="444307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2525" y="2119313"/>
                        <a:ext cx="1463675" cy="884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Rectangle 2" descr="bang3"/>
          <p:cNvSpPr>
            <a:spLocks noChangeArrowheads="1"/>
          </p:cNvSpPr>
          <p:nvPr/>
        </p:nvSpPr>
        <p:spPr bwMode="auto">
          <a:xfrm>
            <a:off x="528638" y="19050"/>
            <a:ext cx="2527300" cy="4202113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8376" name="Line 3"/>
          <p:cNvSpPr>
            <a:spLocks noChangeShapeType="1"/>
          </p:cNvSpPr>
          <p:nvPr/>
        </p:nvSpPr>
        <p:spPr bwMode="auto">
          <a:xfrm>
            <a:off x="1549400" y="182563"/>
            <a:ext cx="14288" cy="423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non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58377" name="Line 4"/>
          <p:cNvSpPr>
            <a:spLocks noChangeShapeType="1"/>
          </p:cNvSpPr>
          <p:nvPr/>
        </p:nvSpPr>
        <p:spPr bwMode="auto">
          <a:xfrm>
            <a:off x="365125" y="4086225"/>
            <a:ext cx="25447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654300" y="3995738"/>
            <a:ext cx="434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x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531938" y="100013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y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314450" y="4027488"/>
            <a:ext cx="434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O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565275" y="4049713"/>
            <a:ext cx="293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1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1733550" y="4054475"/>
            <a:ext cx="295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2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912938" y="4056063"/>
            <a:ext cx="2651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3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862013" y="4048125"/>
            <a:ext cx="38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-3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1030288" y="4041775"/>
            <a:ext cx="38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-2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1203325" y="4043363"/>
            <a:ext cx="352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-1</a:t>
            </a:r>
          </a:p>
        </p:txBody>
      </p:sp>
      <p:sp>
        <p:nvSpPr>
          <p:cNvPr id="58387" name="Oval 14"/>
          <p:cNvSpPr>
            <a:spLocks noChangeArrowheads="1"/>
          </p:cNvSpPr>
          <p:nvPr/>
        </p:nvSpPr>
        <p:spPr bwMode="auto">
          <a:xfrm>
            <a:off x="1047750" y="706438"/>
            <a:ext cx="50800" cy="53975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781050" y="665163"/>
            <a:ext cx="434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A </a:t>
            </a:r>
          </a:p>
        </p:txBody>
      </p:sp>
      <p:sp>
        <p:nvSpPr>
          <p:cNvPr id="58389" name="Oval 21"/>
          <p:cNvSpPr>
            <a:spLocks noChangeArrowheads="1"/>
          </p:cNvSpPr>
          <p:nvPr/>
        </p:nvSpPr>
        <p:spPr bwMode="auto">
          <a:xfrm>
            <a:off x="1533525" y="719138"/>
            <a:ext cx="30163" cy="3175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8390" name="Oval 33"/>
          <p:cNvSpPr>
            <a:spLocks noChangeArrowheads="1"/>
          </p:cNvSpPr>
          <p:nvPr/>
        </p:nvSpPr>
        <p:spPr bwMode="auto">
          <a:xfrm>
            <a:off x="1539875" y="2590800"/>
            <a:ext cx="30163" cy="3175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8391" name="Oval 35"/>
          <p:cNvSpPr>
            <a:spLocks noChangeArrowheads="1"/>
          </p:cNvSpPr>
          <p:nvPr/>
        </p:nvSpPr>
        <p:spPr bwMode="auto">
          <a:xfrm>
            <a:off x="1543050" y="3683000"/>
            <a:ext cx="30163" cy="3175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8392" name="Oval 23"/>
          <p:cNvSpPr>
            <a:spLocks noChangeArrowheads="1"/>
          </p:cNvSpPr>
          <p:nvPr/>
        </p:nvSpPr>
        <p:spPr bwMode="auto">
          <a:xfrm>
            <a:off x="2011363" y="704850"/>
            <a:ext cx="50800" cy="55563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1992313" y="671513"/>
            <a:ext cx="434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A' </a:t>
            </a:r>
          </a:p>
        </p:txBody>
      </p:sp>
      <p:grpSp>
        <p:nvGrpSpPr>
          <p:cNvPr id="58394" name="Group 39"/>
          <p:cNvGrpSpPr>
            <a:grpSpLocks/>
          </p:cNvGrpSpPr>
          <p:nvPr/>
        </p:nvGrpSpPr>
        <p:grpSpPr bwMode="auto">
          <a:xfrm>
            <a:off x="1008063" y="2533650"/>
            <a:ext cx="434975" cy="368300"/>
            <a:chOff x="2189" y="2376"/>
            <a:chExt cx="472" cy="373"/>
          </a:xfrm>
        </p:grpSpPr>
        <p:sp>
          <p:nvSpPr>
            <p:cNvPr id="58419" name="Oval 27"/>
            <p:cNvSpPr>
              <a:spLocks noChangeArrowheads="1"/>
            </p:cNvSpPr>
            <p:nvPr/>
          </p:nvSpPr>
          <p:spPr bwMode="auto">
            <a:xfrm>
              <a:off x="2409" y="2414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37" name="Text Box 37"/>
            <p:cNvSpPr txBox="1">
              <a:spLocks noChangeArrowheads="1"/>
            </p:cNvSpPr>
            <p:nvPr/>
          </p:nvSpPr>
          <p:spPr bwMode="auto">
            <a:xfrm>
              <a:off x="2189" y="2376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B </a:t>
              </a:r>
            </a:p>
          </p:txBody>
        </p:sp>
      </p:grpSp>
      <p:sp>
        <p:nvSpPr>
          <p:cNvPr id="58395" name="Oval 28"/>
          <p:cNvSpPr>
            <a:spLocks noChangeArrowheads="1"/>
          </p:cNvSpPr>
          <p:nvPr/>
        </p:nvSpPr>
        <p:spPr bwMode="auto">
          <a:xfrm>
            <a:off x="1852613" y="2570163"/>
            <a:ext cx="50800" cy="53975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1851025" y="2473325"/>
            <a:ext cx="43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B'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</a:t>
            </a:r>
          </a:p>
        </p:txBody>
      </p:sp>
      <p:sp>
        <p:nvSpPr>
          <p:cNvPr id="58397" name="Oval 29"/>
          <p:cNvSpPr>
            <a:spLocks noChangeArrowheads="1"/>
          </p:cNvSpPr>
          <p:nvPr/>
        </p:nvSpPr>
        <p:spPr bwMode="auto">
          <a:xfrm>
            <a:off x="1366838" y="3676650"/>
            <a:ext cx="50800" cy="55563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1092200" y="3630613"/>
            <a:ext cx="4333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7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C  </a:t>
            </a:r>
          </a:p>
        </p:txBody>
      </p:sp>
      <p:sp>
        <p:nvSpPr>
          <p:cNvPr id="58399" name="Oval 30"/>
          <p:cNvSpPr>
            <a:spLocks noChangeArrowheads="1"/>
          </p:cNvSpPr>
          <p:nvPr/>
        </p:nvSpPr>
        <p:spPr bwMode="auto">
          <a:xfrm>
            <a:off x="1687513" y="3683000"/>
            <a:ext cx="50800" cy="53975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40" name="Text Box 40"/>
          <p:cNvSpPr txBox="1">
            <a:spLocks noChangeArrowheads="1"/>
          </p:cNvSpPr>
          <p:nvPr/>
        </p:nvSpPr>
        <p:spPr bwMode="auto">
          <a:xfrm>
            <a:off x="1679575" y="3630613"/>
            <a:ext cx="4349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7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C' </a:t>
            </a:r>
          </a:p>
        </p:txBody>
      </p:sp>
      <p:sp>
        <p:nvSpPr>
          <p:cNvPr id="58401" name="Oval 23"/>
          <p:cNvSpPr>
            <a:spLocks noChangeArrowheads="1"/>
          </p:cNvSpPr>
          <p:nvPr/>
        </p:nvSpPr>
        <p:spPr bwMode="auto">
          <a:xfrm>
            <a:off x="1539875" y="2581275"/>
            <a:ext cx="34925" cy="39688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8402" name="Oval 23"/>
          <p:cNvSpPr>
            <a:spLocks noChangeArrowheads="1"/>
          </p:cNvSpPr>
          <p:nvPr/>
        </p:nvSpPr>
        <p:spPr bwMode="auto">
          <a:xfrm>
            <a:off x="1543050" y="4059238"/>
            <a:ext cx="36513" cy="381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 sz="1200"/>
          </a:p>
        </p:txBody>
      </p:sp>
      <p:sp>
        <p:nvSpPr>
          <p:cNvPr id="58403" name="Oval 23"/>
          <p:cNvSpPr>
            <a:spLocks noChangeArrowheads="1"/>
          </p:cNvSpPr>
          <p:nvPr/>
        </p:nvSpPr>
        <p:spPr bwMode="auto">
          <a:xfrm>
            <a:off x="1531938" y="703263"/>
            <a:ext cx="36512" cy="381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8404" name="Freeform 35"/>
          <p:cNvSpPr>
            <a:spLocks/>
          </p:cNvSpPr>
          <p:nvPr/>
        </p:nvSpPr>
        <p:spPr bwMode="auto">
          <a:xfrm>
            <a:off x="1058863" y="425450"/>
            <a:ext cx="1000125" cy="3656013"/>
          </a:xfrm>
          <a:custGeom>
            <a:avLst/>
            <a:gdLst>
              <a:gd name="T0" fmla="*/ 0 w 1568"/>
              <a:gd name="T1" fmla="*/ 2147483647 h 3724"/>
              <a:gd name="T2" fmla="*/ 2147483647 w 1568"/>
              <a:gd name="T3" fmla="*/ 2147483647 h 3724"/>
              <a:gd name="T4" fmla="*/ 2147483647 w 1568"/>
              <a:gd name="T5" fmla="*/ 2147483647 h 3724"/>
              <a:gd name="T6" fmla="*/ 2147483647 w 1568"/>
              <a:gd name="T7" fmla="*/ 2147483647 h 3724"/>
              <a:gd name="T8" fmla="*/ 2147483647 w 1568"/>
              <a:gd name="T9" fmla="*/ 2147483647 h 3724"/>
              <a:gd name="T10" fmla="*/ 2147483647 w 1568"/>
              <a:gd name="T11" fmla="*/ 2147483647 h 3724"/>
              <a:gd name="T12" fmla="*/ 2147483647 w 1568"/>
              <a:gd name="T13" fmla="*/ 2147483647 h 3724"/>
              <a:gd name="T14" fmla="*/ 2147483647 w 1568"/>
              <a:gd name="T15" fmla="*/ 2147483647 h 3724"/>
              <a:gd name="T16" fmla="*/ 2147483647 w 1568"/>
              <a:gd name="T17" fmla="*/ 0 h 37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68"/>
              <a:gd name="T28" fmla="*/ 0 h 3724"/>
              <a:gd name="T29" fmla="*/ 1568 w 1568"/>
              <a:gd name="T30" fmla="*/ 3724 h 37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68" h="3724">
                <a:moveTo>
                  <a:pt x="0" y="21"/>
                </a:moveTo>
                <a:cubicBezTo>
                  <a:pt x="44" y="406"/>
                  <a:pt x="89" y="792"/>
                  <a:pt x="142" y="1192"/>
                </a:cubicBezTo>
                <a:cubicBezTo>
                  <a:pt x="195" y="1592"/>
                  <a:pt x="249" y="2053"/>
                  <a:pt x="316" y="2424"/>
                </a:cubicBezTo>
                <a:cubicBezTo>
                  <a:pt x="383" y="2795"/>
                  <a:pt x="469" y="3199"/>
                  <a:pt x="544" y="3416"/>
                </a:cubicBezTo>
                <a:cubicBezTo>
                  <a:pt x="619" y="3633"/>
                  <a:pt x="688" y="3724"/>
                  <a:pt x="765" y="3724"/>
                </a:cubicBezTo>
                <a:cubicBezTo>
                  <a:pt x="842" y="3724"/>
                  <a:pt x="921" y="3663"/>
                  <a:pt x="1006" y="3416"/>
                </a:cubicBezTo>
                <a:cubicBezTo>
                  <a:pt x="1091" y="3169"/>
                  <a:pt x="1203" y="2620"/>
                  <a:pt x="1274" y="2244"/>
                </a:cubicBezTo>
                <a:cubicBezTo>
                  <a:pt x="1345" y="1868"/>
                  <a:pt x="1385" y="1532"/>
                  <a:pt x="1434" y="1158"/>
                </a:cubicBezTo>
                <a:cubicBezTo>
                  <a:pt x="1483" y="784"/>
                  <a:pt x="1543" y="221"/>
                  <a:pt x="1568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05" name="Text Box 8"/>
          <p:cNvSpPr txBox="1">
            <a:spLocks noChangeArrowheads="1"/>
          </p:cNvSpPr>
          <p:nvPr/>
        </p:nvSpPr>
        <p:spPr bwMode="auto">
          <a:xfrm>
            <a:off x="2114550" y="2800350"/>
            <a:ext cx="159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y = 2x</a:t>
            </a:r>
            <a:r>
              <a:rPr lang="en-US" altLang="en-US" b="1" baseline="30000">
                <a:solidFill>
                  <a:srgbClr val="0000FF"/>
                </a:solidFill>
              </a:rPr>
              <a:t>2</a:t>
            </a:r>
            <a:endParaRPr lang="en-US" altLang="en-US" b="1">
              <a:solidFill>
                <a:srgbClr val="0000FF"/>
              </a:solidFill>
            </a:endParaRPr>
          </a:p>
        </p:txBody>
      </p:sp>
      <p:sp>
        <p:nvSpPr>
          <p:cNvPr id="58406" name="Text Box 6"/>
          <p:cNvSpPr txBox="1">
            <a:spLocks noChangeArrowheads="1"/>
          </p:cNvSpPr>
          <p:nvPr/>
        </p:nvSpPr>
        <p:spPr bwMode="auto">
          <a:xfrm>
            <a:off x="2178050" y="3073400"/>
            <a:ext cx="1139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0000"/>
                </a:solidFill>
              </a:rPr>
              <a:t>(a &gt; 0)</a:t>
            </a:r>
          </a:p>
        </p:txBody>
      </p:sp>
      <p:sp>
        <p:nvSpPr>
          <p:cNvPr id="47221" name="Freeform 117"/>
          <p:cNvSpPr>
            <a:spLocks/>
          </p:cNvSpPr>
          <p:nvPr/>
        </p:nvSpPr>
        <p:spPr bwMode="auto">
          <a:xfrm>
            <a:off x="1060450" y="438150"/>
            <a:ext cx="488950" cy="3640138"/>
          </a:xfrm>
          <a:custGeom>
            <a:avLst/>
            <a:gdLst>
              <a:gd name="T0" fmla="*/ 0 w 308"/>
              <a:gd name="T1" fmla="*/ 0 h 2293"/>
              <a:gd name="T2" fmla="*/ 2147483647 w 308"/>
              <a:gd name="T3" fmla="*/ 2147483647 h 2293"/>
              <a:gd name="T4" fmla="*/ 2147483647 w 308"/>
              <a:gd name="T5" fmla="*/ 2147483647 h 2293"/>
              <a:gd name="T6" fmla="*/ 2147483647 w 308"/>
              <a:gd name="T7" fmla="*/ 2147483647 h 2293"/>
              <a:gd name="T8" fmla="*/ 2147483647 w 308"/>
              <a:gd name="T9" fmla="*/ 2147483647 h 2293"/>
              <a:gd name="T10" fmla="*/ 2147483647 w 308"/>
              <a:gd name="T11" fmla="*/ 2147483647 h 229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8"/>
              <a:gd name="T19" fmla="*/ 0 h 2293"/>
              <a:gd name="T20" fmla="*/ 308 w 308"/>
              <a:gd name="T21" fmla="*/ 2293 h 229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8" h="2293">
                <a:moveTo>
                  <a:pt x="0" y="0"/>
                </a:moveTo>
                <a:cubicBezTo>
                  <a:pt x="20" y="268"/>
                  <a:pt x="41" y="537"/>
                  <a:pt x="60" y="768"/>
                </a:cubicBezTo>
                <a:cubicBezTo>
                  <a:pt x="79" y="999"/>
                  <a:pt x="90" y="1188"/>
                  <a:pt x="112" y="1388"/>
                </a:cubicBezTo>
                <a:cubicBezTo>
                  <a:pt x="134" y="1588"/>
                  <a:pt x="168" y="1826"/>
                  <a:pt x="192" y="1968"/>
                </a:cubicBezTo>
                <a:cubicBezTo>
                  <a:pt x="216" y="2110"/>
                  <a:pt x="237" y="2187"/>
                  <a:pt x="256" y="2240"/>
                </a:cubicBezTo>
                <a:cubicBezTo>
                  <a:pt x="275" y="2293"/>
                  <a:pt x="291" y="2288"/>
                  <a:pt x="308" y="2284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225" name="Freeform 121"/>
          <p:cNvSpPr>
            <a:spLocks/>
          </p:cNvSpPr>
          <p:nvPr/>
        </p:nvSpPr>
        <p:spPr bwMode="auto">
          <a:xfrm>
            <a:off x="1555750" y="431800"/>
            <a:ext cx="501650" cy="3638550"/>
          </a:xfrm>
          <a:custGeom>
            <a:avLst/>
            <a:gdLst>
              <a:gd name="T0" fmla="*/ 2147483647 w 316"/>
              <a:gd name="T1" fmla="*/ 0 h 2292"/>
              <a:gd name="T2" fmla="*/ 2147483647 w 316"/>
              <a:gd name="T3" fmla="*/ 2147483647 h 2292"/>
              <a:gd name="T4" fmla="*/ 2147483647 w 316"/>
              <a:gd name="T5" fmla="*/ 2147483647 h 2292"/>
              <a:gd name="T6" fmla="*/ 2147483647 w 316"/>
              <a:gd name="T7" fmla="*/ 2147483647 h 2292"/>
              <a:gd name="T8" fmla="*/ 2147483647 w 316"/>
              <a:gd name="T9" fmla="*/ 2147483647 h 2292"/>
              <a:gd name="T10" fmla="*/ 0 w 316"/>
              <a:gd name="T11" fmla="*/ 2147483647 h 22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16"/>
              <a:gd name="T19" fmla="*/ 0 h 2292"/>
              <a:gd name="T20" fmla="*/ 316 w 316"/>
              <a:gd name="T21" fmla="*/ 2292 h 22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16" h="2292">
                <a:moveTo>
                  <a:pt x="316" y="0"/>
                </a:moveTo>
                <a:cubicBezTo>
                  <a:pt x="294" y="285"/>
                  <a:pt x="273" y="571"/>
                  <a:pt x="252" y="816"/>
                </a:cubicBezTo>
                <a:cubicBezTo>
                  <a:pt x="231" y="1061"/>
                  <a:pt x="212" y="1271"/>
                  <a:pt x="188" y="1472"/>
                </a:cubicBezTo>
                <a:cubicBezTo>
                  <a:pt x="164" y="1673"/>
                  <a:pt x="130" y="1893"/>
                  <a:pt x="108" y="2020"/>
                </a:cubicBezTo>
                <a:cubicBezTo>
                  <a:pt x="86" y="2147"/>
                  <a:pt x="74" y="2187"/>
                  <a:pt x="56" y="2232"/>
                </a:cubicBezTo>
                <a:cubicBezTo>
                  <a:pt x="38" y="2277"/>
                  <a:pt x="20" y="2278"/>
                  <a:pt x="0" y="2292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09" name="Oval 30"/>
          <p:cNvSpPr>
            <a:spLocks noChangeArrowheads="1"/>
          </p:cNvSpPr>
          <p:nvPr/>
        </p:nvSpPr>
        <p:spPr bwMode="auto">
          <a:xfrm>
            <a:off x="1535113" y="4044950"/>
            <a:ext cx="50800" cy="53975"/>
          </a:xfrm>
          <a:prstGeom prst="ellipse">
            <a:avLst/>
          </a:pr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7227" name="Freeform 123"/>
          <p:cNvSpPr>
            <a:spLocks/>
          </p:cNvSpPr>
          <p:nvPr/>
        </p:nvSpPr>
        <p:spPr bwMode="auto">
          <a:xfrm>
            <a:off x="4781550" y="906463"/>
            <a:ext cx="1473200" cy="3227387"/>
          </a:xfrm>
          <a:custGeom>
            <a:avLst/>
            <a:gdLst>
              <a:gd name="T0" fmla="*/ 0 w 928"/>
              <a:gd name="T1" fmla="*/ 2147483647 h 2033"/>
              <a:gd name="T2" fmla="*/ 2147483647 w 928"/>
              <a:gd name="T3" fmla="*/ 2147483647 h 2033"/>
              <a:gd name="T4" fmla="*/ 2147483647 w 928"/>
              <a:gd name="T5" fmla="*/ 2147483647 h 2033"/>
              <a:gd name="T6" fmla="*/ 2147483647 w 928"/>
              <a:gd name="T7" fmla="*/ 2147483647 h 2033"/>
              <a:gd name="T8" fmla="*/ 2147483647 w 928"/>
              <a:gd name="T9" fmla="*/ 2147483647 h 2033"/>
              <a:gd name="T10" fmla="*/ 2147483647 w 928"/>
              <a:gd name="T11" fmla="*/ 2147483647 h 2033"/>
              <a:gd name="T12" fmla="*/ 2147483647 w 928"/>
              <a:gd name="T13" fmla="*/ 2147483647 h 2033"/>
              <a:gd name="T14" fmla="*/ 2147483647 w 928"/>
              <a:gd name="T15" fmla="*/ 2147483647 h 20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28"/>
              <a:gd name="T25" fmla="*/ 0 h 2033"/>
              <a:gd name="T26" fmla="*/ 928 w 928"/>
              <a:gd name="T27" fmla="*/ 2033 h 203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28" h="2033">
                <a:moveTo>
                  <a:pt x="0" y="2033"/>
                </a:moveTo>
                <a:cubicBezTo>
                  <a:pt x="30" y="1892"/>
                  <a:pt x="60" y="1752"/>
                  <a:pt x="108" y="1569"/>
                </a:cubicBezTo>
                <a:cubicBezTo>
                  <a:pt x="156" y="1386"/>
                  <a:pt x="227" y="1115"/>
                  <a:pt x="288" y="933"/>
                </a:cubicBezTo>
                <a:cubicBezTo>
                  <a:pt x="349" y="751"/>
                  <a:pt x="415" y="600"/>
                  <a:pt x="472" y="477"/>
                </a:cubicBezTo>
                <a:cubicBezTo>
                  <a:pt x="529" y="354"/>
                  <a:pt x="579" y="263"/>
                  <a:pt x="628" y="193"/>
                </a:cubicBezTo>
                <a:cubicBezTo>
                  <a:pt x="677" y="123"/>
                  <a:pt x="726" y="88"/>
                  <a:pt x="768" y="57"/>
                </a:cubicBezTo>
                <a:cubicBezTo>
                  <a:pt x="810" y="26"/>
                  <a:pt x="853" y="18"/>
                  <a:pt x="880" y="9"/>
                </a:cubicBezTo>
                <a:cubicBezTo>
                  <a:pt x="907" y="0"/>
                  <a:pt x="917" y="2"/>
                  <a:pt x="928" y="5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229" name="Freeform 125"/>
          <p:cNvSpPr>
            <a:spLocks/>
          </p:cNvSpPr>
          <p:nvPr/>
        </p:nvSpPr>
        <p:spPr bwMode="auto">
          <a:xfrm>
            <a:off x="6248400" y="901700"/>
            <a:ext cx="1498600" cy="3238500"/>
          </a:xfrm>
          <a:custGeom>
            <a:avLst/>
            <a:gdLst>
              <a:gd name="T0" fmla="*/ 2147483647 w 944"/>
              <a:gd name="T1" fmla="*/ 2147483647 h 2040"/>
              <a:gd name="T2" fmla="*/ 2147483647 w 944"/>
              <a:gd name="T3" fmla="*/ 2147483647 h 2040"/>
              <a:gd name="T4" fmla="*/ 2147483647 w 944"/>
              <a:gd name="T5" fmla="*/ 2147483647 h 2040"/>
              <a:gd name="T6" fmla="*/ 2147483647 w 944"/>
              <a:gd name="T7" fmla="*/ 2147483647 h 2040"/>
              <a:gd name="T8" fmla="*/ 2147483647 w 944"/>
              <a:gd name="T9" fmla="*/ 2147483647 h 2040"/>
              <a:gd name="T10" fmla="*/ 0 w 944"/>
              <a:gd name="T11" fmla="*/ 0 h 20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44"/>
              <a:gd name="T19" fmla="*/ 0 h 2040"/>
              <a:gd name="T20" fmla="*/ 944 w 944"/>
              <a:gd name="T21" fmla="*/ 2040 h 20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44" h="2040">
                <a:moveTo>
                  <a:pt x="944" y="2040"/>
                </a:moveTo>
                <a:cubicBezTo>
                  <a:pt x="913" y="1885"/>
                  <a:pt x="883" y="1730"/>
                  <a:pt x="828" y="1532"/>
                </a:cubicBezTo>
                <a:cubicBezTo>
                  <a:pt x="773" y="1334"/>
                  <a:pt x="690" y="1057"/>
                  <a:pt x="612" y="852"/>
                </a:cubicBezTo>
                <a:cubicBezTo>
                  <a:pt x="534" y="647"/>
                  <a:pt x="434" y="435"/>
                  <a:pt x="360" y="304"/>
                </a:cubicBezTo>
                <a:cubicBezTo>
                  <a:pt x="286" y="173"/>
                  <a:pt x="228" y="119"/>
                  <a:pt x="168" y="68"/>
                </a:cubicBezTo>
                <a:cubicBezTo>
                  <a:pt x="108" y="17"/>
                  <a:pt x="54" y="8"/>
                  <a:pt x="0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12" name="Oval 30"/>
          <p:cNvSpPr>
            <a:spLocks noChangeArrowheads="1"/>
          </p:cNvSpPr>
          <p:nvPr/>
        </p:nvSpPr>
        <p:spPr bwMode="auto">
          <a:xfrm>
            <a:off x="6215063" y="876300"/>
            <a:ext cx="63500" cy="66675"/>
          </a:xfrm>
          <a:prstGeom prst="ellipse">
            <a:avLst/>
          </a:pr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8413" name="Rectangle 45"/>
          <p:cNvSpPr>
            <a:spLocks noChangeArrowheads="1"/>
          </p:cNvSpPr>
          <p:nvPr/>
        </p:nvSpPr>
        <p:spPr bwMode="auto">
          <a:xfrm>
            <a:off x="0" y="4191000"/>
            <a:ext cx="1801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 sz="2400" b="1">
                <a:solidFill>
                  <a:srgbClr val="FF3300"/>
                </a:solidFill>
                <a:latin typeface="Times New Roman" pitchFamily="18" charset="0"/>
              </a:rPr>
              <a:t>* </a:t>
            </a:r>
            <a:r>
              <a:rPr lang="en-US" altLang="en-US" sz="2400" b="1" u="sng">
                <a:solidFill>
                  <a:srgbClr val="FF0000"/>
                </a:solidFill>
              </a:rPr>
              <a:t>Nhận xét: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457200" y="4648200"/>
            <a:ext cx="868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/>
              <a:t>Đồ thị của hàm số  là một đường cong đi qua gốc tọa độ và nhận trục 0y làm trục đối xứng. Đường cong đó gọi là một </a:t>
            </a:r>
            <a:r>
              <a:rPr lang="en-US" altLang="en-US" i="1">
                <a:solidFill>
                  <a:srgbClr val="FF0000"/>
                </a:solidFill>
              </a:rPr>
              <a:t>parabol(P)</a:t>
            </a:r>
            <a:r>
              <a:rPr lang="en-US" altLang="en-US" i="1">
                <a:solidFill>
                  <a:schemeClr val="accent2"/>
                </a:solidFill>
              </a:rPr>
              <a:t> </a:t>
            </a:r>
            <a:r>
              <a:rPr lang="en-US" altLang="en-US" i="1"/>
              <a:t>với đỉnh O.</a:t>
            </a:r>
          </a:p>
        </p:txBody>
      </p:sp>
      <p:sp>
        <p:nvSpPr>
          <p:cNvPr id="58415" name="Rectangle 47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8416" name="Rectangle 49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323850" y="5589588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/>
              <a:t>Nếu a &gt; 0 thì đồ thị đó nằm phía </a:t>
            </a:r>
            <a:r>
              <a:rPr lang="en-US" altLang="en-US" i="1" u="sng">
                <a:solidFill>
                  <a:srgbClr val="FF0000"/>
                </a:solidFill>
              </a:rPr>
              <a:t>trên</a:t>
            </a:r>
            <a:r>
              <a:rPr lang="en-US" altLang="en-US" i="1" u="sng"/>
              <a:t> </a:t>
            </a:r>
            <a:r>
              <a:rPr lang="en-US" altLang="en-US" i="1"/>
              <a:t>trục hoành, O là điểm </a:t>
            </a:r>
            <a:r>
              <a:rPr lang="en-US" altLang="en-US" i="1" u="sng">
                <a:solidFill>
                  <a:srgbClr val="FF0000"/>
                </a:solidFill>
              </a:rPr>
              <a:t>thấp nhất</a:t>
            </a:r>
            <a:r>
              <a:rPr lang="en-US" altLang="en-US" i="1"/>
              <a:t> của đồ thị.</a:t>
            </a:r>
          </a:p>
        </p:txBody>
      </p:sp>
      <p:sp>
        <p:nvSpPr>
          <p:cNvPr id="23604" name="Text Box 52"/>
          <p:cNvSpPr txBox="1">
            <a:spLocks noChangeArrowheads="1"/>
          </p:cNvSpPr>
          <p:nvPr/>
        </p:nvSpPr>
        <p:spPr bwMode="auto">
          <a:xfrm>
            <a:off x="250825" y="6021388"/>
            <a:ext cx="8370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/>
              <a:t>Nếu a &lt; 0 thì đồ thị đó nằm phía </a:t>
            </a:r>
            <a:r>
              <a:rPr lang="en-US" altLang="en-US" i="1" u="sng">
                <a:solidFill>
                  <a:srgbClr val="FF0000"/>
                </a:solidFill>
              </a:rPr>
              <a:t>dưới</a:t>
            </a:r>
            <a:r>
              <a:rPr lang="en-US" altLang="en-US" i="1"/>
              <a:t> trục hoành, O là điểm </a:t>
            </a:r>
            <a:r>
              <a:rPr lang="en-US" altLang="en-US" i="1" u="sng">
                <a:solidFill>
                  <a:srgbClr val="FF0000"/>
                </a:solidFill>
              </a:rPr>
              <a:t>cao nhất</a:t>
            </a:r>
            <a:r>
              <a:rPr lang="en-US" altLang="en-US" i="1"/>
              <a:t> của đồ thị.</a:t>
            </a: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3000"/>
                                        <p:tgtEl>
                                          <p:spTgt spid="4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3000"/>
                                        <p:tgtEl>
                                          <p:spTgt spid="4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4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4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21" grpId="0" animBg="1"/>
      <p:bldP spid="47225" grpId="0" animBg="1"/>
      <p:bldP spid="47227" grpId="0" animBg="1"/>
      <p:bldP spid="47229" grpId="0" animBg="1"/>
      <p:bldP spid="23598" grpId="0"/>
      <p:bldP spid="23603" grpId="0"/>
      <p:bldP spid="2360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91" name="Rectangle 11"/>
          <p:cNvSpPr>
            <a:spLocks noChangeArrowheads="1"/>
          </p:cNvSpPr>
          <p:nvPr/>
        </p:nvSpPr>
        <p:spPr bwMode="auto">
          <a:xfrm>
            <a:off x="228600" y="1042988"/>
            <a:ext cx="441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3200">
                <a:solidFill>
                  <a:schemeClr val="tx2"/>
                </a:solidFill>
                <a:latin typeface=".VnTime" pitchFamily="34" charset="0"/>
              </a:rPr>
              <a:t>VD: </a:t>
            </a:r>
          </a:p>
        </p:txBody>
      </p:sp>
      <p:graphicFrame>
        <p:nvGraphicFramePr>
          <p:cNvPr id="24579" name="Group 3"/>
          <p:cNvGraphicFramePr>
            <a:graphicFrameLocks noGrp="1"/>
          </p:cNvGraphicFramePr>
          <p:nvPr>
            <p:ph idx="4294967295"/>
          </p:nvPr>
        </p:nvGraphicFramePr>
        <p:xfrm>
          <a:off x="57150" y="1965325"/>
          <a:ext cx="4781550" cy="1420813"/>
        </p:xfrm>
        <a:graphic>
          <a:graphicData uri="http://schemas.openxmlformats.org/drawingml/2006/table">
            <a:tbl>
              <a:tblPr/>
              <a:tblGrid>
                <a:gridCol w="1216025"/>
                <a:gridCol w="508000"/>
                <a:gridCol w="542925"/>
                <a:gridCol w="550863"/>
                <a:gridCol w="508000"/>
                <a:gridCol w="482600"/>
                <a:gridCol w="498475"/>
                <a:gridCol w="474662"/>
              </a:tblGrid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804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y=2x</a:t>
                      </a:r>
                      <a:r>
                        <a:rPr kumimoji="0" lang="en-US" altLang="en-US" sz="2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HelvetI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37"/>
          <p:cNvGrpSpPr>
            <a:grpSpLocks/>
          </p:cNvGrpSpPr>
          <p:nvPr/>
        </p:nvGrpSpPr>
        <p:grpSpPr bwMode="auto">
          <a:xfrm>
            <a:off x="1535113" y="3392488"/>
            <a:ext cx="3065462" cy="709612"/>
            <a:chOff x="967" y="2387"/>
            <a:chExt cx="1931" cy="447"/>
          </a:xfrm>
        </p:grpSpPr>
        <p:sp>
          <p:nvSpPr>
            <p:cNvPr id="57482" name="Line 61"/>
            <p:cNvSpPr>
              <a:spLocks noChangeShapeType="1"/>
            </p:cNvSpPr>
            <p:nvPr/>
          </p:nvSpPr>
          <p:spPr bwMode="auto">
            <a:xfrm>
              <a:off x="1298" y="2390"/>
              <a:ext cx="0" cy="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lg"/>
              <a:tailEnd type="non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83" name="Line 62"/>
            <p:cNvSpPr>
              <a:spLocks noChangeShapeType="1"/>
            </p:cNvSpPr>
            <p:nvPr/>
          </p:nvSpPr>
          <p:spPr bwMode="auto">
            <a:xfrm flipH="1">
              <a:off x="1297" y="2684"/>
              <a:ext cx="12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7484" name="Group 133"/>
            <p:cNvGrpSpPr>
              <a:grpSpLocks/>
            </p:cNvGrpSpPr>
            <p:nvPr/>
          </p:nvGrpSpPr>
          <p:grpSpPr bwMode="auto">
            <a:xfrm>
              <a:off x="1629" y="2388"/>
              <a:ext cx="641" cy="147"/>
              <a:chOff x="1629" y="2388"/>
              <a:chExt cx="641" cy="158"/>
            </a:xfrm>
          </p:grpSpPr>
          <p:sp>
            <p:nvSpPr>
              <p:cNvPr id="57489" name="Line 52"/>
              <p:cNvSpPr>
                <a:spLocks noChangeShapeType="1"/>
              </p:cNvSpPr>
              <p:nvPr/>
            </p:nvSpPr>
            <p:spPr bwMode="auto">
              <a:xfrm>
                <a:off x="2270" y="2388"/>
                <a:ext cx="0" cy="15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90" name="Line 56"/>
              <p:cNvSpPr>
                <a:spLocks noChangeShapeType="1"/>
              </p:cNvSpPr>
              <p:nvPr/>
            </p:nvSpPr>
            <p:spPr bwMode="auto">
              <a:xfrm>
                <a:off x="1629" y="2388"/>
                <a:ext cx="0" cy="15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stealth" w="med" len="lg"/>
                <a:tailEnd type="none" w="med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91" name="Line 57"/>
              <p:cNvSpPr>
                <a:spLocks noChangeShapeType="1"/>
              </p:cNvSpPr>
              <p:nvPr/>
            </p:nvSpPr>
            <p:spPr bwMode="auto">
              <a:xfrm flipH="1">
                <a:off x="1630" y="2546"/>
                <a:ext cx="6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485" name="Line 60"/>
            <p:cNvSpPr>
              <a:spLocks noChangeShapeType="1"/>
            </p:cNvSpPr>
            <p:nvPr/>
          </p:nvSpPr>
          <p:spPr bwMode="auto">
            <a:xfrm>
              <a:off x="2594" y="2390"/>
              <a:ext cx="0" cy="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86" name="Line 63"/>
            <p:cNvSpPr>
              <a:spLocks noChangeShapeType="1"/>
            </p:cNvSpPr>
            <p:nvPr/>
          </p:nvSpPr>
          <p:spPr bwMode="auto">
            <a:xfrm>
              <a:off x="2898" y="2387"/>
              <a:ext cx="0" cy="4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87" name="Line 64"/>
            <p:cNvSpPr>
              <a:spLocks noChangeShapeType="1"/>
            </p:cNvSpPr>
            <p:nvPr/>
          </p:nvSpPr>
          <p:spPr bwMode="auto">
            <a:xfrm>
              <a:off x="967" y="2387"/>
              <a:ext cx="0" cy="4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lg"/>
              <a:tailEnd type="non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88" name="Line 65"/>
            <p:cNvSpPr>
              <a:spLocks noChangeShapeType="1"/>
            </p:cNvSpPr>
            <p:nvPr/>
          </p:nvSpPr>
          <p:spPr bwMode="auto">
            <a:xfrm flipH="1">
              <a:off x="969" y="2834"/>
              <a:ext cx="19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42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200" b="1" smtClean="0">
                <a:solidFill>
                  <a:srgbClr val="660066"/>
                </a:solidFill>
                <a:latin typeface="Times New Roman" pitchFamily="18" charset="0"/>
              </a:rPr>
              <a:t/>
            </a:r>
            <a:br>
              <a:rPr lang="en-US" altLang="en-US" sz="3200" b="1" smtClean="0">
                <a:solidFill>
                  <a:srgbClr val="660066"/>
                </a:solidFill>
                <a:latin typeface="Times New Roman" pitchFamily="18" charset="0"/>
              </a:rPr>
            </a:br>
            <a:r>
              <a:rPr lang="en-US" altLang="en-US" sz="3200" b="1" smtClean="0">
                <a:latin typeface="Times New Roman" pitchFamily="18" charset="0"/>
              </a:rPr>
              <a:t>4.Cách vẽ đồ thị hàm số </a:t>
            </a:r>
            <a:r>
              <a:rPr lang="en-US" altLang="en-US" sz="3200" b="1" smtClean="0">
                <a:latin typeface=".VnTime" pitchFamily="34" charset="0"/>
              </a:rPr>
              <a:t>y = ax</a:t>
            </a:r>
            <a:r>
              <a:rPr lang="en-US" altLang="en-US" sz="3200" b="1" baseline="30000" smtClean="0">
                <a:latin typeface=".VnTime" pitchFamily="34" charset="0"/>
              </a:rPr>
              <a:t>2</a:t>
            </a:r>
            <a:r>
              <a:rPr lang="en-US" altLang="en-US" sz="3200" b="1" smtClean="0">
                <a:latin typeface=".VnTime" pitchFamily="34" charset="0"/>
              </a:rPr>
              <a:t>  (a </a:t>
            </a:r>
            <a:r>
              <a:rPr lang="en-US" altLang="en-US" sz="3200" b="1" smtClean="0">
                <a:latin typeface="Times New Roman" pitchFamily="18" charset="0"/>
                <a:cs typeface="Times New Roman" pitchFamily="18" charset="0"/>
              </a:rPr>
              <a:t>≠ 0)</a:t>
            </a:r>
            <a:r>
              <a:rPr lang="en-US" altLang="en-US" sz="3200" baseline="30000" smtClean="0">
                <a:solidFill>
                  <a:srgbClr val="660066"/>
                </a:solidFill>
                <a:latin typeface=".VnTime" pitchFamily="34" charset="0"/>
              </a:rPr>
              <a:t> </a:t>
            </a:r>
            <a:r>
              <a:rPr lang="en-US" altLang="en-US" sz="3200" smtClean="0">
                <a:latin typeface=".VnTime" pitchFamily="34" charset="0"/>
              </a:rPr>
              <a:t> </a:t>
            </a:r>
            <a:br>
              <a:rPr lang="en-US" altLang="en-US" sz="3200" smtClean="0">
                <a:latin typeface=".VnTime" pitchFamily="34" charset="0"/>
              </a:rPr>
            </a:br>
            <a:r>
              <a:rPr lang="en-US" altLang="en-US" sz="3200" smtClean="0">
                <a:solidFill>
                  <a:srgbClr val="FF0000"/>
                </a:solidFill>
                <a:latin typeface=".VnTime" pitchFamily="34" charset="0"/>
              </a:rPr>
              <a:t>*</a:t>
            </a:r>
            <a:r>
              <a:rPr lang="en-US" altLang="en-US" sz="3200" smtClean="0">
                <a:solidFill>
                  <a:srgbClr val="FF0000"/>
                </a:solidFill>
                <a:latin typeface="Times New Roman" pitchFamily="18" charset="0"/>
              </a:rPr>
              <a:t>Bước 1</a:t>
            </a:r>
            <a:r>
              <a:rPr lang="en-US" altLang="en-US" sz="3200" smtClean="0">
                <a:solidFill>
                  <a:srgbClr val="3366FF"/>
                </a:solidFill>
                <a:latin typeface="Times New Roman" pitchFamily="18" charset="0"/>
              </a:rPr>
              <a:t>:</a:t>
            </a:r>
            <a:r>
              <a:rPr lang="en-US" altLang="en-US" sz="3200" smtClean="0">
                <a:latin typeface="Times New Roman" pitchFamily="18" charset="0"/>
              </a:rPr>
              <a:t>  Lập bảng</a:t>
            </a:r>
            <a:endParaRPr lang="en-US" altLang="en-US" sz="3200" smtClean="0">
              <a:latin typeface=".VnTime" pitchFamily="34" charset="0"/>
            </a:endParaRPr>
          </a:p>
        </p:txBody>
      </p:sp>
      <p:sp>
        <p:nvSpPr>
          <p:cNvPr id="49345" name="Rectangle 193"/>
          <p:cNvSpPr>
            <a:spLocks noChangeArrowheads="1"/>
          </p:cNvSpPr>
          <p:nvPr/>
        </p:nvSpPr>
        <p:spPr bwMode="auto">
          <a:xfrm>
            <a:off x="158750" y="4357688"/>
            <a:ext cx="5156200" cy="134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3200">
                <a:solidFill>
                  <a:schemeClr val="tx2"/>
                </a:solidFill>
                <a:latin typeface=".VnTime" pitchFamily="34" charset="0"/>
              </a:rPr>
              <a:t>* </a:t>
            </a:r>
            <a:r>
              <a:rPr lang="en-US" sz="32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B­íc 2:</a:t>
            </a:r>
            <a:r>
              <a:rPr lang="en-US" sz="320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>
                <a:latin typeface=".VnTime" pitchFamily="34" charset="0"/>
              </a:rPr>
              <a:t>BiÓu diÔn c¸c ®iÓm trªn mÆt ph¼ng to¹ ®é.</a:t>
            </a:r>
          </a:p>
        </p:txBody>
      </p:sp>
      <p:sp>
        <p:nvSpPr>
          <p:cNvPr id="49346" name="Rectangle 194"/>
          <p:cNvSpPr>
            <a:spLocks noChangeArrowheads="1"/>
          </p:cNvSpPr>
          <p:nvPr/>
        </p:nvSpPr>
        <p:spPr bwMode="auto">
          <a:xfrm>
            <a:off x="222250" y="5588000"/>
            <a:ext cx="42719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3200">
                <a:solidFill>
                  <a:schemeClr val="tx2"/>
                </a:solidFill>
                <a:latin typeface=".VnTime" pitchFamily="34" charset="0"/>
              </a:rPr>
              <a:t>* </a:t>
            </a:r>
            <a:r>
              <a:rPr lang="en-US" sz="32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B­íc 3:</a:t>
            </a:r>
            <a:r>
              <a:rPr lang="en-US" sz="320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3200">
                <a:latin typeface=".VnTime" pitchFamily="34" charset="0"/>
              </a:rPr>
              <a:t>VÏ Parabol</a:t>
            </a:r>
            <a:endParaRPr lang="en-US" sz="4400"/>
          </a:p>
        </p:txBody>
      </p:sp>
      <p:graphicFrame>
        <p:nvGraphicFramePr>
          <p:cNvPr id="24622" name="Object 36"/>
          <p:cNvGraphicFramePr>
            <a:graphicFrameLocks noChangeAspect="1"/>
          </p:cNvGraphicFramePr>
          <p:nvPr/>
        </p:nvGraphicFramePr>
        <p:xfrm>
          <a:off x="2968625" y="2803525"/>
          <a:ext cx="2968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3" name="Equation" r:id="rId3" imgW="126890" imgH="190335" progId="Equation.DSMT4">
                  <p:embed/>
                </p:oleObj>
              </mc:Choice>
              <mc:Fallback>
                <p:oleObj name="Equation" r:id="rId3" imgW="126890" imgH="190335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25" y="2803525"/>
                        <a:ext cx="29686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3352800" y="2743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3886200" y="2743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4625" name="Text Box 49"/>
          <p:cNvSpPr txBox="1">
            <a:spLocks noChangeArrowheads="1"/>
          </p:cNvSpPr>
          <p:nvPr/>
        </p:nvSpPr>
        <p:spPr bwMode="auto">
          <a:xfrm>
            <a:off x="4343400" y="2743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18</a:t>
            </a:r>
          </a:p>
        </p:txBody>
      </p:sp>
      <p:grpSp>
        <p:nvGrpSpPr>
          <p:cNvPr id="4" name="Group 192"/>
          <p:cNvGrpSpPr>
            <a:grpSpLocks/>
          </p:cNvGrpSpPr>
          <p:nvPr/>
        </p:nvGrpSpPr>
        <p:grpSpPr bwMode="auto">
          <a:xfrm>
            <a:off x="5172075" y="1028700"/>
            <a:ext cx="3940175" cy="5778500"/>
            <a:chOff x="3066" y="456"/>
            <a:chExt cx="2482" cy="3640"/>
          </a:xfrm>
        </p:grpSpPr>
        <p:grpSp>
          <p:nvGrpSpPr>
            <p:cNvPr id="57464" name="Group 191"/>
            <p:cNvGrpSpPr>
              <a:grpSpLocks/>
            </p:cNvGrpSpPr>
            <p:nvPr/>
          </p:nvGrpSpPr>
          <p:grpSpPr bwMode="auto">
            <a:xfrm>
              <a:off x="3066" y="456"/>
              <a:ext cx="2375" cy="3640"/>
              <a:chOff x="3066" y="456"/>
              <a:chExt cx="2375" cy="3640"/>
            </a:xfrm>
          </p:grpSpPr>
          <p:sp>
            <p:nvSpPr>
              <p:cNvPr id="57466" name="Rectangle 2" descr="bang3"/>
              <p:cNvSpPr>
                <a:spLocks noChangeArrowheads="1"/>
              </p:cNvSpPr>
              <p:nvPr/>
            </p:nvSpPr>
            <p:spPr bwMode="auto">
              <a:xfrm>
                <a:off x="3212" y="456"/>
                <a:ext cx="2229" cy="3470"/>
              </a:xfrm>
              <a:prstGeom prst="rect">
                <a:avLst/>
              </a:prstGeom>
              <a:blipFill dpi="0" rotWithShape="1">
                <a:blip r:embed="rId5"/>
                <a:srcRect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grpSp>
            <p:nvGrpSpPr>
              <p:cNvPr id="57467" name="Group 189"/>
              <p:cNvGrpSpPr>
                <a:grpSpLocks/>
              </p:cNvGrpSpPr>
              <p:nvPr/>
            </p:nvGrpSpPr>
            <p:grpSpPr bwMode="auto">
              <a:xfrm>
                <a:off x="3066" y="600"/>
                <a:ext cx="2244" cy="3496"/>
                <a:chOff x="3102" y="732"/>
                <a:chExt cx="2244" cy="3496"/>
              </a:xfrm>
            </p:grpSpPr>
            <p:sp>
              <p:nvSpPr>
                <p:cNvPr id="57468" name="Line 3"/>
                <p:cNvSpPr>
                  <a:spLocks noChangeShapeType="1"/>
                </p:cNvSpPr>
                <p:nvPr/>
              </p:nvSpPr>
              <p:spPr bwMode="auto">
                <a:xfrm>
                  <a:off x="4146" y="732"/>
                  <a:ext cx="13" cy="34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stealth" w="med" len="lg"/>
                  <a:tailEnd type="none" w="med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69" name="Line 4"/>
                <p:cNvSpPr>
                  <a:spLocks noChangeShapeType="1"/>
                </p:cNvSpPr>
                <p:nvPr/>
              </p:nvSpPr>
              <p:spPr bwMode="auto">
                <a:xfrm>
                  <a:off x="3102" y="3956"/>
                  <a:ext cx="22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stealth" w="med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0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4192" y="764"/>
                  <a:ext cx="38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US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+mn-cs"/>
                    </a:rPr>
                    <a:t>y</a:t>
                  </a:r>
                </a:p>
              </p:txBody>
            </p:sp>
            <p:sp>
              <p:nvSpPr>
                <p:cNvPr id="2560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979" y="3919"/>
                  <a:ext cx="383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US" sz="16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+mn-cs"/>
                    </a:rPr>
                    <a:t>O</a:t>
                  </a:r>
                </a:p>
              </p:txBody>
            </p:sp>
            <p:sp>
              <p:nvSpPr>
                <p:cNvPr id="2560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205" y="3962"/>
                  <a:ext cx="259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US" sz="16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+mn-cs"/>
                    </a:rPr>
                    <a:t>1</a:t>
                  </a:r>
                </a:p>
              </p:txBody>
            </p:sp>
            <p:sp>
              <p:nvSpPr>
                <p:cNvPr id="2560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354" y="3956"/>
                  <a:ext cx="259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US" sz="16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+mn-cs"/>
                    </a:rPr>
                    <a:t>2</a:t>
                  </a:r>
                </a:p>
              </p:txBody>
            </p:sp>
            <p:sp>
              <p:nvSpPr>
                <p:cNvPr id="2561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490" y="3962"/>
                  <a:ext cx="260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US" sz="16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+mn-cs"/>
                    </a:rPr>
                    <a:t>3</a:t>
                  </a:r>
                </a:p>
              </p:txBody>
            </p:sp>
            <p:sp>
              <p:nvSpPr>
                <p:cNvPr id="2561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601" y="3956"/>
                  <a:ext cx="260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US" sz="16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+mn-cs"/>
                    </a:rPr>
                    <a:t>-3</a:t>
                  </a:r>
                </a:p>
              </p:txBody>
            </p:sp>
            <p:sp>
              <p:nvSpPr>
                <p:cNvPr id="2561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744" y="3956"/>
                  <a:ext cx="260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US" sz="16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+mn-cs"/>
                    </a:rPr>
                    <a:t>-2</a:t>
                  </a:r>
                </a:p>
              </p:txBody>
            </p:sp>
            <p:sp>
              <p:nvSpPr>
                <p:cNvPr id="2561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880" y="3962"/>
                  <a:ext cx="260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US" sz="16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+mn-cs"/>
                    </a:rPr>
                    <a:t>-1</a:t>
                  </a:r>
                </a:p>
              </p:txBody>
            </p:sp>
            <p:sp>
              <p:nvSpPr>
                <p:cNvPr id="25620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928" y="1147"/>
                  <a:ext cx="259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US" sz="16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+mn-cs"/>
                    </a:rPr>
                    <a:t>18</a:t>
                  </a:r>
                </a:p>
              </p:txBody>
            </p:sp>
            <p:sp>
              <p:nvSpPr>
                <p:cNvPr id="2563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999" y="2561"/>
                  <a:ext cx="25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+mn-cs"/>
                    </a:rPr>
                    <a:t>8</a:t>
                  </a:r>
                </a:p>
              </p:txBody>
            </p:sp>
            <p:sp>
              <p:nvSpPr>
                <p:cNvPr id="2563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023" y="3472"/>
                  <a:ext cx="26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+mn-cs"/>
                    </a:rPr>
                    <a:t>2</a:t>
                  </a:r>
                </a:p>
              </p:txBody>
            </p:sp>
            <p:sp>
              <p:nvSpPr>
                <p:cNvPr id="57481" name="Oval 23"/>
                <p:cNvSpPr>
                  <a:spLocks noChangeArrowheads="1"/>
                </p:cNvSpPr>
                <p:nvPr/>
              </p:nvSpPr>
              <p:spPr bwMode="auto">
                <a:xfrm>
                  <a:off x="4140" y="3933"/>
                  <a:ext cx="32" cy="32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en-US" sz="1600"/>
                </a:p>
              </p:txBody>
            </p:sp>
          </p:grpSp>
        </p:grpSp>
        <p:sp>
          <p:nvSpPr>
            <p:cNvPr id="25605" name="Text Box 5"/>
            <p:cNvSpPr txBox="1">
              <a:spLocks noChangeArrowheads="1"/>
            </p:cNvSpPr>
            <p:nvPr/>
          </p:nvSpPr>
          <p:spPr bwMode="auto">
            <a:xfrm>
              <a:off x="5165" y="3779"/>
              <a:ext cx="3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x</a:t>
              </a:r>
            </a:p>
          </p:txBody>
        </p:sp>
      </p:grpSp>
      <p:grpSp>
        <p:nvGrpSpPr>
          <p:cNvPr id="7" name="Group 186"/>
          <p:cNvGrpSpPr>
            <a:grpSpLocks/>
          </p:cNvGrpSpPr>
          <p:nvPr/>
        </p:nvGrpSpPr>
        <p:grpSpPr bwMode="auto">
          <a:xfrm>
            <a:off x="5843588" y="1882775"/>
            <a:ext cx="992187" cy="366713"/>
            <a:chOff x="3525" y="1126"/>
            <a:chExt cx="625" cy="231"/>
          </a:xfrm>
        </p:grpSpPr>
        <p:sp>
          <p:nvSpPr>
            <p:cNvPr id="57461" name="Oval 14"/>
            <p:cNvSpPr>
              <a:spLocks noChangeArrowheads="1"/>
            </p:cNvSpPr>
            <p:nvPr/>
          </p:nvSpPr>
          <p:spPr bwMode="auto">
            <a:xfrm>
              <a:off x="3704" y="1160"/>
              <a:ext cx="45" cy="45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15" name="Text Box 15"/>
            <p:cNvSpPr txBox="1">
              <a:spLocks noChangeArrowheads="1"/>
            </p:cNvSpPr>
            <p:nvPr/>
          </p:nvSpPr>
          <p:spPr bwMode="auto">
            <a:xfrm>
              <a:off x="3525" y="1126"/>
              <a:ext cx="38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A </a:t>
              </a:r>
            </a:p>
          </p:txBody>
        </p:sp>
        <p:sp>
          <p:nvSpPr>
            <p:cNvPr id="57463" name="Line 43"/>
            <p:cNvSpPr>
              <a:spLocks noChangeShapeType="1"/>
            </p:cNvSpPr>
            <p:nvPr/>
          </p:nvSpPr>
          <p:spPr bwMode="auto">
            <a:xfrm>
              <a:off x="3731" y="1183"/>
              <a:ext cx="41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87"/>
          <p:cNvGrpSpPr>
            <a:grpSpLocks/>
          </p:cNvGrpSpPr>
          <p:nvPr/>
        </p:nvGrpSpPr>
        <p:grpSpPr bwMode="auto">
          <a:xfrm>
            <a:off x="6062663" y="4333875"/>
            <a:ext cx="763587" cy="366713"/>
            <a:chOff x="3669" y="2658"/>
            <a:chExt cx="481" cy="231"/>
          </a:xfrm>
        </p:grpSpPr>
        <p:grpSp>
          <p:nvGrpSpPr>
            <p:cNvPr id="57457" name="Group 39"/>
            <p:cNvGrpSpPr>
              <a:grpSpLocks/>
            </p:cNvGrpSpPr>
            <p:nvPr/>
          </p:nvGrpSpPr>
          <p:grpSpPr bwMode="auto">
            <a:xfrm>
              <a:off x="3669" y="2658"/>
              <a:ext cx="383" cy="231"/>
              <a:chOff x="2189" y="2376"/>
              <a:chExt cx="472" cy="284"/>
            </a:xfrm>
          </p:grpSpPr>
          <p:sp>
            <p:nvSpPr>
              <p:cNvPr id="57459" name="Oval 27"/>
              <p:cNvSpPr>
                <a:spLocks noChangeArrowheads="1"/>
              </p:cNvSpPr>
              <p:nvPr/>
            </p:nvSpPr>
            <p:spPr bwMode="auto">
              <a:xfrm>
                <a:off x="2409" y="2414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25637" name="Text Box 37"/>
              <p:cNvSpPr txBox="1">
                <a:spLocks noChangeArrowheads="1"/>
              </p:cNvSpPr>
              <p:nvPr/>
            </p:nvSpPr>
            <p:spPr bwMode="auto">
              <a:xfrm>
                <a:off x="2189" y="2376"/>
                <a:ext cx="472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B </a:t>
                </a:r>
              </a:p>
            </p:txBody>
          </p:sp>
        </p:grpSp>
        <p:sp>
          <p:nvSpPr>
            <p:cNvPr id="57458" name="Line 45"/>
            <p:cNvSpPr>
              <a:spLocks noChangeShapeType="1"/>
            </p:cNvSpPr>
            <p:nvPr/>
          </p:nvSpPr>
          <p:spPr bwMode="auto">
            <a:xfrm>
              <a:off x="3864" y="2713"/>
              <a:ext cx="2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188"/>
          <p:cNvGrpSpPr>
            <a:grpSpLocks/>
          </p:cNvGrpSpPr>
          <p:nvPr/>
        </p:nvGrpSpPr>
        <p:grpSpPr bwMode="auto">
          <a:xfrm>
            <a:off x="6313488" y="5788025"/>
            <a:ext cx="606425" cy="350838"/>
            <a:chOff x="3821" y="3580"/>
            <a:chExt cx="382" cy="221"/>
          </a:xfrm>
        </p:grpSpPr>
        <p:sp>
          <p:nvSpPr>
            <p:cNvPr id="57454" name="Oval 29"/>
            <p:cNvSpPr>
              <a:spLocks noChangeArrowheads="1"/>
            </p:cNvSpPr>
            <p:nvPr/>
          </p:nvSpPr>
          <p:spPr bwMode="auto">
            <a:xfrm>
              <a:off x="3985" y="3618"/>
              <a:ext cx="45" cy="4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39" name="Text Box 39"/>
            <p:cNvSpPr txBox="1">
              <a:spLocks noChangeArrowheads="1"/>
            </p:cNvSpPr>
            <p:nvPr/>
          </p:nvSpPr>
          <p:spPr bwMode="auto">
            <a:xfrm>
              <a:off x="3821" y="3580"/>
              <a:ext cx="38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7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C  </a:t>
              </a:r>
            </a:p>
          </p:txBody>
        </p:sp>
        <p:sp>
          <p:nvSpPr>
            <p:cNvPr id="57456" name="Line 47"/>
            <p:cNvSpPr>
              <a:spLocks noChangeShapeType="1"/>
            </p:cNvSpPr>
            <p:nvPr/>
          </p:nvSpPr>
          <p:spPr bwMode="auto">
            <a:xfrm>
              <a:off x="3994" y="3635"/>
              <a:ext cx="16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190"/>
          <p:cNvGrpSpPr>
            <a:grpSpLocks/>
          </p:cNvGrpSpPr>
          <p:nvPr/>
        </p:nvGrpSpPr>
        <p:grpSpPr bwMode="auto">
          <a:xfrm>
            <a:off x="6804025" y="1890713"/>
            <a:ext cx="1325563" cy="4500562"/>
            <a:chOff x="4094" y="999"/>
            <a:chExt cx="835" cy="2835"/>
          </a:xfrm>
        </p:grpSpPr>
        <p:sp>
          <p:nvSpPr>
            <p:cNvPr id="57437" name="Oval 21"/>
            <p:cNvSpPr>
              <a:spLocks noChangeArrowheads="1"/>
            </p:cNvSpPr>
            <p:nvPr/>
          </p:nvSpPr>
          <p:spPr bwMode="auto">
            <a:xfrm>
              <a:off x="4096" y="1038"/>
              <a:ext cx="26" cy="2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57438" name="Oval 33"/>
            <p:cNvSpPr>
              <a:spLocks noChangeArrowheads="1"/>
            </p:cNvSpPr>
            <p:nvPr/>
          </p:nvSpPr>
          <p:spPr bwMode="auto">
            <a:xfrm>
              <a:off x="4096" y="2585"/>
              <a:ext cx="26" cy="2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57439" name="Oval 35"/>
            <p:cNvSpPr>
              <a:spLocks noChangeArrowheads="1"/>
            </p:cNvSpPr>
            <p:nvPr/>
          </p:nvSpPr>
          <p:spPr bwMode="auto">
            <a:xfrm>
              <a:off x="4105" y="3497"/>
              <a:ext cx="26" cy="2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57440" name="Oval 23"/>
            <p:cNvSpPr>
              <a:spLocks noChangeArrowheads="1"/>
            </p:cNvSpPr>
            <p:nvPr/>
          </p:nvSpPr>
          <p:spPr bwMode="auto">
            <a:xfrm>
              <a:off x="4517" y="1027"/>
              <a:ext cx="45" cy="45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36" name="Text Box 36"/>
            <p:cNvSpPr txBox="1">
              <a:spLocks noChangeArrowheads="1"/>
            </p:cNvSpPr>
            <p:nvPr/>
          </p:nvSpPr>
          <p:spPr bwMode="auto">
            <a:xfrm>
              <a:off x="4546" y="999"/>
              <a:ext cx="38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A' </a:t>
              </a:r>
            </a:p>
          </p:txBody>
        </p:sp>
        <p:sp>
          <p:nvSpPr>
            <p:cNvPr id="57442" name="Oval 28"/>
            <p:cNvSpPr>
              <a:spLocks noChangeArrowheads="1"/>
            </p:cNvSpPr>
            <p:nvPr/>
          </p:nvSpPr>
          <p:spPr bwMode="auto">
            <a:xfrm>
              <a:off x="4371" y="2568"/>
              <a:ext cx="45" cy="45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38" name="Text Box 38"/>
            <p:cNvSpPr txBox="1">
              <a:spLocks noChangeArrowheads="1"/>
            </p:cNvSpPr>
            <p:nvPr/>
          </p:nvSpPr>
          <p:spPr bwMode="auto">
            <a:xfrm>
              <a:off x="4370" y="2488"/>
              <a:ext cx="383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B'</a:t>
              </a: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 </a:t>
              </a:r>
            </a:p>
          </p:txBody>
        </p:sp>
        <p:sp>
          <p:nvSpPr>
            <p:cNvPr id="57444" name="Oval 30"/>
            <p:cNvSpPr>
              <a:spLocks noChangeArrowheads="1"/>
            </p:cNvSpPr>
            <p:nvPr/>
          </p:nvSpPr>
          <p:spPr bwMode="auto">
            <a:xfrm>
              <a:off x="4237" y="3486"/>
              <a:ext cx="45" cy="45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40" name="Text Box 40"/>
            <p:cNvSpPr txBox="1">
              <a:spLocks noChangeArrowheads="1"/>
            </p:cNvSpPr>
            <p:nvPr/>
          </p:nvSpPr>
          <p:spPr bwMode="auto">
            <a:xfrm>
              <a:off x="4219" y="3460"/>
              <a:ext cx="38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7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C' </a:t>
              </a:r>
            </a:p>
          </p:txBody>
        </p:sp>
        <p:sp>
          <p:nvSpPr>
            <p:cNvPr id="57446" name="Line 48"/>
            <p:cNvSpPr>
              <a:spLocks noChangeShapeType="1"/>
            </p:cNvSpPr>
            <p:nvPr/>
          </p:nvSpPr>
          <p:spPr bwMode="auto">
            <a:xfrm>
              <a:off x="4538" y="1044"/>
              <a:ext cx="0" cy="27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47" name="Line 49"/>
            <p:cNvSpPr>
              <a:spLocks noChangeShapeType="1"/>
            </p:cNvSpPr>
            <p:nvPr/>
          </p:nvSpPr>
          <p:spPr bwMode="auto">
            <a:xfrm>
              <a:off x="4104" y="1049"/>
              <a:ext cx="4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48" name="Line 50"/>
            <p:cNvSpPr>
              <a:spLocks noChangeShapeType="1"/>
            </p:cNvSpPr>
            <p:nvPr/>
          </p:nvSpPr>
          <p:spPr bwMode="auto">
            <a:xfrm>
              <a:off x="4393" y="2598"/>
              <a:ext cx="0" cy="12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49" name="Line 51"/>
            <p:cNvSpPr>
              <a:spLocks noChangeShapeType="1"/>
            </p:cNvSpPr>
            <p:nvPr/>
          </p:nvSpPr>
          <p:spPr bwMode="auto">
            <a:xfrm>
              <a:off x="4111" y="2593"/>
              <a:ext cx="28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50" name="Line 52"/>
            <p:cNvSpPr>
              <a:spLocks noChangeShapeType="1"/>
            </p:cNvSpPr>
            <p:nvPr/>
          </p:nvSpPr>
          <p:spPr bwMode="auto">
            <a:xfrm>
              <a:off x="4256" y="3502"/>
              <a:ext cx="0" cy="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51" name="Line 53"/>
            <p:cNvSpPr>
              <a:spLocks noChangeShapeType="1"/>
            </p:cNvSpPr>
            <p:nvPr/>
          </p:nvSpPr>
          <p:spPr bwMode="auto">
            <a:xfrm>
              <a:off x="4114" y="3509"/>
              <a:ext cx="14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52" name="Oval 23"/>
            <p:cNvSpPr>
              <a:spLocks noChangeArrowheads="1"/>
            </p:cNvSpPr>
            <p:nvPr/>
          </p:nvSpPr>
          <p:spPr bwMode="auto">
            <a:xfrm>
              <a:off x="4095" y="2577"/>
              <a:ext cx="32" cy="3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57453" name="Oval 23"/>
            <p:cNvSpPr>
              <a:spLocks noChangeArrowheads="1"/>
            </p:cNvSpPr>
            <p:nvPr/>
          </p:nvSpPr>
          <p:spPr bwMode="auto">
            <a:xfrm>
              <a:off x="4094" y="1025"/>
              <a:ext cx="33" cy="3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54" name="Freeform 35"/>
          <p:cNvSpPr>
            <a:spLocks/>
          </p:cNvSpPr>
          <p:nvPr/>
        </p:nvSpPr>
        <p:spPr bwMode="auto">
          <a:xfrm>
            <a:off x="6142038" y="1579563"/>
            <a:ext cx="1400175" cy="4792662"/>
          </a:xfrm>
          <a:custGeom>
            <a:avLst/>
            <a:gdLst>
              <a:gd name="T0" fmla="*/ 0 w 1568"/>
              <a:gd name="T1" fmla="*/ 2147483647 h 3724"/>
              <a:gd name="T2" fmla="*/ 2147483647 w 1568"/>
              <a:gd name="T3" fmla="*/ 2147483647 h 3724"/>
              <a:gd name="T4" fmla="*/ 2147483647 w 1568"/>
              <a:gd name="T5" fmla="*/ 2147483647 h 3724"/>
              <a:gd name="T6" fmla="*/ 2147483647 w 1568"/>
              <a:gd name="T7" fmla="*/ 2147483647 h 3724"/>
              <a:gd name="T8" fmla="*/ 2147483647 w 1568"/>
              <a:gd name="T9" fmla="*/ 2147483647 h 3724"/>
              <a:gd name="T10" fmla="*/ 2147483647 w 1568"/>
              <a:gd name="T11" fmla="*/ 2147483647 h 3724"/>
              <a:gd name="T12" fmla="*/ 2147483647 w 1568"/>
              <a:gd name="T13" fmla="*/ 2147483647 h 3724"/>
              <a:gd name="T14" fmla="*/ 2147483647 w 1568"/>
              <a:gd name="T15" fmla="*/ 2147483647 h 3724"/>
              <a:gd name="T16" fmla="*/ 2147483647 w 1568"/>
              <a:gd name="T17" fmla="*/ 0 h 37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68"/>
              <a:gd name="T28" fmla="*/ 0 h 3724"/>
              <a:gd name="T29" fmla="*/ 1568 w 1568"/>
              <a:gd name="T30" fmla="*/ 3724 h 37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68" h="3724">
                <a:moveTo>
                  <a:pt x="0" y="21"/>
                </a:moveTo>
                <a:cubicBezTo>
                  <a:pt x="44" y="406"/>
                  <a:pt x="89" y="792"/>
                  <a:pt x="142" y="1192"/>
                </a:cubicBezTo>
                <a:cubicBezTo>
                  <a:pt x="195" y="1592"/>
                  <a:pt x="249" y="2053"/>
                  <a:pt x="316" y="2424"/>
                </a:cubicBezTo>
                <a:cubicBezTo>
                  <a:pt x="383" y="2795"/>
                  <a:pt x="469" y="3199"/>
                  <a:pt x="544" y="3416"/>
                </a:cubicBezTo>
                <a:cubicBezTo>
                  <a:pt x="619" y="3633"/>
                  <a:pt x="688" y="3724"/>
                  <a:pt x="765" y="3724"/>
                </a:cubicBezTo>
                <a:cubicBezTo>
                  <a:pt x="842" y="3724"/>
                  <a:pt x="921" y="3663"/>
                  <a:pt x="1006" y="3416"/>
                </a:cubicBezTo>
                <a:cubicBezTo>
                  <a:pt x="1091" y="3169"/>
                  <a:pt x="1203" y="2620"/>
                  <a:pt x="1274" y="2244"/>
                </a:cubicBezTo>
                <a:cubicBezTo>
                  <a:pt x="1345" y="1868"/>
                  <a:pt x="1385" y="1532"/>
                  <a:pt x="1434" y="1158"/>
                </a:cubicBezTo>
                <a:cubicBezTo>
                  <a:pt x="1483" y="784"/>
                  <a:pt x="1543" y="221"/>
                  <a:pt x="1568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77" name="Text Box 101"/>
          <p:cNvSpPr txBox="1">
            <a:spLocks noChangeArrowheads="1"/>
          </p:cNvSpPr>
          <p:nvPr/>
        </p:nvSpPr>
        <p:spPr bwMode="auto">
          <a:xfrm>
            <a:off x="3352800" y="2743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4678" name="Text Box 102"/>
          <p:cNvSpPr txBox="1">
            <a:spLocks noChangeArrowheads="1"/>
          </p:cNvSpPr>
          <p:nvPr/>
        </p:nvSpPr>
        <p:spPr bwMode="auto">
          <a:xfrm>
            <a:off x="3886200" y="2743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4679" name="Text Box 103"/>
          <p:cNvSpPr txBox="1">
            <a:spLocks noChangeArrowheads="1"/>
          </p:cNvSpPr>
          <p:nvPr/>
        </p:nvSpPr>
        <p:spPr bwMode="auto">
          <a:xfrm>
            <a:off x="4343400" y="2743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18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36994E-6 L -0.10834 -2.36994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4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56647E-6 L -0.225 4.56647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6994E-6 L -0.34166 -2.36994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3" grpId="0"/>
      <p:bldP spid="24623" grpId="1"/>
      <p:bldP spid="24624" grpId="0"/>
      <p:bldP spid="24624" grpId="1"/>
      <p:bldP spid="24625" grpId="0"/>
      <p:bldP spid="24625" grpId="1"/>
      <p:bldP spid="54" grpId="0" animBg="1"/>
      <p:bldP spid="54" grpId="1" animBg="1"/>
      <p:bldP spid="24677" grpId="0"/>
      <p:bldP spid="24678" grpId="0"/>
      <p:bldP spid="2467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Content Placeholder 1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1" algn="ctr" eaLnBrk="1" hangingPunct="1">
              <a:buFont typeface="Arial" charset="0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HƯỚNG DẪN HỌC BÀI</a:t>
            </a:r>
          </a:p>
          <a:p>
            <a:pPr lvl="1" eaLnBrk="1" hangingPunct="1">
              <a:buFont typeface="Arial" charset="0"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charset="0"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1/ Học thuộc tính chất hàm số, đặc điểm, các bước vẽ đồ thị của hàm số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= ax</a:t>
            </a:r>
            <a:r>
              <a:rPr lang="en-US" sz="2400" b="1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a ≠ 0 )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-Làm bài tập: 1,2,4,5,6/  SGK.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2/ Chuẩn bị bài mới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Chuẩn bị bài: Phương trình bậc hai một ẩn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? Cho biết dạng tổng quát của Phương trình bậc hai một ẩn.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? Cách giải Phương trình bậc hai một ẩn.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 Công thức nghiệm và công thức nghiệm thu gọn của pt bậc hai một ẩn.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2" name="Picture 4" descr="Tour-de-Pise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105400" y="609600"/>
            <a:ext cx="3581400" cy="5943600"/>
          </a:xfrm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638800" y="698500"/>
            <a:ext cx="685800" cy="381000"/>
            <a:chOff x="3600" y="1296"/>
            <a:chExt cx="432" cy="240"/>
          </a:xfrm>
        </p:grpSpPr>
        <p:sp>
          <p:nvSpPr>
            <p:cNvPr id="15416" name="Oval 6"/>
            <p:cNvSpPr>
              <a:spLocks noChangeArrowheads="1"/>
            </p:cNvSpPr>
            <p:nvPr/>
          </p:nvSpPr>
          <p:spPr bwMode="auto">
            <a:xfrm flipH="1">
              <a:off x="3888" y="1344"/>
              <a:ext cx="144" cy="144"/>
            </a:xfrm>
            <a:prstGeom prst="ellipse">
              <a:avLst/>
            </a:prstGeom>
            <a:solidFill>
              <a:srgbClr val="33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7" name="Oval 7"/>
            <p:cNvSpPr>
              <a:spLocks noChangeArrowheads="1"/>
            </p:cNvSpPr>
            <p:nvPr/>
          </p:nvSpPr>
          <p:spPr bwMode="auto">
            <a:xfrm flipH="1">
              <a:off x="3600" y="1296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63496" name="Picture 8" descr="3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4600" y="609600"/>
            <a:ext cx="13477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Tiết 45</a:t>
            </a:r>
            <a:r>
              <a:rPr lang="en-US" sz="2800">
                <a:solidFill>
                  <a:srgbClr val="FF3300"/>
                </a:solidFill>
              </a:rPr>
              <a:t>:  </a:t>
            </a:r>
            <a:r>
              <a:rPr lang="en-US" sz="2800" b="1">
                <a:solidFill>
                  <a:srgbClr val="FF3300"/>
                </a:solidFill>
              </a:rPr>
              <a:t> Hàm số- Đồ thị hàm số y = ax</a:t>
            </a:r>
            <a:r>
              <a:rPr lang="en-US" sz="2800" b="1" baseline="30000">
                <a:solidFill>
                  <a:srgbClr val="FF3300"/>
                </a:solidFill>
              </a:rPr>
              <a:t>2</a:t>
            </a:r>
            <a:r>
              <a:rPr lang="en-US" sz="2800" b="1">
                <a:solidFill>
                  <a:srgbClr val="FF3300"/>
                </a:solidFill>
              </a:rPr>
              <a:t> (a </a:t>
            </a:r>
            <a:r>
              <a:rPr lang="en-US" sz="2800">
                <a:solidFill>
                  <a:srgbClr val="FF3300"/>
                </a:solidFill>
              </a:rPr>
              <a:t>≠</a:t>
            </a:r>
            <a:r>
              <a:rPr lang="en-US" sz="2800" b="1">
                <a:solidFill>
                  <a:srgbClr val="FF3300"/>
                </a:solidFill>
              </a:rPr>
              <a:t> 0)</a:t>
            </a:r>
            <a:endParaRPr lang="en-US" sz="2800">
              <a:solidFill>
                <a:srgbClr val="FF3300"/>
              </a:solidFill>
            </a:endParaRP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0" y="620713"/>
            <a:ext cx="347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  <a:latin typeface=".VnTime" pitchFamily="34" charset="0"/>
              </a:rPr>
              <a:t>1. </a:t>
            </a:r>
            <a:r>
              <a:rPr lang="en-US" b="1" u="sng">
                <a:solidFill>
                  <a:srgbClr val="0000CC"/>
                </a:solidFill>
                <a:latin typeface=".VnTime" pitchFamily="34" charset="0"/>
              </a:rPr>
              <a:t>VÝ dô më ®Çu</a:t>
            </a:r>
            <a:r>
              <a:rPr lang="en-US" b="1">
                <a:solidFill>
                  <a:srgbClr val="0000CC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0" y="1041400"/>
            <a:ext cx="5029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>
                <a:solidFill>
                  <a:srgbClr val="0000FF"/>
                </a:solidFill>
                <a:latin typeface=".VnTime" pitchFamily="34" charset="0"/>
              </a:rPr>
              <a:t>  </a:t>
            </a:r>
            <a:r>
              <a:rPr lang="en-US" b="1">
                <a:latin typeface=".VnTime" pitchFamily="34" charset="0"/>
              </a:rPr>
              <a:t>T¹i ®Ønh th¸p nghiªng Pi-da, ë I-ta-li-a, Ga-li-lª (</a:t>
            </a:r>
            <a:r>
              <a:rPr lang="en-US" b="1">
                <a:latin typeface="Times New Roman" pitchFamily="18" charset="0"/>
              </a:rPr>
              <a:t>hình</a:t>
            </a:r>
            <a:r>
              <a:rPr lang="en-US" b="1">
                <a:latin typeface=".VnTime" pitchFamily="34" charset="0"/>
              </a:rPr>
              <a:t> bªn) ®· th¶ hai qu¶ cÇu b»ng ch</a:t>
            </a:r>
            <a:r>
              <a:rPr lang="en-US" b="1">
                <a:latin typeface="Times New Roman" pitchFamily="18" charset="0"/>
              </a:rPr>
              <a:t>ì</a:t>
            </a:r>
            <a:r>
              <a:rPr lang="en-US" b="1">
                <a:latin typeface=".VnTime" pitchFamily="34" charset="0"/>
              </a:rPr>
              <a:t> cã träng l­îng kh¸c nhau ®Ó lµm thÝ nghiÖm nghiªn cøu chuyÓn ®éng cña mét vËt r¬i tù do.</a:t>
            </a:r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0" y="3276600"/>
            <a:ext cx="50292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>
                <a:solidFill>
                  <a:srgbClr val="0000FF"/>
                </a:solidFill>
                <a:latin typeface=".VnTime" pitchFamily="34" charset="0"/>
              </a:rPr>
              <a:t>   Qu·ng ®­êng chuyÓn ®éng s cña nã ®­îc biÓu diÔn gÇn ®óng bëi c«ng thøc</a:t>
            </a:r>
            <a:r>
              <a:rPr lang="en-US">
                <a:solidFill>
                  <a:srgbClr val="0000FF"/>
                </a:solidFill>
                <a:latin typeface=".VnTime" pitchFamily="34" charset="0"/>
              </a:rPr>
              <a:t>:</a:t>
            </a:r>
            <a:endParaRPr lang="en-US" sz="2000" b="1" baseline="30000">
              <a:solidFill>
                <a:srgbClr val="FF0000"/>
              </a:solidFill>
              <a:latin typeface=".VnTime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b="1">
                <a:solidFill>
                  <a:srgbClr val="0000FF"/>
                </a:solidFill>
                <a:latin typeface=".VnTime" pitchFamily="34" charset="0"/>
              </a:rPr>
              <a:t>   Trong ®ã t lµ thêi gian tÝnh b»ng gi©y, s tÝnh b»ng mÐt.</a:t>
            </a:r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0" y="2162175"/>
            <a:ext cx="49545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>
                <a:solidFill>
                  <a:srgbClr val="0000FF"/>
                </a:solidFill>
                <a:latin typeface=".VnTime" pitchFamily="34" charset="0"/>
              </a:rPr>
              <a:t>  </a:t>
            </a:r>
            <a:r>
              <a:rPr lang="en-US" b="1">
                <a:latin typeface=".VnTime" pitchFamily="34" charset="0"/>
              </a:rPr>
              <a:t>¤ng kh¼ng ®Þnh r»ng, khi mét vËt r¬i tù do (kh«ng kÓ ®Õn søc c¶n cña kh«ng khÝ), vËn tèc cña nã </a:t>
            </a:r>
            <a:r>
              <a:rPr lang="en-US" b="1">
                <a:latin typeface="Times New Roman" pitchFamily="18" charset="0"/>
              </a:rPr>
              <a:t>tăng</a:t>
            </a:r>
            <a:r>
              <a:rPr lang="en-US">
                <a:latin typeface=".VnTime" pitchFamily="34" charset="0"/>
              </a:rPr>
              <a:t> </a:t>
            </a:r>
            <a:r>
              <a:rPr lang="en-US" b="1">
                <a:latin typeface=".VnTime" pitchFamily="34" charset="0"/>
              </a:rPr>
              <a:t>dÇn vµ kh«ng phô thuéc vµo träng l­îng cña vËt.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 flipH="1">
            <a:off x="6248400" y="457200"/>
            <a:ext cx="609600" cy="609600"/>
            <a:chOff x="1920" y="2448"/>
            <a:chExt cx="1804" cy="1303"/>
          </a:xfrm>
        </p:grpSpPr>
        <p:sp>
          <p:nvSpPr>
            <p:cNvPr id="15372" name="AutoShape 15"/>
            <p:cNvSpPr>
              <a:spLocks noChangeAspect="1" noChangeArrowheads="1" noTextEdit="1"/>
            </p:cNvSpPr>
            <p:nvPr/>
          </p:nvSpPr>
          <p:spPr bwMode="auto">
            <a:xfrm>
              <a:off x="1920" y="2448"/>
              <a:ext cx="1536" cy="1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Freeform 16"/>
            <p:cNvSpPr>
              <a:spLocks/>
            </p:cNvSpPr>
            <p:nvPr/>
          </p:nvSpPr>
          <p:spPr bwMode="auto">
            <a:xfrm>
              <a:off x="2301" y="3064"/>
              <a:ext cx="318" cy="258"/>
            </a:xfrm>
            <a:custGeom>
              <a:avLst/>
              <a:gdLst>
                <a:gd name="T0" fmla="*/ 257 w 318"/>
                <a:gd name="T1" fmla="*/ 0 h 517"/>
                <a:gd name="T2" fmla="*/ 250 w 318"/>
                <a:gd name="T3" fmla="*/ 0 h 517"/>
                <a:gd name="T4" fmla="*/ 232 w 318"/>
                <a:gd name="T5" fmla="*/ 0 h 517"/>
                <a:gd name="T6" fmla="*/ 206 w 318"/>
                <a:gd name="T7" fmla="*/ 1 h 517"/>
                <a:gd name="T8" fmla="*/ 177 w 318"/>
                <a:gd name="T9" fmla="*/ 1 h 517"/>
                <a:gd name="T10" fmla="*/ 147 w 318"/>
                <a:gd name="T11" fmla="*/ 2 h 517"/>
                <a:gd name="T12" fmla="*/ 117 w 318"/>
                <a:gd name="T13" fmla="*/ 3 h 517"/>
                <a:gd name="T14" fmla="*/ 95 w 318"/>
                <a:gd name="T15" fmla="*/ 3 h 517"/>
                <a:gd name="T16" fmla="*/ 82 w 318"/>
                <a:gd name="T17" fmla="*/ 4 h 517"/>
                <a:gd name="T18" fmla="*/ 74 w 318"/>
                <a:gd name="T19" fmla="*/ 4 h 517"/>
                <a:gd name="T20" fmla="*/ 64 w 318"/>
                <a:gd name="T21" fmla="*/ 5 h 517"/>
                <a:gd name="T22" fmla="*/ 55 w 318"/>
                <a:gd name="T23" fmla="*/ 5 h 517"/>
                <a:gd name="T24" fmla="*/ 45 w 318"/>
                <a:gd name="T25" fmla="*/ 6 h 517"/>
                <a:gd name="T26" fmla="*/ 37 w 318"/>
                <a:gd name="T27" fmla="*/ 6 h 517"/>
                <a:gd name="T28" fmla="*/ 29 w 318"/>
                <a:gd name="T29" fmla="*/ 7 h 517"/>
                <a:gd name="T30" fmla="*/ 23 w 318"/>
                <a:gd name="T31" fmla="*/ 7 h 517"/>
                <a:gd name="T32" fmla="*/ 20 w 318"/>
                <a:gd name="T33" fmla="*/ 8 h 517"/>
                <a:gd name="T34" fmla="*/ 7 w 318"/>
                <a:gd name="T35" fmla="*/ 14 h 517"/>
                <a:gd name="T36" fmla="*/ 1 w 318"/>
                <a:gd name="T37" fmla="*/ 22 h 517"/>
                <a:gd name="T38" fmla="*/ 0 w 318"/>
                <a:gd name="T39" fmla="*/ 29 h 517"/>
                <a:gd name="T40" fmla="*/ 0 w 318"/>
                <a:gd name="T41" fmla="*/ 32 h 517"/>
                <a:gd name="T42" fmla="*/ 281 w 318"/>
                <a:gd name="T43" fmla="*/ 15 h 517"/>
                <a:gd name="T44" fmla="*/ 318 w 318"/>
                <a:gd name="T45" fmla="*/ 1 h 517"/>
                <a:gd name="T46" fmla="*/ 257 w 318"/>
                <a:gd name="T47" fmla="*/ 0 h 51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8"/>
                <a:gd name="T73" fmla="*/ 0 h 517"/>
                <a:gd name="T74" fmla="*/ 318 w 318"/>
                <a:gd name="T75" fmla="*/ 517 h 51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8" h="517">
                  <a:moveTo>
                    <a:pt x="257" y="0"/>
                  </a:moveTo>
                  <a:lnTo>
                    <a:pt x="250" y="3"/>
                  </a:lnTo>
                  <a:lnTo>
                    <a:pt x="232" y="10"/>
                  </a:lnTo>
                  <a:lnTo>
                    <a:pt x="206" y="19"/>
                  </a:lnTo>
                  <a:lnTo>
                    <a:pt x="177" y="29"/>
                  </a:lnTo>
                  <a:lnTo>
                    <a:pt x="147" y="41"/>
                  </a:lnTo>
                  <a:lnTo>
                    <a:pt x="117" y="52"/>
                  </a:lnTo>
                  <a:lnTo>
                    <a:pt x="95" y="62"/>
                  </a:lnTo>
                  <a:lnTo>
                    <a:pt x="82" y="68"/>
                  </a:lnTo>
                  <a:lnTo>
                    <a:pt x="74" y="74"/>
                  </a:lnTo>
                  <a:lnTo>
                    <a:pt x="64" y="81"/>
                  </a:lnTo>
                  <a:lnTo>
                    <a:pt x="55" y="90"/>
                  </a:lnTo>
                  <a:lnTo>
                    <a:pt x="45" y="98"/>
                  </a:lnTo>
                  <a:lnTo>
                    <a:pt x="37" y="108"/>
                  </a:lnTo>
                  <a:lnTo>
                    <a:pt x="29" y="117"/>
                  </a:lnTo>
                  <a:lnTo>
                    <a:pt x="23" y="126"/>
                  </a:lnTo>
                  <a:lnTo>
                    <a:pt x="20" y="134"/>
                  </a:lnTo>
                  <a:lnTo>
                    <a:pt x="7" y="227"/>
                  </a:lnTo>
                  <a:lnTo>
                    <a:pt x="1" y="354"/>
                  </a:lnTo>
                  <a:lnTo>
                    <a:pt x="0" y="468"/>
                  </a:lnTo>
                  <a:lnTo>
                    <a:pt x="0" y="517"/>
                  </a:lnTo>
                  <a:lnTo>
                    <a:pt x="281" y="241"/>
                  </a:lnTo>
                  <a:lnTo>
                    <a:pt x="318" y="27"/>
                  </a:lnTo>
                  <a:lnTo>
                    <a:pt x="257" y="0"/>
                  </a:lnTo>
                  <a:close/>
                </a:path>
              </a:pathLst>
            </a:custGeom>
            <a:solidFill>
              <a:srgbClr val="C66B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Freeform 17"/>
            <p:cNvSpPr>
              <a:spLocks/>
            </p:cNvSpPr>
            <p:nvPr/>
          </p:nvSpPr>
          <p:spPr bwMode="auto">
            <a:xfrm>
              <a:off x="2603" y="3088"/>
              <a:ext cx="202" cy="120"/>
            </a:xfrm>
            <a:custGeom>
              <a:avLst/>
              <a:gdLst>
                <a:gd name="T0" fmla="*/ 91 w 202"/>
                <a:gd name="T1" fmla="*/ 0 h 241"/>
                <a:gd name="T2" fmla="*/ 0 w 202"/>
                <a:gd name="T3" fmla="*/ 2 h 241"/>
                <a:gd name="T4" fmla="*/ 102 w 202"/>
                <a:gd name="T5" fmla="*/ 15 h 241"/>
                <a:gd name="T6" fmla="*/ 202 w 202"/>
                <a:gd name="T7" fmla="*/ 7 h 241"/>
                <a:gd name="T8" fmla="*/ 91 w 202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2"/>
                <a:gd name="T16" fmla="*/ 0 h 241"/>
                <a:gd name="T17" fmla="*/ 202 w 202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2" h="241">
                  <a:moveTo>
                    <a:pt x="91" y="0"/>
                  </a:moveTo>
                  <a:lnTo>
                    <a:pt x="0" y="37"/>
                  </a:lnTo>
                  <a:lnTo>
                    <a:pt x="102" y="241"/>
                  </a:lnTo>
                  <a:lnTo>
                    <a:pt x="202" y="116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F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Freeform 18"/>
            <p:cNvSpPr>
              <a:spLocks/>
            </p:cNvSpPr>
            <p:nvPr/>
          </p:nvSpPr>
          <p:spPr bwMode="auto">
            <a:xfrm>
              <a:off x="2925" y="3051"/>
              <a:ext cx="599" cy="585"/>
            </a:xfrm>
            <a:custGeom>
              <a:avLst/>
              <a:gdLst>
                <a:gd name="T0" fmla="*/ 88 w 599"/>
                <a:gd name="T1" fmla="*/ 14 h 1171"/>
                <a:gd name="T2" fmla="*/ 100 w 599"/>
                <a:gd name="T3" fmla="*/ 20 h 1171"/>
                <a:gd name="T4" fmla="*/ 85 w 599"/>
                <a:gd name="T5" fmla="*/ 23 h 1171"/>
                <a:gd name="T6" fmla="*/ 62 w 599"/>
                <a:gd name="T7" fmla="*/ 27 h 1171"/>
                <a:gd name="T8" fmla="*/ 54 w 599"/>
                <a:gd name="T9" fmla="*/ 29 h 1171"/>
                <a:gd name="T10" fmla="*/ 41 w 599"/>
                <a:gd name="T11" fmla="*/ 36 h 1171"/>
                <a:gd name="T12" fmla="*/ 53 w 599"/>
                <a:gd name="T13" fmla="*/ 45 h 1171"/>
                <a:gd name="T14" fmla="*/ 20 w 599"/>
                <a:gd name="T15" fmla="*/ 72 h 1171"/>
                <a:gd name="T16" fmla="*/ 68 w 599"/>
                <a:gd name="T17" fmla="*/ 72 h 1171"/>
                <a:gd name="T18" fmla="*/ 130 w 599"/>
                <a:gd name="T19" fmla="*/ 72 h 1171"/>
                <a:gd name="T20" fmla="*/ 177 w 599"/>
                <a:gd name="T21" fmla="*/ 73 h 1171"/>
                <a:gd name="T22" fmla="*/ 212 w 599"/>
                <a:gd name="T23" fmla="*/ 72 h 1171"/>
                <a:gd name="T24" fmla="*/ 232 w 599"/>
                <a:gd name="T25" fmla="*/ 71 h 1171"/>
                <a:gd name="T26" fmla="*/ 227 w 599"/>
                <a:gd name="T27" fmla="*/ 46 h 1171"/>
                <a:gd name="T28" fmla="*/ 235 w 599"/>
                <a:gd name="T29" fmla="*/ 42 h 1171"/>
                <a:gd name="T30" fmla="*/ 278 w 599"/>
                <a:gd name="T31" fmla="*/ 44 h 1171"/>
                <a:gd name="T32" fmla="*/ 318 w 599"/>
                <a:gd name="T33" fmla="*/ 45 h 1171"/>
                <a:gd name="T34" fmla="*/ 350 w 599"/>
                <a:gd name="T35" fmla="*/ 46 h 1171"/>
                <a:gd name="T36" fmla="*/ 385 w 599"/>
                <a:gd name="T37" fmla="*/ 46 h 1171"/>
                <a:gd name="T38" fmla="*/ 449 w 599"/>
                <a:gd name="T39" fmla="*/ 46 h 1171"/>
                <a:gd name="T40" fmla="*/ 530 w 599"/>
                <a:gd name="T41" fmla="*/ 44 h 1171"/>
                <a:gd name="T42" fmla="*/ 566 w 599"/>
                <a:gd name="T43" fmla="*/ 42 h 1171"/>
                <a:gd name="T44" fmla="*/ 584 w 599"/>
                <a:gd name="T45" fmla="*/ 40 h 1171"/>
                <a:gd name="T46" fmla="*/ 594 w 599"/>
                <a:gd name="T47" fmla="*/ 36 h 1171"/>
                <a:gd name="T48" fmla="*/ 566 w 599"/>
                <a:gd name="T49" fmla="*/ 33 h 1171"/>
                <a:gd name="T50" fmla="*/ 480 w 599"/>
                <a:gd name="T51" fmla="*/ 24 h 1171"/>
                <a:gd name="T52" fmla="*/ 458 w 599"/>
                <a:gd name="T53" fmla="*/ 24 h 1171"/>
                <a:gd name="T54" fmla="*/ 431 w 599"/>
                <a:gd name="T55" fmla="*/ 24 h 1171"/>
                <a:gd name="T56" fmla="*/ 410 w 599"/>
                <a:gd name="T57" fmla="*/ 24 h 1171"/>
                <a:gd name="T58" fmla="*/ 386 w 599"/>
                <a:gd name="T59" fmla="*/ 25 h 1171"/>
                <a:gd name="T60" fmla="*/ 377 w 599"/>
                <a:gd name="T61" fmla="*/ 25 h 1171"/>
                <a:gd name="T62" fmla="*/ 338 w 599"/>
                <a:gd name="T63" fmla="*/ 20 h 1171"/>
                <a:gd name="T64" fmla="*/ 296 w 599"/>
                <a:gd name="T65" fmla="*/ 16 h 1171"/>
                <a:gd name="T66" fmla="*/ 272 w 599"/>
                <a:gd name="T67" fmla="*/ 14 h 1171"/>
                <a:gd name="T68" fmla="*/ 251 w 599"/>
                <a:gd name="T69" fmla="*/ 11 h 1171"/>
                <a:gd name="T70" fmla="*/ 222 w 599"/>
                <a:gd name="T71" fmla="*/ 10 h 1171"/>
                <a:gd name="T72" fmla="*/ 197 w 599"/>
                <a:gd name="T73" fmla="*/ 9 h 1171"/>
                <a:gd name="T74" fmla="*/ 187 w 599"/>
                <a:gd name="T75" fmla="*/ 7 h 1171"/>
                <a:gd name="T76" fmla="*/ 167 w 599"/>
                <a:gd name="T77" fmla="*/ 4 h 1171"/>
                <a:gd name="T78" fmla="*/ 141 w 599"/>
                <a:gd name="T79" fmla="*/ 3 h 1171"/>
                <a:gd name="T80" fmla="*/ 111 w 599"/>
                <a:gd name="T81" fmla="*/ 3 h 1171"/>
                <a:gd name="T82" fmla="*/ 91 w 599"/>
                <a:gd name="T83" fmla="*/ 2 h 1171"/>
                <a:gd name="T84" fmla="*/ 75 w 599"/>
                <a:gd name="T85" fmla="*/ 2 h 1171"/>
                <a:gd name="T86" fmla="*/ 68 w 599"/>
                <a:gd name="T87" fmla="*/ 1 h 117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599"/>
                <a:gd name="T133" fmla="*/ 0 h 1171"/>
                <a:gd name="T134" fmla="*/ 599 w 599"/>
                <a:gd name="T135" fmla="*/ 1171 h 117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599" h="1171">
                  <a:moveTo>
                    <a:pt x="0" y="81"/>
                  </a:moveTo>
                  <a:lnTo>
                    <a:pt x="85" y="224"/>
                  </a:lnTo>
                  <a:lnTo>
                    <a:pt x="88" y="238"/>
                  </a:lnTo>
                  <a:lnTo>
                    <a:pt x="93" y="272"/>
                  </a:lnTo>
                  <a:lnTo>
                    <a:pt x="97" y="309"/>
                  </a:lnTo>
                  <a:lnTo>
                    <a:pt x="100" y="331"/>
                  </a:lnTo>
                  <a:lnTo>
                    <a:pt x="97" y="340"/>
                  </a:lnTo>
                  <a:lnTo>
                    <a:pt x="93" y="356"/>
                  </a:lnTo>
                  <a:lnTo>
                    <a:pt x="85" y="376"/>
                  </a:lnTo>
                  <a:lnTo>
                    <a:pt x="77" y="396"/>
                  </a:lnTo>
                  <a:lnTo>
                    <a:pt x="69" y="418"/>
                  </a:lnTo>
                  <a:lnTo>
                    <a:pt x="62" y="436"/>
                  </a:lnTo>
                  <a:lnTo>
                    <a:pt x="57" y="448"/>
                  </a:lnTo>
                  <a:lnTo>
                    <a:pt x="55" y="453"/>
                  </a:lnTo>
                  <a:lnTo>
                    <a:pt x="54" y="471"/>
                  </a:lnTo>
                  <a:lnTo>
                    <a:pt x="49" y="510"/>
                  </a:lnTo>
                  <a:lnTo>
                    <a:pt x="44" y="553"/>
                  </a:lnTo>
                  <a:lnTo>
                    <a:pt x="41" y="576"/>
                  </a:lnTo>
                  <a:lnTo>
                    <a:pt x="42" y="608"/>
                  </a:lnTo>
                  <a:lnTo>
                    <a:pt x="47" y="671"/>
                  </a:lnTo>
                  <a:lnTo>
                    <a:pt x="53" y="732"/>
                  </a:lnTo>
                  <a:lnTo>
                    <a:pt x="55" y="758"/>
                  </a:lnTo>
                  <a:lnTo>
                    <a:pt x="15" y="1157"/>
                  </a:lnTo>
                  <a:lnTo>
                    <a:pt x="20" y="1157"/>
                  </a:lnTo>
                  <a:lnTo>
                    <a:pt x="30" y="1158"/>
                  </a:lnTo>
                  <a:lnTo>
                    <a:pt x="48" y="1159"/>
                  </a:lnTo>
                  <a:lnTo>
                    <a:pt x="68" y="1160"/>
                  </a:lnTo>
                  <a:lnTo>
                    <a:pt x="89" y="1162"/>
                  </a:lnTo>
                  <a:lnTo>
                    <a:pt x="110" y="1164"/>
                  </a:lnTo>
                  <a:lnTo>
                    <a:pt x="130" y="1166"/>
                  </a:lnTo>
                  <a:lnTo>
                    <a:pt x="144" y="1169"/>
                  </a:lnTo>
                  <a:lnTo>
                    <a:pt x="162" y="1171"/>
                  </a:lnTo>
                  <a:lnTo>
                    <a:pt x="177" y="1170"/>
                  </a:lnTo>
                  <a:lnTo>
                    <a:pt x="190" y="1166"/>
                  </a:lnTo>
                  <a:lnTo>
                    <a:pt x="202" y="1162"/>
                  </a:lnTo>
                  <a:lnTo>
                    <a:pt x="212" y="1156"/>
                  </a:lnTo>
                  <a:lnTo>
                    <a:pt x="221" y="1151"/>
                  </a:lnTo>
                  <a:lnTo>
                    <a:pt x="227" y="1147"/>
                  </a:lnTo>
                  <a:lnTo>
                    <a:pt x="232" y="1144"/>
                  </a:lnTo>
                  <a:lnTo>
                    <a:pt x="237" y="1068"/>
                  </a:lnTo>
                  <a:lnTo>
                    <a:pt x="234" y="905"/>
                  </a:lnTo>
                  <a:lnTo>
                    <a:pt x="227" y="741"/>
                  </a:lnTo>
                  <a:lnTo>
                    <a:pt x="223" y="667"/>
                  </a:lnTo>
                  <a:lnTo>
                    <a:pt x="227" y="670"/>
                  </a:lnTo>
                  <a:lnTo>
                    <a:pt x="235" y="676"/>
                  </a:lnTo>
                  <a:lnTo>
                    <a:pt x="246" y="687"/>
                  </a:lnTo>
                  <a:lnTo>
                    <a:pt x="262" y="698"/>
                  </a:lnTo>
                  <a:lnTo>
                    <a:pt x="278" y="711"/>
                  </a:lnTo>
                  <a:lnTo>
                    <a:pt x="293" y="721"/>
                  </a:lnTo>
                  <a:lnTo>
                    <a:pt x="308" y="731"/>
                  </a:lnTo>
                  <a:lnTo>
                    <a:pt x="318" y="735"/>
                  </a:lnTo>
                  <a:lnTo>
                    <a:pt x="328" y="738"/>
                  </a:lnTo>
                  <a:lnTo>
                    <a:pt x="338" y="740"/>
                  </a:lnTo>
                  <a:lnTo>
                    <a:pt x="350" y="743"/>
                  </a:lnTo>
                  <a:lnTo>
                    <a:pt x="362" y="746"/>
                  </a:lnTo>
                  <a:lnTo>
                    <a:pt x="373" y="748"/>
                  </a:lnTo>
                  <a:lnTo>
                    <a:pt x="385" y="750"/>
                  </a:lnTo>
                  <a:lnTo>
                    <a:pt x="398" y="751"/>
                  </a:lnTo>
                  <a:lnTo>
                    <a:pt x="411" y="751"/>
                  </a:lnTo>
                  <a:lnTo>
                    <a:pt x="449" y="748"/>
                  </a:lnTo>
                  <a:lnTo>
                    <a:pt x="480" y="740"/>
                  </a:lnTo>
                  <a:lnTo>
                    <a:pt x="507" y="727"/>
                  </a:lnTo>
                  <a:lnTo>
                    <a:pt x="530" y="714"/>
                  </a:lnTo>
                  <a:lnTo>
                    <a:pt x="547" y="701"/>
                  </a:lnTo>
                  <a:lnTo>
                    <a:pt x="559" y="689"/>
                  </a:lnTo>
                  <a:lnTo>
                    <a:pt x="566" y="681"/>
                  </a:lnTo>
                  <a:lnTo>
                    <a:pt x="568" y="678"/>
                  </a:lnTo>
                  <a:lnTo>
                    <a:pt x="573" y="672"/>
                  </a:lnTo>
                  <a:lnTo>
                    <a:pt x="584" y="655"/>
                  </a:lnTo>
                  <a:lnTo>
                    <a:pt x="594" y="628"/>
                  </a:lnTo>
                  <a:lnTo>
                    <a:pt x="599" y="595"/>
                  </a:lnTo>
                  <a:lnTo>
                    <a:pt x="594" y="577"/>
                  </a:lnTo>
                  <a:lnTo>
                    <a:pt x="583" y="558"/>
                  </a:lnTo>
                  <a:lnTo>
                    <a:pt x="571" y="540"/>
                  </a:lnTo>
                  <a:lnTo>
                    <a:pt x="566" y="534"/>
                  </a:lnTo>
                  <a:lnTo>
                    <a:pt x="486" y="399"/>
                  </a:lnTo>
                  <a:lnTo>
                    <a:pt x="485" y="399"/>
                  </a:lnTo>
                  <a:lnTo>
                    <a:pt x="480" y="398"/>
                  </a:lnTo>
                  <a:lnTo>
                    <a:pt x="474" y="396"/>
                  </a:lnTo>
                  <a:lnTo>
                    <a:pt x="466" y="395"/>
                  </a:lnTo>
                  <a:lnTo>
                    <a:pt x="458" y="394"/>
                  </a:lnTo>
                  <a:lnTo>
                    <a:pt x="449" y="393"/>
                  </a:lnTo>
                  <a:lnTo>
                    <a:pt x="439" y="393"/>
                  </a:lnTo>
                  <a:lnTo>
                    <a:pt x="431" y="393"/>
                  </a:lnTo>
                  <a:lnTo>
                    <a:pt x="425" y="394"/>
                  </a:lnTo>
                  <a:lnTo>
                    <a:pt x="418" y="395"/>
                  </a:lnTo>
                  <a:lnTo>
                    <a:pt x="410" y="398"/>
                  </a:lnTo>
                  <a:lnTo>
                    <a:pt x="402" y="400"/>
                  </a:lnTo>
                  <a:lnTo>
                    <a:pt x="393" y="402"/>
                  </a:lnTo>
                  <a:lnTo>
                    <a:pt x="386" y="404"/>
                  </a:lnTo>
                  <a:lnTo>
                    <a:pt x="382" y="406"/>
                  </a:lnTo>
                  <a:lnTo>
                    <a:pt x="380" y="407"/>
                  </a:lnTo>
                  <a:lnTo>
                    <a:pt x="377" y="401"/>
                  </a:lnTo>
                  <a:lnTo>
                    <a:pt x="368" y="384"/>
                  </a:lnTo>
                  <a:lnTo>
                    <a:pt x="355" y="361"/>
                  </a:lnTo>
                  <a:lnTo>
                    <a:pt x="338" y="333"/>
                  </a:lnTo>
                  <a:lnTo>
                    <a:pt x="323" y="305"/>
                  </a:lnTo>
                  <a:lnTo>
                    <a:pt x="308" y="281"/>
                  </a:lnTo>
                  <a:lnTo>
                    <a:pt x="296" y="262"/>
                  </a:lnTo>
                  <a:lnTo>
                    <a:pt x="289" y="252"/>
                  </a:lnTo>
                  <a:lnTo>
                    <a:pt x="281" y="244"/>
                  </a:lnTo>
                  <a:lnTo>
                    <a:pt x="272" y="234"/>
                  </a:lnTo>
                  <a:lnTo>
                    <a:pt x="264" y="220"/>
                  </a:lnTo>
                  <a:lnTo>
                    <a:pt x="257" y="200"/>
                  </a:lnTo>
                  <a:lnTo>
                    <a:pt x="251" y="189"/>
                  </a:lnTo>
                  <a:lnTo>
                    <a:pt x="243" y="179"/>
                  </a:lnTo>
                  <a:lnTo>
                    <a:pt x="232" y="168"/>
                  </a:lnTo>
                  <a:lnTo>
                    <a:pt x="222" y="160"/>
                  </a:lnTo>
                  <a:lnTo>
                    <a:pt x="211" y="153"/>
                  </a:lnTo>
                  <a:lnTo>
                    <a:pt x="203" y="147"/>
                  </a:lnTo>
                  <a:lnTo>
                    <a:pt x="197" y="144"/>
                  </a:lnTo>
                  <a:lnTo>
                    <a:pt x="195" y="143"/>
                  </a:lnTo>
                  <a:lnTo>
                    <a:pt x="192" y="137"/>
                  </a:lnTo>
                  <a:lnTo>
                    <a:pt x="187" y="122"/>
                  </a:lnTo>
                  <a:lnTo>
                    <a:pt x="180" y="103"/>
                  </a:lnTo>
                  <a:lnTo>
                    <a:pt x="171" y="84"/>
                  </a:lnTo>
                  <a:lnTo>
                    <a:pt x="167" y="76"/>
                  </a:lnTo>
                  <a:lnTo>
                    <a:pt x="158" y="68"/>
                  </a:lnTo>
                  <a:lnTo>
                    <a:pt x="150" y="62"/>
                  </a:lnTo>
                  <a:lnTo>
                    <a:pt x="141" y="58"/>
                  </a:lnTo>
                  <a:lnTo>
                    <a:pt x="130" y="54"/>
                  </a:lnTo>
                  <a:lnTo>
                    <a:pt x="121" y="52"/>
                  </a:lnTo>
                  <a:lnTo>
                    <a:pt x="111" y="49"/>
                  </a:lnTo>
                  <a:lnTo>
                    <a:pt x="104" y="49"/>
                  </a:lnTo>
                  <a:lnTo>
                    <a:pt x="98" y="48"/>
                  </a:lnTo>
                  <a:lnTo>
                    <a:pt x="91" y="46"/>
                  </a:lnTo>
                  <a:lnTo>
                    <a:pt x="85" y="43"/>
                  </a:lnTo>
                  <a:lnTo>
                    <a:pt x="80" y="38"/>
                  </a:lnTo>
                  <a:lnTo>
                    <a:pt x="75" y="33"/>
                  </a:lnTo>
                  <a:lnTo>
                    <a:pt x="71" y="30"/>
                  </a:lnTo>
                  <a:lnTo>
                    <a:pt x="69" y="28"/>
                  </a:lnTo>
                  <a:lnTo>
                    <a:pt x="68" y="26"/>
                  </a:lnTo>
                  <a:lnTo>
                    <a:pt x="20" y="0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AABF6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Freeform 19"/>
            <p:cNvSpPr>
              <a:spLocks/>
            </p:cNvSpPr>
            <p:nvPr/>
          </p:nvSpPr>
          <p:spPr bwMode="auto">
            <a:xfrm>
              <a:off x="2258" y="3088"/>
              <a:ext cx="577" cy="562"/>
            </a:xfrm>
            <a:custGeom>
              <a:avLst/>
              <a:gdLst>
                <a:gd name="T0" fmla="*/ 322 w 577"/>
                <a:gd name="T1" fmla="*/ 1 h 1124"/>
                <a:gd name="T2" fmla="*/ 286 w 577"/>
                <a:gd name="T3" fmla="*/ 1 h 1124"/>
                <a:gd name="T4" fmla="*/ 239 w 577"/>
                <a:gd name="T5" fmla="*/ 1 h 1124"/>
                <a:gd name="T6" fmla="*/ 200 w 577"/>
                <a:gd name="T7" fmla="*/ 3 h 1124"/>
                <a:gd name="T8" fmla="*/ 183 w 577"/>
                <a:gd name="T9" fmla="*/ 3 h 1124"/>
                <a:gd name="T10" fmla="*/ 164 w 577"/>
                <a:gd name="T11" fmla="*/ 4 h 1124"/>
                <a:gd name="T12" fmla="*/ 144 w 577"/>
                <a:gd name="T13" fmla="*/ 5 h 1124"/>
                <a:gd name="T14" fmla="*/ 130 w 577"/>
                <a:gd name="T15" fmla="*/ 7 h 1124"/>
                <a:gd name="T16" fmla="*/ 120 w 577"/>
                <a:gd name="T17" fmla="*/ 9 h 1124"/>
                <a:gd name="T18" fmla="*/ 121 w 577"/>
                <a:gd name="T19" fmla="*/ 11 h 1124"/>
                <a:gd name="T20" fmla="*/ 135 w 577"/>
                <a:gd name="T21" fmla="*/ 12 h 1124"/>
                <a:gd name="T22" fmla="*/ 139 w 577"/>
                <a:gd name="T23" fmla="*/ 13 h 1124"/>
                <a:gd name="T24" fmla="*/ 133 w 577"/>
                <a:gd name="T25" fmla="*/ 14 h 1124"/>
                <a:gd name="T26" fmla="*/ 97 w 577"/>
                <a:gd name="T27" fmla="*/ 19 h 1124"/>
                <a:gd name="T28" fmla="*/ 47 w 577"/>
                <a:gd name="T29" fmla="*/ 25 h 1124"/>
                <a:gd name="T30" fmla="*/ 11 w 577"/>
                <a:gd name="T31" fmla="*/ 31 h 1124"/>
                <a:gd name="T32" fmla="*/ 4 w 577"/>
                <a:gd name="T33" fmla="*/ 33 h 1124"/>
                <a:gd name="T34" fmla="*/ 0 w 577"/>
                <a:gd name="T35" fmla="*/ 36 h 1124"/>
                <a:gd name="T36" fmla="*/ 6 w 577"/>
                <a:gd name="T37" fmla="*/ 38 h 1124"/>
                <a:gd name="T38" fmla="*/ 33 w 577"/>
                <a:gd name="T39" fmla="*/ 41 h 1124"/>
                <a:gd name="T40" fmla="*/ 69 w 577"/>
                <a:gd name="T41" fmla="*/ 45 h 1124"/>
                <a:gd name="T42" fmla="*/ 94 w 577"/>
                <a:gd name="T43" fmla="*/ 47 h 1124"/>
                <a:gd name="T44" fmla="*/ 56 w 577"/>
                <a:gd name="T45" fmla="*/ 68 h 1124"/>
                <a:gd name="T46" fmla="*/ 577 w 577"/>
                <a:gd name="T47" fmla="*/ 50 h 1124"/>
                <a:gd name="T48" fmla="*/ 552 w 577"/>
                <a:gd name="T49" fmla="*/ 35 h 1124"/>
                <a:gd name="T50" fmla="*/ 559 w 577"/>
                <a:gd name="T51" fmla="*/ 27 h 1124"/>
                <a:gd name="T52" fmla="*/ 557 w 577"/>
                <a:gd name="T53" fmla="*/ 25 h 1124"/>
                <a:gd name="T54" fmla="*/ 547 w 577"/>
                <a:gd name="T55" fmla="*/ 23 h 1124"/>
                <a:gd name="T56" fmla="*/ 532 w 577"/>
                <a:gd name="T57" fmla="*/ 21 h 1124"/>
                <a:gd name="T58" fmla="*/ 519 w 577"/>
                <a:gd name="T59" fmla="*/ 19 h 1124"/>
                <a:gd name="T60" fmla="*/ 507 w 577"/>
                <a:gd name="T61" fmla="*/ 18 h 1124"/>
                <a:gd name="T62" fmla="*/ 456 w 577"/>
                <a:gd name="T63" fmla="*/ 12 h 1124"/>
                <a:gd name="T64" fmla="*/ 388 w 577"/>
                <a:gd name="T65" fmla="*/ 5 h 1124"/>
                <a:gd name="T66" fmla="*/ 339 w 577"/>
                <a:gd name="T67" fmla="*/ 1 h 112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77"/>
                <a:gd name="T103" fmla="*/ 0 h 1124"/>
                <a:gd name="T104" fmla="*/ 577 w 577"/>
                <a:gd name="T105" fmla="*/ 1124 h 112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77" h="1124">
                  <a:moveTo>
                    <a:pt x="331" y="0"/>
                  </a:moveTo>
                  <a:lnTo>
                    <a:pt x="322" y="2"/>
                  </a:lnTo>
                  <a:lnTo>
                    <a:pt x="307" y="7"/>
                  </a:lnTo>
                  <a:lnTo>
                    <a:pt x="286" y="14"/>
                  </a:lnTo>
                  <a:lnTo>
                    <a:pt x="262" y="22"/>
                  </a:lnTo>
                  <a:lnTo>
                    <a:pt x="239" y="31"/>
                  </a:lnTo>
                  <a:lnTo>
                    <a:pt x="218" y="40"/>
                  </a:lnTo>
                  <a:lnTo>
                    <a:pt x="200" y="48"/>
                  </a:lnTo>
                  <a:lnTo>
                    <a:pt x="190" y="54"/>
                  </a:lnTo>
                  <a:lnTo>
                    <a:pt x="183" y="60"/>
                  </a:lnTo>
                  <a:lnTo>
                    <a:pt x="173" y="67"/>
                  </a:lnTo>
                  <a:lnTo>
                    <a:pt x="164" y="75"/>
                  </a:lnTo>
                  <a:lnTo>
                    <a:pt x="154" y="84"/>
                  </a:lnTo>
                  <a:lnTo>
                    <a:pt x="144" y="93"/>
                  </a:lnTo>
                  <a:lnTo>
                    <a:pt x="135" y="103"/>
                  </a:lnTo>
                  <a:lnTo>
                    <a:pt x="130" y="114"/>
                  </a:lnTo>
                  <a:lnTo>
                    <a:pt x="125" y="123"/>
                  </a:lnTo>
                  <a:lnTo>
                    <a:pt x="120" y="144"/>
                  </a:lnTo>
                  <a:lnTo>
                    <a:pt x="119" y="167"/>
                  </a:lnTo>
                  <a:lnTo>
                    <a:pt x="121" y="188"/>
                  </a:lnTo>
                  <a:lnTo>
                    <a:pt x="128" y="200"/>
                  </a:lnTo>
                  <a:lnTo>
                    <a:pt x="135" y="207"/>
                  </a:lnTo>
                  <a:lnTo>
                    <a:pt x="139" y="214"/>
                  </a:lnTo>
                  <a:lnTo>
                    <a:pt x="139" y="219"/>
                  </a:lnTo>
                  <a:lnTo>
                    <a:pt x="139" y="220"/>
                  </a:lnTo>
                  <a:lnTo>
                    <a:pt x="133" y="231"/>
                  </a:lnTo>
                  <a:lnTo>
                    <a:pt x="118" y="264"/>
                  </a:lnTo>
                  <a:lnTo>
                    <a:pt x="97" y="309"/>
                  </a:lnTo>
                  <a:lnTo>
                    <a:pt x="72" y="362"/>
                  </a:lnTo>
                  <a:lnTo>
                    <a:pt x="47" y="415"/>
                  </a:lnTo>
                  <a:lnTo>
                    <a:pt x="26" y="462"/>
                  </a:lnTo>
                  <a:lnTo>
                    <a:pt x="11" y="496"/>
                  </a:lnTo>
                  <a:lnTo>
                    <a:pt x="5" y="513"/>
                  </a:lnTo>
                  <a:lnTo>
                    <a:pt x="4" y="528"/>
                  </a:lnTo>
                  <a:lnTo>
                    <a:pt x="2" y="549"/>
                  </a:lnTo>
                  <a:lnTo>
                    <a:pt x="0" y="576"/>
                  </a:lnTo>
                  <a:lnTo>
                    <a:pt x="2" y="604"/>
                  </a:lnTo>
                  <a:lnTo>
                    <a:pt x="6" y="621"/>
                  </a:lnTo>
                  <a:lnTo>
                    <a:pt x="18" y="644"/>
                  </a:lnTo>
                  <a:lnTo>
                    <a:pt x="33" y="670"/>
                  </a:lnTo>
                  <a:lnTo>
                    <a:pt x="51" y="698"/>
                  </a:lnTo>
                  <a:lnTo>
                    <a:pt x="69" y="723"/>
                  </a:lnTo>
                  <a:lnTo>
                    <a:pt x="84" y="745"/>
                  </a:lnTo>
                  <a:lnTo>
                    <a:pt x="94" y="759"/>
                  </a:lnTo>
                  <a:lnTo>
                    <a:pt x="98" y="765"/>
                  </a:lnTo>
                  <a:lnTo>
                    <a:pt x="56" y="1084"/>
                  </a:lnTo>
                  <a:lnTo>
                    <a:pt x="468" y="1124"/>
                  </a:lnTo>
                  <a:lnTo>
                    <a:pt x="577" y="806"/>
                  </a:lnTo>
                  <a:lnTo>
                    <a:pt x="550" y="581"/>
                  </a:lnTo>
                  <a:lnTo>
                    <a:pt x="552" y="555"/>
                  </a:lnTo>
                  <a:lnTo>
                    <a:pt x="555" y="499"/>
                  </a:lnTo>
                  <a:lnTo>
                    <a:pt x="559" y="440"/>
                  </a:lnTo>
                  <a:lnTo>
                    <a:pt x="560" y="409"/>
                  </a:lnTo>
                  <a:lnTo>
                    <a:pt x="557" y="402"/>
                  </a:lnTo>
                  <a:lnTo>
                    <a:pt x="554" y="390"/>
                  </a:lnTo>
                  <a:lnTo>
                    <a:pt x="547" y="375"/>
                  </a:lnTo>
                  <a:lnTo>
                    <a:pt x="539" y="359"/>
                  </a:lnTo>
                  <a:lnTo>
                    <a:pt x="532" y="342"/>
                  </a:lnTo>
                  <a:lnTo>
                    <a:pt x="524" y="326"/>
                  </a:lnTo>
                  <a:lnTo>
                    <a:pt x="519" y="313"/>
                  </a:lnTo>
                  <a:lnTo>
                    <a:pt x="516" y="304"/>
                  </a:lnTo>
                  <a:lnTo>
                    <a:pt x="507" y="287"/>
                  </a:lnTo>
                  <a:lnTo>
                    <a:pt x="486" y="250"/>
                  </a:lnTo>
                  <a:lnTo>
                    <a:pt x="456" y="200"/>
                  </a:lnTo>
                  <a:lnTo>
                    <a:pt x="422" y="146"/>
                  </a:lnTo>
                  <a:lnTo>
                    <a:pt x="388" y="92"/>
                  </a:lnTo>
                  <a:lnTo>
                    <a:pt x="359" y="45"/>
                  </a:lnTo>
                  <a:lnTo>
                    <a:pt x="339" y="12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rgbClr val="AABF6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Freeform 20"/>
            <p:cNvSpPr>
              <a:spLocks/>
            </p:cNvSpPr>
            <p:nvPr/>
          </p:nvSpPr>
          <p:spPr bwMode="auto">
            <a:xfrm>
              <a:off x="2780" y="3086"/>
              <a:ext cx="250" cy="373"/>
            </a:xfrm>
            <a:custGeom>
              <a:avLst/>
              <a:gdLst>
                <a:gd name="T0" fmla="*/ 131 w 250"/>
                <a:gd name="T1" fmla="*/ 1 h 746"/>
                <a:gd name="T2" fmla="*/ 0 w 250"/>
                <a:gd name="T3" fmla="*/ 21 h 746"/>
                <a:gd name="T4" fmla="*/ 1 w 250"/>
                <a:gd name="T5" fmla="*/ 22 h 746"/>
                <a:gd name="T6" fmla="*/ 6 w 250"/>
                <a:gd name="T7" fmla="*/ 22 h 746"/>
                <a:gd name="T8" fmla="*/ 11 w 250"/>
                <a:gd name="T9" fmla="*/ 23 h 746"/>
                <a:gd name="T10" fmla="*/ 18 w 250"/>
                <a:gd name="T11" fmla="*/ 23 h 746"/>
                <a:gd name="T12" fmla="*/ 25 w 250"/>
                <a:gd name="T13" fmla="*/ 24 h 746"/>
                <a:gd name="T14" fmla="*/ 30 w 250"/>
                <a:gd name="T15" fmla="*/ 25 h 746"/>
                <a:gd name="T16" fmla="*/ 34 w 250"/>
                <a:gd name="T17" fmla="*/ 26 h 746"/>
                <a:gd name="T18" fmla="*/ 35 w 250"/>
                <a:gd name="T19" fmla="*/ 27 h 746"/>
                <a:gd name="T20" fmla="*/ 35 w 250"/>
                <a:gd name="T21" fmla="*/ 30 h 746"/>
                <a:gd name="T22" fmla="*/ 34 w 250"/>
                <a:gd name="T23" fmla="*/ 38 h 746"/>
                <a:gd name="T24" fmla="*/ 32 w 250"/>
                <a:gd name="T25" fmla="*/ 44 h 746"/>
                <a:gd name="T26" fmla="*/ 32 w 250"/>
                <a:gd name="T27" fmla="*/ 47 h 746"/>
                <a:gd name="T28" fmla="*/ 203 w 250"/>
                <a:gd name="T29" fmla="*/ 46 h 746"/>
                <a:gd name="T30" fmla="*/ 196 w 250"/>
                <a:gd name="T31" fmla="*/ 33 h 746"/>
                <a:gd name="T32" fmla="*/ 213 w 250"/>
                <a:gd name="T33" fmla="*/ 28 h 746"/>
                <a:gd name="T34" fmla="*/ 209 w 250"/>
                <a:gd name="T35" fmla="*/ 23 h 746"/>
                <a:gd name="T36" fmla="*/ 250 w 250"/>
                <a:gd name="T37" fmla="*/ 13 h 746"/>
                <a:gd name="T38" fmla="*/ 209 w 250"/>
                <a:gd name="T39" fmla="*/ 6 h 746"/>
                <a:gd name="T40" fmla="*/ 151 w 250"/>
                <a:gd name="T41" fmla="*/ 0 h 746"/>
                <a:gd name="T42" fmla="*/ 131 w 250"/>
                <a:gd name="T43" fmla="*/ 1 h 7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50"/>
                <a:gd name="T67" fmla="*/ 0 h 746"/>
                <a:gd name="T68" fmla="*/ 250 w 250"/>
                <a:gd name="T69" fmla="*/ 746 h 74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50" h="746">
                  <a:moveTo>
                    <a:pt x="131" y="14"/>
                  </a:moveTo>
                  <a:lnTo>
                    <a:pt x="0" y="336"/>
                  </a:lnTo>
                  <a:lnTo>
                    <a:pt x="1" y="339"/>
                  </a:lnTo>
                  <a:lnTo>
                    <a:pt x="6" y="349"/>
                  </a:lnTo>
                  <a:lnTo>
                    <a:pt x="11" y="363"/>
                  </a:lnTo>
                  <a:lnTo>
                    <a:pt x="18" y="381"/>
                  </a:lnTo>
                  <a:lnTo>
                    <a:pt x="25" y="398"/>
                  </a:lnTo>
                  <a:lnTo>
                    <a:pt x="30" y="413"/>
                  </a:lnTo>
                  <a:lnTo>
                    <a:pt x="34" y="425"/>
                  </a:lnTo>
                  <a:lnTo>
                    <a:pt x="35" y="432"/>
                  </a:lnTo>
                  <a:lnTo>
                    <a:pt x="35" y="485"/>
                  </a:lnTo>
                  <a:lnTo>
                    <a:pt x="34" y="593"/>
                  </a:lnTo>
                  <a:lnTo>
                    <a:pt x="32" y="699"/>
                  </a:lnTo>
                  <a:lnTo>
                    <a:pt x="32" y="746"/>
                  </a:lnTo>
                  <a:lnTo>
                    <a:pt x="203" y="732"/>
                  </a:lnTo>
                  <a:lnTo>
                    <a:pt x="196" y="513"/>
                  </a:lnTo>
                  <a:lnTo>
                    <a:pt x="213" y="453"/>
                  </a:lnTo>
                  <a:lnTo>
                    <a:pt x="209" y="379"/>
                  </a:lnTo>
                  <a:lnTo>
                    <a:pt x="250" y="218"/>
                  </a:lnTo>
                  <a:lnTo>
                    <a:pt x="209" y="106"/>
                  </a:lnTo>
                  <a:lnTo>
                    <a:pt x="151" y="0"/>
                  </a:lnTo>
                  <a:lnTo>
                    <a:pt x="131" y="14"/>
                  </a:lnTo>
                  <a:close/>
                </a:path>
              </a:pathLst>
            </a:custGeom>
            <a:solidFill>
              <a:srgbClr val="FFFF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Freeform 21"/>
            <p:cNvSpPr>
              <a:spLocks/>
            </p:cNvSpPr>
            <p:nvPr/>
          </p:nvSpPr>
          <p:spPr bwMode="auto">
            <a:xfrm>
              <a:off x="2496" y="2833"/>
              <a:ext cx="638" cy="193"/>
            </a:xfrm>
            <a:custGeom>
              <a:avLst/>
              <a:gdLst>
                <a:gd name="T0" fmla="*/ 506 w 638"/>
                <a:gd name="T1" fmla="*/ 9 h 386"/>
                <a:gd name="T2" fmla="*/ 495 w 638"/>
                <a:gd name="T3" fmla="*/ 7 h 386"/>
                <a:gd name="T4" fmla="*/ 476 w 638"/>
                <a:gd name="T5" fmla="*/ 6 h 386"/>
                <a:gd name="T6" fmla="*/ 455 w 638"/>
                <a:gd name="T7" fmla="*/ 3 h 386"/>
                <a:gd name="T8" fmla="*/ 432 w 638"/>
                <a:gd name="T9" fmla="*/ 3 h 386"/>
                <a:gd name="T10" fmla="*/ 404 w 638"/>
                <a:gd name="T11" fmla="*/ 2 h 386"/>
                <a:gd name="T12" fmla="*/ 370 w 638"/>
                <a:gd name="T13" fmla="*/ 1 h 386"/>
                <a:gd name="T14" fmla="*/ 329 w 638"/>
                <a:gd name="T15" fmla="*/ 1 h 386"/>
                <a:gd name="T16" fmla="*/ 295 w 638"/>
                <a:gd name="T17" fmla="*/ 1 h 386"/>
                <a:gd name="T18" fmla="*/ 269 w 638"/>
                <a:gd name="T19" fmla="*/ 1 h 386"/>
                <a:gd name="T20" fmla="*/ 239 w 638"/>
                <a:gd name="T21" fmla="*/ 1 h 386"/>
                <a:gd name="T22" fmla="*/ 211 w 638"/>
                <a:gd name="T23" fmla="*/ 2 h 386"/>
                <a:gd name="T24" fmla="*/ 185 w 638"/>
                <a:gd name="T25" fmla="*/ 3 h 386"/>
                <a:gd name="T26" fmla="*/ 164 w 638"/>
                <a:gd name="T27" fmla="*/ 3 h 386"/>
                <a:gd name="T28" fmla="*/ 149 w 638"/>
                <a:gd name="T29" fmla="*/ 5 h 386"/>
                <a:gd name="T30" fmla="*/ 137 w 638"/>
                <a:gd name="T31" fmla="*/ 6 h 386"/>
                <a:gd name="T32" fmla="*/ 123 w 638"/>
                <a:gd name="T33" fmla="*/ 7 h 386"/>
                <a:gd name="T34" fmla="*/ 107 w 638"/>
                <a:gd name="T35" fmla="*/ 10 h 386"/>
                <a:gd name="T36" fmla="*/ 96 w 638"/>
                <a:gd name="T37" fmla="*/ 13 h 386"/>
                <a:gd name="T38" fmla="*/ 90 w 638"/>
                <a:gd name="T39" fmla="*/ 15 h 386"/>
                <a:gd name="T40" fmla="*/ 88 w 638"/>
                <a:gd name="T41" fmla="*/ 15 h 386"/>
                <a:gd name="T42" fmla="*/ 71 w 638"/>
                <a:gd name="T43" fmla="*/ 18 h 386"/>
                <a:gd name="T44" fmla="*/ 47 w 638"/>
                <a:gd name="T45" fmla="*/ 20 h 386"/>
                <a:gd name="T46" fmla="*/ 29 w 638"/>
                <a:gd name="T47" fmla="*/ 21 h 386"/>
                <a:gd name="T48" fmla="*/ 13 w 638"/>
                <a:gd name="T49" fmla="*/ 22 h 386"/>
                <a:gd name="T50" fmla="*/ 1 w 638"/>
                <a:gd name="T51" fmla="*/ 23 h 386"/>
                <a:gd name="T52" fmla="*/ 1 w 638"/>
                <a:gd name="T53" fmla="*/ 24 h 386"/>
                <a:gd name="T54" fmla="*/ 14 w 638"/>
                <a:gd name="T55" fmla="*/ 24 h 386"/>
                <a:gd name="T56" fmla="*/ 44 w 638"/>
                <a:gd name="T57" fmla="*/ 24 h 386"/>
                <a:gd name="T58" fmla="*/ 80 w 638"/>
                <a:gd name="T59" fmla="*/ 24 h 386"/>
                <a:gd name="T60" fmla="*/ 114 w 638"/>
                <a:gd name="T61" fmla="*/ 24 h 386"/>
                <a:gd name="T62" fmla="*/ 136 w 638"/>
                <a:gd name="T63" fmla="*/ 23 h 386"/>
                <a:gd name="T64" fmla="*/ 487 w 638"/>
                <a:gd name="T65" fmla="*/ 14 h 386"/>
                <a:gd name="T66" fmla="*/ 497 w 638"/>
                <a:gd name="T67" fmla="*/ 14 h 386"/>
                <a:gd name="T68" fmla="*/ 517 w 638"/>
                <a:gd name="T69" fmla="*/ 14 h 386"/>
                <a:gd name="T70" fmla="*/ 540 w 638"/>
                <a:gd name="T71" fmla="*/ 14 h 386"/>
                <a:gd name="T72" fmla="*/ 556 w 638"/>
                <a:gd name="T73" fmla="*/ 13 h 386"/>
                <a:gd name="T74" fmla="*/ 596 w 638"/>
                <a:gd name="T75" fmla="*/ 12 h 386"/>
                <a:gd name="T76" fmla="*/ 620 w 638"/>
                <a:gd name="T77" fmla="*/ 12 h 386"/>
                <a:gd name="T78" fmla="*/ 632 w 638"/>
                <a:gd name="T79" fmla="*/ 11 h 386"/>
                <a:gd name="T80" fmla="*/ 636 w 638"/>
                <a:gd name="T81" fmla="*/ 11 h 386"/>
                <a:gd name="T82" fmla="*/ 638 w 638"/>
                <a:gd name="T83" fmla="*/ 11 h 386"/>
                <a:gd name="T84" fmla="*/ 633 w 638"/>
                <a:gd name="T85" fmla="*/ 10 h 386"/>
                <a:gd name="T86" fmla="*/ 610 w 638"/>
                <a:gd name="T87" fmla="*/ 10 h 386"/>
                <a:gd name="T88" fmla="*/ 567 w 638"/>
                <a:gd name="T89" fmla="*/ 10 h 386"/>
                <a:gd name="T90" fmla="*/ 526 w 638"/>
                <a:gd name="T91" fmla="*/ 10 h 386"/>
                <a:gd name="T92" fmla="*/ 507 w 638"/>
                <a:gd name="T93" fmla="*/ 9 h 3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38"/>
                <a:gd name="T142" fmla="*/ 0 h 386"/>
                <a:gd name="T143" fmla="*/ 638 w 638"/>
                <a:gd name="T144" fmla="*/ 386 h 3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38" h="386">
                  <a:moveTo>
                    <a:pt x="507" y="144"/>
                  </a:moveTo>
                  <a:lnTo>
                    <a:pt x="506" y="138"/>
                  </a:lnTo>
                  <a:lnTo>
                    <a:pt x="502" y="128"/>
                  </a:lnTo>
                  <a:lnTo>
                    <a:pt x="495" y="114"/>
                  </a:lnTo>
                  <a:lnTo>
                    <a:pt x="486" y="98"/>
                  </a:lnTo>
                  <a:lnTo>
                    <a:pt x="476" y="82"/>
                  </a:lnTo>
                  <a:lnTo>
                    <a:pt x="465" y="66"/>
                  </a:lnTo>
                  <a:lnTo>
                    <a:pt x="455" y="53"/>
                  </a:lnTo>
                  <a:lnTo>
                    <a:pt x="444" y="43"/>
                  </a:lnTo>
                  <a:lnTo>
                    <a:pt x="432" y="35"/>
                  </a:lnTo>
                  <a:lnTo>
                    <a:pt x="419" y="28"/>
                  </a:lnTo>
                  <a:lnTo>
                    <a:pt x="404" y="21"/>
                  </a:lnTo>
                  <a:lnTo>
                    <a:pt x="388" y="14"/>
                  </a:lnTo>
                  <a:lnTo>
                    <a:pt x="370" y="8"/>
                  </a:lnTo>
                  <a:lnTo>
                    <a:pt x="350" y="4"/>
                  </a:lnTo>
                  <a:lnTo>
                    <a:pt x="329" y="1"/>
                  </a:lnTo>
                  <a:lnTo>
                    <a:pt x="305" y="0"/>
                  </a:lnTo>
                  <a:lnTo>
                    <a:pt x="295" y="1"/>
                  </a:lnTo>
                  <a:lnTo>
                    <a:pt x="283" y="2"/>
                  </a:lnTo>
                  <a:lnTo>
                    <a:pt x="269" y="6"/>
                  </a:lnTo>
                  <a:lnTo>
                    <a:pt x="254" y="9"/>
                  </a:lnTo>
                  <a:lnTo>
                    <a:pt x="239" y="14"/>
                  </a:lnTo>
                  <a:lnTo>
                    <a:pt x="224" y="19"/>
                  </a:lnTo>
                  <a:lnTo>
                    <a:pt x="211" y="24"/>
                  </a:lnTo>
                  <a:lnTo>
                    <a:pt x="201" y="30"/>
                  </a:lnTo>
                  <a:lnTo>
                    <a:pt x="185" y="40"/>
                  </a:lnTo>
                  <a:lnTo>
                    <a:pt x="174" y="50"/>
                  </a:lnTo>
                  <a:lnTo>
                    <a:pt x="164" y="59"/>
                  </a:lnTo>
                  <a:lnTo>
                    <a:pt x="156" y="67"/>
                  </a:lnTo>
                  <a:lnTo>
                    <a:pt x="149" y="76"/>
                  </a:lnTo>
                  <a:lnTo>
                    <a:pt x="143" y="83"/>
                  </a:lnTo>
                  <a:lnTo>
                    <a:pt x="137" y="90"/>
                  </a:lnTo>
                  <a:lnTo>
                    <a:pt x="133" y="97"/>
                  </a:lnTo>
                  <a:lnTo>
                    <a:pt x="123" y="113"/>
                  </a:lnTo>
                  <a:lnTo>
                    <a:pt x="115" y="134"/>
                  </a:lnTo>
                  <a:lnTo>
                    <a:pt x="107" y="159"/>
                  </a:lnTo>
                  <a:lnTo>
                    <a:pt x="101" y="186"/>
                  </a:lnTo>
                  <a:lnTo>
                    <a:pt x="96" y="211"/>
                  </a:lnTo>
                  <a:lnTo>
                    <a:pt x="93" y="232"/>
                  </a:lnTo>
                  <a:lnTo>
                    <a:pt x="90" y="246"/>
                  </a:lnTo>
                  <a:lnTo>
                    <a:pt x="89" y="251"/>
                  </a:lnTo>
                  <a:lnTo>
                    <a:pt x="88" y="255"/>
                  </a:lnTo>
                  <a:lnTo>
                    <a:pt x="82" y="264"/>
                  </a:lnTo>
                  <a:lnTo>
                    <a:pt x="71" y="279"/>
                  </a:lnTo>
                  <a:lnTo>
                    <a:pt x="55" y="299"/>
                  </a:lnTo>
                  <a:lnTo>
                    <a:pt x="47" y="307"/>
                  </a:lnTo>
                  <a:lnTo>
                    <a:pt x="39" y="316"/>
                  </a:lnTo>
                  <a:lnTo>
                    <a:pt x="29" y="326"/>
                  </a:lnTo>
                  <a:lnTo>
                    <a:pt x="21" y="336"/>
                  </a:lnTo>
                  <a:lnTo>
                    <a:pt x="13" y="345"/>
                  </a:lnTo>
                  <a:lnTo>
                    <a:pt x="6" y="353"/>
                  </a:lnTo>
                  <a:lnTo>
                    <a:pt x="1" y="359"/>
                  </a:lnTo>
                  <a:lnTo>
                    <a:pt x="0" y="363"/>
                  </a:lnTo>
                  <a:lnTo>
                    <a:pt x="1" y="370"/>
                  </a:lnTo>
                  <a:lnTo>
                    <a:pt x="4" y="377"/>
                  </a:lnTo>
                  <a:lnTo>
                    <a:pt x="14" y="383"/>
                  </a:lnTo>
                  <a:lnTo>
                    <a:pt x="31" y="386"/>
                  </a:lnTo>
                  <a:lnTo>
                    <a:pt x="44" y="386"/>
                  </a:lnTo>
                  <a:lnTo>
                    <a:pt x="61" y="384"/>
                  </a:lnTo>
                  <a:lnTo>
                    <a:pt x="80" y="380"/>
                  </a:lnTo>
                  <a:lnTo>
                    <a:pt x="97" y="376"/>
                  </a:lnTo>
                  <a:lnTo>
                    <a:pt x="114" y="371"/>
                  </a:lnTo>
                  <a:lnTo>
                    <a:pt x="127" y="367"/>
                  </a:lnTo>
                  <a:lnTo>
                    <a:pt x="136" y="364"/>
                  </a:lnTo>
                  <a:lnTo>
                    <a:pt x="140" y="363"/>
                  </a:lnTo>
                  <a:lnTo>
                    <a:pt x="487" y="239"/>
                  </a:lnTo>
                  <a:lnTo>
                    <a:pt x="490" y="238"/>
                  </a:lnTo>
                  <a:lnTo>
                    <a:pt x="497" y="236"/>
                  </a:lnTo>
                  <a:lnTo>
                    <a:pt x="506" y="233"/>
                  </a:lnTo>
                  <a:lnTo>
                    <a:pt x="517" y="231"/>
                  </a:lnTo>
                  <a:lnTo>
                    <a:pt x="529" y="227"/>
                  </a:lnTo>
                  <a:lnTo>
                    <a:pt x="540" y="224"/>
                  </a:lnTo>
                  <a:lnTo>
                    <a:pt x="550" y="221"/>
                  </a:lnTo>
                  <a:lnTo>
                    <a:pt x="556" y="220"/>
                  </a:lnTo>
                  <a:lnTo>
                    <a:pt x="578" y="213"/>
                  </a:lnTo>
                  <a:lnTo>
                    <a:pt x="596" y="205"/>
                  </a:lnTo>
                  <a:lnTo>
                    <a:pt x="610" y="197"/>
                  </a:lnTo>
                  <a:lnTo>
                    <a:pt x="620" y="189"/>
                  </a:lnTo>
                  <a:lnTo>
                    <a:pt x="627" y="182"/>
                  </a:lnTo>
                  <a:lnTo>
                    <a:pt x="632" y="176"/>
                  </a:lnTo>
                  <a:lnTo>
                    <a:pt x="634" y="172"/>
                  </a:lnTo>
                  <a:lnTo>
                    <a:pt x="636" y="171"/>
                  </a:lnTo>
                  <a:lnTo>
                    <a:pt x="637" y="170"/>
                  </a:lnTo>
                  <a:lnTo>
                    <a:pt x="638" y="166"/>
                  </a:lnTo>
                  <a:lnTo>
                    <a:pt x="638" y="163"/>
                  </a:lnTo>
                  <a:lnTo>
                    <a:pt x="633" y="159"/>
                  </a:lnTo>
                  <a:lnTo>
                    <a:pt x="625" y="158"/>
                  </a:lnTo>
                  <a:lnTo>
                    <a:pt x="610" y="156"/>
                  </a:lnTo>
                  <a:lnTo>
                    <a:pt x="590" y="153"/>
                  </a:lnTo>
                  <a:lnTo>
                    <a:pt x="567" y="150"/>
                  </a:lnTo>
                  <a:lnTo>
                    <a:pt x="545" y="148"/>
                  </a:lnTo>
                  <a:lnTo>
                    <a:pt x="526" y="147"/>
                  </a:lnTo>
                  <a:lnTo>
                    <a:pt x="512" y="144"/>
                  </a:lnTo>
                  <a:lnTo>
                    <a:pt x="507" y="144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Freeform 22"/>
            <p:cNvSpPr>
              <a:spLocks/>
            </p:cNvSpPr>
            <p:nvPr/>
          </p:nvSpPr>
          <p:spPr bwMode="auto">
            <a:xfrm>
              <a:off x="2550" y="3011"/>
              <a:ext cx="166" cy="102"/>
            </a:xfrm>
            <a:custGeom>
              <a:avLst/>
              <a:gdLst>
                <a:gd name="T0" fmla="*/ 95 w 166"/>
                <a:gd name="T1" fmla="*/ 0 h 204"/>
                <a:gd name="T2" fmla="*/ 94 w 166"/>
                <a:gd name="T3" fmla="*/ 0 h 204"/>
                <a:gd name="T4" fmla="*/ 89 w 166"/>
                <a:gd name="T5" fmla="*/ 1 h 204"/>
                <a:gd name="T6" fmla="*/ 83 w 166"/>
                <a:gd name="T7" fmla="*/ 1 h 204"/>
                <a:gd name="T8" fmla="*/ 76 w 166"/>
                <a:gd name="T9" fmla="*/ 1 h 204"/>
                <a:gd name="T10" fmla="*/ 68 w 166"/>
                <a:gd name="T11" fmla="*/ 1 h 204"/>
                <a:gd name="T12" fmla="*/ 61 w 166"/>
                <a:gd name="T13" fmla="*/ 1 h 204"/>
                <a:gd name="T14" fmla="*/ 55 w 166"/>
                <a:gd name="T15" fmla="*/ 1 h 204"/>
                <a:gd name="T16" fmla="*/ 52 w 166"/>
                <a:gd name="T17" fmla="*/ 2 h 204"/>
                <a:gd name="T18" fmla="*/ 48 w 166"/>
                <a:gd name="T19" fmla="*/ 2 h 204"/>
                <a:gd name="T20" fmla="*/ 48 w 166"/>
                <a:gd name="T21" fmla="*/ 3 h 204"/>
                <a:gd name="T22" fmla="*/ 48 w 166"/>
                <a:gd name="T23" fmla="*/ 3 h 204"/>
                <a:gd name="T24" fmla="*/ 49 w 166"/>
                <a:gd name="T25" fmla="*/ 3 h 204"/>
                <a:gd name="T26" fmla="*/ 47 w 166"/>
                <a:gd name="T27" fmla="*/ 3 h 204"/>
                <a:gd name="T28" fmla="*/ 42 w 166"/>
                <a:gd name="T29" fmla="*/ 3 h 204"/>
                <a:gd name="T30" fmla="*/ 35 w 166"/>
                <a:gd name="T31" fmla="*/ 3 h 204"/>
                <a:gd name="T32" fmla="*/ 28 w 166"/>
                <a:gd name="T33" fmla="*/ 3 h 204"/>
                <a:gd name="T34" fmla="*/ 20 w 166"/>
                <a:gd name="T35" fmla="*/ 5 h 204"/>
                <a:gd name="T36" fmla="*/ 12 w 166"/>
                <a:gd name="T37" fmla="*/ 5 h 204"/>
                <a:gd name="T38" fmla="*/ 5 w 166"/>
                <a:gd name="T39" fmla="*/ 6 h 204"/>
                <a:gd name="T40" fmla="*/ 1 w 166"/>
                <a:gd name="T41" fmla="*/ 6 h 204"/>
                <a:gd name="T42" fmla="*/ 0 w 166"/>
                <a:gd name="T43" fmla="*/ 6 h 204"/>
                <a:gd name="T44" fmla="*/ 0 w 166"/>
                <a:gd name="T45" fmla="*/ 6 h 204"/>
                <a:gd name="T46" fmla="*/ 2 w 166"/>
                <a:gd name="T47" fmla="*/ 7 h 204"/>
                <a:gd name="T48" fmla="*/ 8 w 166"/>
                <a:gd name="T49" fmla="*/ 9 h 204"/>
                <a:gd name="T50" fmla="*/ 16 w 166"/>
                <a:gd name="T51" fmla="*/ 9 h 204"/>
                <a:gd name="T52" fmla="*/ 24 w 166"/>
                <a:gd name="T53" fmla="*/ 9 h 204"/>
                <a:gd name="T54" fmla="*/ 30 w 166"/>
                <a:gd name="T55" fmla="*/ 10 h 204"/>
                <a:gd name="T56" fmla="*/ 33 w 166"/>
                <a:gd name="T57" fmla="*/ 10 h 204"/>
                <a:gd name="T58" fmla="*/ 32 w 166"/>
                <a:gd name="T59" fmla="*/ 10 h 204"/>
                <a:gd name="T60" fmla="*/ 30 w 166"/>
                <a:gd name="T61" fmla="*/ 10 h 204"/>
                <a:gd name="T62" fmla="*/ 29 w 166"/>
                <a:gd name="T63" fmla="*/ 11 h 204"/>
                <a:gd name="T64" fmla="*/ 33 w 166"/>
                <a:gd name="T65" fmla="*/ 12 h 204"/>
                <a:gd name="T66" fmla="*/ 39 w 166"/>
                <a:gd name="T67" fmla="*/ 12 h 204"/>
                <a:gd name="T68" fmla="*/ 44 w 166"/>
                <a:gd name="T69" fmla="*/ 12 h 204"/>
                <a:gd name="T70" fmla="*/ 52 w 166"/>
                <a:gd name="T71" fmla="*/ 12 h 204"/>
                <a:gd name="T72" fmla="*/ 60 w 166"/>
                <a:gd name="T73" fmla="*/ 12 h 204"/>
                <a:gd name="T74" fmla="*/ 69 w 166"/>
                <a:gd name="T75" fmla="*/ 12 h 204"/>
                <a:gd name="T76" fmla="*/ 75 w 166"/>
                <a:gd name="T77" fmla="*/ 12 h 204"/>
                <a:gd name="T78" fmla="*/ 77 w 166"/>
                <a:gd name="T79" fmla="*/ 12 h 204"/>
                <a:gd name="T80" fmla="*/ 79 w 166"/>
                <a:gd name="T81" fmla="*/ 12 h 204"/>
                <a:gd name="T82" fmla="*/ 81 w 166"/>
                <a:gd name="T83" fmla="*/ 12 h 204"/>
                <a:gd name="T84" fmla="*/ 86 w 166"/>
                <a:gd name="T85" fmla="*/ 13 h 204"/>
                <a:gd name="T86" fmla="*/ 94 w 166"/>
                <a:gd name="T87" fmla="*/ 13 h 204"/>
                <a:gd name="T88" fmla="*/ 103 w 166"/>
                <a:gd name="T89" fmla="*/ 13 h 204"/>
                <a:gd name="T90" fmla="*/ 109 w 166"/>
                <a:gd name="T91" fmla="*/ 13 h 204"/>
                <a:gd name="T92" fmla="*/ 115 w 166"/>
                <a:gd name="T93" fmla="*/ 13 h 204"/>
                <a:gd name="T94" fmla="*/ 122 w 166"/>
                <a:gd name="T95" fmla="*/ 13 h 204"/>
                <a:gd name="T96" fmla="*/ 129 w 166"/>
                <a:gd name="T97" fmla="*/ 12 h 204"/>
                <a:gd name="T98" fmla="*/ 134 w 166"/>
                <a:gd name="T99" fmla="*/ 12 h 204"/>
                <a:gd name="T100" fmla="*/ 138 w 166"/>
                <a:gd name="T101" fmla="*/ 12 h 204"/>
                <a:gd name="T102" fmla="*/ 142 w 166"/>
                <a:gd name="T103" fmla="*/ 12 h 204"/>
                <a:gd name="T104" fmla="*/ 143 w 166"/>
                <a:gd name="T105" fmla="*/ 12 h 204"/>
                <a:gd name="T106" fmla="*/ 166 w 166"/>
                <a:gd name="T107" fmla="*/ 9 h 204"/>
                <a:gd name="T108" fmla="*/ 161 w 166"/>
                <a:gd name="T109" fmla="*/ 3 h 204"/>
                <a:gd name="T110" fmla="*/ 95 w 166"/>
                <a:gd name="T111" fmla="*/ 0 h 20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66"/>
                <a:gd name="T169" fmla="*/ 0 h 204"/>
                <a:gd name="T170" fmla="*/ 166 w 166"/>
                <a:gd name="T171" fmla="*/ 204 h 20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66" h="204">
                  <a:moveTo>
                    <a:pt x="95" y="0"/>
                  </a:moveTo>
                  <a:lnTo>
                    <a:pt x="94" y="0"/>
                  </a:lnTo>
                  <a:lnTo>
                    <a:pt x="89" y="2"/>
                  </a:lnTo>
                  <a:lnTo>
                    <a:pt x="83" y="4"/>
                  </a:lnTo>
                  <a:lnTo>
                    <a:pt x="76" y="6"/>
                  </a:lnTo>
                  <a:lnTo>
                    <a:pt x="68" y="10"/>
                  </a:lnTo>
                  <a:lnTo>
                    <a:pt x="61" y="12"/>
                  </a:lnTo>
                  <a:lnTo>
                    <a:pt x="55" y="15"/>
                  </a:lnTo>
                  <a:lnTo>
                    <a:pt x="52" y="18"/>
                  </a:lnTo>
                  <a:lnTo>
                    <a:pt x="48" y="25"/>
                  </a:lnTo>
                  <a:lnTo>
                    <a:pt x="48" y="34"/>
                  </a:lnTo>
                  <a:lnTo>
                    <a:pt x="48" y="41"/>
                  </a:lnTo>
                  <a:lnTo>
                    <a:pt x="49" y="44"/>
                  </a:lnTo>
                  <a:lnTo>
                    <a:pt x="47" y="45"/>
                  </a:lnTo>
                  <a:lnTo>
                    <a:pt x="42" y="48"/>
                  </a:lnTo>
                  <a:lnTo>
                    <a:pt x="35" y="52"/>
                  </a:lnTo>
                  <a:lnTo>
                    <a:pt x="28" y="58"/>
                  </a:lnTo>
                  <a:lnTo>
                    <a:pt x="20" y="66"/>
                  </a:lnTo>
                  <a:lnTo>
                    <a:pt x="12" y="75"/>
                  </a:lnTo>
                  <a:lnTo>
                    <a:pt x="5" y="85"/>
                  </a:lnTo>
                  <a:lnTo>
                    <a:pt x="1" y="91"/>
                  </a:lnTo>
                  <a:lnTo>
                    <a:pt x="0" y="101"/>
                  </a:lnTo>
                  <a:lnTo>
                    <a:pt x="0" y="111"/>
                  </a:lnTo>
                  <a:lnTo>
                    <a:pt x="2" y="124"/>
                  </a:lnTo>
                  <a:lnTo>
                    <a:pt x="8" y="134"/>
                  </a:lnTo>
                  <a:lnTo>
                    <a:pt x="16" y="142"/>
                  </a:lnTo>
                  <a:lnTo>
                    <a:pt x="24" y="144"/>
                  </a:lnTo>
                  <a:lnTo>
                    <a:pt x="30" y="146"/>
                  </a:lnTo>
                  <a:lnTo>
                    <a:pt x="33" y="146"/>
                  </a:lnTo>
                  <a:lnTo>
                    <a:pt x="32" y="149"/>
                  </a:lnTo>
                  <a:lnTo>
                    <a:pt x="30" y="157"/>
                  </a:lnTo>
                  <a:lnTo>
                    <a:pt x="29" y="168"/>
                  </a:lnTo>
                  <a:lnTo>
                    <a:pt x="33" y="177"/>
                  </a:lnTo>
                  <a:lnTo>
                    <a:pt x="39" y="184"/>
                  </a:lnTo>
                  <a:lnTo>
                    <a:pt x="44" y="188"/>
                  </a:lnTo>
                  <a:lnTo>
                    <a:pt x="52" y="191"/>
                  </a:lnTo>
                  <a:lnTo>
                    <a:pt x="60" y="191"/>
                  </a:lnTo>
                  <a:lnTo>
                    <a:pt x="69" y="188"/>
                  </a:lnTo>
                  <a:lnTo>
                    <a:pt x="75" y="185"/>
                  </a:lnTo>
                  <a:lnTo>
                    <a:pt x="77" y="183"/>
                  </a:lnTo>
                  <a:lnTo>
                    <a:pt x="79" y="181"/>
                  </a:lnTo>
                  <a:lnTo>
                    <a:pt x="81" y="185"/>
                  </a:lnTo>
                  <a:lnTo>
                    <a:pt x="86" y="193"/>
                  </a:lnTo>
                  <a:lnTo>
                    <a:pt x="94" y="201"/>
                  </a:lnTo>
                  <a:lnTo>
                    <a:pt x="103" y="204"/>
                  </a:lnTo>
                  <a:lnTo>
                    <a:pt x="109" y="203"/>
                  </a:lnTo>
                  <a:lnTo>
                    <a:pt x="115" y="201"/>
                  </a:lnTo>
                  <a:lnTo>
                    <a:pt x="122" y="196"/>
                  </a:lnTo>
                  <a:lnTo>
                    <a:pt x="129" y="192"/>
                  </a:lnTo>
                  <a:lnTo>
                    <a:pt x="134" y="187"/>
                  </a:lnTo>
                  <a:lnTo>
                    <a:pt x="138" y="183"/>
                  </a:lnTo>
                  <a:lnTo>
                    <a:pt x="142" y="180"/>
                  </a:lnTo>
                  <a:lnTo>
                    <a:pt x="143" y="179"/>
                  </a:lnTo>
                  <a:lnTo>
                    <a:pt x="166" y="141"/>
                  </a:lnTo>
                  <a:lnTo>
                    <a:pt x="161" y="36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4C4C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Freeform 23"/>
            <p:cNvSpPr>
              <a:spLocks/>
            </p:cNvSpPr>
            <p:nvPr/>
          </p:nvSpPr>
          <p:spPr bwMode="auto">
            <a:xfrm>
              <a:off x="2664" y="3439"/>
              <a:ext cx="468" cy="99"/>
            </a:xfrm>
            <a:custGeom>
              <a:avLst/>
              <a:gdLst>
                <a:gd name="T0" fmla="*/ 0 w 468"/>
                <a:gd name="T1" fmla="*/ 3 h 198"/>
                <a:gd name="T2" fmla="*/ 10 w 468"/>
                <a:gd name="T3" fmla="*/ 3 h 198"/>
                <a:gd name="T4" fmla="*/ 36 w 468"/>
                <a:gd name="T5" fmla="*/ 5 h 198"/>
                <a:gd name="T6" fmla="*/ 62 w 468"/>
                <a:gd name="T7" fmla="*/ 5 h 198"/>
                <a:gd name="T8" fmla="*/ 77 w 468"/>
                <a:gd name="T9" fmla="*/ 6 h 198"/>
                <a:gd name="T10" fmla="*/ 96 w 468"/>
                <a:gd name="T11" fmla="*/ 6 h 198"/>
                <a:gd name="T12" fmla="*/ 110 w 468"/>
                <a:gd name="T13" fmla="*/ 6 h 198"/>
                <a:gd name="T14" fmla="*/ 117 w 468"/>
                <a:gd name="T15" fmla="*/ 6 h 198"/>
                <a:gd name="T16" fmla="*/ 134 w 468"/>
                <a:gd name="T17" fmla="*/ 6 h 198"/>
                <a:gd name="T18" fmla="*/ 151 w 468"/>
                <a:gd name="T19" fmla="*/ 6 h 198"/>
                <a:gd name="T20" fmla="*/ 161 w 468"/>
                <a:gd name="T21" fmla="*/ 6 h 198"/>
                <a:gd name="T22" fmla="*/ 171 w 468"/>
                <a:gd name="T23" fmla="*/ 6 h 198"/>
                <a:gd name="T24" fmla="*/ 185 w 468"/>
                <a:gd name="T25" fmla="*/ 6 h 198"/>
                <a:gd name="T26" fmla="*/ 200 w 468"/>
                <a:gd name="T27" fmla="*/ 9 h 198"/>
                <a:gd name="T28" fmla="*/ 204 w 468"/>
                <a:gd name="T29" fmla="*/ 11 h 198"/>
                <a:gd name="T30" fmla="*/ 213 w 468"/>
                <a:gd name="T31" fmla="*/ 12 h 198"/>
                <a:gd name="T32" fmla="*/ 236 w 468"/>
                <a:gd name="T33" fmla="*/ 12 h 198"/>
                <a:gd name="T34" fmla="*/ 261 w 468"/>
                <a:gd name="T35" fmla="*/ 12 h 198"/>
                <a:gd name="T36" fmla="*/ 296 w 468"/>
                <a:gd name="T37" fmla="*/ 12 h 198"/>
                <a:gd name="T38" fmla="*/ 328 w 468"/>
                <a:gd name="T39" fmla="*/ 12 h 198"/>
                <a:gd name="T40" fmla="*/ 348 w 468"/>
                <a:gd name="T41" fmla="*/ 12 h 198"/>
                <a:gd name="T42" fmla="*/ 358 w 468"/>
                <a:gd name="T43" fmla="*/ 12 h 198"/>
                <a:gd name="T44" fmla="*/ 371 w 468"/>
                <a:gd name="T45" fmla="*/ 12 h 198"/>
                <a:gd name="T46" fmla="*/ 385 w 468"/>
                <a:gd name="T47" fmla="*/ 12 h 198"/>
                <a:gd name="T48" fmla="*/ 401 w 468"/>
                <a:gd name="T49" fmla="*/ 11 h 198"/>
                <a:gd name="T50" fmla="*/ 421 w 468"/>
                <a:gd name="T51" fmla="*/ 10 h 198"/>
                <a:gd name="T52" fmla="*/ 425 w 468"/>
                <a:gd name="T53" fmla="*/ 9 h 198"/>
                <a:gd name="T54" fmla="*/ 425 w 468"/>
                <a:gd name="T55" fmla="*/ 8 h 198"/>
                <a:gd name="T56" fmla="*/ 425 w 468"/>
                <a:gd name="T57" fmla="*/ 7 h 198"/>
                <a:gd name="T58" fmla="*/ 425 w 468"/>
                <a:gd name="T59" fmla="*/ 6 h 198"/>
                <a:gd name="T60" fmla="*/ 425 w 468"/>
                <a:gd name="T61" fmla="*/ 6 h 198"/>
                <a:gd name="T62" fmla="*/ 466 w 468"/>
                <a:gd name="T63" fmla="*/ 3 h 198"/>
                <a:gd name="T64" fmla="*/ 466 w 468"/>
                <a:gd name="T65" fmla="*/ 3 h 198"/>
                <a:gd name="T66" fmla="*/ 453 w 468"/>
                <a:gd name="T67" fmla="*/ 3 h 198"/>
                <a:gd name="T68" fmla="*/ 410 w 468"/>
                <a:gd name="T69" fmla="*/ 3 h 198"/>
                <a:gd name="T70" fmla="*/ 354 w 468"/>
                <a:gd name="T71" fmla="*/ 5 h 198"/>
                <a:gd name="T72" fmla="*/ 311 w 468"/>
                <a:gd name="T73" fmla="*/ 5 h 198"/>
                <a:gd name="T74" fmla="*/ 332 w 468"/>
                <a:gd name="T75" fmla="*/ 2 h 198"/>
                <a:gd name="T76" fmla="*/ 328 w 468"/>
                <a:gd name="T77" fmla="*/ 2 h 198"/>
                <a:gd name="T78" fmla="*/ 317 w 468"/>
                <a:gd name="T79" fmla="*/ 2 h 198"/>
                <a:gd name="T80" fmla="*/ 304 w 468"/>
                <a:gd name="T81" fmla="*/ 2 h 198"/>
                <a:gd name="T82" fmla="*/ 295 w 468"/>
                <a:gd name="T83" fmla="*/ 2 h 198"/>
                <a:gd name="T84" fmla="*/ 281 w 468"/>
                <a:gd name="T85" fmla="*/ 2 h 198"/>
                <a:gd name="T86" fmla="*/ 257 w 468"/>
                <a:gd name="T87" fmla="*/ 3 h 198"/>
                <a:gd name="T88" fmla="*/ 231 w 468"/>
                <a:gd name="T89" fmla="*/ 3 h 198"/>
                <a:gd name="T90" fmla="*/ 213 w 468"/>
                <a:gd name="T91" fmla="*/ 3 h 198"/>
                <a:gd name="T92" fmla="*/ 178 w 468"/>
                <a:gd name="T93" fmla="*/ 3 h 198"/>
                <a:gd name="T94" fmla="*/ 121 w 468"/>
                <a:gd name="T95" fmla="*/ 2 h 198"/>
                <a:gd name="T96" fmla="*/ 67 w 468"/>
                <a:gd name="T97" fmla="*/ 1 h 198"/>
                <a:gd name="T98" fmla="*/ 43 w 468"/>
                <a:gd name="T99" fmla="*/ 0 h 19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68"/>
                <a:gd name="T151" fmla="*/ 0 h 198"/>
                <a:gd name="T152" fmla="*/ 468 w 468"/>
                <a:gd name="T153" fmla="*/ 198 h 19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68" h="198">
                  <a:moveTo>
                    <a:pt x="43" y="0"/>
                  </a:moveTo>
                  <a:lnTo>
                    <a:pt x="0" y="47"/>
                  </a:lnTo>
                  <a:lnTo>
                    <a:pt x="3" y="48"/>
                  </a:lnTo>
                  <a:lnTo>
                    <a:pt x="10" y="53"/>
                  </a:lnTo>
                  <a:lnTo>
                    <a:pt x="22" y="58"/>
                  </a:lnTo>
                  <a:lnTo>
                    <a:pt x="36" y="65"/>
                  </a:lnTo>
                  <a:lnTo>
                    <a:pt x="49" y="72"/>
                  </a:lnTo>
                  <a:lnTo>
                    <a:pt x="62" y="79"/>
                  </a:lnTo>
                  <a:lnTo>
                    <a:pt x="71" y="86"/>
                  </a:lnTo>
                  <a:lnTo>
                    <a:pt x="77" y="91"/>
                  </a:lnTo>
                  <a:lnTo>
                    <a:pt x="86" y="98"/>
                  </a:lnTo>
                  <a:lnTo>
                    <a:pt x="96" y="102"/>
                  </a:lnTo>
                  <a:lnTo>
                    <a:pt x="106" y="105"/>
                  </a:lnTo>
                  <a:lnTo>
                    <a:pt x="110" y="106"/>
                  </a:lnTo>
                  <a:lnTo>
                    <a:pt x="113" y="105"/>
                  </a:lnTo>
                  <a:lnTo>
                    <a:pt x="117" y="103"/>
                  </a:lnTo>
                  <a:lnTo>
                    <a:pt x="126" y="101"/>
                  </a:lnTo>
                  <a:lnTo>
                    <a:pt x="134" y="99"/>
                  </a:lnTo>
                  <a:lnTo>
                    <a:pt x="143" y="95"/>
                  </a:lnTo>
                  <a:lnTo>
                    <a:pt x="151" y="93"/>
                  </a:lnTo>
                  <a:lnTo>
                    <a:pt x="157" y="92"/>
                  </a:lnTo>
                  <a:lnTo>
                    <a:pt x="161" y="92"/>
                  </a:lnTo>
                  <a:lnTo>
                    <a:pt x="166" y="93"/>
                  </a:lnTo>
                  <a:lnTo>
                    <a:pt x="171" y="93"/>
                  </a:lnTo>
                  <a:lnTo>
                    <a:pt x="177" y="95"/>
                  </a:lnTo>
                  <a:lnTo>
                    <a:pt x="185" y="103"/>
                  </a:lnTo>
                  <a:lnTo>
                    <a:pt x="194" y="120"/>
                  </a:lnTo>
                  <a:lnTo>
                    <a:pt x="200" y="140"/>
                  </a:lnTo>
                  <a:lnTo>
                    <a:pt x="203" y="160"/>
                  </a:lnTo>
                  <a:lnTo>
                    <a:pt x="204" y="175"/>
                  </a:lnTo>
                  <a:lnTo>
                    <a:pt x="207" y="183"/>
                  </a:lnTo>
                  <a:lnTo>
                    <a:pt x="213" y="189"/>
                  </a:lnTo>
                  <a:lnTo>
                    <a:pt x="223" y="193"/>
                  </a:lnTo>
                  <a:lnTo>
                    <a:pt x="236" y="197"/>
                  </a:lnTo>
                  <a:lnTo>
                    <a:pt x="247" y="198"/>
                  </a:lnTo>
                  <a:lnTo>
                    <a:pt x="261" y="198"/>
                  </a:lnTo>
                  <a:lnTo>
                    <a:pt x="277" y="197"/>
                  </a:lnTo>
                  <a:lnTo>
                    <a:pt x="296" y="196"/>
                  </a:lnTo>
                  <a:lnTo>
                    <a:pt x="312" y="194"/>
                  </a:lnTo>
                  <a:lnTo>
                    <a:pt x="328" y="193"/>
                  </a:lnTo>
                  <a:lnTo>
                    <a:pt x="341" y="192"/>
                  </a:lnTo>
                  <a:lnTo>
                    <a:pt x="348" y="191"/>
                  </a:lnTo>
                  <a:lnTo>
                    <a:pt x="352" y="191"/>
                  </a:lnTo>
                  <a:lnTo>
                    <a:pt x="358" y="191"/>
                  </a:lnTo>
                  <a:lnTo>
                    <a:pt x="365" y="190"/>
                  </a:lnTo>
                  <a:lnTo>
                    <a:pt x="371" y="190"/>
                  </a:lnTo>
                  <a:lnTo>
                    <a:pt x="378" y="188"/>
                  </a:lnTo>
                  <a:lnTo>
                    <a:pt x="385" y="185"/>
                  </a:lnTo>
                  <a:lnTo>
                    <a:pt x="393" y="181"/>
                  </a:lnTo>
                  <a:lnTo>
                    <a:pt x="401" y="175"/>
                  </a:lnTo>
                  <a:lnTo>
                    <a:pt x="413" y="162"/>
                  </a:lnTo>
                  <a:lnTo>
                    <a:pt x="421" y="153"/>
                  </a:lnTo>
                  <a:lnTo>
                    <a:pt x="424" y="145"/>
                  </a:lnTo>
                  <a:lnTo>
                    <a:pt x="425" y="139"/>
                  </a:lnTo>
                  <a:lnTo>
                    <a:pt x="425" y="133"/>
                  </a:lnTo>
                  <a:lnTo>
                    <a:pt x="425" y="128"/>
                  </a:lnTo>
                  <a:lnTo>
                    <a:pt x="425" y="122"/>
                  </a:lnTo>
                  <a:lnTo>
                    <a:pt x="425" y="116"/>
                  </a:lnTo>
                  <a:lnTo>
                    <a:pt x="425" y="109"/>
                  </a:lnTo>
                  <a:lnTo>
                    <a:pt x="425" y="101"/>
                  </a:lnTo>
                  <a:lnTo>
                    <a:pt x="425" y="94"/>
                  </a:lnTo>
                  <a:lnTo>
                    <a:pt x="425" y="91"/>
                  </a:lnTo>
                  <a:lnTo>
                    <a:pt x="465" y="65"/>
                  </a:lnTo>
                  <a:lnTo>
                    <a:pt x="466" y="63"/>
                  </a:lnTo>
                  <a:lnTo>
                    <a:pt x="468" y="56"/>
                  </a:lnTo>
                  <a:lnTo>
                    <a:pt x="466" y="50"/>
                  </a:lnTo>
                  <a:lnTo>
                    <a:pt x="463" y="48"/>
                  </a:lnTo>
                  <a:lnTo>
                    <a:pt x="453" y="49"/>
                  </a:lnTo>
                  <a:lnTo>
                    <a:pt x="435" y="53"/>
                  </a:lnTo>
                  <a:lnTo>
                    <a:pt x="410" y="57"/>
                  </a:lnTo>
                  <a:lnTo>
                    <a:pt x="381" y="62"/>
                  </a:lnTo>
                  <a:lnTo>
                    <a:pt x="354" y="68"/>
                  </a:lnTo>
                  <a:lnTo>
                    <a:pt x="329" y="72"/>
                  </a:lnTo>
                  <a:lnTo>
                    <a:pt x="311" y="76"/>
                  </a:lnTo>
                  <a:lnTo>
                    <a:pt x="305" y="77"/>
                  </a:lnTo>
                  <a:lnTo>
                    <a:pt x="332" y="22"/>
                  </a:lnTo>
                  <a:lnTo>
                    <a:pt x="331" y="22"/>
                  </a:lnTo>
                  <a:lnTo>
                    <a:pt x="328" y="22"/>
                  </a:lnTo>
                  <a:lnTo>
                    <a:pt x="323" y="22"/>
                  </a:lnTo>
                  <a:lnTo>
                    <a:pt x="317" y="23"/>
                  </a:lnTo>
                  <a:lnTo>
                    <a:pt x="310" y="23"/>
                  </a:lnTo>
                  <a:lnTo>
                    <a:pt x="304" y="24"/>
                  </a:lnTo>
                  <a:lnTo>
                    <a:pt x="298" y="24"/>
                  </a:lnTo>
                  <a:lnTo>
                    <a:pt x="295" y="25"/>
                  </a:lnTo>
                  <a:lnTo>
                    <a:pt x="290" y="26"/>
                  </a:lnTo>
                  <a:lnTo>
                    <a:pt x="281" y="29"/>
                  </a:lnTo>
                  <a:lnTo>
                    <a:pt x="270" y="32"/>
                  </a:lnTo>
                  <a:lnTo>
                    <a:pt x="257" y="37"/>
                  </a:lnTo>
                  <a:lnTo>
                    <a:pt x="244" y="40"/>
                  </a:lnTo>
                  <a:lnTo>
                    <a:pt x="231" y="43"/>
                  </a:lnTo>
                  <a:lnTo>
                    <a:pt x="221" y="46"/>
                  </a:lnTo>
                  <a:lnTo>
                    <a:pt x="213" y="47"/>
                  </a:lnTo>
                  <a:lnTo>
                    <a:pt x="201" y="45"/>
                  </a:lnTo>
                  <a:lnTo>
                    <a:pt x="178" y="40"/>
                  </a:lnTo>
                  <a:lnTo>
                    <a:pt x="151" y="32"/>
                  </a:lnTo>
                  <a:lnTo>
                    <a:pt x="121" y="23"/>
                  </a:lnTo>
                  <a:lnTo>
                    <a:pt x="93" y="15"/>
                  </a:lnTo>
                  <a:lnTo>
                    <a:pt x="67" y="7"/>
                  </a:lnTo>
                  <a:lnTo>
                    <a:pt x="50" y="2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B25B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Freeform 24"/>
            <p:cNvSpPr>
              <a:spLocks/>
            </p:cNvSpPr>
            <p:nvPr/>
          </p:nvSpPr>
          <p:spPr bwMode="auto">
            <a:xfrm>
              <a:off x="3370" y="3093"/>
              <a:ext cx="354" cy="246"/>
            </a:xfrm>
            <a:custGeom>
              <a:avLst/>
              <a:gdLst>
                <a:gd name="T0" fmla="*/ 145 w 354"/>
                <a:gd name="T1" fmla="*/ 2 h 491"/>
                <a:gd name="T2" fmla="*/ 123 w 354"/>
                <a:gd name="T3" fmla="*/ 3 h 491"/>
                <a:gd name="T4" fmla="*/ 102 w 354"/>
                <a:gd name="T5" fmla="*/ 4 h 491"/>
                <a:gd name="T6" fmla="*/ 86 w 354"/>
                <a:gd name="T7" fmla="*/ 5 h 491"/>
                <a:gd name="T8" fmla="*/ 78 w 354"/>
                <a:gd name="T9" fmla="*/ 6 h 491"/>
                <a:gd name="T10" fmla="*/ 65 w 354"/>
                <a:gd name="T11" fmla="*/ 8 h 491"/>
                <a:gd name="T12" fmla="*/ 49 w 354"/>
                <a:gd name="T13" fmla="*/ 9 h 491"/>
                <a:gd name="T14" fmla="*/ 41 w 354"/>
                <a:gd name="T15" fmla="*/ 11 h 491"/>
                <a:gd name="T16" fmla="*/ 39 w 354"/>
                <a:gd name="T17" fmla="*/ 13 h 491"/>
                <a:gd name="T18" fmla="*/ 37 w 354"/>
                <a:gd name="T19" fmla="*/ 16 h 491"/>
                <a:gd name="T20" fmla="*/ 34 w 354"/>
                <a:gd name="T21" fmla="*/ 18 h 491"/>
                <a:gd name="T22" fmla="*/ 25 w 354"/>
                <a:gd name="T23" fmla="*/ 19 h 491"/>
                <a:gd name="T24" fmla="*/ 11 w 354"/>
                <a:gd name="T25" fmla="*/ 22 h 491"/>
                <a:gd name="T26" fmla="*/ 1 w 354"/>
                <a:gd name="T27" fmla="*/ 23 h 491"/>
                <a:gd name="T28" fmla="*/ 1 w 354"/>
                <a:gd name="T29" fmla="*/ 25 h 491"/>
                <a:gd name="T30" fmla="*/ 8 w 354"/>
                <a:gd name="T31" fmla="*/ 28 h 491"/>
                <a:gd name="T32" fmla="*/ 21 w 354"/>
                <a:gd name="T33" fmla="*/ 30 h 491"/>
                <a:gd name="T34" fmla="*/ 34 w 354"/>
                <a:gd name="T35" fmla="*/ 31 h 491"/>
                <a:gd name="T36" fmla="*/ 49 w 354"/>
                <a:gd name="T37" fmla="*/ 31 h 491"/>
                <a:gd name="T38" fmla="*/ 61 w 354"/>
                <a:gd name="T39" fmla="*/ 31 h 491"/>
                <a:gd name="T40" fmla="*/ 71 w 354"/>
                <a:gd name="T41" fmla="*/ 31 h 491"/>
                <a:gd name="T42" fmla="*/ 88 w 354"/>
                <a:gd name="T43" fmla="*/ 31 h 491"/>
                <a:gd name="T44" fmla="*/ 107 w 354"/>
                <a:gd name="T45" fmla="*/ 30 h 491"/>
                <a:gd name="T46" fmla="*/ 121 w 354"/>
                <a:gd name="T47" fmla="*/ 30 h 491"/>
                <a:gd name="T48" fmla="*/ 126 w 354"/>
                <a:gd name="T49" fmla="*/ 29 h 491"/>
                <a:gd name="T50" fmla="*/ 136 w 354"/>
                <a:gd name="T51" fmla="*/ 26 h 491"/>
                <a:gd name="T52" fmla="*/ 153 w 354"/>
                <a:gd name="T53" fmla="*/ 22 h 491"/>
                <a:gd name="T54" fmla="*/ 168 w 354"/>
                <a:gd name="T55" fmla="*/ 18 h 491"/>
                <a:gd name="T56" fmla="*/ 176 w 354"/>
                <a:gd name="T57" fmla="*/ 17 h 491"/>
                <a:gd name="T58" fmla="*/ 187 w 354"/>
                <a:gd name="T59" fmla="*/ 17 h 491"/>
                <a:gd name="T60" fmla="*/ 201 w 354"/>
                <a:gd name="T61" fmla="*/ 16 h 491"/>
                <a:gd name="T62" fmla="*/ 216 w 354"/>
                <a:gd name="T63" fmla="*/ 16 h 491"/>
                <a:gd name="T64" fmla="*/ 234 w 354"/>
                <a:gd name="T65" fmla="*/ 16 h 491"/>
                <a:gd name="T66" fmla="*/ 252 w 354"/>
                <a:gd name="T67" fmla="*/ 16 h 491"/>
                <a:gd name="T68" fmla="*/ 266 w 354"/>
                <a:gd name="T69" fmla="*/ 15 h 491"/>
                <a:gd name="T70" fmla="*/ 277 w 354"/>
                <a:gd name="T71" fmla="*/ 15 h 491"/>
                <a:gd name="T72" fmla="*/ 287 w 354"/>
                <a:gd name="T73" fmla="*/ 14 h 491"/>
                <a:gd name="T74" fmla="*/ 294 w 354"/>
                <a:gd name="T75" fmla="*/ 14 h 491"/>
                <a:gd name="T76" fmla="*/ 301 w 354"/>
                <a:gd name="T77" fmla="*/ 13 h 491"/>
                <a:gd name="T78" fmla="*/ 300 w 354"/>
                <a:gd name="T79" fmla="*/ 11 h 491"/>
                <a:gd name="T80" fmla="*/ 302 w 354"/>
                <a:gd name="T81" fmla="*/ 8 h 491"/>
                <a:gd name="T82" fmla="*/ 299 w 354"/>
                <a:gd name="T83" fmla="*/ 8 h 491"/>
                <a:gd name="T84" fmla="*/ 290 w 354"/>
                <a:gd name="T85" fmla="*/ 8 h 491"/>
                <a:gd name="T86" fmla="*/ 283 w 354"/>
                <a:gd name="T87" fmla="*/ 7 h 491"/>
                <a:gd name="T88" fmla="*/ 280 w 354"/>
                <a:gd name="T89" fmla="*/ 6 h 491"/>
                <a:gd name="T90" fmla="*/ 351 w 354"/>
                <a:gd name="T91" fmla="*/ 2 h 491"/>
                <a:gd name="T92" fmla="*/ 354 w 354"/>
                <a:gd name="T93" fmla="*/ 1 h 491"/>
                <a:gd name="T94" fmla="*/ 341 w 354"/>
                <a:gd name="T95" fmla="*/ 0 h 491"/>
                <a:gd name="T96" fmla="*/ 306 w 354"/>
                <a:gd name="T97" fmla="*/ 1 h 491"/>
                <a:gd name="T98" fmla="*/ 249 w 354"/>
                <a:gd name="T99" fmla="*/ 2 h 491"/>
                <a:gd name="T100" fmla="*/ 195 w 354"/>
                <a:gd name="T101" fmla="*/ 3 h 491"/>
                <a:gd name="T102" fmla="*/ 172 w 354"/>
                <a:gd name="T103" fmla="*/ 4 h 491"/>
                <a:gd name="T104" fmla="*/ 172 w 354"/>
                <a:gd name="T105" fmla="*/ 3 h 491"/>
                <a:gd name="T106" fmla="*/ 154 w 354"/>
                <a:gd name="T107" fmla="*/ 1 h 49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54"/>
                <a:gd name="T163" fmla="*/ 0 h 491"/>
                <a:gd name="T164" fmla="*/ 354 w 354"/>
                <a:gd name="T165" fmla="*/ 491 h 49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54" h="491">
                  <a:moveTo>
                    <a:pt x="154" y="15"/>
                  </a:moveTo>
                  <a:lnTo>
                    <a:pt x="145" y="20"/>
                  </a:lnTo>
                  <a:lnTo>
                    <a:pt x="135" y="27"/>
                  </a:lnTo>
                  <a:lnTo>
                    <a:pt x="123" y="38"/>
                  </a:lnTo>
                  <a:lnTo>
                    <a:pt x="113" y="50"/>
                  </a:lnTo>
                  <a:lnTo>
                    <a:pt x="102" y="61"/>
                  </a:lnTo>
                  <a:lnTo>
                    <a:pt x="93" y="72"/>
                  </a:lnTo>
                  <a:lnTo>
                    <a:pt x="86" y="80"/>
                  </a:lnTo>
                  <a:lnTo>
                    <a:pt x="82" y="84"/>
                  </a:lnTo>
                  <a:lnTo>
                    <a:pt x="78" y="91"/>
                  </a:lnTo>
                  <a:lnTo>
                    <a:pt x="72" y="103"/>
                  </a:lnTo>
                  <a:lnTo>
                    <a:pt x="65" y="115"/>
                  </a:lnTo>
                  <a:lnTo>
                    <a:pt x="57" y="126"/>
                  </a:lnTo>
                  <a:lnTo>
                    <a:pt x="49" y="137"/>
                  </a:lnTo>
                  <a:lnTo>
                    <a:pt x="45" y="151"/>
                  </a:lnTo>
                  <a:lnTo>
                    <a:pt x="41" y="165"/>
                  </a:lnTo>
                  <a:lnTo>
                    <a:pt x="40" y="175"/>
                  </a:lnTo>
                  <a:lnTo>
                    <a:pt x="39" y="194"/>
                  </a:lnTo>
                  <a:lnTo>
                    <a:pt x="38" y="224"/>
                  </a:lnTo>
                  <a:lnTo>
                    <a:pt x="37" y="254"/>
                  </a:lnTo>
                  <a:lnTo>
                    <a:pt x="35" y="269"/>
                  </a:lnTo>
                  <a:lnTo>
                    <a:pt x="34" y="274"/>
                  </a:lnTo>
                  <a:lnTo>
                    <a:pt x="29" y="286"/>
                  </a:lnTo>
                  <a:lnTo>
                    <a:pt x="25" y="302"/>
                  </a:lnTo>
                  <a:lnTo>
                    <a:pt x="18" y="319"/>
                  </a:lnTo>
                  <a:lnTo>
                    <a:pt x="11" y="337"/>
                  </a:lnTo>
                  <a:lnTo>
                    <a:pt x="6" y="352"/>
                  </a:lnTo>
                  <a:lnTo>
                    <a:pt x="1" y="363"/>
                  </a:lnTo>
                  <a:lnTo>
                    <a:pt x="0" y="370"/>
                  </a:lnTo>
                  <a:lnTo>
                    <a:pt x="1" y="387"/>
                  </a:lnTo>
                  <a:lnTo>
                    <a:pt x="4" y="417"/>
                  </a:lnTo>
                  <a:lnTo>
                    <a:pt x="8" y="448"/>
                  </a:lnTo>
                  <a:lnTo>
                    <a:pt x="15" y="470"/>
                  </a:lnTo>
                  <a:lnTo>
                    <a:pt x="21" y="476"/>
                  </a:lnTo>
                  <a:lnTo>
                    <a:pt x="27" y="481"/>
                  </a:lnTo>
                  <a:lnTo>
                    <a:pt x="34" y="484"/>
                  </a:lnTo>
                  <a:lnTo>
                    <a:pt x="42" y="488"/>
                  </a:lnTo>
                  <a:lnTo>
                    <a:pt x="49" y="489"/>
                  </a:lnTo>
                  <a:lnTo>
                    <a:pt x="55" y="490"/>
                  </a:lnTo>
                  <a:lnTo>
                    <a:pt x="61" y="491"/>
                  </a:lnTo>
                  <a:lnTo>
                    <a:pt x="66" y="491"/>
                  </a:lnTo>
                  <a:lnTo>
                    <a:pt x="71" y="490"/>
                  </a:lnTo>
                  <a:lnTo>
                    <a:pt x="79" y="488"/>
                  </a:lnTo>
                  <a:lnTo>
                    <a:pt x="88" y="484"/>
                  </a:lnTo>
                  <a:lnTo>
                    <a:pt x="98" y="481"/>
                  </a:lnTo>
                  <a:lnTo>
                    <a:pt x="107" y="477"/>
                  </a:lnTo>
                  <a:lnTo>
                    <a:pt x="115" y="474"/>
                  </a:lnTo>
                  <a:lnTo>
                    <a:pt x="121" y="471"/>
                  </a:lnTo>
                  <a:lnTo>
                    <a:pt x="123" y="470"/>
                  </a:lnTo>
                  <a:lnTo>
                    <a:pt x="126" y="462"/>
                  </a:lnTo>
                  <a:lnTo>
                    <a:pt x="131" y="440"/>
                  </a:lnTo>
                  <a:lnTo>
                    <a:pt x="136" y="410"/>
                  </a:lnTo>
                  <a:lnTo>
                    <a:pt x="145" y="375"/>
                  </a:lnTo>
                  <a:lnTo>
                    <a:pt x="153" y="339"/>
                  </a:lnTo>
                  <a:lnTo>
                    <a:pt x="161" y="308"/>
                  </a:lnTo>
                  <a:lnTo>
                    <a:pt x="168" y="285"/>
                  </a:lnTo>
                  <a:lnTo>
                    <a:pt x="172" y="274"/>
                  </a:lnTo>
                  <a:lnTo>
                    <a:pt x="176" y="270"/>
                  </a:lnTo>
                  <a:lnTo>
                    <a:pt x="181" y="264"/>
                  </a:lnTo>
                  <a:lnTo>
                    <a:pt x="187" y="261"/>
                  </a:lnTo>
                  <a:lnTo>
                    <a:pt x="195" y="257"/>
                  </a:lnTo>
                  <a:lnTo>
                    <a:pt x="201" y="256"/>
                  </a:lnTo>
                  <a:lnTo>
                    <a:pt x="208" y="254"/>
                  </a:lnTo>
                  <a:lnTo>
                    <a:pt x="216" y="251"/>
                  </a:lnTo>
                  <a:lnTo>
                    <a:pt x="226" y="249"/>
                  </a:lnTo>
                  <a:lnTo>
                    <a:pt x="234" y="248"/>
                  </a:lnTo>
                  <a:lnTo>
                    <a:pt x="243" y="246"/>
                  </a:lnTo>
                  <a:lnTo>
                    <a:pt x="252" y="243"/>
                  </a:lnTo>
                  <a:lnTo>
                    <a:pt x="259" y="242"/>
                  </a:lnTo>
                  <a:lnTo>
                    <a:pt x="266" y="240"/>
                  </a:lnTo>
                  <a:lnTo>
                    <a:pt x="272" y="236"/>
                  </a:lnTo>
                  <a:lnTo>
                    <a:pt x="277" y="233"/>
                  </a:lnTo>
                  <a:lnTo>
                    <a:pt x="282" y="227"/>
                  </a:lnTo>
                  <a:lnTo>
                    <a:pt x="287" y="222"/>
                  </a:lnTo>
                  <a:lnTo>
                    <a:pt x="290" y="217"/>
                  </a:lnTo>
                  <a:lnTo>
                    <a:pt x="294" y="211"/>
                  </a:lnTo>
                  <a:lnTo>
                    <a:pt x="297" y="205"/>
                  </a:lnTo>
                  <a:lnTo>
                    <a:pt x="301" y="193"/>
                  </a:lnTo>
                  <a:lnTo>
                    <a:pt x="301" y="178"/>
                  </a:lnTo>
                  <a:lnTo>
                    <a:pt x="300" y="165"/>
                  </a:lnTo>
                  <a:lnTo>
                    <a:pt x="299" y="160"/>
                  </a:lnTo>
                  <a:lnTo>
                    <a:pt x="302" y="128"/>
                  </a:lnTo>
                  <a:lnTo>
                    <a:pt x="301" y="126"/>
                  </a:lnTo>
                  <a:lnTo>
                    <a:pt x="299" y="122"/>
                  </a:lnTo>
                  <a:lnTo>
                    <a:pt x="294" y="118"/>
                  </a:lnTo>
                  <a:lnTo>
                    <a:pt x="290" y="114"/>
                  </a:lnTo>
                  <a:lnTo>
                    <a:pt x="286" y="110"/>
                  </a:lnTo>
                  <a:lnTo>
                    <a:pt x="283" y="100"/>
                  </a:lnTo>
                  <a:lnTo>
                    <a:pt x="281" y="91"/>
                  </a:lnTo>
                  <a:lnTo>
                    <a:pt x="280" y="88"/>
                  </a:lnTo>
                  <a:lnTo>
                    <a:pt x="259" y="73"/>
                  </a:lnTo>
                  <a:lnTo>
                    <a:pt x="351" y="23"/>
                  </a:lnTo>
                  <a:lnTo>
                    <a:pt x="353" y="20"/>
                  </a:lnTo>
                  <a:lnTo>
                    <a:pt x="354" y="13"/>
                  </a:lnTo>
                  <a:lnTo>
                    <a:pt x="351" y="6"/>
                  </a:lnTo>
                  <a:lnTo>
                    <a:pt x="341" y="0"/>
                  </a:lnTo>
                  <a:lnTo>
                    <a:pt x="328" y="1"/>
                  </a:lnTo>
                  <a:lnTo>
                    <a:pt x="306" y="6"/>
                  </a:lnTo>
                  <a:lnTo>
                    <a:pt x="279" y="15"/>
                  </a:lnTo>
                  <a:lnTo>
                    <a:pt x="249" y="25"/>
                  </a:lnTo>
                  <a:lnTo>
                    <a:pt x="220" y="36"/>
                  </a:lnTo>
                  <a:lnTo>
                    <a:pt x="195" y="46"/>
                  </a:lnTo>
                  <a:lnTo>
                    <a:pt x="178" y="53"/>
                  </a:lnTo>
                  <a:lnTo>
                    <a:pt x="172" y="55"/>
                  </a:lnTo>
                  <a:lnTo>
                    <a:pt x="172" y="48"/>
                  </a:lnTo>
                  <a:lnTo>
                    <a:pt x="172" y="33"/>
                  </a:lnTo>
                  <a:lnTo>
                    <a:pt x="166" y="19"/>
                  </a:lnTo>
                  <a:lnTo>
                    <a:pt x="154" y="15"/>
                  </a:lnTo>
                  <a:close/>
                </a:path>
              </a:pathLst>
            </a:custGeom>
            <a:solidFill>
              <a:srgbClr val="B25B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Freeform 25"/>
            <p:cNvSpPr>
              <a:spLocks/>
            </p:cNvSpPr>
            <p:nvPr/>
          </p:nvSpPr>
          <p:spPr bwMode="auto">
            <a:xfrm>
              <a:off x="2641" y="2943"/>
              <a:ext cx="347" cy="200"/>
            </a:xfrm>
            <a:custGeom>
              <a:avLst/>
              <a:gdLst>
                <a:gd name="T0" fmla="*/ 4 w 347"/>
                <a:gd name="T1" fmla="*/ 8 h 399"/>
                <a:gd name="T2" fmla="*/ 17 w 347"/>
                <a:gd name="T3" fmla="*/ 11 h 399"/>
                <a:gd name="T4" fmla="*/ 24 w 347"/>
                <a:gd name="T5" fmla="*/ 12 h 399"/>
                <a:gd name="T6" fmla="*/ 35 w 347"/>
                <a:gd name="T7" fmla="*/ 12 h 399"/>
                <a:gd name="T8" fmla="*/ 47 w 347"/>
                <a:gd name="T9" fmla="*/ 12 h 399"/>
                <a:gd name="T10" fmla="*/ 58 w 347"/>
                <a:gd name="T11" fmla="*/ 12 h 399"/>
                <a:gd name="T12" fmla="*/ 59 w 347"/>
                <a:gd name="T13" fmla="*/ 13 h 399"/>
                <a:gd name="T14" fmla="*/ 59 w 347"/>
                <a:gd name="T15" fmla="*/ 16 h 399"/>
                <a:gd name="T16" fmla="*/ 62 w 347"/>
                <a:gd name="T17" fmla="*/ 18 h 399"/>
                <a:gd name="T18" fmla="*/ 78 w 347"/>
                <a:gd name="T19" fmla="*/ 19 h 399"/>
                <a:gd name="T20" fmla="*/ 97 w 347"/>
                <a:gd name="T21" fmla="*/ 21 h 399"/>
                <a:gd name="T22" fmla="*/ 118 w 347"/>
                <a:gd name="T23" fmla="*/ 23 h 399"/>
                <a:gd name="T24" fmla="*/ 140 w 347"/>
                <a:gd name="T25" fmla="*/ 24 h 399"/>
                <a:gd name="T26" fmla="*/ 156 w 347"/>
                <a:gd name="T27" fmla="*/ 25 h 399"/>
                <a:gd name="T28" fmla="*/ 206 w 347"/>
                <a:gd name="T29" fmla="*/ 25 h 399"/>
                <a:gd name="T30" fmla="*/ 266 w 347"/>
                <a:gd name="T31" fmla="*/ 20 h 399"/>
                <a:gd name="T32" fmla="*/ 272 w 347"/>
                <a:gd name="T33" fmla="*/ 20 h 399"/>
                <a:gd name="T34" fmla="*/ 286 w 347"/>
                <a:gd name="T35" fmla="*/ 19 h 399"/>
                <a:gd name="T36" fmla="*/ 304 w 347"/>
                <a:gd name="T37" fmla="*/ 18 h 399"/>
                <a:gd name="T38" fmla="*/ 318 w 347"/>
                <a:gd name="T39" fmla="*/ 17 h 399"/>
                <a:gd name="T40" fmla="*/ 334 w 347"/>
                <a:gd name="T41" fmla="*/ 14 h 399"/>
                <a:gd name="T42" fmla="*/ 342 w 347"/>
                <a:gd name="T43" fmla="*/ 11 h 399"/>
                <a:gd name="T44" fmla="*/ 345 w 347"/>
                <a:gd name="T45" fmla="*/ 4 h 399"/>
                <a:gd name="T46" fmla="*/ 339 w 347"/>
                <a:gd name="T47" fmla="*/ 0 h 399"/>
                <a:gd name="T48" fmla="*/ 330 w 347"/>
                <a:gd name="T49" fmla="*/ 1 h 399"/>
                <a:gd name="T50" fmla="*/ 306 w 347"/>
                <a:gd name="T51" fmla="*/ 1 h 399"/>
                <a:gd name="T52" fmla="*/ 281 w 347"/>
                <a:gd name="T53" fmla="*/ 2 h 399"/>
                <a:gd name="T54" fmla="*/ 266 w 347"/>
                <a:gd name="T55" fmla="*/ 2 h 399"/>
                <a:gd name="T56" fmla="*/ 255 w 347"/>
                <a:gd name="T57" fmla="*/ 2 h 399"/>
                <a:gd name="T58" fmla="*/ 237 w 347"/>
                <a:gd name="T59" fmla="*/ 2 h 399"/>
                <a:gd name="T60" fmla="*/ 213 w 347"/>
                <a:gd name="T61" fmla="*/ 2 h 399"/>
                <a:gd name="T62" fmla="*/ 184 w 347"/>
                <a:gd name="T63" fmla="*/ 2 h 399"/>
                <a:gd name="T64" fmla="*/ 156 w 347"/>
                <a:gd name="T65" fmla="*/ 2 h 399"/>
                <a:gd name="T66" fmla="*/ 133 w 347"/>
                <a:gd name="T67" fmla="*/ 3 h 399"/>
                <a:gd name="T68" fmla="*/ 112 w 347"/>
                <a:gd name="T69" fmla="*/ 3 h 399"/>
                <a:gd name="T70" fmla="*/ 93 w 347"/>
                <a:gd name="T71" fmla="*/ 3 h 399"/>
                <a:gd name="T72" fmla="*/ 67 w 347"/>
                <a:gd name="T73" fmla="*/ 4 h 399"/>
                <a:gd name="T74" fmla="*/ 37 w 347"/>
                <a:gd name="T75" fmla="*/ 6 h 399"/>
                <a:gd name="T76" fmla="*/ 11 w 347"/>
                <a:gd name="T77" fmla="*/ 7 h 399"/>
                <a:gd name="T78" fmla="*/ 0 w 347"/>
                <a:gd name="T79" fmla="*/ 8 h 39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47"/>
                <a:gd name="T121" fmla="*/ 0 h 399"/>
                <a:gd name="T122" fmla="*/ 347 w 347"/>
                <a:gd name="T123" fmla="*/ 399 h 39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47" h="399">
                  <a:moveTo>
                    <a:pt x="0" y="117"/>
                  </a:moveTo>
                  <a:lnTo>
                    <a:pt x="4" y="126"/>
                  </a:lnTo>
                  <a:lnTo>
                    <a:pt x="10" y="143"/>
                  </a:lnTo>
                  <a:lnTo>
                    <a:pt x="17" y="161"/>
                  </a:lnTo>
                  <a:lnTo>
                    <a:pt x="22" y="173"/>
                  </a:lnTo>
                  <a:lnTo>
                    <a:pt x="24" y="177"/>
                  </a:lnTo>
                  <a:lnTo>
                    <a:pt x="27" y="179"/>
                  </a:lnTo>
                  <a:lnTo>
                    <a:pt x="35" y="181"/>
                  </a:lnTo>
                  <a:lnTo>
                    <a:pt x="40" y="183"/>
                  </a:lnTo>
                  <a:lnTo>
                    <a:pt x="47" y="184"/>
                  </a:lnTo>
                  <a:lnTo>
                    <a:pt x="53" y="184"/>
                  </a:lnTo>
                  <a:lnTo>
                    <a:pt x="58" y="184"/>
                  </a:lnTo>
                  <a:lnTo>
                    <a:pt x="59" y="184"/>
                  </a:lnTo>
                  <a:lnTo>
                    <a:pt x="59" y="194"/>
                  </a:lnTo>
                  <a:lnTo>
                    <a:pt x="59" y="217"/>
                  </a:lnTo>
                  <a:lnTo>
                    <a:pt x="59" y="244"/>
                  </a:lnTo>
                  <a:lnTo>
                    <a:pt x="59" y="262"/>
                  </a:lnTo>
                  <a:lnTo>
                    <a:pt x="62" y="275"/>
                  </a:lnTo>
                  <a:lnTo>
                    <a:pt x="69" y="289"/>
                  </a:lnTo>
                  <a:lnTo>
                    <a:pt x="78" y="304"/>
                  </a:lnTo>
                  <a:lnTo>
                    <a:pt x="90" y="320"/>
                  </a:lnTo>
                  <a:lnTo>
                    <a:pt x="97" y="329"/>
                  </a:lnTo>
                  <a:lnTo>
                    <a:pt x="107" y="342"/>
                  </a:lnTo>
                  <a:lnTo>
                    <a:pt x="118" y="354"/>
                  </a:lnTo>
                  <a:lnTo>
                    <a:pt x="130" y="368"/>
                  </a:lnTo>
                  <a:lnTo>
                    <a:pt x="140" y="380"/>
                  </a:lnTo>
                  <a:lnTo>
                    <a:pt x="150" y="390"/>
                  </a:lnTo>
                  <a:lnTo>
                    <a:pt x="156" y="397"/>
                  </a:lnTo>
                  <a:lnTo>
                    <a:pt x="158" y="399"/>
                  </a:lnTo>
                  <a:lnTo>
                    <a:pt x="206" y="395"/>
                  </a:lnTo>
                  <a:lnTo>
                    <a:pt x="246" y="345"/>
                  </a:lnTo>
                  <a:lnTo>
                    <a:pt x="266" y="312"/>
                  </a:lnTo>
                  <a:lnTo>
                    <a:pt x="267" y="310"/>
                  </a:lnTo>
                  <a:lnTo>
                    <a:pt x="272" y="307"/>
                  </a:lnTo>
                  <a:lnTo>
                    <a:pt x="278" y="304"/>
                  </a:lnTo>
                  <a:lnTo>
                    <a:pt x="286" y="298"/>
                  </a:lnTo>
                  <a:lnTo>
                    <a:pt x="294" y="291"/>
                  </a:lnTo>
                  <a:lnTo>
                    <a:pt x="304" y="284"/>
                  </a:lnTo>
                  <a:lnTo>
                    <a:pt x="311" y="278"/>
                  </a:lnTo>
                  <a:lnTo>
                    <a:pt x="318" y="271"/>
                  </a:lnTo>
                  <a:lnTo>
                    <a:pt x="328" y="251"/>
                  </a:lnTo>
                  <a:lnTo>
                    <a:pt x="334" y="222"/>
                  </a:lnTo>
                  <a:lnTo>
                    <a:pt x="339" y="193"/>
                  </a:lnTo>
                  <a:lnTo>
                    <a:pt x="342" y="170"/>
                  </a:lnTo>
                  <a:lnTo>
                    <a:pt x="347" y="113"/>
                  </a:lnTo>
                  <a:lnTo>
                    <a:pt x="345" y="58"/>
                  </a:lnTo>
                  <a:lnTo>
                    <a:pt x="341" y="17"/>
                  </a:lnTo>
                  <a:lnTo>
                    <a:pt x="339" y="0"/>
                  </a:lnTo>
                  <a:lnTo>
                    <a:pt x="337" y="2"/>
                  </a:lnTo>
                  <a:lnTo>
                    <a:pt x="330" y="4"/>
                  </a:lnTo>
                  <a:lnTo>
                    <a:pt x="319" y="8"/>
                  </a:lnTo>
                  <a:lnTo>
                    <a:pt x="306" y="13"/>
                  </a:lnTo>
                  <a:lnTo>
                    <a:pt x="294" y="18"/>
                  </a:lnTo>
                  <a:lnTo>
                    <a:pt x="281" y="22"/>
                  </a:lnTo>
                  <a:lnTo>
                    <a:pt x="272" y="26"/>
                  </a:lnTo>
                  <a:lnTo>
                    <a:pt x="266" y="27"/>
                  </a:lnTo>
                  <a:lnTo>
                    <a:pt x="261" y="28"/>
                  </a:lnTo>
                  <a:lnTo>
                    <a:pt x="255" y="29"/>
                  </a:lnTo>
                  <a:lnTo>
                    <a:pt x="247" y="29"/>
                  </a:lnTo>
                  <a:lnTo>
                    <a:pt x="237" y="30"/>
                  </a:lnTo>
                  <a:lnTo>
                    <a:pt x="225" y="30"/>
                  </a:lnTo>
                  <a:lnTo>
                    <a:pt x="213" y="30"/>
                  </a:lnTo>
                  <a:lnTo>
                    <a:pt x="199" y="30"/>
                  </a:lnTo>
                  <a:lnTo>
                    <a:pt x="184" y="29"/>
                  </a:lnTo>
                  <a:lnTo>
                    <a:pt x="170" y="28"/>
                  </a:lnTo>
                  <a:lnTo>
                    <a:pt x="156" y="29"/>
                  </a:lnTo>
                  <a:lnTo>
                    <a:pt x="144" y="30"/>
                  </a:lnTo>
                  <a:lnTo>
                    <a:pt x="133" y="33"/>
                  </a:lnTo>
                  <a:lnTo>
                    <a:pt x="123" y="35"/>
                  </a:lnTo>
                  <a:lnTo>
                    <a:pt x="112" y="38"/>
                  </a:lnTo>
                  <a:lnTo>
                    <a:pt x="103" y="42"/>
                  </a:lnTo>
                  <a:lnTo>
                    <a:pt x="93" y="45"/>
                  </a:lnTo>
                  <a:lnTo>
                    <a:pt x="82" y="51"/>
                  </a:lnTo>
                  <a:lnTo>
                    <a:pt x="67" y="60"/>
                  </a:lnTo>
                  <a:lnTo>
                    <a:pt x="52" y="73"/>
                  </a:lnTo>
                  <a:lnTo>
                    <a:pt x="37" y="85"/>
                  </a:lnTo>
                  <a:lnTo>
                    <a:pt x="23" y="97"/>
                  </a:lnTo>
                  <a:lnTo>
                    <a:pt x="11" y="108"/>
                  </a:lnTo>
                  <a:lnTo>
                    <a:pt x="3" y="115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B25B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Freeform 26"/>
            <p:cNvSpPr>
              <a:spLocks/>
            </p:cNvSpPr>
            <p:nvPr/>
          </p:nvSpPr>
          <p:spPr bwMode="auto">
            <a:xfrm>
              <a:off x="2712" y="3141"/>
              <a:ext cx="288" cy="121"/>
            </a:xfrm>
            <a:custGeom>
              <a:avLst/>
              <a:gdLst>
                <a:gd name="T0" fmla="*/ 141 w 288"/>
                <a:gd name="T1" fmla="*/ 0 h 242"/>
                <a:gd name="T2" fmla="*/ 86 w 288"/>
                <a:gd name="T3" fmla="*/ 1 h 242"/>
                <a:gd name="T4" fmla="*/ 41 w 288"/>
                <a:gd name="T5" fmla="*/ 5 h 242"/>
                <a:gd name="T6" fmla="*/ 23 w 288"/>
                <a:gd name="T7" fmla="*/ 4 h 242"/>
                <a:gd name="T8" fmla="*/ 19 w 288"/>
                <a:gd name="T9" fmla="*/ 5 h 242"/>
                <a:gd name="T10" fmla="*/ 11 w 288"/>
                <a:gd name="T11" fmla="*/ 6 h 242"/>
                <a:gd name="T12" fmla="*/ 2 w 288"/>
                <a:gd name="T13" fmla="*/ 7 h 242"/>
                <a:gd name="T14" fmla="*/ 0 w 288"/>
                <a:gd name="T15" fmla="*/ 8 h 242"/>
                <a:gd name="T16" fmla="*/ 5 w 288"/>
                <a:gd name="T17" fmla="*/ 8 h 242"/>
                <a:gd name="T18" fmla="*/ 14 w 288"/>
                <a:gd name="T19" fmla="*/ 9 h 242"/>
                <a:gd name="T20" fmla="*/ 27 w 288"/>
                <a:gd name="T21" fmla="*/ 10 h 242"/>
                <a:gd name="T22" fmla="*/ 42 w 288"/>
                <a:gd name="T23" fmla="*/ 12 h 242"/>
                <a:gd name="T24" fmla="*/ 58 w 288"/>
                <a:gd name="T25" fmla="*/ 13 h 242"/>
                <a:gd name="T26" fmla="*/ 69 w 288"/>
                <a:gd name="T27" fmla="*/ 14 h 242"/>
                <a:gd name="T28" fmla="*/ 79 w 288"/>
                <a:gd name="T29" fmla="*/ 15 h 242"/>
                <a:gd name="T30" fmla="*/ 82 w 288"/>
                <a:gd name="T31" fmla="*/ 15 h 242"/>
                <a:gd name="T32" fmla="*/ 130 w 288"/>
                <a:gd name="T33" fmla="*/ 12 h 242"/>
                <a:gd name="T34" fmla="*/ 147 w 288"/>
                <a:gd name="T35" fmla="*/ 8 h 242"/>
                <a:gd name="T36" fmla="*/ 149 w 288"/>
                <a:gd name="T37" fmla="*/ 9 h 242"/>
                <a:gd name="T38" fmla="*/ 155 w 288"/>
                <a:gd name="T39" fmla="*/ 9 h 242"/>
                <a:gd name="T40" fmla="*/ 163 w 288"/>
                <a:gd name="T41" fmla="*/ 10 h 242"/>
                <a:gd name="T42" fmla="*/ 172 w 288"/>
                <a:gd name="T43" fmla="*/ 10 h 242"/>
                <a:gd name="T44" fmla="*/ 177 w 288"/>
                <a:gd name="T45" fmla="*/ 10 h 242"/>
                <a:gd name="T46" fmla="*/ 186 w 288"/>
                <a:gd name="T47" fmla="*/ 10 h 242"/>
                <a:gd name="T48" fmla="*/ 196 w 288"/>
                <a:gd name="T49" fmla="*/ 11 h 242"/>
                <a:gd name="T50" fmla="*/ 208 w 288"/>
                <a:gd name="T51" fmla="*/ 11 h 242"/>
                <a:gd name="T52" fmla="*/ 219 w 288"/>
                <a:gd name="T53" fmla="*/ 11 h 242"/>
                <a:gd name="T54" fmla="*/ 228 w 288"/>
                <a:gd name="T55" fmla="*/ 12 h 242"/>
                <a:gd name="T56" fmla="*/ 234 w 288"/>
                <a:gd name="T57" fmla="*/ 12 h 242"/>
                <a:gd name="T58" fmla="*/ 236 w 288"/>
                <a:gd name="T59" fmla="*/ 12 h 242"/>
                <a:gd name="T60" fmla="*/ 268 w 288"/>
                <a:gd name="T61" fmla="*/ 14 h 242"/>
                <a:gd name="T62" fmla="*/ 288 w 288"/>
                <a:gd name="T63" fmla="*/ 8 h 242"/>
                <a:gd name="T64" fmla="*/ 268 w 288"/>
                <a:gd name="T65" fmla="*/ 4 h 242"/>
                <a:gd name="T66" fmla="*/ 220 w 288"/>
                <a:gd name="T67" fmla="*/ 2 h 242"/>
                <a:gd name="T68" fmla="*/ 195 w 288"/>
                <a:gd name="T69" fmla="*/ 2 h 242"/>
                <a:gd name="T70" fmla="*/ 141 w 288"/>
                <a:gd name="T71" fmla="*/ 0 h 24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88"/>
                <a:gd name="T109" fmla="*/ 0 h 242"/>
                <a:gd name="T110" fmla="*/ 288 w 288"/>
                <a:gd name="T111" fmla="*/ 242 h 24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88" h="242">
                  <a:moveTo>
                    <a:pt x="141" y="0"/>
                  </a:moveTo>
                  <a:lnTo>
                    <a:pt x="86" y="7"/>
                  </a:lnTo>
                  <a:lnTo>
                    <a:pt x="41" y="68"/>
                  </a:lnTo>
                  <a:lnTo>
                    <a:pt x="23" y="64"/>
                  </a:lnTo>
                  <a:lnTo>
                    <a:pt x="19" y="71"/>
                  </a:lnTo>
                  <a:lnTo>
                    <a:pt x="11" y="85"/>
                  </a:lnTo>
                  <a:lnTo>
                    <a:pt x="2" y="102"/>
                  </a:lnTo>
                  <a:lnTo>
                    <a:pt x="0" y="114"/>
                  </a:lnTo>
                  <a:lnTo>
                    <a:pt x="5" y="122"/>
                  </a:lnTo>
                  <a:lnTo>
                    <a:pt x="14" y="138"/>
                  </a:lnTo>
                  <a:lnTo>
                    <a:pt x="27" y="159"/>
                  </a:lnTo>
                  <a:lnTo>
                    <a:pt x="42" y="182"/>
                  </a:lnTo>
                  <a:lnTo>
                    <a:pt x="58" y="204"/>
                  </a:lnTo>
                  <a:lnTo>
                    <a:pt x="69" y="223"/>
                  </a:lnTo>
                  <a:lnTo>
                    <a:pt x="79" y="237"/>
                  </a:lnTo>
                  <a:lnTo>
                    <a:pt x="82" y="242"/>
                  </a:lnTo>
                  <a:lnTo>
                    <a:pt x="130" y="191"/>
                  </a:lnTo>
                  <a:lnTo>
                    <a:pt x="147" y="124"/>
                  </a:lnTo>
                  <a:lnTo>
                    <a:pt x="149" y="129"/>
                  </a:lnTo>
                  <a:lnTo>
                    <a:pt x="155" y="138"/>
                  </a:lnTo>
                  <a:lnTo>
                    <a:pt x="163" y="148"/>
                  </a:lnTo>
                  <a:lnTo>
                    <a:pt x="172" y="154"/>
                  </a:lnTo>
                  <a:lnTo>
                    <a:pt x="177" y="156"/>
                  </a:lnTo>
                  <a:lnTo>
                    <a:pt x="186" y="160"/>
                  </a:lnTo>
                  <a:lnTo>
                    <a:pt x="196" y="165"/>
                  </a:lnTo>
                  <a:lnTo>
                    <a:pt x="208" y="169"/>
                  </a:lnTo>
                  <a:lnTo>
                    <a:pt x="219" y="174"/>
                  </a:lnTo>
                  <a:lnTo>
                    <a:pt x="228" y="178"/>
                  </a:lnTo>
                  <a:lnTo>
                    <a:pt x="234" y="181"/>
                  </a:lnTo>
                  <a:lnTo>
                    <a:pt x="236" y="182"/>
                  </a:lnTo>
                  <a:lnTo>
                    <a:pt x="268" y="212"/>
                  </a:lnTo>
                  <a:lnTo>
                    <a:pt x="288" y="121"/>
                  </a:lnTo>
                  <a:lnTo>
                    <a:pt x="268" y="61"/>
                  </a:lnTo>
                  <a:lnTo>
                    <a:pt x="220" y="24"/>
                  </a:lnTo>
                  <a:lnTo>
                    <a:pt x="195" y="30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Freeform 27"/>
            <p:cNvSpPr>
              <a:spLocks/>
            </p:cNvSpPr>
            <p:nvPr/>
          </p:nvSpPr>
          <p:spPr bwMode="auto">
            <a:xfrm>
              <a:off x="2492" y="3634"/>
              <a:ext cx="134" cy="116"/>
            </a:xfrm>
            <a:custGeom>
              <a:avLst/>
              <a:gdLst>
                <a:gd name="T0" fmla="*/ 26 w 134"/>
                <a:gd name="T1" fmla="*/ 0 h 233"/>
                <a:gd name="T2" fmla="*/ 11 w 134"/>
                <a:gd name="T3" fmla="*/ 3 h 233"/>
                <a:gd name="T4" fmla="*/ 21 w 134"/>
                <a:gd name="T5" fmla="*/ 3 h 233"/>
                <a:gd name="T6" fmla="*/ 20 w 134"/>
                <a:gd name="T7" fmla="*/ 4 h 233"/>
                <a:gd name="T8" fmla="*/ 18 w 134"/>
                <a:gd name="T9" fmla="*/ 4 h 233"/>
                <a:gd name="T10" fmla="*/ 15 w 134"/>
                <a:gd name="T11" fmla="*/ 5 h 233"/>
                <a:gd name="T12" fmla="*/ 13 w 134"/>
                <a:gd name="T13" fmla="*/ 5 h 233"/>
                <a:gd name="T14" fmla="*/ 14 w 134"/>
                <a:gd name="T15" fmla="*/ 6 h 233"/>
                <a:gd name="T16" fmla="*/ 18 w 134"/>
                <a:gd name="T17" fmla="*/ 7 h 233"/>
                <a:gd name="T18" fmla="*/ 23 w 134"/>
                <a:gd name="T19" fmla="*/ 7 h 233"/>
                <a:gd name="T20" fmla="*/ 25 w 134"/>
                <a:gd name="T21" fmla="*/ 7 h 233"/>
                <a:gd name="T22" fmla="*/ 21 w 134"/>
                <a:gd name="T23" fmla="*/ 8 h 233"/>
                <a:gd name="T24" fmla="*/ 14 w 134"/>
                <a:gd name="T25" fmla="*/ 8 h 233"/>
                <a:gd name="T26" fmla="*/ 7 w 134"/>
                <a:gd name="T27" fmla="*/ 8 h 233"/>
                <a:gd name="T28" fmla="*/ 4 w 134"/>
                <a:gd name="T29" fmla="*/ 9 h 233"/>
                <a:gd name="T30" fmla="*/ 3 w 134"/>
                <a:gd name="T31" fmla="*/ 9 h 233"/>
                <a:gd name="T32" fmla="*/ 0 w 134"/>
                <a:gd name="T33" fmla="*/ 10 h 233"/>
                <a:gd name="T34" fmla="*/ 0 w 134"/>
                <a:gd name="T35" fmla="*/ 10 h 233"/>
                <a:gd name="T36" fmla="*/ 4 w 134"/>
                <a:gd name="T37" fmla="*/ 11 h 233"/>
                <a:gd name="T38" fmla="*/ 12 w 134"/>
                <a:gd name="T39" fmla="*/ 11 h 233"/>
                <a:gd name="T40" fmla="*/ 20 w 134"/>
                <a:gd name="T41" fmla="*/ 12 h 233"/>
                <a:gd name="T42" fmla="*/ 26 w 134"/>
                <a:gd name="T43" fmla="*/ 12 h 233"/>
                <a:gd name="T44" fmla="*/ 28 w 134"/>
                <a:gd name="T45" fmla="*/ 12 h 233"/>
                <a:gd name="T46" fmla="*/ 12 w 134"/>
                <a:gd name="T47" fmla="*/ 14 h 233"/>
                <a:gd name="T48" fmla="*/ 14 w 134"/>
                <a:gd name="T49" fmla="*/ 14 h 233"/>
                <a:gd name="T50" fmla="*/ 20 w 134"/>
                <a:gd name="T51" fmla="*/ 14 h 233"/>
                <a:gd name="T52" fmla="*/ 28 w 134"/>
                <a:gd name="T53" fmla="*/ 14 h 233"/>
                <a:gd name="T54" fmla="*/ 40 w 134"/>
                <a:gd name="T55" fmla="*/ 14 h 233"/>
                <a:gd name="T56" fmla="*/ 52 w 134"/>
                <a:gd name="T57" fmla="*/ 14 h 233"/>
                <a:gd name="T58" fmla="*/ 64 w 134"/>
                <a:gd name="T59" fmla="*/ 14 h 233"/>
                <a:gd name="T60" fmla="*/ 75 w 134"/>
                <a:gd name="T61" fmla="*/ 13 h 233"/>
                <a:gd name="T62" fmla="*/ 86 w 134"/>
                <a:gd name="T63" fmla="*/ 13 h 233"/>
                <a:gd name="T64" fmla="*/ 100 w 134"/>
                <a:gd name="T65" fmla="*/ 13 h 233"/>
                <a:gd name="T66" fmla="*/ 106 w 134"/>
                <a:gd name="T67" fmla="*/ 12 h 233"/>
                <a:gd name="T68" fmla="*/ 110 w 134"/>
                <a:gd name="T69" fmla="*/ 12 h 233"/>
                <a:gd name="T70" fmla="*/ 114 w 134"/>
                <a:gd name="T71" fmla="*/ 12 h 233"/>
                <a:gd name="T72" fmla="*/ 119 w 134"/>
                <a:gd name="T73" fmla="*/ 11 h 233"/>
                <a:gd name="T74" fmla="*/ 122 w 134"/>
                <a:gd name="T75" fmla="*/ 10 h 233"/>
                <a:gd name="T76" fmla="*/ 122 w 134"/>
                <a:gd name="T77" fmla="*/ 10 h 233"/>
                <a:gd name="T78" fmla="*/ 122 w 134"/>
                <a:gd name="T79" fmla="*/ 9 h 233"/>
                <a:gd name="T80" fmla="*/ 115 w 134"/>
                <a:gd name="T81" fmla="*/ 8 h 233"/>
                <a:gd name="T82" fmla="*/ 117 w 134"/>
                <a:gd name="T83" fmla="*/ 8 h 233"/>
                <a:gd name="T84" fmla="*/ 118 w 134"/>
                <a:gd name="T85" fmla="*/ 8 h 233"/>
                <a:gd name="T86" fmla="*/ 121 w 134"/>
                <a:gd name="T87" fmla="*/ 8 h 233"/>
                <a:gd name="T88" fmla="*/ 127 w 134"/>
                <a:gd name="T89" fmla="*/ 7 h 233"/>
                <a:gd name="T90" fmla="*/ 131 w 134"/>
                <a:gd name="T91" fmla="*/ 6 h 233"/>
                <a:gd name="T92" fmla="*/ 128 w 134"/>
                <a:gd name="T93" fmla="*/ 5 h 233"/>
                <a:gd name="T94" fmla="*/ 125 w 134"/>
                <a:gd name="T95" fmla="*/ 5 h 233"/>
                <a:gd name="T96" fmla="*/ 122 w 134"/>
                <a:gd name="T97" fmla="*/ 4 h 233"/>
                <a:gd name="T98" fmla="*/ 134 w 134"/>
                <a:gd name="T99" fmla="*/ 3 h 233"/>
                <a:gd name="T100" fmla="*/ 127 w 134"/>
                <a:gd name="T101" fmla="*/ 0 h 233"/>
                <a:gd name="T102" fmla="*/ 26 w 134"/>
                <a:gd name="T103" fmla="*/ 0 h 23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4"/>
                <a:gd name="T157" fmla="*/ 0 h 233"/>
                <a:gd name="T158" fmla="*/ 134 w 134"/>
                <a:gd name="T159" fmla="*/ 233 h 23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4" h="233">
                  <a:moveTo>
                    <a:pt x="26" y="5"/>
                  </a:moveTo>
                  <a:lnTo>
                    <a:pt x="11" y="51"/>
                  </a:lnTo>
                  <a:lnTo>
                    <a:pt x="21" y="61"/>
                  </a:lnTo>
                  <a:lnTo>
                    <a:pt x="20" y="65"/>
                  </a:lnTo>
                  <a:lnTo>
                    <a:pt x="18" y="73"/>
                  </a:lnTo>
                  <a:lnTo>
                    <a:pt x="15" y="83"/>
                  </a:lnTo>
                  <a:lnTo>
                    <a:pt x="13" y="92"/>
                  </a:lnTo>
                  <a:lnTo>
                    <a:pt x="14" y="103"/>
                  </a:lnTo>
                  <a:lnTo>
                    <a:pt x="18" y="113"/>
                  </a:lnTo>
                  <a:lnTo>
                    <a:pt x="23" y="122"/>
                  </a:lnTo>
                  <a:lnTo>
                    <a:pt x="25" y="126"/>
                  </a:lnTo>
                  <a:lnTo>
                    <a:pt x="21" y="128"/>
                  </a:lnTo>
                  <a:lnTo>
                    <a:pt x="14" y="133"/>
                  </a:lnTo>
                  <a:lnTo>
                    <a:pt x="7" y="138"/>
                  </a:lnTo>
                  <a:lnTo>
                    <a:pt x="4" y="144"/>
                  </a:lnTo>
                  <a:lnTo>
                    <a:pt x="3" y="151"/>
                  </a:lnTo>
                  <a:lnTo>
                    <a:pt x="0" y="160"/>
                  </a:lnTo>
                  <a:lnTo>
                    <a:pt x="0" y="171"/>
                  </a:lnTo>
                  <a:lnTo>
                    <a:pt x="4" y="180"/>
                  </a:lnTo>
                  <a:lnTo>
                    <a:pt x="12" y="188"/>
                  </a:lnTo>
                  <a:lnTo>
                    <a:pt x="20" y="194"/>
                  </a:lnTo>
                  <a:lnTo>
                    <a:pt x="26" y="197"/>
                  </a:lnTo>
                  <a:lnTo>
                    <a:pt x="28" y="198"/>
                  </a:lnTo>
                  <a:lnTo>
                    <a:pt x="12" y="233"/>
                  </a:lnTo>
                  <a:lnTo>
                    <a:pt x="14" y="233"/>
                  </a:lnTo>
                  <a:lnTo>
                    <a:pt x="20" y="232"/>
                  </a:lnTo>
                  <a:lnTo>
                    <a:pt x="28" y="231"/>
                  </a:lnTo>
                  <a:lnTo>
                    <a:pt x="40" y="229"/>
                  </a:lnTo>
                  <a:lnTo>
                    <a:pt x="52" y="227"/>
                  </a:lnTo>
                  <a:lnTo>
                    <a:pt x="64" y="225"/>
                  </a:lnTo>
                  <a:lnTo>
                    <a:pt x="75" y="222"/>
                  </a:lnTo>
                  <a:lnTo>
                    <a:pt x="86" y="219"/>
                  </a:lnTo>
                  <a:lnTo>
                    <a:pt x="100" y="212"/>
                  </a:lnTo>
                  <a:lnTo>
                    <a:pt x="106" y="205"/>
                  </a:lnTo>
                  <a:lnTo>
                    <a:pt x="110" y="199"/>
                  </a:lnTo>
                  <a:lnTo>
                    <a:pt x="114" y="194"/>
                  </a:lnTo>
                  <a:lnTo>
                    <a:pt x="119" y="184"/>
                  </a:lnTo>
                  <a:lnTo>
                    <a:pt x="122" y="173"/>
                  </a:lnTo>
                  <a:lnTo>
                    <a:pt x="122" y="161"/>
                  </a:lnTo>
                  <a:lnTo>
                    <a:pt x="122" y="157"/>
                  </a:lnTo>
                  <a:lnTo>
                    <a:pt x="115" y="135"/>
                  </a:lnTo>
                  <a:lnTo>
                    <a:pt x="117" y="134"/>
                  </a:lnTo>
                  <a:lnTo>
                    <a:pt x="118" y="131"/>
                  </a:lnTo>
                  <a:lnTo>
                    <a:pt x="121" y="128"/>
                  </a:lnTo>
                  <a:lnTo>
                    <a:pt x="127" y="122"/>
                  </a:lnTo>
                  <a:lnTo>
                    <a:pt x="131" y="111"/>
                  </a:lnTo>
                  <a:lnTo>
                    <a:pt x="128" y="95"/>
                  </a:lnTo>
                  <a:lnTo>
                    <a:pt x="125" y="81"/>
                  </a:lnTo>
                  <a:lnTo>
                    <a:pt x="122" y="74"/>
                  </a:lnTo>
                  <a:lnTo>
                    <a:pt x="134" y="55"/>
                  </a:lnTo>
                  <a:lnTo>
                    <a:pt x="127" y="0"/>
                  </a:lnTo>
                  <a:lnTo>
                    <a:pt x="26" y="5"/>
                  </a:lnTo>
                  <a:close/>
                </a:path>
              </a:pathLst>
            </a:custGeom>
            <a:solidFill>
              <a:srgbClr val="C69E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Freeform 28"/>
            <p:cNvSpPr>
              <a:spLocks/>
            </p:cNvSpPr>
            <p:nvPr/>
          </p:nvSpPr>
          <p:spPr bwMode="auto">
            <a:xfrm>
              <a:off x="2391" y="3649"/>
              <a:ext cx="109" cy="101"/>
            </a:xfrm>
            <a:custGeom>
              <a:avLst/>
              <a:gdLst>
                <a:gd name="T0" fmla="*/ 87 w 109"/>
                <a:gd name="T1" fmla="*/ 0 h 202"/>
                <a:gd name="T2" fmla="*/ 80 w 109"/>
                <a:gd name="T3" fmla="*/ 1 h 202"/>
                <a:gd name="T4" fmla="*/ 72 w 109"/>
                <a:gd name="T5" fmla="*/ 1 h 202"/>
                <a:gd name="T6" fmla="*/ 62 w 109"/>
                <a:gd name="T7" fmla="*/ 1 h 202"/>
                <a:gd name="T8" fmla="*/ 55 w 109"/>
                <a:gd name="T9" fmla="*/ 2 h 202"/>
                <a:gd name="T10" fmla="*/ 47 w 109"/>
                <a:gd name="T11" fmla="*/ 2 h 202"/>
                <a:gd name="T12" fmla="*/ 41 w 109"/>
                <a:gd name="T13" fmla="*/ 3 h 202"/>
                <a:gd name="T14" fmla="*/ 38 w 109"/>
                <a:gd name="T15" fmla="*/ 3 h 202"/>
                <a:gd name="T16" fmla="*/ 37 w 109"/>
                <a:gd name="T17" fmla="*/ 3 h 202"/>
                <a:gd name="T18" fmla="*/ 0 w 109"/>
                <a:gd name="T19" fmla="*/ 13 h 202"/>
                <a:gd name="T20" fmla="*/ 57 w 109"/>
                <a:gd name="T21" fmla="*/ 10 h 202"/>
                <a:gd name="T22" fmla="*/ 109 w 109"/>
                <a:gd name="T23" fmla="*/ 1 h 202"/>
                <a:gd name="T24" fmla="*/ 87 w 109"/>
                <a:gd name="T25" fmla="*/ 0 h 20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9"/>
                <a:gd name="T40" fmla="*/ 0 h 202"/>
                <a:gd name="T41" fmla="*/ 109 w 109"/>
                <a:gd name="T42" fmla="*/ 202 h 20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9" h="202">
                  <a:moveTo>
                    <a:pt x="87" y="0"/>
                  </a:moveTo>
                  <a:lnTo>
                    <a:pt x="80" y="2"/>
                  </a:lnTo>
                  <a:lnTo>
                    <a:pt x="72" y="7"/>
                  </a:lnTo>
                  <a:lnTo>
                    <a:pt x="62" y="14"/>
                  </a:lnTo>
                  <a:lnTo>
                    <a:pt x="55" y="22"/>
                  </a:lnTo>
                  <a:lnTo>
                    <a:pt x="47" y="31"/>
                  </a:lnTo>
                  <a:lnTo>
                    <a:pt x="41" y="38"/>
                  </a:lnTo>
                  <a:lnTo>
                    <a:pt x="38" y="43"/>
                  </a:lnTo>
                  <a:lnTo>
                    <a:pt x="37" y="45"/>
                  </a:lnTo>
                  <a:lnTo>
                    <a:pt x="0" y="202"/>
                  </a:lnTo>
                  <a:lnTo>
                    <a:pt x="57" y="151"/>
                  </a:lnTo>
                  <a:lnTo>
                    <a:pt x="109" y="1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Freeform 29"/>
            <p:cNvSpPr>
              <a:spLocks/>
            </p:cNvSpPr>
            <p:nvPr/>
          </p:nvSpPr>
          <p:spPr bwMode="auto">
            <a:xfrm>
              <a:off x="2697" y="3657"/>
              <a:ext cx="142" cy="94"/>
            </a:xfrm>
            <a:custGeom>
              <a:avLst/>
              <a:gdLst>
                <a:gd name="T0" fmla="*/ 91 w 142"/>
                <a:gd name="T1" fmla="*/ 0 h 188"/>
                <a:gd name="T2" fmla="*/ 33 w 142"/>
                <a:gd name="T3" fmla="*/ 3 h 188"/>
                <a:gd name="T4" fmla="*/ 0 w 142"/>
                <a:gd name="T5" fmla="*/ 11 h 188"/>
                <a:gd name="T6" fmla="*/ 74 w 142"/>
                <a:gd name="T7" fmla="*/ 12 h 188"/>
                <a:gd name="T8" fmla="*/ 75 w 142"/>
                <a:gd name="T9" fmla="*/ 11 h 188"/>
                <a:gd name="T10" fmla="*/ 77 w 142"/>
                <a:gd name="T11" fmla="*/ 9 h 188"/>
                <a:gd name="T12" fmla="*/ 83 w 142"/>
                <a:gd name="T13" fmla="*/ 6 h 188"/>
                <a:gd name="T14" fmla="*/ 91 w 142"/>
                <a:gd name="T15" fmla="*/ 5 h 188"/>
                <a:gd name="T16" fmla="*/ 97 w 142"/>
                <a:gd name="T17" fmla="*/ 3 h 188"/>
                <a:gd name="T18" fmla="*/ 105 w 142"/>
                <a:gd name="T19" fmla="*/ 3 h 188"/>
                <a:gd name="T20" fmla="*/ 114 w 142"/>
                <a:gd name="T21" fmla="*/ 3 h 188"/>
                <a:gd name="T22" fmla="*/ 122 w 142"/>
                <a:gd name="T23" fmla="*/ 3 h 188"/>
                <a:gd name="T24" fmla="*/ 130 w 142"/>
                <a:gd name="T25" fmla="*/ 1 h 188"/>
                <a:gd name="T26" fmla="*/ 136 w 142"/>
                <a:gd name="T27" fmla="*/ 1 h 188"/>
                <a:gd name="T28" fmla="*/ 141 w 142"/>
                <a:gd name="T29" fmla="*/ 1 h 188"/>
                <a:gd name="T30" fmla="*/ 142 w 142"/>
                <a:gd name="T31" fmla="*/ 1 h 188"/>
                <a:gd name="T32" fmla="*/ 91 w 142"/>
                <a:gd name="T33" fmla="*/ 0 h 1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2"/>
                <a:gd name="T52" fmla="*/ 0 h 188"/>
                <a:gd name="T53" fmla="*/ 142 w 142"/>
                <a:gd name="T54" fmla="*/ 188 h 1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2" h="188">
                  <a:moveTo>
                    <a:pt x="91" y="0"/>
                  </a:moveTo>
                  <a:lnTo>
                    <a:pt x="33" y="58"/>
                  </a:lnTo>
                  <a:lnTo>
                    <a:pt x="0" y="166"/>
                  </a:lnTo>
                  <a:lnTo>
                    <a:pt x="74" y="188"/>
                  </a:lnTo>
                  <a:lnTo>
                    <a:pt x="75" y="171"/>
                  </a:lnTo>
                  <a:lnTo>
                    <a:pt x="77" y="131"/>
                  </a:lnTo>
                  <a:lnTo>
                    <a:pt x="83" y="90"/>
                  </a:lnTo>
                  <a:lnTo>
                    <a:pt x="91" y="67"/>
                  </a:lnTo>
                  <a:lnTo>
                    <a:pt x="97" y="63"/>
                  </a:lnTo>
                  <a:lnTo>
                    <a:pt x="105" y="54"/>
                  </a:lnTo>
                  <a:lnTo>
                    <a:pt x="114" y="45"/>
                  </a:lnTo>
                  <a:lnTo>
                    <a:pt x="122" y="35"/>
                  </a:lnTo>
                  <a:lnTo>
                    <a:pt x="130" y="26"/>
                  </a:lnTo>
                  <a:lnTo>
                    <a:pt x="136" y="18"/>
                  </a:lnTo>
                  <a:lnTo>
                    <a:pt x="141" y="12"/>
                  </a:lnTo>
                  <a:lnTo>
                    <a:pt x="142" y="1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Freeform 30"/>
            <p:cNvSpPr>
              <a:spLocks/>
            </p:cNvSpPr>
            <p:nvPr/>
          </p:nvSpPr>
          <p:spPr bwMode="auto">
            <a:xfrm>
              <a:off x="2943" y="3400"/>
              <a:ext cx="257" cy="83"/>
            </a:xfrm>
            <a:custGeom>
              <a:avLst/>
              <a:gdLst>
                <a:gd name="T0" fmla="*/ 77 w 257"/>
                <a:gd name="T1" fmla="*/ 0 h 167"/>
                <a:gd name="T2" fmla="*/ 0 w 257"/>
                <a:gd name="T3" fmla="*/ 9 h 167"/>
                <a:gd name="T4" fmla="*/ 51 w 257"/>
                <a:gd name="T5" fmla="*/ 10 h 167"/>
                <a:gd name="T6" fmla="*/ 179 w 257"/>
                <a:gd name="T7" fmla="*/ 7 h 167"/>
                <a:gd name="T8" fmla="*/ 257 w 257"/>
                <a:gd name="T9" fmla="*/ 1 h 167"/>
                <a:gd name="T10" fmla="*/ 225 w 257"/>
                <a:gd name="T11" fmla="*/ 0 h 167"/>
                <a:gd name="T12" fmla="*/ 77 w 257"/>
                <a:gd name="T13" fmla="*/ 0 h 1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7"/>
                <a:gd name="T22" fmla="*/ 0 h 167"/>
                <a:gd name="T23" fmla="*/ 257 w 257"/>
                <a:gd name="T24" fmla="*/ 167 h 1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7" h="167">
                  <a:moveTo>
                    <a:pt x="77" y="6"/>
                  </a:moveTo>
                  <a:lnTo>
                    <a:pt x="0" y="150"/>
                  </a:lnTo>
                  <a:lnTo>
                    <a:pt x="51" y="167"/>
                  </a:lnTo>
                  <a:lnTo>
                    <a:pt x="179" y="125"/>
                  </a:lnTo>
                  <a:lnTo>
                    <a:pt x="257" y="31"/>
                  </a:lnTo>
                  <a:lnTo>
                    <a:pt x="225" y="0"/>
                  </a:lnTo>
                  <a:lnTo>
                    <a:pt x="77" y="6"/>
                  </a:lnTo>
                  <a:close/>
                </a:path>
              </a:pathLst>
            </a:custGeom>
            <a:solidFill>
              <a:srgbClr val="EA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Freeform 31"/>
            <p:cNvSpPr>
              <a:spLocks/>
            </p:cNvSpPr>
            <p:nvPr/>
          </p:nvSpPr>
          <p:spPr bwMode="auto">
            <a:xfrm>
              <a:off x="3032" y="3428"/>
              <a:ext cx="90" cy="35"/>
            </a:xfrm>
            <a:custGeom>
              <a:avLst/>
              <a:gdLst>
                <a:gd name="T0" fmla="*/ 44 w 90"/>
                <a:gd name="T1" fmla="*/ 4 h 70"/>
                <a:gd name="T2" fmla="*/ 54 w 90"/>
                <a:gd name="T3" fmla="*/ 4 h 70"/>
                <a:gd name="T4" fmla="*/ 62 w 90"/>
                <a:gd name="T5" fmla="*/ 4 h 70"/>
                <a:gd name="T6" fmla="*/ 70 w 90"/>
                <a:gd name="T7" fmla="*/ 4 h 70"/>
                <a:gd name="T8" fmla="*/ 77 w 90"/>
                <a:gd name="T9" fmla="*/ 3 h 70"/>
                <a:gd name="T10" fmla="*/ 82 w 90"/>
                <a:gd name="T11" fmla="*/ 3 h 70"/>
                <a:gd name="T12" fmla="*/ 87 w 90"/>
                <a:gd name="T13" fmla="*/ 3 h 70"/>
                <a:gd name="T14" fmla="*/ 89 w 90"/>
                <a:gd name="T15" fmla="*/ 2 h 70"/>
                <a:gd name="T16" fmla="*/ 90 w 90"/>
                <a:gd name="T17" fmla="*/ 2 h 70"/>
                <a:gd name="T18" fmla="*/ 89 w 90"/>
                <a:gd name="T19" fmla="*/ 1 h 70"/>
                <a:gd name="T20" fmla="*/ 87 w 90"/>
                <a:gd name="T21" fmla="*/ 1 h 70"/>
                <a:gd name="T22" fmla="*/ 82 w 90"/>
                <a:gd name="T23" fmla="*/ 1 h 70"/>
                <a:gd name="T24" fmla="*/ 77 w 90"/>
                <a:gd name="T25" fmla="*/ 1 h 70"/>
                <a:gd name="T26" fmla="*/ 70 w 90"/>
                <a:gd name="T27" fmla="*/ 1 h 70"/>
                <a:gd name="T28" fmla="*/ 62 w 90"/>
                <a:gd name="T29" fmla="*/ 1 h 70"/>
                <a:gd name="T30" fmla="*/ 54 w 90"/>
                <a:gd name="T31" fmla="*/ 1 h 70"/>
                <a:gd name="T32" fmla="*/ 44 w 90"/>
                <a:gd name="T33" fmla="*/ 0 h 70"/>
                <a:gd name="T34" fmla="*/ 35 w 90"/>
                <a:gd name="T35" fmla="*/ 1 h 70"/>
                <a:gd name="T36" fmla="*/ 27 w 90"/>
                <a:gd name="T37" fmla="*/ 1 h 70"/>
                <a:gd name="T38" fmla="*/ 20 w 90"/>
                <a:gd name="T39" fmla="*/ 1 h 70"/>
                <a:gd name="T40" fmla="*/ 13 w 90"/>
                <a:gd name="T41" fmla="*/ 1 h 70"/>
                <a:gd name="T42" fmla="*/ 7 w 90"/>
                <a:gd name="T43" fmla="*/ 1 h 70"/>
                <a:gd name="T44" fmla="*/ 3 w 90"/>
                <a:gd name="T45" fmla="*/ 1 h 70"/>
                <a:gd name="T46" fmla="*/ 1 w 90"/>
                <a:gd name="T47" fmla="*/ 1 h 70"/>
                <a:gd name="T48" fmla="*/ 0 w 90"/>
                <a:gd name="T49" fmla="*/ 2 h 70"/>
                <a:gd name="T50" fmla="*/ 1 w 90"/>
                <a:gd name="T51" fmla="*/ 2 h 70"/>
                <a:gd name="T52" fmla="*/ 3 w 90"/>
                <a:gd name="T53" fmla="*/ 3 h 70"/>
                <a:gd name="T54" fmla="*/ 7 w 90"/>
                <a:gd name="T55" fmla="*/ 3 h 70"/>
                <a:gd name="T56" fmla="*/ 13 w 90"/>
                <a:gd name="T57" fmla="*/ 3 h 70"/>
                <a:gd name="T58" fmla="*/ 20 w 90"/>
                <a:gd name="T59" fmla="*/ 4 h 70"/>
                <a:gd name="T60" fmla="*/ 27 w 90"/>
                <a:gd name="T61" fmla="*/ 4 h 70"/>
                <a:gd name="T62" fmla="*/ 35 w 90"/>
                <a:gd name="T63" fmla="*/ 4 h 70"/>
                <a:gd name="T64" fmla="*/ 44 w 90"/>
                <a:gd name="T65" fmla="*/ 4 h 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0"/>
                <a:gd name="T100" fmla="*/ 0 h 70"/>
                <a:gd name="T101" fmla="*/ 90 w 90"/>
                <a:gd name="T102" fmla="*/ 70 h 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0" h="70">
                  <a:moveTo>
                    <a:pt x="44" y="70"/>
                  </a:moveTo>
                  <a:lnTo>
                    <a:pt x="54" y="69"/>
                  </a:lnTo>
                  <a:lnTo>
                    <a:pt x="62" y="68"/>
                  </a:lnTo>
                  <a:lnTo>
                    <a:pt x="70" y="64"/>
                  </a:lnTo>
                  <a:lnTo>
                    <a:pt x="77" y="60"/>
                  </a:lnTo>
                  <a:lnTo>
                    <a:pt x="82" y="54"/>
                  </a:lnTo>
                  <a:lnTo>
                    <a:pt x="87" y="48"/>
                  </a:lnTo>
                  <a:lnTo>
                    <a:pt x="89" y="41"/>
                  </a:lnTo>
                  <a:lnTo>
                    <a:pt x="90" y="34"/>
                  </a:lnTo>
                  <a:lnTo>
                    <a:pt x="89" y="27"/>
                  </a:lnTo>
                  <a:lnTo>
                    <a:pt x="87" y="22"/>
                  </a:lnTo>
                  <a:lnTo>
                    <a:pt x="82" y="15"/>
                  </a:lnTo>
                  <a:lnTo>
                    <a:pt x="77" y="10"/>
                  </a:lnTo>
                  <a:lnTo>
                    <a:pt x="70" y="5"/>
                  </a:lnTo>
                  <a:lnTo>
                    <a:pt x="62" y="2"/>
                  </a:lnTo>
                  <a:lnTo>
                    <a:pt x="54" y="1"/>
                  </a:lnTo>
                  <a:lnTo>
                    <a:pt x="44" y="0"/>
                  </a:lnTo>
                  <a:lnTo>
                    <a:pt x="35" y="1"/>
                  </a:lnTo>
                  <a:lnTo>
                    <a:pt x="27" y="2"/>
                  </a:lnTo>
                  <a:lnTo>
                    <a:pt x="20" y="5"/>
                  </a:lnTo>
                  <a:lnTo>
                    <a:pt x="13" y="10"/>
                  </a:lnTo>
                  <a:lnTo>
                    <a:pt x="7" y="15"/>
                  </a:lnTo>
                  <a:lnTo>
                    <a:pt x="3" y="22"/>
                  </a:lnTo>
                  <a:lnTo>
                    <a:pt x="1" y="27"/>
                  </a:lnTo>
                  <a:lnTo>
                    <a:pt x="0" y="34"/>
                  </a:lnTo>
                  <a:lnTo>
                    <a:pt x="1" y="41"/>
                  </a:lnTo>
                  <a:lnTo>
                    <a:pt x="3" y="48"/>
                  </a:lnTo>
                  <a:lnTo>
                    <a:pt x="7" y="54"/>
                  </a:lnTo>
                  <a:lnTo>
                    <a:pt x="13" y="60"/>
                  </a:lnTo>
                  <a:lnTo>
                    <a:pt x="20" y="64"/>
                  </a:lnTo>
                  <a:lnTo>
                    <a:pt x="27" y="68"/>
                  </a:lnTo>
                  <a:lnTo>
                    <a:pt x="35" y="69"/>
                  </a:lnTo>
                  <a:lnTo>
                    <a:pt x="44" y="70"/>
                  </a:lnTo>
                  <a:close/>
                </a:path>
              </a:pathLst>
            </a:custGeom>
            <a:solidFill>
              <a:srgbClr val="A3F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Freeform 32"/>
            <p:cNvSpPr>
              <a:spLocks/>
            </p:cNvSpPr>
            <p:nvPr/>
          </p:nvSpPr>
          <p:spPr bwMode="auto">
            <a:xfrm>
              <a:off x="2505" y="2837"/>
              <a:ext cx="617" cy="185"/>
            </a:xfrm>
            <a:custGeom>
              <a:avLst/>
              <a:gdLst>
                <a:gd name="T0" fmla="*/ 473 w 617"/>
                <a:gd name="T1" fmla="*/ 9 h 369"/>
                <a:gd name="T2" fmla="*/ 456 w 617"/>
                <a:gd name="T3" fmla="*/ 8 h 369"/>
                <a:gd name="T4" fmla="*/ 449 w 617"/>
                <a:gd name="T5" fmla="*/ 7 h 369"/>
                <a:gd name="T6" fmla="*/ 394 w 617"/>
                <a:gd name="T7" fmla="*/ 3 h 369"/>
                <a:gd name="T8" fmla="*/ 330 w 617"/>
                <a:gd name="T9" fmla="*/ 2 h 369"/>
                <a:gd name="T10" fmla="*/ 270 w 617"/>
                <a:gd name="T11" fmla="*/ 2 h 369"/>
                <a:gd name="T12" fmla="*/ 218 w 617"/>
                <a:gd name="T13" fmla="*/ 3 h 369"/>
                <a:gd name="T14" fmla="*/ 169 w 617"/>
                <a:gd name="T15" fmla="*/ 5 h 369"/>
                <a:gd name="T16" fmla="*/ 135 w 617"/>
                <a:gd name="T17" fmla="*/ 9 h 369"/>
                <a:gd name="T18" fmla="*/ 126 w 617"/>
                <a:gd name="T19" fmla="*/ 13 h 369"/>
                <a:gd name="T20" fmla="*/ 118 w 617"/>
                <a:gd name="T21" fmla="*/ 16 h 369"/>
                <a:gd name="T22" fmla="*/ 89 w 617"/>
                <a:gd name="T23" fmla="*/ 19 h 369"/>
                <a:gd name="T24" fmla="*/ 53 w 617"/>
                <a:gd name="T25" fmla="*/ 21 h 369"/>
                <a:gd name="T26" fmla="*/ 34 w 617"/>
                <a:gd name="T27" fmla="*/ 23 h 369"/>
                <a:gd name="T28" fmla="*/ 57 w 617"/>
                <a:gd name="T29" fmla="*/ 23 h 369"/>
                <a:gd name="T30" fmla="*/ 135 w 617"/>
                <a:gd name="T31" fmla="*/ 20 h 369"/>
                <a:gd name="T32" fmla="*/ 203 w 617"/>
                <a:gd name="T33" fmla="*/ 17 h 369"/>
                <a:gd name="T34" fmla="*/ 236 w 617"/>
                <a:gd name="T35" fmla="*/ 16 h 369"/>
                <a:gd name="T36" fmla="*/ 279 w 617"/>
                <a:gd name="T37" fmla="*/ 15 h 369"/>
                <a:gd name="T38" fmla="*/ 323 w 617"/>
                <a:gd name="T39" fmla="*/ 15 h 369"/>
                <a:gd name="T40" fmla="*/ 379 w 617"/>
                <a:gd name="T41" fmla="*/ 15 h 369"/>
                <a:gd name="T42" fmla="*/ 428 w 617"/>
                <a:gd name="T43" fmla="*/ 13 h 369"/>
                <a:gd name="T44" fmla="*/ 483 w 617"/>
                <a:gd name="T45" fmla="*/ 13 h 369"/>
                <a:gd name="T46" fmla="*/ 528 w 617"/>
                <a:gd name="T47" fmla="*/ 12 h 369"/>
                <a:gd name="T48" fmla="*/ 569 w 617"/>
                <a:gd name="T49" fmla="*/ 12 h 369"/>
                <a:gd name="T50" fmla="*/ 565 w 617"/>
                <a:gd name="T51" fmla="*/ 11 h 369"/>
                <a:gd name="T52" fmla="*/ 509 w 617"/>
                <a:gd name="T53" fmla="*/ 11 h 369"/>
                <a:gd name="T54" fmla="*/ 460 w 617"/>
                <a:gd name="T55" fmla="*/ 10 h 369"/>
                <a:gd name="T56" fmla="*/ 477 w 617"/>
                <a:gd name="T57" fmla="*/ 10 h 369"/>
                <a:gd name="T58" fmla="*/ 563 w 617"/>
                <a:gd name="T59" fmla="*/ 10 h 369"/>
                <a:gd name="T60" fmla="*/ 617 w 617"/>
                <a:gd name="T61" fmla="*/ 10 h 369"/>
                <a:gd name="T62" fmla="*/ 602 w 617"/>
                <a:gd name="T63" fmla="*/ 11 h 369"/>
                <a:gd name="T64" fmla="*/ 570 w 617"/>
                <a:gd name="T65" fmla="*/ 13 h 369"/>
                <a:gd name="T66" fmla="*/ 537 w 617"/>
                <a:gd name="T67" fmla="*/ 13 h 369"/>
                <a:gd name="T68" fmla="*/ 493 w 617"/>
                <a:gd name="T69" fmla="*/ 14 h 369"/>
                <a:gd name="T70" fmla="*/ 453 w 617"/>
                <a:gd name="T71" fmla="*/ 15 h 369"/>
                <a:gd name="T72" fmla="*/ 431 w 617"/>
                <a:gd name="T73" fmla="*/ 16 h 369"/>
                <a:gd name="T74" fmla="*/ 415 w 617"/>
                <a:gd name="T75" fmla="*/ 16 h 369"/>
                <a:gd name="T76" fmla="*/ 391 w 617"/>
                <a:gd name="T77" fmla="*/ 16 h 369"/>
                <a:gd name="T78" fmla="*/ 287 w 617"/>
                <a:gd name="T79" fmla="*/ 16 h 369"/>
                <a:gd name="T80" fmla="*/ 226 w 617"/>
                <a:gd name="T81" fmla="*/ 18 h 369"/>
                <a:gd name="T82" fmla="*/ 173 w 617"/>
                <a:gd name="T83" fmla="*/ 20 h 369"/>
                <a:gd name="T84" fmla="*/ 151 w 617"/>
                <a:gd name="T85" fmla="*/ 21 h 369"/>
                <a:gd name="T86" fmla="*/ 127 w 617"/>
                <a:gd name="T87" fmla="*/ 22 h 369"/>
                <a:gd name="T88" fmla="*/ 100 w 617"/>
                <a:gd name="T89" fmla="*/ 23 h 369"/>
                <a:gd name="T90" fmla="*/ 59 w 617"/>
                <a:gd name="T91" fmla="*/ 23 h 369"/>
                <a:gd name="T92" fmla="*/ 15 w 617"/>
                <a:gd name="T93" fmla="*/ 23 h 369"/>
                <a:gd name="T94" fmla="*/ 5 w 617"/>
                <a:gd name="T95" fmla="*/ 22 h 369"/>
                <a:gd name="T96" fmla="*/ 41 w 617"/>
                <a:gd name="T97" fmla="*/ 20 h 369"/>
                <a:gd name="T98" fmla="*/ 77 w 617"/>
                <a:gd name="T99" fmla="*/ 17 h 369"/>
                <a:gd name="T100" fmla="*/ 101 w 617"/>
                <a:gd name="T101" fmla="*/ 12 h 369"/>
                <a:gd name="T102" fmla="*/ 119 w 617"/>
                <a:gd name="T103" fmla="*/ 8 h 369"/>
                <a:gd name="T104" fmla="*/ 144 w 617"/>
                <a:gd name="T105" fmla="*/ 5 h 369"/>
                <a:gd name="T106" fmla="*/ 166 w 617"/>
                <a:gd name="T107" fmla="*/ 4 h 369"/>
                <a:gd name="T108" fmla="*/ 196 w 617"/>
                <a:gd name="T109" fmla="*/ 3 h 369"/>
                <a:gd name="T110" fmla="*/ 227 w 617"/>
                <a:gd name="T111" fmla="*/ 2 h 369"/>
                <a:gd name="T112" fmla="*/ 267 w 617"/>
                <a:gd name="T113" fmla="*/ 1 h 369"/>
                <a:gd name="T114" fmla="*/ 323 w 617"/>
                <a:gd name="T115" fmla="*/ 1 h 369"/>
                <a:gd name="T116" fmla="*/ 433 w 617"/>
                <a:gd name="T117" fmla="*/ 4 h 369"/>
                <a:gd name="T118" fmla="*/ 480 w 617"/>
                <a:gd name="T119" fmla="*/ 7 h 36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17"/>
                <a:gd name="T181" fmla="*/ 0 h 369"/>
                <a:gd name="T182" fmla="*/ 617 w 617"/>
                <a:gd name="T183" fmla="*/ 369 h 36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17" h="369">
                  <a:moveTo>
                    <a:pt x="483" y="131"/>
                  </a:moveTo>
                  <a:lnTo>
                    <a:pt x="477" y="132"/>
                  </a:lnTo>
                  <a:lnTo>
                    <a:pt x="473" y="131"/>
                  </a:lnTo>
                  <a:lnTo>
                    <a:pt x="467" y="128"/>
                  </a:lnTo>
                  <a:lnTo>
                    <a:pt x="461" y="128"/>
                  </a:lnTo>
                  <a:lnTo>
                    <a:pt x="456" y="121"/>
                  </a:lnTo>
                  <a:lnTo>
                    <a:pt x="454" y="113"/>
                  </a:lnTo>
                  <a:lnTo>
                    <a:pt x="453" y="105"/>
                  </a:lnTo>
                  <a:lnTo>
                    <a:pt x="449" y="98"/>
                  </a:lnTo>
                  <a:lnTo>
                    <a:pt x="431" y="76"/>
                  </a:lnTo>
                  <a:lnTo>
                    <a:pt x="413" y="59"/>
                  </a:lnTo>
                  <a:lnTo>
                    <a:pt x="394" y="44"/>
                  </a:lnTo>
                  <a:lnTo>
                    <a:pt x="373" y="34"/>
                  </a:lnTo>
                  <a:lnTo>
                    <a:pt x="352" y="26"/>
                  </a:lnTo>
                  <a:lnTo>
                    <a:pt x="330" y="20"/>
                  </a:lnTo>
                  <a:lnTo>
                    <a:pt x="308" y="17"/>
                  </a:lnTo>
                  <a:lnTo>
                    <a:pt x="287" y="15"/>
                  </a:lnTo>
                  <a:lnTo>
                    <a:pt x="270" y="17"/>
                  </a:lnTo>
                  <a:lnTo>
                    <a:pt x="254" y="21"/>
                  </a:lnTo>
                  <a:lnTo>
                    <a:pt x="235" y="28"/>
                  </a:lnTo>
                  <a:lnTo>
                    <a:pt x="218" y="37"/>
                  </a:lnTo>
                  <a:lnTo>
                    <a:pt x="200" y="49"/>
                  </a:lnTo>
                  <a:lnTo>
                    <a:pt x="183" y="61"/>
                  </a:lnTo>
                  <a:lnTo>
                    <a:pt x="169" y="76"/>
                  </a:lnTo>
                  <a:lnTo>
                    <a:pt x="159" y="93"/>
                  </a:lnTo>
                  <a:lnTo>
                    <a:pt x="145" y="112"/>
                  </a:lnTo>
                  <a:lnTo>
                    <a:pt x="135" y="135"/>
                  </a:lnTo>
                  <a:lnTo>
                    <a:pt x="129" y="158"/>
                  </a:lnTo>
                  <a:lnTo>
                    <a:pt x="126" y="182"/>
                  </a:lnTo>
                  <a:lnTo>
                    <a:pt x="126" y="193"/>
                  </a:lnTo>
                  <a:lnTo>
                    <a:pt x="126" y="215"/>
                  </a:lnTo>
                  <a:lnTo>
                    <a:pt x="122" y="239"/>
                  </a:lnTo>
                  <a:lnTo>
                    <a:pt x="118" y="252"/>
                  </a:lnTo>
                  <a:lnTo>
                    <a:pt x="109" y="267"/>
                  </a:lnTo>
                  <a:lnTo>
                    <a:pt x="100" y="280"/>
                  </a:lnTo>
                  <a:lnTo>
                    <a:pt x="89" y="293"/>
                  </a:lnTo>
                  <a:lnTo>
                    <a:pt x="79" y="306"/>
                  </a:lnTo>
                  <a:lnTo>
                    <a:pt x="66" y="318"/>
                  </a:lnTo>
                  <a:lnTo>
                    <a:pt x="53" y="329"/>
                  </a:lnTo>
                  <a:lnTo>
                    <a:pt x="41" y="340"/>
                  </a:lnTo>
                  <a:lnTo>
                    <a:pt x="28" y="352"/>
                  </a:lnTo>
                  <a:lnTo>
                    <a:pt x="34" y="356"/>
                  </a:lnTo>
                  <a:lnTo>
                    <a:pt x="41" y="358"/>
                  </a:lnTo>
                  <a:lnTo>
                    <a:pt x="50" y="356"/>
                  </a:lnTo>
                  <a:lnTo>
                    <a:pt x="57" y="356"/>
                  </a:lnTo>
                  <a:lnTo>
                    <a:pt x="81" y="348"/>
                  </a:lnTo>
                  <a:lnTo>
                    <a:pt x="108" y="336"/>
                  </a:lnTo>
                  <a:lnTo>
                    <a:pt x="135" y="320"/>
                  </a:lnTo>
                  <a:lnTo>
                    <a:pt x="161" y="301"/>
                  </a:lnTo>
                  <a:lnTo>
                    <a:pt x="185" y="284"/>
                  </a:lnTo>
                  <a:lnTo>
                    <a:pt x="203" y="268"/>
                  </a:lnTo>
                  <a:lnTo>
                    <a:pt x="216" y="257"/>
                  </a:lnTo>
                  <a:lnTo>
                    <a:pt x="222" y="253"/>
                  </a:lnTo>
                  <a:lnTo>
                    <a:pt x="236" y="248"/>
                  </a:lnTo>
                  <a:lnTo>
                    <a:pt x="250" y="244"/>
                  </a:lnTo>
                  <a:lnTo>
                    <a:pt x="265" y="240"/>
                  </a:lnTo>
                  <a:lnTo>
                    <a:pt x="279" y="238"/>
                  </a:lnTo>
                  <a:lnTo>
                    <a:pt x="293" y="235"/>
                  </a:lnTo>
                  <a:lnTo>
                    <a:pt x="308" y="234"/>
                  </a:lnTo>
                  <a:lnTo>
                    <a:pt x="323" y="233"/>
                  </a:lnTo>
                  <a:lnTo>
                    <a:pt x="339" y="233"/>
                  </a:lnTo>
                  <a:lnTo>
                    <a:pt x="360" y="235"/>
                  </a:lnTo>
                  <a:lnTo>
                    <a:pt x="379" y="232"/>
                  </a:lnTo>
                  <a:lnTo>
                    <a:pt x="395" y="226"/>
                  </a:lnTo>
                  <a:lnTo>
                    <a:pt x="411" y="217"/>
                  </a:lnTo>
                  <a:lnTo>
                    <a:pt x="428" y="208"/>
                  </a:lnTo>
                  <a:lnTo>
                    <a:pt x="446" y="200"/>
                  </a:lnTo>
                  <a:lnTo>
                    <a:pt x="463" y="195"/>
                  </a:lnTo>
                  <a:lnTo>
                    <a:pt x="483" y="194"/>
                  </a:lnTo>
                  <a:lnTo>
                    <a:pt x="497" y="193"/>
                  </a:lnTo>
                  <a:lnTo>
                    <a:pt x="513" y="191"/>
                  </a:lnTo>
                  <a:lnTo>
                    <a:pt x="528" y="187"/>
                  </a:lnTo>
                  <a:lnTo>
                    <a:pt x="544" y="184"/>
                  </a:lnTo>
                  <a:lnTo>
                    <a:pt x="557" y="181"/>
                  </a:lnTo>
                  <a:lnTo>
                    <a:pt x="569" y="178"/>
                  </a:lnTo>
                  <a:lnTo>
                    <a:pt x="577" y="177"/>
                  </a:lnTo>
                  <a:lnTo>
                    <a:pt x="580" y="176"/>
                  </a:lnTo>
                  <a:lnTo>
                    <a:pt x="565" y="176"/>
                  </a:lnTo>
                  <a:lnTo>
                    <a:pt x="549" y="173"/>
                  </a:lnTo>
                  <a:lnTo>
                    <a:pt x="529" y="170"/>
                  </a:lnTo>
                  <a:lnTo>
                    <a:pt x="509" y="165"/>
                  </a:lnTo>
                  <a:lnTo>
                    <a:pt x="490" y="161"/>
                  </a:lnTo>
                  <a:lnTo>
                    <a:pt x="473" y="156"/>
                  </a:lnTo>
                  <a:lnTo>
                    <a:pt x="460" y="151"/>
                  </a:lnTo>
                  <a:lnTo>
                    <a:pt x="453" y="148"/>
                  </a:lnTo>
                  <a:lnTo>
                    <a:pt x="460" y="147"/>
                  </a:lnTo>
                  <a:lnTo>
                    <a:pt x="477" y="147"/>
                  </a:lnTo>
                  <a:lnTo>
                    <a:pt x="503" y="149"/>
                  </a:lnTo>
                  <a:lnTo>
                    <a:pt x="533" y="150"/>
                  </a:lnTo>
                  <a:lnTo>
                    <a:pt x="563" y="152"/>
                  </a:lnTo>
                  <a:lnTo>
                    <a:pt x="589" y="155"/>
                  </a:lnTo>
                  <a:lnTo>
                    <a:pt x="609" y="157"/>
                  </a:lnTo>
                  <a:lnTo>
                    <a:pt x="617" y="158"/>
                  </a:lnTo>
                  <a:lnTo>
                    <a:pt x="616" y="163"/>
                  </a:lnTo>
                  <a:lnTo>
                    <a:pt x="610" y="169"/>
                  </a:lnTo>
                  <a:lnTo>
                    <a:pt x="602" y="176"/>
                  </a:lnTo>
                  <a:lnTo>
                    <a:pt x="592" y="182"/>
                  </a:lnTo>
                  <a:lnTo>
                    <a:pt x="581" y="188"/>
                  </a:lnTo>
                  <a:lnTo>
                    <a:pt x="570" y="194"/>
                  </a:lnTo>
                  <a:lnTo>
                    <a:pt x="560" y="200"/>
                  </a:lnTo>
                  <a:lnTo>
                    <a:pt x="552" y="203"/>
                  </a:lnTo>
                  <a:lnTo>
                    <a:pt x="537" y="204"/>
                  </a:lnTo>
                  <a:lnTo>
                    <a:pt x="522" y="207"/>
                  </a:lnTo>
                  <a:lnTo>
                    <a:pt x="508" y="210"/>
                  </a:lnTo>
                  <a:lnTo>
                    <a:pt x="493" y="214"/>
                  </a:lnTo>
                  <a:lnTo>
                    <a:pt x="478" y="219"/>
                  </a:lnTo>
                  <a:lnTo>
                    <a:pt x="466" y="225"/>
                  </a:lnTo>
                  <a:lnTo>
                    <a:pt x="453" y="232"/>
                  </a:lnTo>
                  <a:lnTo>
                    <a:pt x="440" y="239"/>
                  </a:lnTo>
                  <a:lnTo>
                    <a:pt x="436" y="242"/>
                  </a:lnTo>
                  <a:lnTo>
                    <a:pt x="431" y="245"/>
                  </a:lnTo>
                  <a:lnTo>
                    <a:pt x="427" y="247"/>
                  </a:lnTo>
                  <a:lnTo>
                    <a:pt x="421" y="249"/>
                  </a:lnTo>
                  <a:lnTo>
                    <a:pt x="415" y="252"/>
                  </a:lnTo>
                  <a:lnTo>
                    <a:pt x="408" y="253"/>
                  </a:lnTo>
                  <a:lnTo>
                    <a:pt x="401" y="254"/>
                  </a:lnTo>
                  <a:lnTo>
                    <a:pt x="391" y="254"/>
                  </a:lnTo>
                  <a:lnTo>
                    <a:pt x="333" y="250"/>
                  </a:lnTo>
                  <a:lnTo>
                    <a:pt x="309" y="250"/>
                  </a:lnTo>
                  <a:lnTo>
                    <a:pt x="287" y="254"/>
                  </a:lnTo>
                  <a:lnTo>
                    <a:pt x="266" y="260"/>
                  </a:lnTo>
                  <a:lnTo>
                    <a:pt x="246" y="268"/>
                  </a:lnTo>
                  <a:lnTo>
                    <a:pt x="226" y="278"/>
                  </a:lnTo>
                  <a:lnTo>
                    <a:pt x="207" y="290"/>
                  </a:lnTo>
                  <a:lnTo>
                    <a:pt x="189" y="302"/>
                  </a:lnTo>
                  <a:lnTo>
                    <a:pt x="173" y="315"/>
                  </a:lnTo>
                  <a:lnTo>
                    <a:pt x="166" y="320"/>
                  </a:lnTo>
                  <a:lnTo>
                    <a:pt x="158" y="324"/>
                  </a:lnTo>
                  <a:lnTo>
                    <a:pt x="151" y="328"/>
                  </a:lnTo>
                  <a:lnTo>
                    <a:pt x="142" y="332"/>
                  </a:lnTo>
                  <a:lnTo>
                    <a:pt x="135" y="336"/>
                  </a:lnTo>
                  <a:lnTo>
                    <a:pt x="127" y="340"/>
                  </a:lnTo>
                  <a:lnTo>
                    <a:pt x="120" y="344"/>
                  </a:lnTo>
                  <a:lnTo>
                    <a:pt x="112" y="348"/>
                  </a:lnTo>
                  <a:lnTo>
                    <a:pt x="100" y="355"/>
                  </a:lnTo>
                  <a:lnTo>
                    <a:pt x="87" y="360"/>
                  </a:lnTo>
                  <a:lnTo>
                    <a:pt x="73" y="365"/>
                  </a:lnTo>
                  <a:lnTo>
                    <a:pt x="59" y="368"/>
                  </a:lnTo>
                  <a:lnTo>
                    <a:pt x="45" y="369"/>
                  </a:lnTo>
                  <a:lnTo>
                    <a:pt x="30" y="369"/>
                  </a:lnTo>
                  <a:lnTo>
                    <a:pt x="15" y="367"/>
                  </a:lnTo>
                  <a:lnTo>
                    <a:pt x="1" y="362"/>
                  </a:lnTo>
                  <a:lnTo>
                    <a:pt x="0" y="354"/>
                  </a:lnTo>
                  <a:lnTo>
                    <a:pt x="5" y="345"/>
                  </a:lnTo>
                  <a:lnTo>
                    <a:pt x="14" y="335"/>
                  </a:lnTo>
                  <a:lnTo>
                    <a:pt x="27" y="323"/>
                  </a:lnTo>
                  <a:lnTo>
                    <a:pt x="41" y="312"/>
                  </a:lnTo>
                  <a:lnTo>
                    <a:pt x="55" y="299"/>
                  </a:lnTo>
                  <a:lnTo>
                    <a:pt x="67" y="285"/>
                  </a:lnTo>
                  <a:lnTo>
                    <a:pt x="77" y="272"/>
                  </a:lnTo>
                  <a:lnTo>
                    <a:pt x="88" y="245"/>
                  </a:lnTo>
                  <a:lnTo>
                    <a:pt x="97" y="218"/>
                  </a:lnTo>
                  <a:lnTo>
                    <a:pt x="101" y="191"/>
                  </a:lnTo>
                  <a:lnTo>
                    <a:pt x="107" y="159"/>
                  </a:lnTo>
                  <a:lnTo>
                    <a:pt x="112" y="140"/>
                  </a:lnTo>
                  <a:lnTo>
                    <a:pt x="119" y="123"/>
                  </a:lnTo>
                  <a:lnTo>
                    <a:pt x="127" y="106"/>
                  </a:lnTo>
                  <a:lnTo>
                    <a:pt x="135" y="91"/>
                  </a:lnTo>
                  <a:lnTo>
                    <a:pt x="144" y="80"/>
                  </a:lnTo>
                  <a:lnTo>
                    <a:pt x="151" y="71"/>
                  </a:lnTo>
                  <a:lnTo>
                    <a:pt x="158" y="63"/>
                  </a:lnTo>
                  <a:lnTo>
                    <a:pt x="166" y="55"/>
                  </a:lnTo>
                  <a:lnTo>
                    <a:pt x="175" y="48"/>
                  </a:lnTo>
                  <a:lnTo>
                    <a:pt x="185" y="41"/>
                  </a:lnTo>
                  <a:lnTo>
                    <a:pt x="196" y="34"/>
                  </a:lnTo>
                  <a:lnTo>
                    <a:pt x="209" y="27"/>
                  </a:lnTo>
                  <a:lnTo>
                    <a:pt x="218" y="22"/>
                  </a:lnTo>
                  <a:lnTo>
                    <a:pt x="227" y="18"/>
                  </a:lnTo>
                  <a:lnTo>
                    <a:pt x="239" y="12"/>
                  </a:lnTo>
                  <a:lnTo>
                    <a:pt x="252" y="7"/>
                  </a:lnTo>
                  <a:lnTo>
                    <a:pt x="267" y="4"/>
                  </a:lnTo>
                  <a:lnTo>
                    <a:pt x="283" y="2"/>
                  </a:lnTo>
                  <a:lnTo>
                    <a:pt x="302" y="0"/>
                  </a:lnTo>
                  <a:lnTo>
                    <a:pt x="323" y="3"/>
                  </a:lnTo>
                  <a:lnTo>
                    <a:pt x="368" y="15"/>
                  </a:lnTo>
                  <a:lnTo>
                    <a:pt x="404" y="33"/>
                  </a:lnTo>
                  <a:lnTo>
                    <a:pt x="433" y="53"/>
                  </a:lnTo>
                  <a:lnTo>
                    <a:pt x="455" y="74"/>
                  </a:lnTo>
                  <a:lnTo>
                    <a:pt x="470" y="94"/>
                  </a:lnTo>
                  <a:lnTo>
                    <a:pt x="480" y="111"/>
                  </a:lnTo>
                  <a:lnTo>
                    <a:pt x="483" y="124"/>
                  </a:lnTo>
                  <a:lnTo>
                    <a:pt x="483" y="1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Freeform 33"/>
            <p:cNvSpPr>
              <a:spLocks/>
            </p:cNvSpPr>
            <p:nvPr/>
          </p:nvSpPr>
          <p:spPr bwMode="auto">
            <a:xfrm>
              <a:off x="2714" y="2852"/>
              <a:ext cx="71" cy="72"/>
            </a:xfrm>
            <a:custGeom>
              <a:avLst/>
              <a:gdLst>
                <a:gd name="T0" fmla="*/ 39 w 71"/>
                <a:gd name="T1" fmla="*/ 2 h 145"/>
                <a:gd name="T2" fmla="*/ 29 w 71"/>
                <a:gd name="T3" fmla="*/ 4 h 145"/>
                <a:gd name="T4" fmla="*/ 23 w 71"/>
                <a:gd name="T5" fmla="*/ 5 h 145"/>
                <a:gd name="T6" fmla="*/ 19 w 71"/>
                <a:gd name="T7" fmla="*/ 7 h 145"/>
                <a:gd name="T8" fmla="*/ 19 w 71"/>
                <a:gd name="T9" fmla="*/ 8 h 145"/>
                <a:gd name="T10" fmla="*/ 14 w 71"/>
                <a:gd name="T11" fmla="*/ 8 h 145"/>
                <a:gd name="T12" fmla="*/ 11 w 71"/>
                <a:gd name="T13" fmla="*/ 8 h 145"/>
                <a:gd name="T14" fmla="*/ 6 w 71"/>
                <a:gd name="T15" fmla="*/ 8 h 145"/>
                <a:gd name="T16" fmla="*/ 3 w 71"/>
                <a:gd name="T17" fmla="*/ 9 h 145"/>
                <a:gd name="T18" fmla="*/ 0 w 71"/>
                <a:gd name="T19" fmla="*/ 7 h 145"/>
                <a:gd name="T20" fmla="*/ 3 w 71"/>
                <a:gd name="T21" fmla="*/ 6 h 145"/>
                <a:gd name="T22" fmla="*/ 10 w 71"/>
                <a:gd name="T23" fmla="*/ 4 h 145"/>
                <a:gd name="T24" fmla="*/ 19 w 71"/>
                <a:gd name="T25" fmla="*/ 3 h 145"/>
                <a:gd name="T26" fmla="*/ 24 w 71"/>
                <a:gd name="T27" fmla="*/ 2 h 145"/>
                <a:gd name="T28" fmla="*/ 30 w 71"/>
                <a:gd name="T29" fmla="*/ 2 h 145"/>
                <a:gd name="T30" fmla="*/ 36 w 71"/>
                <a:gd name="T31" fmla="*/ 1 h 145"/>
                <a:gd name="T32" fmla="*/ 41 w 71"/>
                <a:gd name="T33" fmla="*/ 1 h 145"/>
                <a:gd name="T34" fmla="*/ 49 w 71"/>
                <a:gd name="T35" fmla="*/ 0 h 145"/>
                <a:gd name="T36" fmla="*/ 56 w 71"/>
                <a:gd name="T37" fmla="*/ 0 h 145"/>
                <a:gd name="T38" fmla="*/ 63 w 71"/>
                <a:gd name="T39" fmla="*/ 0 h 145"/>
                <a:gd name="T40" fmla="*/ 71 w 71"/>
                <a:gd name="T41" fmla="*/ 0 h 145"/>
                <a:gd name="T42" fmla="*/ 67 w 71"/>
                <a:gd name="T43" fmla="*/ 0 h 145"/>
                <a:gd name="T44" fmla="*/ 59 w 71"/>
                <a:gd name="T45" fmla="*/ 1 h 145"/>
                <a:gd name="T46" fmla="*/ 49 w 71"/>
                <a:gd name="T47" fmla="*/ 1 h 145"/>
                <a:gd name="T48" fmla="*/ 39 w 71"/>
                <a:gd name="T49" fmla="*/ 2 h 14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1"/>
                <a:gd name="T76" fmla="*/ 0 h 145"/>
                <a:gd name="T77" fmla="*/ 71 w 71"/>
                <a:gd name="T78" fmla="*/ 145 h 14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1" h="145">
                  <a:moveTo>
                    <a:pt x="39" y="44"/>
                  </a:moveTo>
                  <a:lnTo>
                    <a:pt x="29" y="67"/>
                  </a:lnTo>
                  <a:lnTo>
                    <a:pt x="23" y="90"/>
                  </a:lnTo>
                  <a:lnTo>
                    <a:pt x="19" y="114"/>
                  </a:lnTo>
                  <a:lnTo>
                    <a:pt x="19" y="138"/>
                  </a:lnTo>
                  <a:lnTo>
                    <a:pt x="14" y="141"/>
                  </a:lnTo>
                  <a:lnTo>
                    <a:pt x="11" y="142"/>
                  </a:lnTo>
                  <a:lnTo>
                    <a:pt x="6" y="143"/>
                  </a:lnTo>
                  <a:lnTo>
                    <a:pt x="3" y="145"/>
                  </a:lnTo>
                  <a:lnTo>
                    <a:pt x="0" y="122"/>
                  </a:lnTo>
                  <a:lnTo>
                    <a:pt x="3" y="98"/>
                  </a:lnTo>
                  <a:lnTo>
                    <a:pt x="10" y="74"/>
                  </a:lnTo>
                  <a:lnTo>
                    <a:pt x="19" y="52"/>
                  </a:lnTo>
                  <a:lnTo>
                    <a:pt x="24" y="44"/>
                  </a:lnTo>
                  <a:lnTo>
                    <a:pt x="30" y="37"/>
                  </a:lnTo>
                  <a:lnTo>
                    <a:pt x="36" y="29"/>
                  </a:lnTo>
                  <a:lnTo>
                    <a:pt x="41" y="22"/>
                  </a:lnTo>
                  <a:lnTo>
                    <a:pt x="49" y="15"/>
                  </a:lnTo>
                  <a:lnTo>
                    <a:pt x="56" y="9"/>
                  </a:lnTo>
                  <a:lnTo>
                    <a:pt x="63" y="4"/>
                  </a:lnTo>
                  <a:lnTo>
                    <a:pt x="71" y="0"/>
                  </a:lnTo>
                  <a:lnTo>
                    <a:pt x="67" y="5"/>
                  </a:lnTo>
                  <a:lnTo>
                    <a:pt x="59" y="16"/>
                  </a:lnTo>
                  <a:lnTo>
                    <a:pt x="49" y="30"/>
                  </a:lnTo>
                  <a:lnTo>
                    <a:pt x="39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1" name="Freeform 34"/>
            <p:cNvSpPr>
              <a:spLocks/>
            </p:cNvSpPr>
            <p:nvPr/>
          </p:nvSpPr>
          <p:spPr bwMode="auto">
            <a:xfrm>
              <a:off x="2650" y="2901"/>
              <a:ext cx="285" cy="51"/>
            </a:xfrm>
            <a:custGeom>
              <a:avLst/>
              <a:gdLst>
                <a:gd name="T0" fmla="*/ 283 w 285"/>
                <a:gd name="T1" fmla="*/ 0 h 103"/>
                <a:gd name="T2" fmla="*/ 285 w 285"/>
                <a:gd name="T3" fmla="*/ 0 h 103"/>
                <a:gd name="T4" fmla="*/ 285 w 285"/>
                <a:gd name="T5" fmla="*/ 1 h 103"/>
                <a:gd name="T6" fmla="*/ 284 w 285"/>
                <a:gd name="T7" fmla="*/ 1 h 103"/>
                <a:gd name="T8" fmla="*/ 282 w 285"/>
                <a:gd name="T9" fmla="*/ 1 h 103"/>
                <a:gd name="T10" fmla="*/ 250 w 285"/>
                <a:gd name="T11" fmla="*/ 1 h 103"/>
                <a:gd name="T12" fmla="*/ 222 w 285"/>
                <a:gd name="T13" fmla="*/ 1 h 103"/>
                <a:gd name="T14" fmla="*/ 196 w 285"/>
                <a:gd name="T15" fmla="*/ 1 h 103"/>
                <a:gd name="T16" fmla="*/ 172 w 285"/>
                <a:gd name="T17" fmla="*/ 2 h 103"/>
                <a:gd name="T18" fmla="*/ 151 w 285"/>
                <a:gd name="T19" fmla="*/ 2 h 103"/>
                <a:gd name="T20" fmla="*/ 131 w 285"/>
                <a:gd name="T21" fmla="*/ 3 h 103"/>
                <a:gd name="T22" fmla="*/ 113 w 285"/>
                <a:gd name="T23" fmla="*/ 3 h 103"/>
                <a:gd name="T24" fmla="*/ 96 w 285"/>
                <a:gd name="T25" fmla="*/ 3 h 103"/>
                <a:gd name="T26" fmla="*/ 84 w 285"/>
                <a:gd name="T27" fmla="*/ 4 h 103"/>
                <a:gd name="T28" fmla="*/ 71 w 285"/>
                <a:gd name="T29" fmla="*/ 4 h 103"/>
                <a:gd name="T30" fmla="*/ 56 w 285"/>
                <a:gd name="T31" fmla="*/ 5 h 103"/>
                <a:gd name="T32" fmla="*/ 42 w 285"/>
                <a:gd name="T33" fmla="*/ 5 h 103"/>
                <a:gd name="T34" fmla="*/ 29 w 285"/>
                <a:gd name="T35" fmla="*/ 5 h 103"/>
                <a:gd name="T36" fmla="*/ 17 w 285"/>
                <a:gd name="T37" fmla="*/ 6 h 103"/>
                <a:gd name="T38" fmla="*/ 7 w 285"/>
                <a:gd name="T39" fmla="*/ 6 h 103"/>
                <a:gd name="T40" fmla="*/ 1 w 285"/>
                <a:gd name="T41" fmla="*/ 6 h 103"/>
                <a:gd name="T42" fmla="*/ 0 w 285"/>
                <a:gd name="T43" fmla="*/ 6 h 103"/>
                <a:gd name="T44" fmla="*/ 0 w 285"/>
                <a:gd name="T45" fmla="*/ 6 h 103"/>
                <a:gd name="T46" fmla="*/ 0 w 285"/>
                <a:gd name="T47" fmla="*/ 5 h 103"/>
                <a:gd name="T48" fmla="*/ 1 w 285"/>
                <a:gd name="T49" fmla="*/ 5 h 103"/>
                <a:gd name="T50" fmla="*/ 7 w 285"/>
                <a:gd name="T51" fmla="*/ 5 h 103"/>
                <a:gd name="T52" fmla="*/ 18 w 285"/>
                <a:gd name="T53" fmla="*/ 5 h 103"/>
                <a:gd name="T54" fmla="*/ 34 w 285"/>
                <a:gd name="T55" fmla="*/ 4 h 103"/>
                <a:gd name="T56" fmla="*/ 53 w 285"/>
                <a:gd name="T57" fmla="*/ 4 h 103"/>
                <a:gd name="T58" fmla="*/ 70 w 285"/>
                <a:gd name="T59" fmla="*/ 3 h 103"/>
                <a:gd name="T60" fmla="*/ 85 w 285"/>
                <a:gd name="T61" fmla="*/ 3 h 103"/>
                <a:gd name="T62" fmla="*/ 96 w 285"/>
                <a:gd name="T63" fmla="*/ 2 h 103"/>
                <a:gd name="T64" fmla="*/ 101 w 285"/>
                <a:gd name="T65" fmla="*/ 2 h 103"/>
                <a:gd name="T66" fmla="*/ 116 w 285"/>
                <a:gd name="T67" fmla="*/ 2 h 103"/>
                <a:gd name="T68" fmla="*/ 130 w 285"/>
                <a:gd name="T69" fmla="*/ 1 h 103"/>
                <a:gd name="T70" fmla="*/ 145 w 285"/>
                <a:gd name="T71" fmla="*/ 1 h 103"/>
                <a:gd name="T72" fmla="*/ 160 w 285"/>
                <a:gd name="T73" fmla="*/ 1 h 103"/>
                <a:gd name="T74" fmla="*/ 175 w 285"/>
                <a:gd name="T75" fmla="*/ 0 h 103"/>
                <a:gd name="T76" fmla="*/ 190 w 285"/>
                <a:gd name="T77" fmla="*/ 0 h 103"/>
                <a:gd name="T78" fmla="*/ 205 w 285"/>
                <a:gd name="T79" fmla="*/ 0 h 103"/>
                <a:gd name="T80" fmla="*/ 222 w 285"/>
                <a:gd name="T81" fmla="*/ 0 h 103"/>
                <a:gd name="T82" fmla="*/ 230 w 285"/>
                <a:gd name="T83" fmla="*/ 0 h 103"/>
                <a:gd name="T84" fmla="*/ 238 w 285"/>
                <a:gd name="T85" fmla="*/ 0 h 103"/>
                <a:gd name="T86" fmla="*/ 246 w 285"/>
                <a:gd name="T87" fmla="*/ 0 h 103"/>
                <a:gd name="T88" fmla="*/ 255 w 285"/>
                <a:gd name="T89" fmla="*/ 0 h 103"/>
                <a:gd name="T90" fmla="*/ 263 w 285"/>
                <a:gd name="T91" fmla="*/ 0 h 103"/>
                <a:gd name="T92" fmla="*/ 270 w 285"/>
                <a:gd name="T93" fmla="*/ 0 h 103"/>
                <a:gd name="T94" fmla="*/ 277 w 285"/>
                <a:gd name="T95" fmla="*/ 0 h 103"/>
                <a:gd name="T96" fmla="*/ 283 w 285"/>
                <a:gd name="T97" fmla="*/ 0 h 10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85"/>
                <a:gd name="T148" fmla="*/ 0 h 103"/>
                <a:gd name="T149" fmla="*/ 285 w 285"/>
                <a:gd name="T150" fmla="*/ 103 h 10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85" h="103">
                  <a:moveTo>
                    <a:pt x="283" y="11"/>
                  </a:moveTo>
                  <a:lnTo>
                    <a:pt x="285" y="13"/>
                  </a:lnTo>
                  <a:lnTo>
                    <a:pt x="285" y="16"/>
                  </a:lnTo>
                  <a:lnTo>
                    <a:pt x="284" y="20"/>
                  </a:lnTo>
                  <a:lnTo>
                    <a:pt x="282" y="22"/>
                  </a:lnTo>
                  <a:lnTo>
                    <a:pt x="250" y="23"/>
                  </a:lnTo>
                  <a:lnTo>
                    <a:pt x="222" y="26"/>
                  </a:lnTo>
                  <a:lnTo>
                    <a:pt x="196" y="30"/>
                  </a:lnTo>
                  <a:lnTo>
                    <a:pt x="172" y="35"/>
                  </a:lnTo>
                  <a:lnTo>
                    <a:pt x="151" y="42"/>
                  </a:lnTo>
                  <a:lnTo>
                    <a:pt x="131" y="49"/>
                  </a:lnTo>
                  <a:lnTo>
                    <a:pt x="113" y="56"/>
                  </a:lnTo>
                  <a:lnTo>
                    <a:pt x="96" y="63"/>
                  </a:lnTo>
                  <a:lnTo>
                    <a:pt x="84" y="68"/>
                  </a:lnTo>
                  <a:lnTo>
                    <a:pt x="71" y="74"/>
                  </a:lnTo>
                  <a:lnTo>
                    <a:pt x="56" y="81"/>
                  </a:lnTo>
                  <a:lnTo>
                    <a:pt x="42" y="88"/>
                  </a:lnTo>
                  <a:lnTo>
                    <a:pt x="29" y="94"/>
                  </a:lnTo>
                  <a:lnTo>
                    <a:pt x="17" y="98"/>
                  </a:lnTo>
                  <a:lnTo>
                    <a:pt x="7" y="102"/>
                  </a:lnTo>
                  <a:lnTo>
                    <a:pt x="1" y="103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5"/>
                  </a:lnTo>
                  <a:lnTo>
                    <a:pt x="1" y="92"/>
                  </a:lnTo>
                  <a:lnTo>
                    <a:pt x="7" y="90"/>
                  </a:lnTo>
                  <a:lnTo>
                    <a:pt x="18" y="83"/>
                  </a:lnTo>
                  <a:lnTo>
                    <a:pt x="34" y="75"/>
                  </a:lnTo>
                  <a:lnTo>
                    <a:pt x="53" y="66"/>
                  </a:lnTo>
                  <a:lnTo>
                    <a:pt x="70" y="57"/>
                  </a:lnTo>
                  <a:lnTo>
                    <a:pt x="85" y="50"/>
                  </a:lnTo>
                  <a:lnTo>
                    <a:pt x="96" y="44"/>
                  </a:lnTo>
                  <a:lnTo>
                    <a:pt x="101" y="42"/>
                  </a:lnTo>
                  <a:lnTo>
                    <a:pt x="116" y="36"/>
                  </a:lnTo>
                  <a:lnTo>
                    <a:pt x="130" y="29"/>
                  </a:lnTo>
                  <a:lnTo>
                    <a:pt x="145" y="24"/>
                  </a:lnTo>
                  <a:lnTo>
                    <a:pt x="160" y="19"/>
                  </a:lnTo>
                  <a:lnTo>
                    <a:pt x="175" y="15"/>
                  </a:lnTo>
                  <a:lnTo>
                    <a:pt x="190" y="11"/>
                  </a:lnTo>
                  <a:lnTo>
                    <a:pt x="205" y="7"/>
                  </a:lnTo>
                  <a:lnTo>
                    <a:pt x="222" y="4"/>
                  </a:lnTo>
                  <a:lnTo>
                    <a:pt x="230" y="3"/>
                  </a:lnTo>
                  <a:lnTo>
                    <a:pt x="238" y="0"/>
                  </a:lnTo>
                  <a:lnTo>
                    <a:pt x="246" y="0"/>
                  </a:lnTo>
                  <a:lnTo>
                    <a:pt x="255" y="0"/>
                  </a:lnTo>
                  <a:lnTo>
                    <a:pt x="263" y="0"/>
                  </a:lnTo>
                  <a:lnTo>
                    <a:pt x="270" y="3"/>
                  </a:lnTo>
                  <a:lnTo>
                    <a:pt x="277" y="6"/>
                  </a:lnTo>
                  <a:lnTo>
                    <a:pt x="28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2" name="Freeform 35"/>
            <p:cNvSpPr>
              <a:spLocks/>
            </p:cNvSpPr>
            <p:nvPr/>
          </p:nvSpPr>
          <p:spPr bwMode="auto">
            <a:xfrm>
              <a:off x="2659" y="2907"/>
              <a:ext cx="33" cy="20"/>
            </a:xfrm>
            <a:custGeom>
              <a:avLst/>
              <a:gdLst>
                <a:gd name="T0" fmla="*/ 14 w 33"/>
                <a:gd name="T1" fmla="*/ 1 h 38"/>
                <a:gd name="T2" fmla="*/ 14 w 33"/>
                <a:gd name="T3" fmla="*/ 2 h 38"/>
                <a:gd name="T4" fmla="*/ 15 w 33"/>
                <a:gd name="T5" fmla="*/ 2 h 38"/>
                <a:gd name="T6" fmla="*/ 15 w 33"/>
                <a:gd name="T7" fmla="*/ 2 h 38"/>
                <a:gd name="T8" fmla="*/ 17 w 33"/>
                <a:gd name="T9" fmla="*/ 2 h 38"/>
                <a:gd name="T10" fmla="*/ 22 w 33"/>
                <a:gd name="T11" fmla="*/ 2 h 38"/>
                <a:gd name="T12" fmla="*/ 27 w 33"/>
                <a:gd name="T13" fmla="*/ 2 h 38"/>
                <a:gd name="T14" fmla="*/ 32 w 33"/>
                <a:gd name="T15" fmla="*/ 2 h 38"/>
                <a:gd name="T16" fmla="*/ 33 w 33"/>
                <a:gd name="T17" fmla="*/ 3 h 38"/>
                <a:gd name="T18" fmla="*/ 28 w 33"/>
                <a:gd name="T19" fmla="*/ 3 h 38"/>
                <a:gd name="T20" fmla="*/ 24 w 33"/>
                <a:gd name="T21" fmla="*/ 3 h 38"/>
                <a:gd name="T22" fmla="*/ 18 w 33"/>
                <a:gd name="T23" fmla="*/ 3 h 38"/>
                <a:gd name="T24" fmla="*/ 12 w 33"/>
                <a:gd name="T25" fmla="*/ 3 h 38"/>
                <a:gd name="T26" fmla="*/ 6 w 33"/>
                <a:gd name="T27" fmla="*/ 3 h 38"/>
                <a:gd name="T28" fmla="*/ 4 w 33"/>
                <a:gd name="T29" fmla="*/ 2 h 38"/>
                <a:gd name="T30" fmla="*/ 1 w 33"/>
                <a:gd name="T31" fmla="*/ 2 h 38"/>
                <a:gd name="T32" fmla="*/ 0 w 33"/>
                <a:gd name="T33" fmla="*/ 2 h 38"/>
                <a:gd name="T34" fmla="*/ 2 w 33"/>
                <a:gd name="T35" fmla="*/ 1 h 38"/>
                <a:gd name="T36" fmla="*/ 5 w 33"/>
                <a:gd name="T37" fmla="*/ 1 h 38"/>
                <a:gd name="T38" fmla="*/ 8 w 33"/>
                <a:gd name="T39" fmla="*/ 1 h 38"/>
                <a:gd name="T40" fmla="*/ 15 w 33"/>
                <a:gd name="T41" fmla="*/ 0 h 38"/>
                <a:gd name="T42" fmla="*/ 18 w 33"/>
                <a:gd name="T43" fmla="*/ 1 h 38"/>
                <a:gd name="T44" fmla="*/ 18 w 33"/>
                <a:gd name="T45" fmla="*/ 1 h 38"/>
                <a:gd name="T46" fmla="*/ 17 w 33"/>
                <a:gd name="T47" fmla="*/ 1 h 38"/>
                <a:gd name="T48" fmla="*/ 14 w 33"/>
                <a:gd name="T49" fmla="*/ 1 h 3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3"/>
                <a:gd name="T76" fmla="*/ 0 h 38"/>
                <a:gd name="T77" fmla="*/ 33 w 33"/>
                <a:gd name="T78" fmla="*/ 38 h 3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3" h="38">
                  <a:moveTo>
                    <a:pt x="14" y="16"/>
                  </a:moveTo>
                  <a:lnTo>
                    <a:pt x="14" y="20"/>
                  </a:lnTo>
                  <a:lnTo>
                    <a:pt x="15" y="22"/>
                  </a:lnTo>
                  <a:lnTo>
                    <a:pt x="15" y="25"/>
                  </a:lnTo>
                  <a:lnTo>
                    <a:pt x="17" y="28"/>
                  </a:lnTo>
                  <a:lnTo>
                    <a:pt x="22" y="30"/>
                  </a:lnTo>
                  <a:lnTo>
                    <a:pt x="27" y="30"/>
                  </a:lnTo>
                  <a:lnTo>
                    <a:pt x="32" y="30"/>
                  </a:lnTo>
                  <a:lnTo>
                    <a:pt x="33" y="32"/>
                  </a:lnTo>
                  <a:lnTo>
                    <a:pt x="28" y="35"/>
                  </a:lnTo>
                  <a:lnTo>
                    <a:pt x="24" y="37"/>
                  </a:lnTo>
                  <a:lnTo>
                    <a:pt x="18" y="38"/>
                  </a:lnTo>
                  <a:lnTo>
                    <a:pt x="12" y="38"/>
                  </a:lnTo>
                  <a:lnTo>
                    <a:pt x="6" y="36"/>
                  </a:lnTo>
                  <a:lnTo>
                    <a:pt x="4" y="31"/>
                  </a:lnTo>
                  <a:lnTo>
                    <a:pt x="1" y="26"/>
                  </a:lnTo>
                  <a:lnTo>
                    <a:pt x="0" y="21"/>
                  </a:lnTo>
                  <a:lnTo>
                    <a:pt x="2" y="14"/>
                  </a:lnTo>
                  <a:lnTo>
                    <a:pt x="5" y="7"/>
                  </a:lnTo>
                  <a:lnTo>
                    <a:pt x="8" y="2"/>
                  </a:lnTo>
                  <a:lnTo>
                    <a:pt x="15" y="0"/>
                  </a:lnTo>
                  <a:lnTo>
                    <a:pt x="18" y="1"/>
                  </a:lnTo>
                  <a:lnTo>
                    <a:pt x="18" y="5"/>
                  </a:lnTo>
                  <a:lnTo>
                    <a:pt x="17" y="10"/>
                  </a:lnTo>
                  <a:lnTo>
                    <a:pt x="14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3" name="Freeform 36"/>
            <p:cNvSpPr>
              <a:spLocks/>
            </p:cNvSpPr>
            <p:nvPr/>
          </p:nvSpPr>
          <p:spPr bwMode="auto">
            <a:xfrm>
              <a:off x="2738" y="2956"/>
              <a:ext cx="559" cy="437"/>
            </a:xfrm>
            <a:custGeom>
              <a:avLst/>
              <a:gdLst>
                <a:gd name="T0" fmla="*/ 480 w 559"/>
                <a:gd name="T1" fmla="*/ 33 h 873"/>
                <a:gd name="T2" fmla="*/ 410 w 559"/>
                <a:gd name="T3" fmla="*/ 26 h 873"/>
                <a:gd name="T4" fmla="*/ 369 w 559"/>
                <a:gd name="T5" fmla="*/ 23 h 873"/>
                <a:gd name="T6" fmla="*/ 338 w 559"/>
                <a:gd name="T7" fmla="*/ 29 h 873"/>
                <a:gd name="T8" fmla="*/ 358 w 559"/>
                <a:gd name="T9" fmla="*/ 35 h 873"/>
                <a:gd name="T10" fmla="*/ 402 w 559"/>
                <a:gd name="T11" fmla="*/ 30 h 873"/>
                <a:gd name="T12" fmla="*/ 431 w 559"/>
                <a:gd name="T13" fmla="*/ 30 h 873"/>
                <a:gd name="T14" fmla="*/ 438 w 559"/>
                <a:gd name="T15" fmla="*/ 32 h 873"/>
                <a:gd name="T16" fmla="*/ 430 w 559"/>
                <a:gd name="T17" fmla="*/ 32 h 873"/>
                <a:gd name="T18" fmla="*/ 396 w 559"/>
                <a:gd name="T19" fmla="*/ 36 h 873"/>
                <a:gd name="T20" fmla="*/ 423 w 559"/>
                <a:gd name="T21" fmla="*/ 35 h 873"/>
                <a:gd name="T22" fmla="*/ 436 w 559"/>
                <a:gd name="T23" fmla="*/ 36 h 873"/>
                <a:gd name="T24" fmla="*/ 401 w 559"/>
                <a:gd name="T25" fmla="*/ 38 h 873"/>
                <a:gd name="T26" fmla="*/ 395 w 559"/>
                <a:gd name="T27" fmla="*/ 44 h 873"/>
                <a:gd name="T28" fmla="*/ 378 w 559"/>
                <a:gd name="T29" fmla="*/ 42 h 873"/>
                <a:gd name="T30" fmla="*/ 362 w 559"/>
                <a:gd name="T31" fmla="*/ 37 h 873"/>
                <a:gd name="T32" fmla="*/ 327 w 559"/>
                <a:gd name="T33" fmla="*/ 33 h 873"/>
                <a:gd name="T34" fmla="*/ 307 w 559"/>
                <a:gd name="T35" fmla="*/ 37 h 873"/>
                <a:gd name="T36" fmla="*/ 349 w 559"/>
                <a:gd name="T37" fmla="*/ 43 h 873"/>
                <a:gd name="T38" fmla="*/ 386 w 559"/>
                <a:gd name="T39" fmla="*/ 45 h 873"/>
                <a:gd name="T40" fmla="*/ 382 w 559"/>
                <a:gd name="T41" fmla="*/ 47 h 873"/>
                <a:gd name="T42" fmla="*/ 396 w 559"/>
                <a:gd name="T43" fmla="*/ 55 h 873"/>
                <a:gd name="T44" fmla="*/ 363 w 559"/>
                <a:gd name="T45" fmla="*/ 53 h 873"/>
                <a:gd name="T46" fmla="*/ 355 w 559"/>
                <a:gd name="T47" fmla="*/ 46 h 873"/>
                <a:gd name="T48" fmla="*/ 328 w 559"/>
                <a:gd name="T49" fmla="*/ 42 h 873"/>
                <a:gd name="T50" fmla="*/ 304 w 559"/>
                <a:gd name="T51" fmla="*/ 38 h 873"/>
                <a:gd name="T52" fmla="*/ 294 w 559"/>
                <a:gd name="T53" fmla="*/ 38 h 873"/>
                <a:gd name="T54" fmla="*/ 317 w 559"/>
                <a:gd name="T55" fmla="*/ 29 h 873"/>
                <a:gd name="T56" fmla="*/ 342 w 559"/>
                <a:gd name="T57" fmla="*/ 22 h 873"/>
                <a:gd name="T58" fmla="*/ 321 w 559"/>
                <a:gd name="T59" fmla="*/ 18 h 873"/>
                <a:gd name="T60" fmla="*/ 290 w 559"/>
                <a:gd name="T61" fmla="*/ 18 h 873"/>
                <a:gd name="T62" fmla="*/ 269 w 559"/>
                <a:gd name="T63" fmla="*/ 17 h 873"/>
                <a:gd name="T64" fmla="*/ 243 w 559"/>
                <a:gd name="T65" fmla="*/ 16 h 873"/>
                <a:gd name="T66" fmla="*/ 213 w 559"/>
                <a:gd name="T67" fmla="*/ 16 h 873"/>
                <a:gd name="T68" fmla="*/ 167 w 559"/>
                <a:gd name="T69" fmla="*/ 18 h 873"/>
                <a:gd name="T70" fmla="*/ 82 w 559"/>
                <a:gd name="T71" fmla="*/ 17 h 873"/>
                <a:gd name="T72" fmla="*/ 3 w 559"/>
                <a:gd name="T73" fmla="*/ 14 h 873"/>
                <a:gd name="T74" fmla="*/ 80 w 559"/>
                <a:gd name="T75" fmla="*/ 16 h 873"/>
                <a:gd name="T76" fmla="*/ 157 w 559"/>
                <a:gd name="T77" fmla="*/ 17 h 873"/>
                <a:gd name="T78" fmla="*/ 200 w 559"/>
                <a:gd name="T79" fmla="*/ 14 h 873"/>
                <a:gd name="T80" fmla="*/ 227 w 559"/>
                <a:gd name="T81" fmla="*/ 4 h 873"/>
                <a:gd name="T82" fmla="*/ 175 w 559"/>
                <a:gd name="T83" fmla="*/ 6 h 873"/>
                <a:gd name="T84" fmla="*/ 154 w 559"/>
                <a:gd name="T85" fmla="*/ 9 h 873"/>
                <a:gd name="T86" fmla="*/ 167 w 559"/>
                <a:gd name="T87" fmla="*/ 4 h 873"/>
                <a:gd name="T88" fmla="*/ 240 w 559"/>
                <a:gd name="T89" fmla="*/ 1 h 873"/>
                <a:gd name="T90" fmla="*/ 260 w 559"/>
                <a:gd name="T91" fmla="*/ 2 h 873"/>
                <a:gd name="T92" fmla="*/ 242 w 559"/>
                <a:gd name="T93" fmla="*/ 4 h 873"/>
                <a:gd name="T94" fmla="*/ 234 w 559"/>
                <a:gd name="T95" fmla="*/ 12 h 873"/>
                <a:gd name="T96" fmla="*/ 248 w 559"/>
                <a:gd name="T97" fmla="*/ 15 h 873"/>
                <a:gd name="T98" fmla="*/ 280 w 559"/>
                <a:gd name="T99" fmla="*/ 16 h 873"/>
                <a:gd name="T100" fmla="*/ 319 w 559"/>
                <a:gd name="T101" fmla="*/ 17 h 873"/>
                <a:gd name="T102" fmla="*/ 359 w 559"/>
                <a:gd name="T103" fmla="*/ 20 h 873"/>
                <a:gd name="T104" fmla="*/ 410 w 559"/>
                <a:gd name="T105" fmla="*/ 23 h 873"/>
                <a:gd name="T106" fmla="*/ 452 w 559"/>
                <a:gd name="T107" fmla="*/ 28 h 873"/>
                <a:gd name="T108" fmla="*/ 523 w 559"/>
                <a:gd name="T109" fmla="*/ 34 h 87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59"/>
                <a:gd name="T166" fmla="*/ 0 h 873"/>
                <a:gd name="T167" fmla="*/ 559 w 559"/>
                <a:gd name="T168" fmla="*/ 873 h 87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59" h="873">
                  <a:moveTo>
                    <a:pt x="544" y="617"/>
                  </a:moveTo>
                  <a:lnTo>
                    <a:pt x="536" y="600"/>
                  </a:lnTo>
                  <a:lnTo>
                    <a:pt x="522" y="575"/>
                  </a:lnTo>
                  <a:lnTo>
                    <a:pt x="503" y="545"/>
                  </a:lnTo>
                  <a:lnTo>
                    <a:pt x="480" y="513"/>
                  </a:lnTo>
                  <a:lnTo>
                    <a:pt x="459" y="480"/>
                  </a:lnTo>
                  <a:lnTo>
                    <a:pt x="441" y="452"/>
                  </a:lnTo>
                  <a:lnTo>
                    <a:pt x="425" y="428"/>
                  </a:lnTo>
                  <a:lnTo>
                    <a:pt x="417" y="415"/>
                  </a:lnTo>
                  <a:lnTo>
                    <a:pt x="410" y="407"/>
                  </a:lnTo>
                  <a:lnTo>
                    <a:pt x="402" y="397"/>
                  </a:lnTo>
                  <a:lnTo>
                    <a:pt x="392" y="387"/>
                  </a:lnTo>
                  <a:lnTo>
                    <a:pt x="384" y="378"/>
                  </a:lnTo>
                  <a:lnTo>
                    <a:pt x="376" y="370"/>
                  </a:lnTo>
                  <a:lnTo>
                    <a:pt x="369" y="363"/>
                  </a:lnTo>
                  <a:lnTo>
                    <a:pt x="364" y="358"/>
                  </a:lnTo>
                  <a:lnTo>
                    <a:pt x="363" y="357"/>
                  </a:lnTo>
                  <a:lnTo>
                    <a:pt x="356" y="389"/>
                  </a:lnTo>
                  <a:lnTo>
                    <a:pt x="347" y="420"/>
                  </a:lnTo>
                  <a:lnTo>
                    <a:pt x="338" y="452"/>
                  </a:lnTo>
                  <a:lnTo>
                    <a:pt x="332" y="484"/>
                  </a:lnTo>
                  <a:lnTo>
                    <a:pt x="337" y="502"/>
                  </a:lnTo>
                  <a:lnTo>
                    <a:pt x="344" y="518"/>
                  </a:lnTo>
                  <a:lnTo>
                    <a:pt x="351" y="535"/>
                  </a:lnTo>
                  <a:lnTo>
                    <a:pt x="358" y="551"/>
                  </a:lnTo>
                  <a:lnTo>
                    <a:pt x="371" y="568"/>
                  </a:lnTo>
                  <a:lnTo>
                    <a:pt x="376" y="545"/>
                  </a:lnTo>
                  <a:lnTo>
                    <a:pt x="382" y="522"/>
                  </a:lnTo>
                  <a:lnTo>
                    <a:pt x="389" y="500"/>
                  </a:lnTo>
                  <a:lnTo>
                    <a:pt x="402" y="480"/>
                  </a:lnTo>
                  <a:lnTo>
                    <a:pt x="408" y="478"/>
                  </a:lnTo>
                  <a:lnTo>
                    <a:pt x="412" y="476"/>
                  </a:lnTo>
                  <a:lnTo>
                    <a:pt x="418" y="475"/>
                  </a:lnTo>
                  <a:lnTo>
                    <a:pt x="425" y="476"/>
                  </a:lnTo>
                  <a:lnTo>
                    <a:pt x="431" y="480"/>
                  </a:lnTo>
                  <a:lnTo>
                    <a:pt x="437" y="485"/>
                  </a:lnTo>
                  <a:lnTo>
                    <a:pt x="441" y="491"/>
                  </a:lnTo>
                  <a:lnTo>
                    <a:pt x="442" y="499"/>
                  </a:lnTo>
                  <a:lnTo>
                    <a:pt x="441" y="503"/>
                  </a:lnTo>
                  <a:lnTo>
                    <a:pt x="438" y="510"/>
                  </a:lnTo>
                  <a:lnTo>
                    <a:pt x="437" y="516"/>
                  </a:lnTo>
                  <a:lnTo>
                    <a:pt x="435" y="520"/>
                  </a:lnTo>
                  <a:lnTo>
                    <a:pt x="430" y="514"/>
                  </a:lnTo>
                  <a:lnTo>
                    <a:pt x="430" y="506"/>
                  </a:lnTo>
                  <a:lnTo>
                    <a:pt x="430" y="499"/>
                  </a:lnTo>
                  <a:lnTo>
                    <a:pt x="426" y="493"/>
                  </a:lnTo>
                  <a:lnTo>
                    <a:pt x="419" y="503"/>
                  </a:lnTo>
                  <a:lnTo>
                    <a:pt x="409" y="525"/>
                  </a:lnTo>
                  <a:lnTo>
                    <a:pt x="399" y="551"/>
                  </a:lnTo>
                  <a:lnTo>
                    <a:pt x="396" y="567"/>
                  </a:lnTo>
                  <a:lnTo>
                    <a:pt x="401" y="563"/>
                  </a:lnTo>
                  <a:lnTo>
                    <a:pt x="405" y="561"/>
                  </a:lnTo>
                  <a:lnTo>
                    <a:pt x="411" y="559"/>
                  </a:lnTo>
                  <a:lnTo>
                    <a:pt x="417" y="558"/>
                  </a:lnTo>
                  <a:lnTo>
                    <a:pt x="423" y="558"/>
                  </a:lnTo>
                  <a:lnTo>
                    <a:pt x="429" y="556"/>
                  </a:lnTo>
                  <a:lnTo>
                    <a:pt x="435" y="556"/>
                  </a:lnTo>
                  <a:lnTo>
                    <a:pt x="441" y="556"/>
                  </a:lnTo>
                  <a:lnTo>
                    <a:pt x="439" y="559"/>
                  </a:lnTo>
                  <a:lnTo>
                    <a:pt x="436" y="562"/>
                  </a:lnTo>
                  <a:lnTo>
                    <a:pt x="430" y="568"/>
                  </a:lnTo>
                  <a:lnTo>
                    <a:pt x="423" y="574"/>
                  </a:lnTo>
                  <a:lnTo>
                    <a:pt x="416" y="581"/>
                  </a:lnTo>
                  <a:lnTo>
                    <a:pt x="408" y="589"/>
                  </a:lnTo>
                  <a:lnTo>
                    <a:pt x="401" y="596"/>
                  </a:lnTo>
                  <a:lnTo>
                    <a:pt x="395" y="603"/>
                  </a:lnTo>
                  <a:lnTo>
                    <a:pt x="397" y="621"/>
                  </a:lnTo>
                  <a:lnTo>
                    <a:pt x="398" y="649"/>
                  </a:lnTo>
                  <a:lnTo>
                    <a:pt x="398" y="675"/>
                  </a:lnTo>
                  <a:lnTo>
                    <a:pt x="395" y="691"/>
                  </a:lnTo>
                  <a:lnTo>
                    <a:pt x="391" y="691"/>
                  </a:lnTo>
                  <a:lnTo>
                    <a:pt x="389" y="690"/>
                  </a:lnTo>
                  <a:lnTo>
                    <a:pt x="386" y="688"/>
                  </a:lnTo>
                  <a:lnTo>
                    <a:pt x="383" y="688"/>
                  </a:lnTo>
                  <a:lnTo>
                    <a:pt x="378" y="671"/>
                  </a:lnTo>
                  <a:lnTo>
                    <a:pt x="375" y="644"/>
                  </a:lnTo>
                  <a:lnTo>
                    <a:pt x="372" y="619"/>
                  </a:lnTo>
                  <a:lnTo>
                    <a:pt x="371" y="607"/>
                  </a:lnTo>
                  <a:lnTo>
                    <a:pt x="368" y="593"/>
                  </a:lnTo>
                  <a:lnTo>
                    <a:pt x="362" y="578"/>
                  </a:lnTo>
                  <a:lnTo>
                    <a:pt x="354" y="562"/>
                  </a:lnTo>
                  <a:lnTo>
                    <a:pt x="347" y="547"/>
                  </a:lnTo>
                  <a:lnTo>
                    <a:pt x="338" y="535"/>
                  </a:lnTo>
                  <a:lnTo>
                    <a:pt x="331" y="523"/>
                  </a:lnTo>
                  <a:lnTo>
                    <a:pt x="327" y="516"/>
                  </a:lnTo>
                  <a:lnTo>
                    <a:pt x="324" y="514"/>
                  </a:lnTo>
                  <a:lnTo>
                    <a:pt x="319" y="531"/>
                  </a:lnTo>
                  <a:lnTo>
                    <a:pt x="314" y="551"/>
                  </a:lnTo>
                  <a:lnTo>
                    <a:pt x="309" y="569"/>
                  </a:lnTo>
                  <a:lnTo>
                    <a:pt x="307" y="578"/>
                  </a:lnTo>
                  <a:lnTo>
                    <a:pt x="315" y="592"/>
                  </a:lnTo>
                  <a:lnTo>
                    <a:pt x="322" y="609"/>
                  </a:lnTo>
                  <a:lnTo>
                    <a:pt x="331" y="630"/>
                  </a:lnTo>
                  <a:lnTo>
                    <a:pt x="339" y="652"/>
                  </a:lnTo>
                  <a:lnTo>
                    <a:pt x="349" y="673"/>
                  </a:lnTo>
                  <a:lnTo>
                    <a:pt x="358" y="690"/>
                  </a:lnTo>
                  <a:lnTo>
                    <a:pt x="368" y="702"/>
                  </a:lnTo>
                  <a:lnTo>
                    <a:pt x="378" y="706"/>
                  </a:lnTo>
                  <a:lnTo>
                    <a:pt x="381" y="712"/>
                  </a:lnTo>
                  <a:lnTo>
                    <a:pt x="386" y="720"/>
                  </a:lnTo>
                  <a:lnTo>
                    <a:pt x="391" y="729"/>
                  </a:lnTo>
                  <a:lnTo>
                    <a:pt x="392" y="736"/>
                  </a:lnTo>
                  <a:lnTo>
                    <a:pt x="390" y="742"/>
                  </a:lnTo>
                  <a:lnTo>
                    <a:pt x="385" y="745"/>
                  </a:lnTo>
                  <a:lnTo>
                    <a:pt x="382" y="751"/>
                  </a:lnTo>
                  <a:lnTo>
                    <a:pt x="383" y="758"/>
                  </a:lnTo>
                  <a:lnTo>
                    <a:pt x="386" y="781"/>
                  </a:lnTo>
                  <a:lnTo>
                    <a:pt x="392" y="815"/>
                  </a:lnTo>
                  <a:lnTo>
                    <a:pt x="396" y="849"/>
                  </a:lnTo>
                  <a:lnTo>
                    <a:pt x="396" y="873"/>
                  </a:lnTo>
                  <a:lnTo>
                    <a:pt x="390" y="873"/>
                  </a:lnTo>
                  <a:lnTo>
                    <a:pt x="378" y="870"/>
                  </a:lnTo>
                  <a:lnTo>
                    <a:pt x="368" y="863"/>
                  </a:lnTo>
                  <a:lnTo>
                    <a:pt x="363" y="856"/>
                  </a:lnTo>
                  <a:lnTo>
                    <a:pt x="363" y="840"/>
                  </a:lnTo>
                  <a:lnTo>
                    <a:pt x="364" y="805"/>
                  </a:lnTo>
                  <a:lnTo>
                    <a:pt x="364" y="768"/>
                  </a:lnTo>
                  <a:lnTo>
                    <a:pt x="362" y="748"/>
                  </a:lnTo>
                  <a:lnTo>
                    <a:pt x="361" y="736"/>
                  </a:lnTo>
                  <a:lnTo>
                    <a:pt x="355" y="726"/>
                  </a:lnTo>
                  <a:lnTo>
                    <a:pt x="348" y="717"/>
                  </a:lnTo>
                  <a:lnTo>
                    <a:pt x="343" y="706"/>
                  </a:lnTo>
                  <a:lnTo>
                    <a:pt x="337" y="694"/>
                  </a:lnTo>
                  <a:lnTo>
                    <a:pt x="332" y="680"/>
                  </a:lnTo>
                  <a:lnTo>
                    <a:pt x="328" y="667"/>
                  </a:lnTo>
                  <a:lnTo>
                    <a:pt x="323" y="653"/>
                  </a:lnTo>
                  <a:lnTo>
                    <a:pt x="318" y="641"/>
                  </a:lnTo>
                  <a:lnTo>
                    <a:pt x="314" y="627"/>
                  </a:lnTo>
                  <a:lnTo>
                    <a:pt x="309" y="614"/>
                  </a:lnTo>
                  <a:lnTo>
                    <a:pt x="304" y="600"/>
                  </a:lnTo>
                  <a:lnTo>
                    <a:pt x="302" y="604"/>
                  </a:lnTo>
                  <a:lnTo>
                    <a:pt x="301" y="608"/>
                  </a:lnTo>
                  <a:lnTo>
                    <a:pt x="298" y="612"/>
                  </a:lnTo>
                  <a:lnTo>
                    <a:pt x="294" y="612"/>
                  </a:lnTo>
                  <a:lnTo>
                    <a:pt x="294" y="603"/>
                  </a:lnTo>
                  <a:lnTo>
                    <a:pt x="296" y="582"/>
                  </a:lnTo>
                  <a:lnTo>
                    <a:pt x="300" y="552"/>
                  </a:lnTo>
                  <a:lnTo>
                    <a:pt x="305" y="518"/>
                  </a:lnTo>
                  <a:lnTo>
                    <a:pt x="311" y="485"/>
                  </a:lnTo>
                  <a:lnTo>
                    <a:pt x="317" y="455"/>
                  </a:lnTo>
                  <a:lnTo>
                    <a:pt x="322" y="432"/>
                  </a:lnTo>
                  <a:lnTo>
                    <a:pt x="325" y="419"/>
                  </a:lnTo>
                  <a:lnTo>
                    <a:pt x="330" y="392"/>
                  </a:lnTo>
                  <a:lnTo>
                    <a:pt x="338" y="365"/>
                  </a:lnTo>
                  <a:lnTo>
                    <a:pt x="342" y="339"/>
                  </a:lnTo>
                  <a:lnTo>
                    <a:pt x="336" y="312"/>
                  </a:lnTo>
                  <a:lnTo>
                    <a:pt x="334" y="305"/>
                  </a:lnTo>
                  <a:lnTo>
                    <a:pt x="330" y="298"/>
                  </a:lnTo>
                  <a:lnTo>
                    <a:pt x="325" y="293"/>
                  </a:lnTo>
                  <a:lnTo>
                    <a:pt x="321" y="288"/>
                  </a:lnTo>
                  <a:lnTo>
                    <a:pt x="315" y="284"/>
                  </a:lnTo>
                  <a:lnTo>
                    <a:pt x="308" y="280"/>
                  </a:lnTo>
                  <a:lnTo>
                    <a:pt x="302" y="276"/>
                  </a:lnTo>
                  <a:lnTo>
                    <a:pt x="295" y="273"/>
                  </a:lnTo>
                  <a:lnTo>
                    <a:pt x="290" y="274"/>
                  </a:lnTo>
                  <a:lnTo>
                    <a:pt x="287" y="273"/>
                  </a:lnTo>
                  <a:lnTo>
                    <a:pt x="282" y="273"/>
                  </a:lnTo>
                  <a:lnTo>
                    <a:pt x="277" y="271"/>
                  </a:lnTo>
                  <a:lnTo>
                    <a:pt x="272" y="268"/>
                  </a:lnTo>
                  <a:lnTo>
                    <a:pt x="269" y="267"/>
                  </a:lnTo>
                  <a:lnTo>
                    <a:pt x="264" y="265"/>
                  </a:lnTo>
                  <a:lnTo>
                    <a:pt x="260" y="263"/>
                  </a:lnTo>
                  <a:lnTo>
                    <a:pt x="254" y="260"/>
                  </a:lnTo>
                  <a:lnTo>
                    <a:pt x="249" y="257"/>
                  </a:lnTo>
                  <a:lnTo>
                    <a:pt x="243" y="253"/>
                  </a:lnTo>
                  <a:lnTo>
                    <a:pt x="238" y="249"/>
                  </a:lnTo>
                  <a:lnTo>
                    <a:pt x="233" y="245"/>
                  </a:lnTo>
                  <a:lnTo>
                    <a:pt x="227" y="243"/>
                  </a:lnTo>
                  <a:lnTo>
                    <a:pt x="221" y="241"/>
                  </a:lnTo>
                  <a:lnTo>
                    <a:pt x="213" y="241"/>
                  </a:lnTo>
                  <a:lnTo>
                    <a:pt x="204" y="248"/>
                  </a:lnTo>
                  <a:lnTo>
                    <a:pt x="195" y="256"/>
                  </a:lnTo>
                  <a:lnTo>
                    <a:pt x="187" y="263"/>
                  </a:lnTo>
                  <a:lnTo>
                    <a:pt x="177" y="269"/>
                  </a:lnTo>
                  <a:lnTo>
                    <a:pt x="167" y="275"/>
                  </a:lnTo>
                  <a:lnTo>
                    <a:pt x="156" y="279"/>
                  </a:lnTo>
                  <a:lnTo>
                    <a:pt x="146" y="281"/>
                  </a:lnTo>
                  <a:lnTo>
                    <a:pt x="133" y="282"/>
                  </a:lnTo>
                  <a:lnTo>
                    <a:pt x="107" y="280"/>
                  </a:lnTo>
                  <a:lnTo>
                    <a:pt x="82" y="272"/>
                  </a:lnTo>
                  <a:lnTo>
                    <a:pt x="60" y="261"/>
                  </a:lnTo>
                  <a:lnTo>
                    <a:pt x="40" y="248"/>
                  </a:lnTo>
                  <a:lnTo>
                    <a:pt x="23" y="234"/>
                  </a:lnTo>
                  <a:lnTo>
                    <a:pt x="12" y="221"/>
                  </a:lnTo>
                  <a:lnTo>
                    <a:pt x="3" y="210"/>
                  </a:lnTo>
                  <a:lnTo>
                    <a:pt x="0" y="200"/>
                  </a:lnTo>
                  <a:lnTo>
                    <a:pt x="20" y="216"/>
                  </a:lnTo>
                  <a:lnTo>
                    <a:pt x="41" y="229"/>
                  </a:lnTo>
                  <a:lnTo>
                    <a:pt x="60" y="241"/>
                  </a:lnTo>
                  <a:lnTo>
                    <a:pt x="80" y="249"/>
                  </a:lnTo>
                  <a:lnTo>
                    <a:pt x="97" y="256"/>
                  </a:lnTo>
                  <a:lnTo>
                    <a:pt x="115" y="259"/>
                  </a:lnTo>
                  <a:lnTo>
                    <a:pt x="130" y="261"/>
                  </a:lnTo>
                  <a:lnTo>
                    <a:pt x="144" y="260"/>
                  </a:lnTo>
                  <a:lnTo>
                    <a:pt x="157" y="258"/>
                  </a:lnTo>
                  <a:lnTo>
                    <a:pt x="168" y="253"/>
                  </a:lnTo>
                  <a:lnTo>
                    <a:pt x="178" y="246"/>
                  </a:lnTo>
                  <a:lnTo>
                    <a:pt x="187" y="237"/>
                  </a:lnTo>
                  <a:lnTo>
                    <a:pt x="194" y="228"/>
                  </a:lnTo>
                  <a:lnTo>
                    <a:pt x="200" y="216"/>
                  </a:lnTo>
                  <a:lnTo>
                    <a:pt x="205" y="206"/>
                  </a:lnTo>
                  <a:lnTo>
                    <a:pt x="210" y="195"/>
                  </a:lnTo>
                  <a:lnTo>
                    <a:pt x="218" y="157"/>
                  </a:lnTo>
                  <a:lnTo>
                    <a:pt x="224" y="103"/>
                  </a:lnTo>
                  <a:lnTo>
                    <a:pt x="227" y="56"/>
                  </a:lnTo>
                  <a:lnTo>
                    <a:pt x="228" y="36"/>
                  </a:lnTo>
                  <a:lnTo>
                    <a:pt x="210" y="44"/>
                  </a:lnTo>
                  <a:lnTo>
                    <a:pt x="196" y="57"/>
                  </a:lnTo>
                  <a:lnTo>
                    <a:pt x="184" y="76"/>
                  </a:lnTo>
                  <a:lnTo>
                    <a:pt x="175" y="95"/>
                  </a:lnTo>
                  <a:lnTo>
                    <a:pt x="168" y="116"/>
                  </a:lnTo>
                  <a:lnTo>
                    <a:pt x="163" y="133"/>
                  </a:lnTo>
                  <a:lnTo>
                    <a:pt x="160" y="145"/>
                  </a:lnTo>
                  <a:lnTo>
                    <a:pt x="158" y="150"/>
                  </a:lnTo>
                  <a:lnTo>
                    <a:pt x="154" y="136"/>
                  </a:lnTo>
                  <a:lnTo>
                    <a:pt x="154" y="121"/>
                  </a:lnTo>
                  <a:lnTo>
                    <a:pt x="155" y="105"/>
                  </a:lnTo>
                  <a:lnTo>
                    <a:pt x="157" y="90"/>
                  </a:lnTo>
                  <a:lnTo>
                    <a:pt x="160" y="78"/>
                  </a:lnTo>
                  <a:lnTo>
                    <a:pt x="167" y="64"/>
                  </a:lnTo>
                  <a:lnTo>
                    <a:pt x="176" y="48"/>
                  </a:lnTo>
                  <a:lnTo>
                    <a:pt x="189" y="32"/>
                  </a:lnTo>
                  <a:lnTo>
                    <a:pt x="204" y="18"/>
                  </a:lnTo>
                  <a:lnTo>
                    <a:pt x="221" y="8"/>
                  </a:lnTo>
                  <a:lnTo>
                    <a:pt x="240" y="1"/>
                  </a:lnTo>
                  <a:lnTo>
                    <a:pt x="260" y="0"/>
                  </a:lnTo>
                  <a:lnTo>
                    <a:pt x="258" y="7"/>
                  </a:lnTo>
                  <a:lnTo>
                    <a:pt x="260" y="14"/>
                  </a:lnTo>
                  <a:lnTo>
                    <a:pt x="260" y="21"/>
                  </a:lnTo>
                  <a:lnTo>
                    <a:pt x="260" y="26"/>
                  </a:lnTo>
                  <a:lnTo>
                    <a:pt x="255" y="27"/>
                  </a:lnTo>
                  <a:lnTo>
                    <a:pt x="250" y="29"/>
                  </a:lnTo>
                  <a:lnTo>
                    <a:pt x="245" y="30"/>
                  </a:lnTo>
                  <a:lnTo>
                    <a:pt x="241" y="32"/>
                  </a:lnTo>
                  <a:lnTo>
                    <a:pt x="242" y="59"/>
                  </a:lnTo>
                  <a:lnTo>
                    <a:pt x="242" y="97"/>
                  </a:lnTo>
                  <a:lnTo>
                    <a:pt x="240" y="130"/>
                  </a:lnTo>
                  <a:lnTo>
                    <a:pt x="238" y="145"/>
                  </a:lnTo>
                  <a:lnTo>
                    <a:pt x="236" y="162"/>
                  </a:lnTo>
                  <a:lnTo>
                    <a:pt x="234" y="178"/>
                  </a:lnTo>
                  <a:lnTo>
                    <a:pt x="230" y="195"/>
                  </a:lnTo>
                  <a:lnTo>
                    <a:pt x="225" y="212"/>
                  </a:lnTo>
                  <a:lnTo>
                    <a:pt x="234" y="216"/>
                  </a:lnTo>
                  <a:lnTo>
                    <a:pt x="241" y="222"/>
                  </a:lnTo>
                  <a:lnTo>
                    <a:pt x="248" y="227"/>
                  </a:lnTo>
                  <a:lnTo>
                    <a:pt x="254" y="233"/>
                  </a:lnTo>
                  <a:lnTo>
                    <a:pt x="260" y="238"/>
                  </a:lnTo>
                  <a:lnTo>
                    <a:pt x="267" y="244"/>
                  </a:lnTo>
                  <a:lnTo>
                    <a:pt x="272" y="250"/>
                  </a:lnTo>
                  <a:lnTo>
                    <a:pt x="280" y="256"/>
                  </a:lnTo>
                  <a:lnTo>
                    <a:pt x="288" y="254"/>
                  </a:lnTo>
                  <a:lnTo>
                    <a:pt x="295" y="254"/>
                  </a:lnTo>
                  <a:lnTo>
                    <a:pt x="303" y="256"/>
                  </a:lnTo>
                  <a:lnTo>
                    <a:pt x="311" y="257"/>
                  </a:lnTo>
                  <a:lnTo>
                    <a:pt x="319" y="259"/>
                  </a:lnTo>
                  <a:lnTo>
                    <a:pt x="327" y="263"/>
                  </a:lnTo>
                  <a:lnTo>
                    <a:pt x="332" y="267"/>
                  </a:lnTo>
                  <a:lnTo>
                    <a:pt x="338" y="273"/>
                  </a:lnTo>
                  <a:lnTo>
                    <a:pt x="349" y="290"/>
                  </a:lnTo>
                  <a:lnTo>
                    <a:pt x="359" y="307"/>
                  </a:lnTo>
                  <a:lnTo>
                    <a:pt x="367" y="326"/>
                  </a:lnTo>
                  <a:lnTo>
                    <a:pt x="372" y="340"/>
                  </a:lnTo>
                  <a:lnTo>
                    <a:pt x="386" y="348"/>
                  </a:lnTo>
                  <a:lnTo>
                    <a:pt x="398" y="357"/>
                  </a:lnTo>
                  <a:lnTo>
                    <a:pt x="410" y="367"/>
                  </a:lnTo>
                  <a:lnTo>
                    <a:pt x="422" y="380"/>
                  </a:lnTo>
                  <a:lnTo>
                    <a:pt x="431" y="393"/>
                  </a:lnTo>
                  <a:lnTo>
                    <a:pt x="439" y="407"/>
                  </a:lnTo>
                  <a:lnTo>
                    <a:pt x="446" y="420"/>
                  </a:lnTo>
                  <a:lnTo>
                    <a:pt x="452" y="434"/>
                  </a:lnTo>
                  <a:lnTo>
                    <a:pt x="459" y="446"/>
                  </a:lnTo>
                  <a:lnTo>
                    <a:pt x="471" y="462"/>
                  </a:lnTo>
                  <a:lnTo>
                    <a:pt x="488" y="483"/>
                  </a:lnTo>
                  <a:lnTo>
                    <a:pt x="505" y="507"/>
                  </a:lnTo>
                  <a:lnTo>
                    <a:pt x="523" y="532"/>
                  </a:lnTo>
                  <a:lnTo>
                    <a:pt x="539" y="556"/>
                  </a:lnTo>
                  <a:lnTo>
                    <a:pt x="552" y="581"/>
                  </a:lnTo>
                  <a:lnTo>
                    <a:pt x="559" y="603"/>
                  </a:lnTo>
                  <a:lnTo>
                    <a:pt x="544" y="6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4" name="Freeform 37"/>
            <p:cNvSpPr>
              <a:spLocks/>
            </p:cNvSpPr>
            <p:nvPr/>
          </p:nvSpPr>
          <p:spPr bwMode="auto">
            <a:xfrm>
              <a:off x="2788" y="2974"/>
              <a:ext cx="73" cy="28"/>
            </a:xfrm>
            <a:custGeom>
              <a:avLst/>
              <a:gdLst>
                <a:gd name="T0" fmla="*/ 73 w 73"/>
                <a:gd name="T1" fmla="*/ 1 h 55"/>
                <a:gd name="T2" fmla="*/ 72 w 73"/>
                <a:gd name="T3" fmla="*/ 2 h 55"/>
                <a:gd name="T4" fmla="*/ 71 w 73"/>
                <a:gd name="T5" fmla="*/ 2 h 55"/>
                <a:gd name="T6" fmla="*/ 69 w 73"/>
                <a:gd name="T7" fmla="*/ 2 h 55"/>
                <a:gd name="T8" fmla="*/ 65 w 73"/>
                <a:gd name="T9" fmla="*/ 3 h 55"/>
                <a:gd name="T10" fmla="*/ 60 w 73"/>
                <a:gd name="T11" fmla="*/ 3 h 55"/>
                <a:gd name="T12" fmla="*/ 54 w 73"/>
                <a:gd name="T13" fmla="*/ 4 h 55"/>
                <a:gd name="T14" fmla="*/ 46 w 73"/>
                <a:gd name="T15" fmla="*/ 4 h 55"/>
                <a:gd name="T16" fmla="*/ 36 w 73"/>
                <a:gd name="T17" fmla="*/ 4 h 55"/>
                <a:gd name="T18" fmla="*/ 27 w 73"/>
                <a:gd name="T19" fmla="*/ 4 h 55"/>
                <a:gd name="T20" fmla="*/ 19 w 73"/>
                <a:gd name="T21" fmla="*/ 3 h 55"/>
                <a:gd name="T22" fmla="*/ 13 w 73"/>
                <a:gd name="T23" fmla="*/ 3 h 55"/>
                <a:gd name="T24" fmla="*/ 9 w 73"/>
                <a:gd name="T25" fmla="*/ 2 h 55"/>
                <a:gd name="T26" fmla="*/ 5 w 73"/>
                <a:gd name="T27" fmla="*/ 2 h 55"/>
                <a:gd name="T28" fmla="*/ 3 w 73"/>
                <a:gd name="T29" fmla="*/ 1 h 55"/>
                <a:gd name="T30" fmla="*/ 0 w 73"/>
                <a:gd name="T31" fmla="*/ 1 h 55"/>
                <a:gd name="T32" fmla="*/ 0 w 73"/>
                <a:gd name="T33" fmla="*/ 0 h 55"/>
                <a:gd name="T34" fmla="*/ 4 w 73"/>
                <a:gd name="T35" fmla="*/ 1 h 55"/>
                <a:gd name="T36" fmla="*/ 6 w 73"/>
                <a:gd name="T37" fmla="*/ 1 h 55"/>
                <a:gd name="T38" fmla="*/ 10 w 73"/>
                <a:gd name="T39" fmla="*/ 1 h 55"/>
                <a:gd name="T40" fmla="*/ 14 w 73"/>
                <a:gd name="T41" fmla="*/ 1 h 55"/>
                <a:gd name="T42" fmla="*/ 19 w 73"/>
                <a:gd name="T43" fmla="*/ 2 h 55"/>
                <a:gd name="T44" fmla="*/ 24 w 73"/>
                <a:gd name="T45" fmla="*/ 2 h 55"/>
                <a:gd name="T46" fmla="*/ 31 w 73"/>
                <a:gd name="T47" fmla="*/ 3 h 55"/>
                <a:gd name="T48" fmla="*/ 39 w 73"/>
                <a:gd name="T49" fmla="*/ 3 h 55"/>
                <a:gd name="T50" fmla="*/ 53 w 73"/>
                <a:gd name="T51" fmla="*/ 3 h 55"/>
                <a:gd name="T52" fmla="*/ 63 w 73"/>
                <a:gd name="T53" fmla="*/ 2 h 55"/>
                <a:gd name="T54" fmla="*/ 69 w 73"/>
                <a:gd name="T55" fmla="*/ 1 h 55"/>
                <a:gd name="T56" fmla="*/ 73 w 73"/>
                <a:gd name="T57" fmla="*/ 1 h 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3"/>
                <a:gd name="T88" fmla="*/ 0 h 55"/>
                <a:gd name="T89" fmla="*/ 73 w 73"/>
                <a:gd name="T90" fmla="*/ 55 h 5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3" h="55">
                  <a:moveTo>
                    <a:pt x="73" y="10"/>
                  </a:moveTo>
                  <a:lnTo>
                    <a:pt x="72" y="17"/>
                  </a:lnTo>
                  <a:lnTo>
                    <a:pt x="71" y="25"/>
                  </a:lnTo>
                  <a:lnTo>
                    <a:pt x="69" y="32"/>
                  </a:lnTo>
                  <a:lnTo>
                    <a:pt x="65" y="39"/>
                  </a:lnTo>
                  <a:lnTo>
                    <a:pt x="60" y="45"/>
                  </a:lnTo>
                  <a:lnTo>
                    <a:pt x="54" y="49"/>
                  </a:lnTo>
                  <a:lnTo>
                    <a:pt x="46" y="53"/>
                  </a:lnTo>
                  <a:lnTo>
                    <a:pt x="36" y="55"/>
                  </a:lnTo>
                  <a:lnTo>
                    <a:pt x="27" y="53"/>
                  </a:lnTo>
                  <a:lnTo>
                    <a:pt x="19" y="46"/>
                  </a:lnTo>
                  <a:lnTo>
                    <a:pt x="13" y="37"/>
                  </a:lnTo>
                  <a:lnTo>
                    <a:pt x="9" y="27"/>
                  </a:lnTo>
                  <a:lnTo>
                    <a:pt x="5" y="17"/>
                  </a:lnTo>
                  <a:lnTo>
                    <a:pt x="3" y="8"/>
                  </a:lnTo>
                  <a:lnTo>
                    <a:pt x="0" y="2"/>
                  </a:lnTo>
                  <a:lnTo>
                    <a:pt x="0" y="0"/>
                  </a:lnTo>
                  <a:lnTo>
                    <a:pt x="4" y="1"/>
                  </a:lnTo>
                  <a:lnTo>
                    <a:pt x="6" y="4"/>
                  </a:lnTo>
                  <a:lnTo>
                    <a:pt x="10" y="10"/>
                  </a:lnTo>
                  <a:lnTo>
                    <a:pt x="14" y="16"/>
                  </a:lnTo>
                  <a:lnTo>
                    <a:pt x="19" y="23"/>
                  </a:lnTo>
                  <a:lnTo>
                    <a:pt x="24" y="28"/>
                  </a:lnTo>
                  <a:lnTo>
                    <a:pt x="31" y="33"/>
                  </a:lnTo>
                  <a:lnTo>
                    <a:pt x="39" y="37"/>
                  </a:lnTo>
                  <a:lnTo>
                    <a:pt x="53" y="33"/>
                  </a:lnTo>
                  <a:lnTo>
                    <a:pt x="63" y="23"/>
                  </a:lnTo>
                  <a:lnTo>
                    <a:pt x="69" y="12"/>
                  </a:lnTo>
                  <a:lnTo>
                    <a:pt x="73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Freeform 38"/>
            <p:cNvSpPr>
              <a:spLocks/>
            </p:cNvSpPr>
            <p:nvPr/>
          </p:nvSpPr>
          <p:spPr bwMode="auto">
            <a:xfrm>
              <a:off x="2311" y="3008"/>
              <a:ext cx="399" cy="267"/>
            </a:xfrm>
            <a:custGeom>
              <a:avLst/>
              <a:gdLst>
                <a:gd name="T0" fmla="*/ 6 w 399"/>
                <a:gd name="T1" fmla="*/ 25 h 535"/>
                <a:gd name="T2" fmla="*/ 27 w 399"/>
                <a:gd name="T3" fmla="*/ 16 h 535"/>
                <a:gd name="T4" fmla="*/ 43 w 399"/>
                <a:gd name="T5" fmla="*/ 14 h 535"/>
                <a:gd name="T6" fmla="*/ 60 w 399"/>
                <a:gd name="T7" fmla="*/ 13 h 535"/>
                <a:gd name="T8" fmla="*/ 105 w 399"/>
                <a:gd name="T9" fmla="*/ 11 h 535"/>
                <a:gd name="T10" fmla="*/ 195 w 399"/>
                <a:gd name="T11" fmla="*/ 9 h 535"/>
                <a:gd name="T12" fmla="*/ 251 w 399"/>
                <a:gd name="T13" fmla="*/ 7 h 535"/>
                <a:gd name="T14" fmla="*/ 251 w 399"/>
                <a:gd name="T15" fmla="*/ 5 h 535"/>
                <a:gd name="T16" fmla="*/ 266 w 399"/>
                <a:gd name="T17" fmla="*/ 4 h 535"/>
                <a:gd name="T18" fmla="*/ 280 w 399"/>
                <a:gd name="T19" fmla="*/ 4 h 535"/>
                <a:gd name="T20" fmla="*/ 296 w 399"/>
                <a:gd name="T21" fmla="*/ 3 h 535"/>
                <a:gd name="T22" fmla="*/ 293 w 399"/>
                <a:gd name="T23" fmla="*/ 2 h 535"/>
                <a:gd name="T24" fmla="*/ 302 w 399"/>
                <a:gd name="T25" fmla="*/ 1 h 535"/>
                <a:gd name="T26" fmla="*/ 316 w 399"/>
                <a:gd name="T27" fmla="*/ 0 h 535"/>
                <a:gd name="T28" fmla="*/ 334 w 399"/>
                <a:gd name="T29" fmla="*/ 0 h 535"/>
                <a:gd name="T30" fmla="*/ 336 w 399"/>
                <a:gd name="T31" fmla="*/ 0 h 535"/>
                <a:gd name="T32" fmla="*/ 346 w 399"/>
                <a:gd name="T33" fmla="*/ 1 h 535"/>
                <a:gd name="T34" fmla="*/ 375 w 399"/>
                <a:gd name="T35" fmla="*/ 2 h 535"/>
                <a:gd name="T36" fmla="*/ 387 w 399"/>
                <a:gd name="T37" fmla="*/ 2 h 535"/>
                <a:gd name="T38" fmla="*/ 397 w 399"/>
                <a:gd name="T39" fmla="*/ 8 h 535"/>
                <a:gd name="T40" fmla="*/ 383 w 399"/>
                <a:gd name="T41" fmla="*/ 7 h 535"/>
                <a:gd name="T42" fmla="*/ 361 w 399"/>
                <a:gd name="T43" fmla="*/ 3 h 535"/>
                <a:gd name="T44" fmla="*/ 342 w 399"/>
                <a:gd name="T45" fmla="*/ 2 h 535"/>
                <a:gd name="T46" fmla="*/ 332 w 399"/>
                <a:gd name="T47" fmla="*/ 1 h 535"/>
                <a:gd name="T48" fmla="*/ 320 w 399"/>
                <a:gd name="T49" fmla="*/ 3 h 535"/>
                <a:gd name="T50" fmla="*/ 320 w 399"/>
                <a:gd name="T51" fmla="*/ 4 h 535"/>
                <a:gd name="T52" fmla="*/ 291 w 399"/>
                <a:gd name="T53" fmla="*/ 5 h 535"/>
                <a:gd name="T54" fmla="*/ 272 w 399"/>
                <a:gd name="T55" fmla="*/ 6 h 535"/>
                <a:gd name="T56" fmla="*/ 285 w 399"/>
                <a:gd name="T57" fmla="*/ 8 h 535"/>
                <a:gd name="T58" fmla="*/ 291 w 399"/>
                <a:gd name="T59" fmla="*/ 9 h 535"/>
                <a:gd name="T60" fmla="*/ 303 w 399"/>
                <a:gd name="T61" fmla="*/ 11 h 535"/>
                <a:gd name="T62" fmla="*/ 325 w 399"/>
                <a:gd name="T63" fmla="*/ 10 h 535"/>
                <a:gd name="T64" fmla="*/ 330 w 399"/>
                <a:gd name="T65" fmla="*/ 10 h 535"/>
                <a:gd name="T66" fmla="*/ 336 w 399"/>
                <a:gd name="T67" fmla="*/ 11 h 535"/>
                <a:gd name="T68" fmla="*/ 348 w 399"/>
                <a:gd name="T69" fmla="*/ 12 h 535"/>
                <a:gd name="T70" fmla="*/ 360 w 399"/>
                <a:gd name="T71" fmla="*/ 11 h 535"/>
                <a:gd name="T72" fmla="*/ 365 w 399"/>
                <a:gd name="T73" fmla="*/ 11 h 535"/>
                <a:gd name="T74" fmla="*/ 352 w 399"/>
                <a:gd name="T75" fmla="*/ 12 h 535"/>
                <a:gd name="T76" fmla="*/ 335 w 399"/>
                <a:gd name="T77" fmla="*/ 12 h 535"/>
                <a:gd name="T78" fmla="*/ 321 w 399"/>
                <a:gd name="T79" fmla="*/ 12 h 535"/>
                <a:gd name="T80" fmla="*/ 309 w 399"/>
                <a:gd name="T81" fmla="*/ 12 h 535"/>
                <a:gd name="T82" fmla="*/ 286 w 399"/>
                <a:gd name="T83" fmla="*/ 11 h 535"/>
                <a:gd name="T84" fmla="*/ 279 w 399"/>
                <a:gd name="T85" fmla="*/ 9 h 535"/>
                <a:gd name="T86" fmla="*/ 262 w 399"/>
                <a:gd name="T87" fmla="*/ 8 h 535"/>
                <a:gd name="T88" fmla="*/ 226 w 399"/>
                <a:gd name="T89" fmla="*/ 9 h 535"/>
                <a:gd name="T90" fmla="*/ 137 w 399"/>
                <a:gd name="T91" fmla="*/ 12 h 535"/>
                <a:gd name="T92" fmla="*/ 79 w 399"/>
                <a:gd name="T93" fmla="*/ 14 h 535"/>
                <a:gd name="T94" fmla="*/ 100 w 399"/>
                <a:gd name="T95" fmla="*/ 14 h 535"/>
                <a:gd name="T96" fmla="*/ 87 w 399"/>
                <a:gd name="T97" fmla="*/ 14 h 535"/>
                <a:gd name="T98" fmla="*/ 67 w 399"/>
                <a:gd name="T99" fmla="*/ 15 h 535"/>
                <a:gd name="T100" fmla="*/ 55 w 399"/>
                <a:gd name="T101" fmla="*/ 16 h 535"/>
                <a:gd name="T102" fmla="*/ 40 w 399"/>
                <a:gd name="T103" fmla="*/ 20 h 535"/>
                <a:gd name="T104" fmla="*/ 23 w 399"/>
                <a:gd name="T105" fmla="*/ 28 h 535"/>
                <a:gd name="T106" fmla="*/ 0 w 399"/>
                <a:gd name="T107" fmla="*/ 33 h 53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99"/>
                <a:gd name="T163" fmla="*/ 0 h 535"/>
                <a:gd name="T164" fmla="*/ 399 w 399"/>
                <a:gd name="T165" fmla="*/ 535 h 53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99" h="535">
                  <a:moveTo>
                    <a:pt x="0" y="535"/>
                  </a:moveTo>
                  <a:lnTo>
                    <a:pt x="0" y="493"/>
                  </a:lnTo>
                  <a:lnTo>
                    <a:pt x="6" y="407"/>
                  </a:lnTo>
                  <a:lnTo>
                    <a:pt x="14" y="320"/>
                  </a:lnTo>
                  <a:lnTo>
                    <a:pt x="24" y="267"/>
                  </a:lnTo>
                  <a:lnTo>
                    <a:pt x="27" y="257"/>
                  </a:lnTo>
                  <a:lnTo>
                    <a:pt x="32" y="249"/>
                  </a:lnTo>
                  <a:lnTo>
                    <a:pt x="37" y="240"/>
                  </a:lnTo>
                  <a:lnTo>
                    <a:pt x="43" y="233"/>
                  </a:lnTo>
                  <a:lnTo>
                    <a:pt x="47" y="225"/>
                  </a:lnTo>
                  <a:lnTo>
                    <a:pt x="54" y="218"/>
                  </a:lnTo>
                  <a:lnTo>
                    <a:pt x="60" y="210"/>
                  </a:lnTo>
                  <a:lnTo>
                    <a:pt x="67" y="203"/>
                  </a:lnTo>
                  <a:lnTo>
                    <a:pt x="81" y="194"/>
                  </a:lnTo>
                  <a:lnTo>
                    <a:pt x="105" y="184"/>
                  </a:lnTo>
                  <a:lnTo>
                    <a:pt x="133" y="171"/>
                  </a:lnTo>
                  <a:lnTo>
                    <a:pt x="165" y="160"/>
                  </a:lnTo>
                  <a:lnTo>
                    <a:pt x="195" y="148"/>
                  </a:lnTo>
                  <a:lnTo>
                    <a:pt x="222" y="138"/>
                  </a:lnTo>
                  <a:lnTo>
                    <a:pt x="241" y="131"/>
                  </a:lnTo>
                  <a:lnTo>
                    <a:pt x="251" y="126"/>
                  </a:lnTo>
                  <a:lnTo>
                    <a:pt x="249" y="115"/>
                  </a:lnTo>
                  <a:lnTo>
                    <a:pt x="248" y="102"/>
                  </a:lnTo>
                  <a:lnTo>
                    <a:pt x="251" y="90"/>
                  </a:lnTo>
                  <a:lnTo>
                    <a:pt x="258" y="81"/>
                  </a:lnTo>
                  <a:lnTo>
                    <a:pt x="262" y="79"/>
                  </a:lnTo>
                  <a:lnTo>
                    <a:pt x="266" y="75"/>
                  </a:lnTo>
                  <a:lnTo>
                    <a:pt x="271" y="72"/>
                  </a:lnTo>
                  <a:lnTo>
                    <a:pt x="275" y="68"/>
                  </a:lnTo>
                  <a:lnTo>
                    <a:pt x="280" y="65"/>
                  </a:lnTo>
                  <a:lnTo>
                    <a:pt x="285" y="63"/>
                  </a:lnTo>
                  <a:lnTo>
                    <a:pt x="291" y="62"/>
                  </a:lnTo>
                  <a:lnTo>
                    <a:pt x="296" y="62"/>
                  </a:lnTo>
                  <a:lnTo>
                    <a:pt x="296" y="55"/>
                  </a:lnTo>
                  <a:lnTo>
                    <a:pt x="294" y="48"/>
                  </a:lnTo>
                  <a:lnTo>
                    <a:pt x="293" y="41"/>
                  </a:lnTo>
                  <a:lnTo>
                    <a:pt x="294" y="33"/>
                  </a:lnTo>
                  <a:lnTo>
                    <a:pt x="298" y="29"/>
                  </a:lnTo>
                  <a:lnTo>
                    <a:pt x="302" y="25"/>
                  </a:lnTo>
                  <a:lnTo>
                    <a:pt x="306" y="21"/>
                  </a:lnTo>
                  <a:lnTo>
                    <a:pt x="310" y="18"/>
                  </a:lnTo>
                  <a:lnTo>
                    <a:pt x="316" y="15"/>
                  </a:lnTo>
                  <a:lnTo>
                    <a:pt x="321" y="14"/>
                  </a:lnTo>
                  <a:lnTo>
                    <a:pt x="328" y="14"/>
                  </a:lnTo>
                  <a:lnTo>
                    <a:pt x="334" y="15"/>
                  </a:lnTo>
                  <a:lnTo>
                    <a:pt x="335" y="12"/>
                  </a:lnTo>
                  <a:lnTo>
                    <a:pt x="336" y="7"/>
                  </a:lnTo>
                  <a:lnTo>
                    <a:pt x="336" y="4"/>
                  </a:lnTo>
                  <a:lnTo>
                    <a:pt x="339" y="0"/>
                  </a:lnTo>
                  <a:lnTo>
                    <a:pt x="342" y="7"/>
                  </a:lnTo>
                  <a:lnTo>
                    <a:pt x="346" y="22"/>
                  </a:lnTo>
                  <a:lnTo>
                    <a:pt x="354" y="37"/>
                  </a:lnTo>
                  <a:lnTo>
                    <a:pt x="372" y="44"/>
                  </a:lnTo>
                  <a:lnTo>
                    <a:pt x="375" y="44"/>
                  </a:lnTo>
                  <a:lnTo>
                    <a:pt x="379" y="43"/>
                  </a:lnTo>
                  <a:lnTo>
                    <a:pt x="382" y="42"/>
                  </a:lnTo>
                  <a:lnTo>
                    <a:pt x="387" y="43"/>
                  </a:lnTo>
                  <a:lnTo>
                    <a:pt x="393" y="66"/>
                  </a:lnTo>
                  <a:lnTo>
                    <a:pt x="399" y="97"/>
                  </a:lnTo>
                  <a:lnTo>
                    <a:pt x="397" y="131"/>
                  </a:lnTo>
                  <a:lnTo>
                    <a:pt x="385" y="158"/>
                  </a:lnTo>
                  <a:lnTo>
                    <a:pt x="383" y="148"/>
                  </a:lnTo>
                  <a:lnTo>
                    <a:pt x="383" y="120"/>
                  </a:lnTo>
                  <a:lnTo>
                    <a:pt x="381" y="89"/>
                  </a:lnTo>
                  <a:lnTo>
                    <a:pt x="372" y="63"/>
                  </a:lnTo>
                  <a:lnTo>
                    <a:pt x="361" y="62"/>
                  </a:lnTo>
                  <a:lnTo>
                    <a:pt x="354" y="58"/>
                  </a:lnTo>
                  <a:lnTo>
                    <a:pt x="347" y="52"/>
                  </a:lnTo>
                  <a:lnTo>
                    <a:pt x="342" y="47"/>
                  </a:lnTo>
                  <a:lnTo>
                    <a:pt x="338" y="40"/>
                  </a:lnTo>
                  <a:lnTo>
                    <a:pt x="334" y="35"/>
                  </a:lnTo>
                  <a:lnTo>
                    <a:pt x="332" y="30"/>
                  </a:lnTo>
                  <a:lnTo>
                    <a:pt x="329" y="29"/>
                  </a:lnTo>
                  <a:lnTo>
                    <a:pt x="322" y="40"/>
                  </a:lnTo>
                  <a:lnTo>
                    <a:pt x="320" y="52"/>
                  </a:lnTo>
                  <a:lnTo>
                    <a:pt x="321" y="65"/>
                  </a:lnTo>
                  <a:lnTo>
                    <a:pt x="325" y="77"/>
                  </a:lnTo>
                  <a:lnTo>
                    <a:pt x="320" y="78"/>
                  </a:lnTo>
                  <a:lnTo>
                    <a:pt x="310" y="78"/>
                  </a:lnTo>
                  <a:lnTo>
                    <a:pt x="300" y="79"/>
                  </a:lnTo>
                  <a:lnTo>
                    <a:pt x="291" y="82"/>
                  </a:lnTo>
                  <a:lnTo>
                    <a:pt x="283" y="88"/>
                  </a:lnTo>
                  <a:lnTo>
                    <a:pt x="276" y="96"/>
                  </a:lnTo>
                  <a:lnTo>
                    <a:pt x="272" y="104"/>
                  </a:lnTo>
                  <a:lnTo>
                    <a:pt x="269" y="113"/>
                  </a:lnTo>
                  <a:lnTo>
                    <a:pt x="275" y="122"/>
                  </a:lnTo>
                  <a:lnTo>
                    <a:pt x="285" y="130"/>
                  </a:lnTo>
                  <a:lnTo>
                    <a:pt x="293" y="139"/>
                  </a:lnTo>
                  <a:lnTo>
                    <a:pt x="294" y="146"/>
                  </a:lnTo>
                  <a:lnTo>
                    <a:pt x="291" y="157"/>
                  </a:lnTo>
                  <a:lnTo>
                    <a:pt x="292" y="166"/>
                  </a:lnTo>
                  <a:lnTo>
                    <a:pt x="298" y="172"/>
                  </a:lnTo>
                  <a:lnTo>
                    <a:pt x="303" y="176"/>
                  </a:lnTo>
                  <a:lnTo>
                    <a:pt x="312" y="175"/>
                  </a:lnTo>
                  <a:lnTo>
                    <a:pt x="319" y="169"/>
                  </a:lnTo>
                  <a:lnTo>
                    <a:pt x="325" y="163"/>
                  </a:lnTo>
                  <a:lnTo>
                    <a:pt x="328" y="160"/>
                  </a:lnTo>
                  <a:lnTo>
                    <a:pt x="329" y="162"/>
                  </a:lnTo>
                  <a:lnTo>
                    <a:pt x="330" y="168"/>
                  </a:lnTo>
                  <a:lnTo>
                    <a:pt x="332" y="176"/>
                  </a:lnTo>
                  <a:lnTo>
                    <a:pt x="334" y="183"/>
                  </a:lnTo>
                  <a:lnTo>
                    <a:pt x="336" y="187"/>
                  </a:lnTo>
                  <a:lnTo>
                    <a:pt x="340" y="191"/>
                  </a:lnTo>
                  <a:lnTo>
                    <a:pt x="343" y="192"/>
                  </a:lnTo>
                  <a:lnTo>
                    <a:pt x="348" y="192"/>
                  </a:lnTo>
                  <a:lnTo>
                    <a:pt x="353" y="191"/>
                  </a:lnTo>
                  <a:lnTo>
                    <a:pt x="356" y="186"/>
                  </a:lnTo>
                  <a:lnTo>
                    <a:pt x="360" y="184"/>
                  </a:lnTo>
                  <a:lnTo>
                    <a:pt x="366" y="184"/>
                  </a:lnTo>
                  <a:lnTo>
                    <a:pt x="366" y="186"/>
                  </a:lnTo>
                  <a:lnTo>
                    <a:pt x="365" y="190"/>
                  </a:lnTo>
                  <a:lnTo>
                    <a:pt x="361" y="194"/>
                  </a:lnTo>
                  <a:lnTo>
                    <a:pt x="356" y="199"/>
                  </a:lnTo>
                  <a:lnTo>
                    <a:pt x="352" y="202"/>
                  </a:lnTo>
                  <a:lnTo>
                    <a:pt x="346" y="206"/>
                  </a:lnTo>
                  <a:lnTo>
                    <a:pt x="340" y="207"/>
                  </a:lnTo>
                  <a:lnTo>
                    <a:pt x="335" y="207"/>
                  </a:lnTo>
                  <a:lnTo>
                    <a:pt x="330" y="204"/>
                  </a:lnTo>
                  <a:lnTo>
                    <a:pt x="326" y="201"/>
                  </a:lnTo>
                  <a:lnTo>
                    <a:pt x="321" y="196"/>
                  </a:lnTo>
                  <a:lnTo>
                    <a:pt x="319" y="192"/>
                  </a:lnTo>
                  <a:lnTo>
                    <a:pt x="314" y="193"/>
                  </a:lnTo>
                  <a:lnTo>
                    <a:pt x="309" y="194"/>
                  </a:lnTo>
                  <a:lnTo>
                    <a:pt x="303" y="195"/>
                  </a:lnTo>
                  <a:lnTo>
                    <a:pt x="299" y="194"/>
                  </a:lnTo>
                  <a:lnTo>
                    <a:pt x="286" y="187"/>
                  </a:lnTo>
                  <a:lnTo>
                    <a:pt x="279" y="176"/>
                  </a:lnTo>
                  <a:lnTo>
                    <a:pt x="276" y="164"/>
                  </a:lnTo>
                  <a:lnTo>
                    <a:pt x="279" y="154"/>
                  </a:lnTo>
                  <a:lnTo>
                    <a:pt x="273" y="150"/>
                  </a:lnTo>
                  <a:lnTo>
                    <a:pt x="268" y="147"/>
                  </a:lnTo>
                  <a:lnTo>
                    <a:pt x="262" y="143"/>
                  </a:lnTo>
                  <a:lnTo>
                    <a:pt x="258" y="139"/>
                  </a:lnTo>
                  <a:lnTo>
                    <a:pt x="247" y="145"/>
                  </a:lnTo>
                  <a:lnTo>
                    <a:pt x="226" y="154"/>
                  </a:lnTo>
                  <a:lnTo>
                    <a:pt x="198" y="166"/>
                  </a:lnTo>
                  <a:lnTo>
                    <a:pt x="167" y="180"/>
                  </a:lnTo>
                  <a:lnTo>
                    <a:pt x="137" y="195"/>
                  </a:lnTo>
                  <a:lnTo>
                    <a:pt x="108" y="208"/>
                  </a:lnTo>
                  <a:lnTo>
                    <a:pt x="88" y="218"/>
                  </a:lnTo>
                  <a:lnTo>
                    <a:pt x="79" y="225"/>
                  </a:lnTo>
                  <a:lnTo>
                    <a:pt x="85" y="225"/>
                  </a:lnTo>
                  <a:lnTo>
                    <a:pt x="93" y="225"/>
                  </a:lnTo>
                  <a:lnTo>
                    <a:pt x="100" y="228"/>
                  </a:lnTo>
                  <a:lnTo>
                    <a:pt x="102" y="233"/>
                  </a:lnTo>
                  <a:lnTo>
                    <a:pt x="95" y="234"/>
                  </a:lnTo>
                  <a:lnTo>
                    <a:pt x="87" y="236"/>
                  </a:lnTo>
                  <a:lnTo>
                    <a:pt x="80" y="237"/>
                  </a:lnTo>
                  <a:lnTo>
                    <a:pt x="73" y="239"/>
                  </a:lnTo>
                  <a:lnTo>
                    <a:pt x="67" y="243"/>
                  </a:lnTo>
                  <a:lnTo>
                    <a:pt x="63" y="247"/>
                  </a:lnTo>
                  <a:lnTo>
                    <a:pt x="58" y="252"/>
                  </a:lnTo>
                  <a:lnTo>
                    <a:pt x="55" y="257"/>
                  </a:lnTo>
                  <a:lnTo>
                    <a:pt x="52" y="271"/>
                  </a:lnTo>
                  <a:lnTo>
                    <a:pt x="46" y="299"/>
                  </a:lnTo>
                  <a:lnTo>
                    <a:pt x="40" y="335"/>
                  </a:lnTo>
                  <a:lnTo>
                    <a:pt x="33" y="376"/>
                  </a:lnTo>
                  <a:lnTo>
                    <a:pt x="27" y="418"/>
                  </a:lnTo>
                  <a:lnTo>
                    <a:pt x="23" y="457"/>
                  </a:lnTo>
                  <a:lnTo>
                    <a:pt x="19" y="488"/>
                  </a:lnTo>
                  <a:lnTo>
                    <a:pt x="18" y="509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Freeform 39"/>
            <p:cNvSpPr>
              <a:spLocks/>
            </p:cNvSpPr>
            <p:nvPr/>
          </p:nvSpPr>
          <p:spPr bwMode="auto">
            <a:xfrm>
              <a:off x="2820" y="3046"/>
              <a:ext cx="105" cy="27"/>
            </a:xfrm>
            <a:custGeom>
              <a:avLst/>
              <a:gdLst>
                <a:gd name="T0" fmla="*/ 105 w 105"/>
                <a:gd name="T1" fmla="*/ 1 h 54"/>
                <a:gd name="T2" fmla="*/ 102 w 105"/>
                <a:gd name="T3" fmla="*/ 1 h 54"/>
                <a:gd name="T4" fmla="*/ 95 w 105"/>
                <a:gd name="T5" fmla="*/ 1 h 54"/>
                <a:gd name="T6" fmla="*/ 87 w 105"/>
                <a:gd name="T7" fmla="*/ 1 h 54"/>
                <a:gd name="T8" fmla="*/ 76 w 105"/>
                <a:gd name="T9" fmla="*/ 1 h 54"/>
                <a:gd name="T10" fmla="*/ 66 w 105"/>
                <a:gd name="T11" fmla="*/ 2 h 54"/>
                <a:gd name="T12" fmla="*/ 58 w 105"/>
                <a:gd name="T13" fmla="*/ 2 h 54"/>
                <a:gd name="T14" fmla="*/ 51 w 105"/>
                <a:gd name="T15" fmla="*/ 2 h 54"/>
                <a:gd name="T16" fmla="*/ 48 w 105"/>
                <a:gd name="T17" fmla="*/ 2 h 54"/>
                <a:gd name="T18" fmla="*/ 45 w 105"/>
                <a:gd name="T19" fmla="*/ 2 h 54"/>
                <a:gd name="T20" fmla="*/ 40 w 105"/>
                <a:gd name="T21" fmla="*/ 2 h 54"/>
                <a:gd name="T22" fmla="*/ 35 w 105"/>
                <a:gd name="T23" fmla="*/ 2 h 54"/>
                <a:gd name="T24" fmla="*/ 31 w 105"/>
                <a:gd name="T25" fmla="*/ 2 h 54"/>
                <a:gd name="T26" fmla="*/ 40 w 105"/>
                <a:gd name="T27" fmla="*/ 2 h 54"/>
                <a:gd name="T28" fmla="*/ 48 w 105"/>
                <a:gd name="T29" fmla="*/ 3 h 54"/>
                <a:gd name="T30" fmla="*/ 57 w 105"/>
                <a:gd name="T31" fmla="*/ 3 h 54"/>
                <a:gd name="T32" fmla="*/ 65 w 105"/>
                <a:gd name="T33" fmla="*/ 3 h 54"/>
                <a:gd name="T34" fmla="*/ 71 w 105"/>
                <a:gd name="T35" fmla="*/ 3 h 54"/>
                <a:gd name="T36" fmla="*/ 76 w 105"/>
                <a:gd name="T37" fmla="*/ 2 h 54"/>
                <a:gd name="T38" fmla="*/ 81 w 105"/>
                <a:gd name="T39" fmla="*/ 2 h 54"/>
                <a:gd name="T40" fmla="*/ 85 w 105"/>
                <a:gd name="T41" fmla="*/ 2 h 54"/>
                <a:gd name="T42" fmla="*/ 85 w 105"/>
                <a:gd name="T43" fmla="*/ 3 h 54"/>
                <a:gd name="T44" fmla="*/ 81 w 105"/>
                <a:gd name="T45" fmla="*/ 3 h 54"/>
                <a:gd name="T46" fmla="*/ 73 w 105"/>
                <a:gd name="T47" fmla="*/ 3 h 54"/>
                <a:gd name="T48" fmla="*/ 60 w 105"/>
                <a:gd name="T49" fmla="*/ 3 h 54"/>
                <a:gd name="T50" fmla="*/ 54 w 105"/>
                <a:gd name="T51" fmla="*/ 3 h 54"/>
                <a:gd name="T52" fmla="*/ 48 w 105"/>
                <a:gd name="T53" fmla="*/ 3 h 54"/>
                <a:gd name="T54" fmla="*/ 44 w 105"/>
                <a:gd name="T55" fmla="*/ 3 h 54"/>
                <a:gd name="T56" fmla="*/ 40 w 105"/>
                <a:gd name="T57" fmla="*/ 3 h 54"/>
                <a:gd name="T58" fmla="*/ 35 w 105"/>
                <a:gd name="T59" fmla="*/ 3 h 54"/>
                <a:gd name="T60" fmla="*/ 32 w 105"/>
                <a:gd name="T61" fmla="*/ 3 h 54"/>
                <a:gd name="T62" fmla="*/ 27 w 105"/>
                <a:gd name="T63" fmla="*/ 3 h 54"/>
                <a:gd name="T64" fmla="*/ 22 w 105"/>
                <a:gd name="T65" fmla="*/ 3 h 54"/>
                <a:gd name="T66" fmla="*/ 15 w 105"/>
                <a:gd name="T67" fmla="*/ 2 h 54"/>
                <a:gd name="T68" fmla="*/ 12 w 105"/>
                <a:gd name="T69" fmla="*/ 2 h 54"/>
                <a:gd name="T70" fmla="*/ 7 w 105"/>
                <a:gd name="T71" fmla="*/ 2 h 54"/>
                <a:gd name="T72" fmla="*/ 0 w 105"/>
                <a:gd name="T73" fmla="*/ 1 h 54"/>
                <a:gd name="T74" fmla="*/ 5 w 105"/>
                <a:gd name="T75" fmla="*/ 1 h 54"/>
                <a:gd name="T76" fmla="*/ 11 w 105"/>
                <a:gd name="T77" fmla="*/ 1 h 54"/>
                <a:gd name="T78" fmla="*/ 17 w 105"/>
                <a:gd name="T79" fmla="*/ 1 h 54"/>
                <a:gd name="T80" fmla="*/ 24 w 105"/>
                <a:gd name="T81" fmla="*/ 1 h 54"/>
                <a:gd name="T82" fmla="*/ 31 w 105"/>
                <a:gd name="T83" fmla="*/ 1 h 54"/>
                <a:gd name="T84" fmla="*/ 37 w 105"/>
                <a:gd name="T85" fmla="*/ 1 h 54"/>
                <a:gd name="T86" fmla="*/ 41 w 105"/>
                <a:gd name="T87" fmla="*/ 1 h 54"/>
                <a:gd name="T88" fmla="*/ 46 w 105"/>
                <a:gd name="T89" fmla="*/ 1 h 54"/>
                <a:gd name="T90" fmla="*/ 53 w 105"/>
                <a:gd name="T91" fmla="*/ 1 h 54"/>
                <a:gd name="T92" fmla="*/ 59 w 105"/>
                <a:gd name="T93" fmla="*/ 1 h 54"/>
                <a:gd name="T94" fmla="*/ 65 w 105"/>
                <a:gd name="T95" fmla="*/ 1 h 54"/>
                <a:gd name="T96" fmla="*/ 69 w 105"/>
                <a:gd name="T97" fmla="*/ 1 h 54"/>
                <a:gd name="T98" fmla="*/ 74 w 105"/>
                <a:gd name="T99" fmla="*/ 0 h 54"/>
                <a:gd name="T100" fmla="*/ 80 w 105"/>
                <a:gd name="T101" fmla="*/ 0 h 54"/>
                <a:gd name="T102" fmla="*/ 85 w 105"/>
                <a:gd name="T103" fmla="*/ 1 h 54"/>
                <a:gd name="T104" fmla="*/ 91 w 105"/>
                <a:gd name="T105" fmla="*/ 1 h 54"/>
                <a:gd name="T106" fmla="*/ 95 w 105"/>
                <a:gd name="T107" fmla="*/ 1 h 54"/>
                <a:gd name="T108" fmla="*/ 100 w 105"/>
                <a:gd name="T109" fmla="*/ 1 h 54"/>
                <a:gd name="T110" fmla="*/ 104 w 105"/>
                <a:gd name="T111" fmla="*/ 1 h 54"/>
                <a:gd name="T112" fmla="*/ 105 w 105"/>
                <a:gd name="T113" fmla="*/ 1 h 5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5"/>
                <a:gd name="T172" fmla="*/ 0 h 54"/>
                <a:gd name="T173" fmla="*/ 105 w 105"/>
                <a:gd name="T174" fmla="*/ 54 h 5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5" h="54">
                  <a:moveTo>
                    <a:pt x="105" y="8"/>
                  </a:moveTo>
                  <a:lnTo>
                    <a:pt x="102" y="10"/>
                  </a:lnTo>
                  <a:lnTo>
                    <a:pt x="95" y="12"/>
                  </a:lnTo>
                  <a:lnTo>
                    <a:pt x="87" y="15"/>
                  </a:lnTo>
                  <a:lnTo>
                    <a:pt x="76" y="16"/>
                  </a:lnTo>
                  <a:lnTo>
                    <a:pt x="66" y="17"/>
                  </a:lnTo>
                  <a:lnTo>
                    <a:pt x="58" y="18"/>
                  </a:lnTo>
                  <a:lnTo>
                    <a:pt x="51" y="18"/>
                  </a:lnTo>
                  <a:lnTo>
                    <a:pt x="48" y="18"/>
                  </a:lnTo>
                  <a:lnTo>
                    <a:pt x="45" y="20"/>
                  </a:lnTo>
                  <a:lnTo>
                    <a:pt x="40" y="21"/>
                  </a:lnTo>
                  <a:lnTo>
                    <a:pt x="35" y="24"/>
                  </a:lnTo>
                  <a:lnTo>
                    <a:pt x="31" y="26"/>
                  </a:lnTo>
                  <a:lnTo>
                    <a:pt x="40" y="32"/>
                  </a:lnTo>
                  <a:lnTo>
                    <a:pt x="48" y="35"/>
                  </a:lnTo>
                  <a:lnTo>
                    <a:pt x="57" y="36"/>
                  </a:lnTo>
                  <a:lnTo>
                    <a:pt x="65" y="35"/>
                  </a:lnTo>
                  <a:lnTo>
                    <a:pt x="71" y="33"/>
                  </a:lnTo>
                  <a:lnTo>
                    <a:pt x="76" y="31"/>
                  </a:lnTo>
                  <a:lnTo>
                    <a:pt x="81" y="30"/>
                  </a:lnTo>
                  <a:lnTo>
                    <a:pt x="85" y="28"/>
                  </a:lnTo>
                  <a:lnTo>
                    <a:pt x="85" y="33"/>
                  </a:lnTo>
                  <a:lnTo>
                    <a:pt x="81" y="40"/>
                  </a:lnTo>
                  <a:lnTo>
                    <a:pt x="73" y="48"/>
                  </a:lnTo>
                  <a:lnTo>
                    <a:pt x="60" y="54"/>
                  </a:lnTo>
                  <a:lnTo>
                    <a:pt x="54" y="53"/>
                  </a:lnTo>
                  <a:lnTo>
                    <a:pt x="48" y="51"/>
                  </a:lnTo>
                  <a:lnTo>
                    <a:pt x="44" y="50"/>
                  </a:lnTo>
                  <a:lnTo>
                    <a:pt x="40" y="48"/>
                  </a:lnTo>
                  <a:lnTo>
                    <a:pt x="35" y="46"/>
                  </a:lnTo>
                  <a:lnTo>
                    <a:pt x="32" y="42"/>
                  </a:lnTo>
                  <a:lnTo>
                    <a:pt x="27" y="39"/>
                  </a:lnTo>
                  <a:lnTo>
                    <a:pt x="22" y="34"/>
                  </a:lnTo>
                  <a:lnTo>
                    <a:pt x="15" y="27"/>
                  </a:lnTo>
                  <a:lnTo>
                    <a:pt x="12" y="23"/>
                  </a:lnTo>
                  <a:lnTo>
                    <a:pt x="7" y="18"/>
                  </a:lnTo>
                  <a:lnTo>
                    <a:pt x="0" y="12"/>
                  </a:lnTo>
                  <a:lnTo>
                    <a:pt x="5" y="15"/>
                  </a:lnTo>
                  <a:lnTo>
                    <a:pt x="11" y="16"/>
                  </a:lnTo>
                  <a:lnTo>
                    <a:pt x="17" y="15"/>
                  </a:lnTo>
                  <a:lnTo>
                    <a:pt x="24" y="15"/>
                  </a:lnTo>
                  <a:lnTo>
                    <a:pt x="31" y="12"/>
                  </a:lnTo>
                  <a:lnTo>
                    <a:pt x="37" y="10"/>
                  </a:lnTo>
                  <a:lnTo>
                    <a:pt x="41" y="6"/>
                  </a:lnTo>
                  <a:lnTo>
                    <a:pt x="46" y="3"/>
                  </a:lnTo>
                  <a:lnTo>
                    <a:pt x="53" y="2"/>
                  </a:lnTo>
                  <a:lnTo>
                    <a:pt x="59" y="5"/>
                  </a:lnTo>
                  <a:lnTo>
                    <a:pt x="65" y="6"/>
                  </a:lnTo>
                  <a:lnTo>
                    <a:pt x="69" y="1"/>
                  </a:lnTo>
                  <a:lnTo>
                    <a:pt x="74" y="0"/>
                  </a:lnTo>
                  <a:lnTo>
                    <a:pt x="80" y="0"/>
                  </a:lnTo>
                  <a:lnTo>
                    <a:pt x="85" y="1"/>
                  </a:lnTo>
                  <a:lnTo>
                    <a:pt x="91" y="2"/>
                  </a:lnTo>
                  <a:lnTo>
                    <a:pt x="95" y="3"/>
                  </a:lnTo>
                  <a:lnTo>
                    <a:pt x="100" y="5"/>
                  </a:lnTo>
                  <a:lnTo>
                    <a:pt x="104" y="6"/>
                  </a:lnTo>
                  <a:lnTo>
                    <a:pt x="105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Freeform 40"/>
            <p:cNvSpPr>
              <a:spLocks/>
            </p:cNvSpPr>
            <p:nvPr/>
          </p:nvSpPr>
          <p:spPr bwMode="auto">
            <a:xfrm>
              <a:off x="3213" y="3091"/>
              <a:ext cx="506" cy="278"/>
            </a:xfrm>
            <a:custGeom>
              <a:avLst/>
              <a:gdLst>
                <a:gd name="T0" fmla="*/ 470 w 506"/>
                <a:gd name="T1" fmla="*/ 3 h 557"/>
                <a:gd name="T2" fmla="*/ 407 w 506"/>
                <a:gd name="T3" fmla="*/ 4 h 557"/>
                <a:gd name="T4" fmla="*/ 477 w 506"/>
                <a:gd name="T5" fmla="*/ 2 h 557"/>
                <a:gd name="T6" fmla="*/ 369 w 506"/>
                <a:gd name="T7" fmla="*/ 3 h 557"/>
                <a:gd name="T8" fmla="*/ 312 w 506"/>
                <a:gd name="T9" fmla="*/ 5 h 557"/>
                <a:gd name="T10" fmla="*/ 303 w 506"/>
                <a:gd name="T11" fmla="*/ 9 h 557"/>
                <a:gd name="T12" fmla="*/ 308 w 506"/>
                <a:gd name="T13" fmla="*/ 4 h 557"/>
                <a:gd name="T14" fmla="*/ 300 w 506"/>
                <a:gd name="T15" fmla="*/ 3 h 557"/>
                <a:gd name="T16" fmla="*/ 239 w 506"/>
                <a:gd name="T17" fmla="*/ 8 h 557"/>
                <a:gd name="T18" fmla="*/ 216 w 506"/>
                <a:gd name="T19" fmla="*/ 19 h 557"/>
                <a:gd name="T20" fmla="*/ 176 w 506"/>
                <a:gd name="T21" fmla="*/ 28 h 557"/>
                <a:gd name="T22" fmla="*/ 263 w 506"/>
                <a:gd name="T23" fmla="*/ 27 h 557"/>
                <a:gd name="T24" fmla="*/ 300 w 506"/>
                <a:gd name="T25" fmla="*/ 17 h 557"/>
                <a:gd name="T26" fmla="*/ 302 w 506"/>
                <a:gd name="T27" fmla="*/ 16 h 557"/>
                <a:gd name="T28" fmla="*/ 413 w 506"/>
                <a:gd name="T29" fmla="*/ 14 h 557"/>
                <a:gd name="T30" fmla="*/ 440 w 506"/>
                <a:gd name="T31" fmla="*/ 10 h 557"/>
                <a:gd name="T32" fmla="*/ 443 w 506"/>
                <a:gd name="T33" fmla="*/ 8 h 557"/>
                <a:gd name="T34" fmla="*/ 419 w 506"/>
                <a:gd name="T35" fmla="*/ 6 h 557"/>
                <a:gd name="T36" fmla="*/ 362 w 506"/>
                <a:gd name="T37" fmla="*/ 7 h 557"/>
                <a:gd name="T38" fmla="*/ 418 w 506"/>
                <a:gd name="T39" fmla="*/ 8 h 557"/>
                <a:gd name="T40" fmla="*/ 346 w 506"/>
                <a:gd name="T41" fmla="*/ 10 h 557"/>
                <a:gd name="T42" fmla="*/ 382 w 506"/>
                <a:gd name="T43" fmla="*/ 10 h 557"/>
                <a:gd name="T44" fmla="*/ 403 w 506"/>
                <a:gd name="T45" fmla="*/ 11 h 557"/>
                <a:gd name="T46" fmla="*/ 344 w 506"/>
                <a:gd name="T47" fmla="*/ 12 h 557"/>
                <a:gd name="T48" fmla="*/ 391 w 506"/>
                <a:gd name="T49" fmla="*/ 12 h 557"/>
                <a:gd name="T50" fmla="*/ 403 w 506"/>
                <a:gd name="T51" fmla="*/ 13 h 557"/>
                <a:gd name="T52" fmla="*/ 323 w 506"/>
                <a:gd name="T53" fmla="*/ 13 h 557"/>
                <a:gd name="T54" fmla="*/ 319 w 506"/>
                <a:gd name="T55" fmla="*/ 10 h 557"/>
                <a:gd name="T56" fmla="*/ 344 w 506"/>
                <a:gd name="T57" fmla="*/ 7 h 557"/>
                <a:gd name="T58" fmla="*/ 387 w 506"/>
                <a:gd name="T59" fmla="*/ 5 h 557"/>
                <a:gd name="T60" fmla="*/ 442 w 506"/>
                <a:gd name="T61" fmla="*/ 5 h 557"/>
                <a:gd name="T62" fmla="*/ 449 w 506"/>
                <a:gd name="T63" fmla="*/ 6 h 557"/>
                <a:gd name="T64" fmla="*/ 454 w 506"/>
                <a:gd name="T65" fmla="*/ 9 h 557"/>
                <a:gd name="T66" fmla="*/ 405 w 506"/>
                <a:gd name="T67" fmla="*/ 15 h 557"/>
                <a:gd name="T68" fmla="*/ 317 w 506"/>
                <a:gd name="T69" fmla="*/ 17 h 557"/>
                <a:gd name="T70" fmla="*/ 271 w 506"/>
                <a:gd name="T71" fmla="*/ 29 h 557"/>
                <a:gd name="T72" fmla="*/ 217 w 506"/>
                <a:gd name="T73" fmla="*/ 31 h 557"/>
                <a:gd name="T74" fmla="*/ 165 w 506"/>
                <a:gd name="T75" fmla="*/ 29 h 557"/>
                <a:gd name="T76" fmla="*/ 136 w 506"/>
                <a:gd name="T77" fmla="*/ 29 h 557"/>
                <a:gd name="T78" fmla="*/ 191 w 506"/>
                <a:gd name="T79" fmla="*/ 33 h 557"/>
                <a:gd name="T80" fmla="*/ 253 w 506"/>
                <a:gd name="T81" fmla="*/ 31 h 557"/>
                <a:gd name="T82" fmla="*/ 210 w 506"/>
                <a:gd name="T83" fmla="*/ 34 h 557"/>
                <a:gd name="T84" fmla="*/ 156 w 506"/>
                <a:gd name="T85" fmla="*/ 33 h 557"/>
                <a:gd name="T86" fmla="*/ 127 w 506"/>
                <a:gd name="T87" fmla="*/ 24 h 557"/>
                <a:gd name="T88" fmla="*/ 168 w 506"/>
                <a:gd name="T89" fmla="*/ 21 h 557"/>
                <a:gd name="T90" fmla="*/ 72 w 506"/>
                <a:gd name="T91" fmla="*/ 27 h 557"/>
                <a:gd name="T92" fmla="*/ 97 w 506"/>
                <a:gd name="T93" fmla="*/ 34 h 557"/>
                <a:gd name="T94" fmla="*/ 63 w 506"/>
                <a:gd name="T95" fmla="*/ 33 h 557"/>
                <a:gd name="T96" fmla="*/ 64 w 506"/>
                <a:gd name="T97" fmla="*/ 24 h 557"/>
                <a:gd name="T98" fmla="*/ 18 w 506"/>
                <a:gd name="T99" fmla="*/ 27 h 557"/>
                <a:gd name="T100" fmla="*/ 23 w 506"/>
                <a:gd name="T101" fmla="*/ 29 h 557"/>
                <a:gd name="T102" fmla="*/ 17 w 506"/>
                <a:gd name="T103" fmla="*/ 25 h 557"/>
                <a:gd name="T104" fmla="*/ 84 w 506"/>
                <a:gd name="T105" fmla="*/ 22 h 557"/>
                <a:gd name="T106" fmla="*/ 149 w 506"/>
                <a:gd name="T107" fmla="*/ 20 h 557"/>
                <a:gd name="T108" fmla="*/ 205 w 506"/>
                <a:gd name="T109" fmla="*/ 15 h 557"/>
                <a:gd name="T110" fmla="*/ 238 w 506"/>
                <a:gd name="T111" fmla="*/ 6 h 557"/>
                <a:gd name="T112" fmla="*/ 316 w 506"/>
                <a:gd name="T113" fmla="*/ 1 h 557"/>
                <a:gd name="T114" fmla="*/ 389 w 506"/>
                <a:gd name="T115" fmla="*/ 1 h 557"/>
                <a:gd name="T116" fmla="*/ 499 w 506"/>
                <a:gd name="T117" fmla="*/ 0 h 55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06"/>
                <a:gd name="T178" fmla="*/ 0 h 557"/>
                <a:gd name="T179" fmla="*/ 506 w 506"/>
                <a:gd name="T180" fmla="*/ 557 h 55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06" h="557">
                  <a:moveTo>
                    <a:pt x="499" y="6"/>
                  </a:moveTo>
                  <a:lnTo>
                    <a:pt x="503" y="11"/>
                  </a:lnTo>
                  <a:lnTo>
                    <a:pt x="505" y="15"/>
                  </a:lnTo>
                  <a:lnTo>
                    <a:pt x="506" y="21"/>
                  </a:lnTo>
                  <a:lnTo>
                    <a:pt x="505" y="27"/>
                  </a:lnTo>
                  <a:lnTo>
                    <a:pt x="496" y="34"/>
                  </a:lnTo>
                  <a:lnTo>
                    <a:pt x="484" y="42"/>
                  </a:lnTo>
                  <a:lnTo>
                    <a:pt x="470" y="50"/>
                  </a:lnTo>
                  <a:lnTo>
                    <a:pt x="456" y="58"/>
                  </a:lnTo>
                  <a:lnTo>
                    <a:pt x="442" y="64"/>
                  </a:lnTo>
                  <a:lnTo>
                    <a:pt x="429" y="70"/>
                  </a:lnTo>
                  <a:lnTo>
                    <a:pt x="417" y="74"/>
                  </a:lnTo>
                  <a:lnTo>
                    <a:pt x="410" y="75"/>
                  </a:lnTo>
                  <a:lnTo>
                    <a:pt x="409" y="73"/>
                  </a:lnTo>
                  <a:lnTo>
                    <a:pt x="407" y="72"/>
                  </a:lnTo>
                  <a:lnTo>
                    <a:pt x="407" y="70"/>
                  </a:lnTo>
                  <a:lnTo>
                    <a:pt x="407" y="67"/>
                  </a:lnTo>
                  <a:lnTo>
                    <a:pt x="417" y="62"/>
                  </a:lnTo>
                  <a:lnTo>
                    <a:pt x="426" y="56"/>
                  </a:lnTo>
                  <a:lnTo>
                    <a:pt x="436" y="50"/>
                  </a:lnTo>
                  <a:lnTo>
                    <a:pt x="446" y="45"/>
                  </a:lnTo>
                  <a:lnTo>
                    <a:pt x="456" y="41"/>
                  </a:lnTo>
                  <a:lnTo>
                    <a:pt x="466" y="36"/>
                  </a:lnTo>
                  <a:lnTo>
                    <a:pt x="477" y="32"/>
                  </a:lnTo>
                  <a:lnTo>
                    <a:pt x="487" y="27"/>
                  </a:lnTo>
                  <a:lnTo>
                    <a:pt x="489" y="18"/>
                  </a:lnTo>
                  <a:lnTo>
                    <a:pt x="483" y="17"/>
                  </a:lnTo>
                  <a:lnTo>
                    <a:pt x="466" y="20"/>
                  </a:lnTo>
                  <a:lnTo>
                    <a:pt x="445" y="27"/>
                  </a:lnTo>
                  <a:lnTo>
                    <a:pt x="419" y="37"/>
                  </a:lnTo>
                  <a:lnTo>
                    <a:pt x="392" y="48"/>
                  </a:lnTo>
                  <a:lnTo>
                    <a:pt x="369" y="57"/>
                  </a:lnTo>
                  <a:lnTo>
                    <a:pt x="350" y="65"/>
                  </a:lnTo>
                  <a:lnTo>
                    <a:pt x="339" y="71"/>
                  </a:lnTo>
                  <a:lnTo>
                    <a:pt x="333" y="72"/>
                  </a:lnTo>
                  <a:lnTo>
                    <a:pt x="328" y="75"/>
                  </a:lnTo>
                  <a:lnTo>
                    <a:pt x="323" y="80"/>
                  </a:lnTo>
                  <a:lnTo>
                    <a:pt x="319" y="85"/>
                  </a:lnTo>
                  <a:lnTo>
                    <a:pt x="316" y="90"/>
                  </a:lnTo>
                  <a:lnTo>
                    <a:pt x="312" y="95"/>
                  </a:lnTo>
                  <a:lnTo>
                    <a:pt x="309" y="101"/>
                  </a:lnTo>
                  <a:lnTo>
                    <a:pt x="304" y="105"/>
                  </a:lnTo>
                  <a:lnTo>
                    <a:pt x="298" y="118"/>
                  </a:lnTo>
                  <a:lnTo>
                    <a:pt x="300" y="131"/>
                  </a:lnTo>
                  <a:lnTo>
                    <a:pt x="305" y="143"/>
                  </a:lnTo>
                  <a:lnTo>
                    <a:pt x="309" y="157"/>
                  </a:lnTo>
                  <a:lnTo>
                    <a:pt x="306" y="157"/>
                  </a:lnTo>
                  <a:lnTo>
                    <a:pt x="303" y="155"/>
                  </a:lnTo>
                  <a:lnTo>
                    <a:pt x="298" y="151"/>
                  </a:lnTo>
                  <a:lnTo>
                    <a:pt x="293" y="148"/>
                  </a:lnTo>
                  <a:lnTo>
                    <a:pt x="288" y="135"/>
                  </a:lnTo>
                  <a:lnTo>
                    <a:pt x="284" y="120"/>
                  </a:lnTo>
                  <a:lnTo>
                    <a:pt x="283" y="106"/>
                  </a:lnTo>
                  <a:lnTo>
                    <a:pt x="289" y="94"/>
                  </a:lnTo>
                  <a:lnTo>
                    <a:pt x="300" y="81"/>
                  </a:lnTo>
                  <a:lnTo>
                    <a:pt x="308" y="70"/>
                  </a:lnTo>
                  <a:lnTo>
                    <a:pt x="312" y="59"/>
                  </a:lnTo>
                  <a:lnTo>
                    <a:pt x="315" y="51"/>
                  </a:lnTo>
                  <a:lnTo>
                    <a:pt x="316" y="45"/>
                  </a:lnTo>
                  <a:lnTo>
                    <a:pt x="315" y="41"/>
                  </a:lnTo>
                  <a:lnTo>
                    <a:pt x="313" y="38"/>
                  </a:lnTo>
                  <a:lnTo>
                    <a:pt x="313" y="37"/>
                  </a:lnTo>
                  <a:lnTo>
                    <a:pt x="308" y="47"/>
                  </a:lnTo>
                  <a:lnTo>
                    <a:pt x="300" y="56"/>
                  </a:lnTo>
                  <a:lnTo>
                    <a:pt x="292" y="66"/>
                  </a:lnTo>
                  <a:lnTo>
                    <a:pt x="285" y="75"/>
                  </a:lnTo>
                  <a:lnTo>
                    <a:pt x="277" y="85"/>
                  </a:lnTo>
                  <a:lnTo>
                    <a:pt x="269" y="93"/>
                  </a:lnTo>
                  <a:lnTo>
                    <a:pt x="261" y="102"/>
                  </a:lnTo>
                  <a:lnTo>
                    <a:pt x="252" y="110"/>
                  </a:lnTo>
                  <a:lnTo>
                    <a:pt x="245" y="124"/>
                  </a:lnTo>
                  <a:lnTo>
                    <a:pt x="239" y="139"/>
                  </a:lnTo>
                  <a:lnTo>
                    <a:pt x="232" y="154"/>
                  </a:lnTo>
                  <a:lnTo>
                    <a:pt x="225" y="168"/>
                  </a:lnTo>
                  <a:lnTo>
                    <a:pt x="223" y="196"/>
                  </a:lnTo>
                  <a:lnTo>
                    <a:pt x="225" y="221"/>
                  </a:lnTo>
                  <a:lnTo>
                    <a:pt x="229" y="244"/>
                  </a:lnTo>
                  <a:lnTo>
                    <a:pt x="228" y="271"/>
                  </a:lnTo>
                  <a:lnTo>
                    <a:pt x="224" y="286"/>
                  </a:lnTo>
                  <a:lnTo>
                    <a:pt x="216" y="304"/>
                  </a:lnTo>
                  <a:lnTo>
                    <a:pt x="206" y="322"/>
                  </a:lnTo>
                  <a:lnTo>
                    <a:pt x="196" y="340"/>
                  </a:lnTo>
                  <a:lnTo>
                    <a:pt x="185" y="358"/>
                  </a:lnTo>
                  <a:lnTo>
                    <a:pt x="176" y="375"/>
                  </a:lnTo>
                  <a:lnTo>
                    <a:pt x="170" y="389"/>
                  </a:lnTo>
                  <a:lnTo>
                    <a:pt x="167" y="400"/>
                  </a:lnTo>
                  <a:lnTo>
                    <a:pt x="169" y="431"/>
                  </a:lnTo>
                  <a:lnTo>
                    <a:pt x="176" y="455"/>
                  </a:lnTo>
                  <a:lnTo>
                    <a:pt x="186" y="471"/>
                  </a:lnTo>
                  <a:lnTo>
                    <a:pt x="198" y="481"/>
                  </a:lnTo>
                  <a:lnTo>
                    <a:pt x="211" y="487"/>
                  </a:lnTo>
                  <a:lnTo>
                    <a:pt x="225" y="488"/>
                  </a:lnTo>
                  <a:lnTo>
                    <a:pt x="237" y="484"/>
                  </a:lnTo>
                  <a:lnTo>
                    <a:pt x="249" y="479"/>
                  </a:lnTo>
                  <a:lnTo>
                    <a:pt x="256" y="465"/>
                  </a:lnTo>
                  <a:lnTo>
                    <a:pt x="263" y="442"/>
                  </a:lnTo>
                  <a:lnTo>
                    <a:pt x="271" y="414"/>
                  </a:lnTo>
                  <a:lnTo>
                    <a:pt x="279" y="382"/>
                  </a:lnTo>
                  <a:lnTo>
                    <a:pt x="286" y="350"/>
                  </a:lnTo>
                  <a:lnTo>
                    <a:pt x="293" y="320"/>
                  </a:lnTo>
                  <a:lnTo>
                    <a:pt x="300" y="297"/>
                  </a:lnTo>
                  <a:lnTo>
                    <a:pt x="305" y="281"/>
                  </a:lnTo>
                  <a:lnTo>
                    <a:pt x="304" y="279"/>
                  </a:lnTo>
                  <a:lnTo>
                    <a:pt x="300" y="283"/>
                  </a:lnTo>
                  <a:lnTo>
                    <a:pt x="297" y="285"/>
                  </a:lnTo>
                  <a:lnTo>
                    <a:pt x="293" y="285"/>
                  </a:lnTo>
                  <a:lnTo>
                    <a:pt x="289" y="284"/>
                  </a:lnTo>
                  <a:lnTo>
                    <a:pt x="289" y="283"/>
                  </a:lnTo>
                  <a:lnTo>
                    <a:pt x="290" y="279"/>
                  </a:lnTo>
                  <a:lnTo>
                    <a:pt x="292" y="275"/>
                  </a:lnTo>
                  <a:lnTo>
                    <a:pt x="296" y="270"/>
                  </a:lnTo>
                  <a:lnTo>
                    <a:pt x="302" y="264"/>
                  </a:lnTo>
                  <a:lnTo>
                    <a:pt x="308" y="259"/>
                  </a:lnTo>
                  <a:lnTo>
                    <a:pt x="315" y="254"/>
                  </a:lnTo>
                  <a:lnTo>
                    <a:pt x="324" y="249"/>
                  </a:lnTo>
                  <a:lnTo>
                    <a:pt x="338" y="245"/>
                  </a:lnTo>
                  <a:lnTo>
                    <a:pt x="356" y="240"/>
                  </a:lnTo>
                  <a:lnTo>
                    <a:pt x="375" y="236"/>
                  </a:lnTo>
                  <a:lnTo>
                    <a:pt x="394" y="230"/>
                  </a:lnTo>
                  <a:lnTo>
                    <a:pt x="413" y="224"/>
                  </a:lnTo>
                  <a:lnTo>
                    <a:pt x="430" y="217"/>
                  </a:lnTo>
                  <a:lnTo>
                    <a:pt x="442" y="208"/>
                  </a:lnTo>
                  <a:lnTo>
                    <a:pt x="447" y="198"/>
                  </a:lnTo>
                  <a:lnTo>
                    <a:pt x="449" y="191"/>
                  </a:lnTo>
                  <a:lnTo>
                    <a:pt x="449" y="183"/>
                  </a:lnTo>
                  <a:lnTo>
                    <a:pt x="447" y="174"/>
                  </a:lnTo>
                  <a:lnTo>
                    <a:pt x="444" y="168"/>
                  </a:lnTo>
                  <a:lnTo>
                    <a:pt x="440" y="164"/>
                  </a:lnTo>
                  <a:lnTo>
                    <a:pt x="437" y="162"/>
                  </a:lnTo>
                  <a:lnTo>
                    <a:pt x="434" y="159"/>
                  </a:lnTo>
                  <a:lnTo>
                    <a:pt x="433" y="155"/>
                  </a:lnTo>
                  <a:lnTo>
                    <a:pt x="437" y="150"/>
                  </a:lnTo>
                  <a:lnTo>
                    <a:pt x="440" y="146"/>
                  </a:lnTo>
                  <a:lnTo>
                    <a:pt x="444" y="141"/>
                  </a:lnTo>
                  <a:lnTo>
                    <a:pt x="446" y="136"/>
                  </a:lnTo>
                  <a:lnTo>
                    <a:pt x="443" y="133"/>
                  </a:lnTo>
                  <a:lnTo>
                    <a:pt x="438" y="131"/>
                  </a:lnTo>
                  <a:lnTo>
                    <a:pt x="432" y="127"/>
                  </a:lnTo>
                  <a:lnTo>
                    <a:pt x="431" y="124"/>
                  </a:lnTo>
                  <a:lnTo>
                    <a:pt x="433" y="117"/>
                  </a:lnTo>
                  <a:lnTo>
                    <a:pt x="436" y="109"/>
                  </a:lnTo>
                  <a:lnTo>
                    <a:pt x="434" y="101"/>
                  </a:lnTo>
                  <a:lnTo>
                    <a:pt x="429" y="94"/>
                  </a:lnTo>
                  <a:lnTo>
                    <a:pt x="419" y="96"/>
                  </a:lnTo>
                  <a:lnTo>
                    <a:pt x="410" y="97"/>
                  </a:lnTo>
                  <a:lnTo>
                    <a:pt x="400" y="100"/>
                  </a:lnTo>
                  <a:lnTo>
                    <a:pt x="391" y="102"/>
                  </a:lnTo>
                  <a:lnTo>
                    <a:pt x="383" y="105"/>
                  </a:lnTo>
                  <a:lnTo>
                    <a:pt x="375" y="109"/>
                  </a:lnTo>
                  <a:lnTo>
                    <a:pt x="366" y="115"/>
                  </a:lnTo>
                  <a:lnTo>
                    <a:pt x="360" y="121"/>
                  </a:lnTo>
                  <a:lnTo>
                    <a:pt x="362" y="125"/>
                  </a:lnTo>
                  <a:lnTo>
                    <a:pt x="369" y="126"/>
                  </a:lnTo>
                  <a:lnTo>
                    <a:pt x="378" y="127"/>
                  </a:lnTo>
                  <a:lnTo>
                    <a:pt x="390" y="127"/>
                  </a:lnTo>
                  <a:lnTo>
                    <a:pt x="402" y="127"/>
                  </a:lnTo>
                  <a:lnTo>
                    <a:pt x="411" y="127"/>
                  </a:lnTo>
                  <a:lnTo>
                    <a:pt x="418" y="127"/>
                  </a:lnTo>
                  <a:lnTo>
                    <a:pt x="420" y="130"/>
                  </a:lnTo>
                  <a:lnTo>
                    <a:pt x="418" y="133"/>
                  </a:lnTo>
                  <a:lnTo>
                    <a:pt x="414" y="135"/>
                  </a:lnTo>
                  <a:lnTo>
                    <a:pt x="409" y="136"/>
                  </a:lnTo>
                  <a:lnTo>
                    <a:pt x="404" y="138"/>
                  </a:lnTo>
                  <a:lnTo>
                    <a:pt x="393" y="141"/>
                  </a:lnTo>
                  <a:lnTo>
                    <a:pt x="382" y="145"/>
                  </a:lnTo>
                  <a:lnTo>
                    <a:pt x="369" y="149"/>
                  </a:lnTo>
                  <a:lnTo>
                    <a:pt x="357" y="155"/>
                  </a:lnTo>
                  <a:lnTo>
                    <a:pt x="346" y="161"/>
                  </a:lnTo>
                  <a:lnTo>
                    <a:pt x="339" y="165"/>
                  </a:lnTo>
                  <a:lnTo>
                    <a:pt x="335" y="171"/>
                  </a:lnTo>
                  <a:lnTo>
                    <a:pt x="336" y="176"/>
                  </a:lnTo>
                  <a:lnTo>
                    <a:pt x="343" y="178"/>
                  </a:lnTo>
                  <a:lnTo>
                    <a:pt x="351" y="178"/>
                  </a:lnTo>
                  <a:lnTo>
                    <a:pt x="360" y="176"/>
                  </a:lnTo>
                  <a:lnTo>
                    <a:pt x="371" y="173"/>
                  </a:lnTo>
                  <a:lnTo>
                    <a:pt x="382" y="171"/>
                  </a:lnTo>
                  <a:lnTo>
                    <a:pt x="392" y="169"/>
                  </a:lnTo>
                  <a:lnTo>
                    <a:pt x="403" y="166"/>
                  </a:lnTo>
                  <a:lnTo>
                    <a:pt x="412" y="166"/>
                  </a:lnTo>
                  <a:lnTo>
                    <a:pt x="412" y="169"/>
                  </a:lnTo>
                  <a:lnTo>
                    <a:pt x="413" y="172"/>
                  </a:lnTo>
                  <a:lnTo>
                    <a:pt x="413" y="176"/>
                  </a:lnTo>
                  <a:lnTo>
                    <a:pt x="411" y="178"/>
                  </a:lnTo>
                  <a:lnTo>
                    <a:pt x="403" y="179"/>
                  </a:lnTo>
                  <a:lnTo>
                    <a:pt x="394" y="181"/>
                  </a:lnTo>
                  <a:lnTo>
                    <a:pt x="387" y="183"/>
                  </a:lnTo>
                  <a:lnTo>
                    <a:pt x="379" y="185"/>
                  </a:lnTo>
                  <a:lnTo>
                    <a:pt x="372" y="186"/>
                  </a:lnTo>
                  <a:lnTo>
                    <a:pt x="364" y="188"/>
                  </a:lnTo>
                  <a:lnTo>
                    <a:pt x="357" y="189"/>
                  </a:lnTo>
                  <a:lnTo>
                    <a:pt x="351" y="192"/>
                  </a:lnTo>
                  <a:lnTo>
                    <a:pt x="344" y="196"/>
                  </a:lnTo>
                  <a:lnTo>
                    <a:pt x="340" y="200"/>
                  </a:lnTo>
                  <a:lnTo>
                    <a:pt x="340" y="203"/>
                  </a:lnTo>
                  <a:lnTo>
                    <a:pt x="342" y="207"/>
                  </a:lnTo>
                  <a:lnTo>
                    <a:pt x="351" y="209"/>
                  </a:lnTo>
                  <a:lnTo>
                    <a:pt x="360" y="209"/>
                  </a:lnTo>
                  <a:lnTo>
                    <a:pt x="370" y="209"/>
                  </a:lnTo>
                  <a:lnTo>
                    <a:pt x="380" y="207"/>
                  </a:lnTo>
                  <a:lnTo>
                    <a:pt x="391" y="204"/>
                  </a:lnTo>
                  <a:lnTo>
                    <a:pt x="402" y="202"/>
                  </a:lnTo>
                  <a:lnTo>
                    <a:pt x="412" y="200"/>
                  </a:lnTo>
                  <a:lnTo>
                    <a:pt x="422" y="199"/>
                  </a:lnTo>
                  <a:lnTo>
                    <a:pt x="420" y="201"/>
                  </a:lnTo>
                  <a:lnTo>
                    <a:pt x="419" y="206"/>
                  </a:lnTo>
                  <a:lnTo>
                    <a:pt x="416" y="209"/>
                  </a:lnTo>
                  <a:lnTo>
                    <a:pt x="413" y="210"/>
                  </a:lnTo>
                  <a:lnTo>
                    <a:pt x="403" y="213"/>
                  </a:lnTo>
                  <a:lnTo>
                    <a:pt x="390" y="215"/>
                  </a:lnTo>
                  <a:lnTo>
                    <a:pt x="376" y="217"/>
                  </a:lnTo>
                  <a:lnTo>
                    <a:pt x="362" y="219"/>
                  </a:lnTo>
                  <a:lnTo>
                    <a:pt x="349" y="221"/>
                  </a:lnTo>
                  <a:lnTo>
                    <a:pt x="338" y="221"/>
                  </a:lnTo>
                  <a:lnTo>
                    <a:pt x="329" y="219"/>
                  </a:lnTo>
                  <a:lnTo>
                    <a:pt x="324" y="216"/>
                  </a:lnTo>
                  <a:lnTo>
                    <a:pt x="323" y="211"/>
                  </a:lnTo>
                  <a:lnTo>
                    <a:pt x="326" y="203"/>
                  </a:lnTo>
                  <a:lnTo>
                    <a:pt x="331" y="194"/>
                  </a:lnTo>
                  <a:lnTo>
                    <a:pt x="335" y="188"/>
                  </a:lnTo>
                  <a:lnTo>
                    <a:pt x="331" y="187"/>
                  </a:lnTo>
                  <a:lnTo>
                    <a:pt x="326" y="185"/>
                  </a:lnTo>
                  <a:lnTo>
                    <a:pt x="322" y="183"/>
                  </a:lnTo>
                  <a:lnTo>
                    <a:pt x="319" y="179"/>
                  </a:lnTo>
                  <a:lnTo>
                    <a:pt x="319" y="169"/>
                  </a:lnTo>
                  <a:lnTo>
                    <a:pt x="325" y="161"/>
                  </a:lnTo>
                  <a:lnTo>
                    <a:pt x="333" y="154"/>
                  </a:lnTo>
                  <a:lnTo>
                    <a:pt x="343" y="147"/>
                  </a:lnTo>
                  <a:lnTo>
                    <a:pt x="363" y="138"/>
                  </a:lnTo>
                  <a:lnTo>
                    <a:pt x="357" y="136"/>
                  </a:lnTo>
                  <a:lnTo>
                    <a:pt x="352" y="134"/>
                  </a:lnTo>
                  <a:lnTo>
                    <a:pt x="347" y="131"/>
                  </a:lnTo>
                  <a:lnTo>
                    <a:pt x="344" y="127"/>
                  </a:lnTo>
                  <a:lnTo>
                    <a:pt x="344" y="120"/>
                  </a:lnTo>
                  <a:lnTo>
                    <a:pt x="345" y="115"/>
                  </a:lnTo>
                  <a:lnTo>
                    <a:pt x="347" y="110"/>
                  </a:lnTo>
                  <a:lnTo>
                    <a:pt x="352" y="105"/>
                  </a:lnTo>
                  <a:lnTo>
                    <a:pt x="360" y="102"/>
                  </a:lnTo>
                  <a:lnTo>
                    <a:pt x="369" y="97"/>
                  </a:lnTo>
                  <a:lnTo>
                    <a:pt x="378" y="94"/>
                  </a:lnTo>
                  <a:lnTo>
                    <a:pt x="387" y="89"/>
                  </a:lnTo>
                  <a:lnTo>
                    <a:pt x="397" y="86"/>
                  </a:lnTo>
                  <a:lnTo>
                    <a:pt x="406" y="83"/>
                  </a:lnTo>
                  <a:lnTo>
                    <a:pt x="414" y="80"/>
                  </a:lnTo>
                  <a:lnTo>
                    <a:pt x="424" y="79"/>
                  </a:lnTo>
                  <a:lnTo>
                    <a:pt x="427" y="78"/>
                  </a:lnTo>
                  <a:lnTo>
                    <a:pt x="432" y="78"/>
                  </a:lnTo>
                  <a:lnTo>
                    <a:pt x="437" y="79"/>
                  </a:lnTo>
                  <a:lnTo>
                    <a:pt x="442" y="80"/>
                  </a:lnTo>
                  <a:lnTo>
                    <a:pt x="446" y="83"/>
                  </a:lnTo>
                  <a:lnTo>
                    <a:pt x="449" y="87"/>
                  </a:lnTo>
                  <a:lnTo>
                    <a:pt x="450" y="90"/>
                  </a:lnTo>
                  <a:lnTo>
                    <a:pt x="452" y="95"/>
                  </a:lnTo>
                  <a:lnTo>
                    <a:pt x="452" y="98"/>
                  </a:lnTo>
                  <a:lnTo>
                    <a:pt x="452" y="102"/>
                  </a:lnTo>
                  <a:lnTo>
                    <a:pt x="451" y="105"/>
                  </a:lnTo>
                  <a:lnTo>
                    <a:pt x="449" y="109"/>
                  </a:lnTo>
                  <a:lnTo>
                    <a:pt x="457" y="111"/>
                  </a:lnTo>
                  <a:lnTo>
                    <a:pt x="464" y="113"/>
                  </a:lnTo>
                  <a:lnTo>
                    <a:pt x="470" y="118"/>
                  </a:lnTo>
                  <a:lnTo>
                    <a:pt x="472" y="125"/>
                  </a:lnTo>
                  <a:lnTo>
                    <a:pt x="471" y="135"/>
                  </a:lnTo>
                  <a:lnTo>
                    <a:pt x="467" y="143"/>
                  </a:lnTo>
                  <a:lnTo>
                    <a:pt x="460" y="151"/>
                  </a:lnTo>
                  <a:lnTo>
                    <a:pt x="454" y="159"/>
                  </a:lnTo>
                  <a:lnTo>
                    <a:pt x="463" y="171"/>
                  </a:lnTo>
                  <a:lnTo>
                    <a:pt x="467" y="185"/>
                  </a:lnTo>
                  <a:lnTo>
                    <a:pt x="467" y="200"/>
                  </a:lnTo>
                  <a:lnTo>
                    <a:pt x="463" y="214"/>
                  </a:lnTo>
                  <a:lnTo>
                    <a:pt x="451" y="227"/>
                  </a:lnTo>
                  <a:lnTo>
                    <a:pt x="437" y="236"/>
                  </a:lnTo>
                  <a:lnTo>
                    <a:pt x="422" y="241"/>
                  </a:lnTo>
                  <a:lnTo>
                    <a:pt x="405" y="245"/>
                  </a:lnTo>
                  <a:lnTo>
                    <a:pt x="389" y="247"/>
                  </a:lnTo>
                  <a:lnTo>
                    <a:pt x="371" y="249"/>
                  </a:lnTo>
                  <a:lnTo>
                    <a:pt x="356" y="254"/>
                  </a:lnTo>
                  <a:lnTo>
                    <a:pt x="340" y="261"/>
                  </a:lnTo>
                  <a:lnTo>
                    <a:pt x="333" y="266"/>
                  </a:lnTo>
                  <a:lnTo>
                    <a:pt x="325" y="271"/>
                  </a:lnTo>
                  <a:lnTo>
                    <a:pt x="319" y="277"/>
                  </a:lnTo>
                  <a:lnTo>
                    <a:pt x="317" y="279"/>
                  </a:lnTo>
                  <a:lnTo>
                    <a:pt x="315" y="287"/>
                  </a:lnTo>
                  <a:lnTo>
                    <a:pt x="310" y="310"/>
                  </a:lnTo>
                  <a:lnTo>
                    <a:pt x="303" y="342"/>
                  </a:lnTo>
                  <a:lnTo>
                    <a:pt x="295" y="378"/>
                  </a:lnTo>
                  <a:lnTo>
                    <a:pt x="286" y="414"/>
                  </a:lnTo>
                  <a:lnTo>
                    <a:pt x="279" y="446"/>
                  </a:lnTo>
                  <a:lnTo>
                    <a:pt x="273" y="468"/>
                  </a:lnTo>
                  <a:lnTo>
                    <a:pt x="271" y="478"/>
                  </a:lnTo>
                  <a:lnTo>
                    <a:pt x="262" y="486"/>
                  </a:lnTo>
                  <a:lnTo>
                    <a:pt x="252" y="493"/>
                  </a:lnTo>
                  <a:lnTo>
                    <a:pt x="244" y="498"/>
                  </a:lnTo>
                  <a:lnTo>
                    <a:pt x="236" y="502"/>
                  </a:lnTo>
                  <a:lnTo>
                    <a:pt x="228" y="505"/>
                  </a:lnTo>
                  <a:lnTo>
                    <a:pt x="222" y="506"/>
                  </a:lnTo>
                  <a:lnTo>
                    <a:pt x="218" y="508"/>
                  </a:lnTo>
                  <a:lnTo>
                    <a:pt x="217" y="508"/>
                  </a:lnTo>
                  <a:lnTo>
                    <a:pt x="209" y="508"/>
                  </a:lnTo>
                  <a:lnTo>
                    <a:pt x="201" y="505"/>
                  </a:lnTo>
                  <a:lnTo>
                    <a:pt x="194" y="503"/>
                  </a:lnTo>
                  <a:lnTo>
                    <a:pt x="186" y="498"/>
                  </a:lnTo>
                  <a:lnTo>
                    <a:pt x="179" y="494"/>
                  </a:lnTo>
                  <a:lnTo>
                    <a:pt x="175" y="489"/>
                  </a:lnTo>
                  <a:lnTo>
                    <a:pt x="169" y="483"/>
                  </a:lnTo>
                  <a:lnTo>
                    <a:pt x="165" y="476"/>
                  </a:lnTo>
                  <a:lnTo>
                    <a:pt x="157" y="456"/>
                  </a:lnTo>
                  <a:lnTo>
                    <a:pt x="151" y="433"/>
                  </a:lnTo>
                  <a:lnTo>
                    <a:pt x="149" y="410"/>
                  </a:lnTo>
                  <a:lnTo>
                    <a:pt x="150" y="387"/>
                  </a:lnTo>
                  <a:lnTo>
                    <a:pt x="139" y="407"/>
                  </a:lnTo>
                  <a:lnTo>
                    <a:pt x="132" y="429"/>
                  </a:lnTo>
                  <a:lnTo>
                    <a:pt x="130" y="453"/>
                  </a:lnTo>
                  <a:lnTo>
                    <a:pt x="136" y="476"/>
                  </a:lnTo>
                  <a:lnTo>
                    <a:pt x="141" y="484"/>
                  </a:lnTo>
                  <a:lnTo>
                    <a:pt x="145" y="493"/>
                  </a:lnTo>
                  <a:lnTo>
                    <a:pt x="152" y="501"/>
                  </a:lnTo>
                  <a:lnTo>
                    <a:pt x="158" y="509"/>
                  </a:lnTo>
                  <a:lnTo>
                    <a:pt x="167" y="516"/>
                  </a:lnTo>
                  <a:lnTo>
                    <a:pt x="174" y="521"/>
                  </a:lnTo>
                  <a:lnTo>
                    <a:pt x="183" y="527"/>
                  </a:lnTo>
                  <a:lnTo>
                    <a:pt x="191" y="531"/>
                  </a:lnTo>
                  <a:lnTo>
                    <a:pt x="205" y="534"/>
                  </a:lnTo>
                  <a:lnTo>
                    <a:pt x="217" y="534"/>
                  </a:lnTo>
                  <a:lnTo>
                    <a:pt x="228" y="531"/>
                  </a:lnTo>
                  <a:lnTo>
                    <a:pt x="235" y="525"/>
                  </a:lnTo>
                  <a:lnTo>
                    <a:pt x="242" y="519"/>
                  </a:lnTo>
                  <a:lnTo>
                    <a:pt x="246" y="513"/>
                  </a:lnTo>
                  <a:lnTo>
                    <a:pt x="250" y="509"/>
                  </a:lnTo>
                  <a:lnTo>
                    <a:pt x="253" y="505"/>
                  </a:lnTo>
                  <a:lnTo>
                    <a:pt x="253" y="512"/>
                  </a:lnTo>
                  <a:lnTo>
                    <a:pt x="251" y="524"/>
                  </a:lnTo>
                  <a:lnTo>
                    <a:pt x="244" y="536"/>
                  </a:lnTo>
                  <a:lnTo>
                    <a:pt x="233" y="544"/>
                  </a:lnTo>
                  <a:lnTo>
                    <a:pt x="228" y="547"/>
                  </a:lnTo>
                  <a:lnTo>
                    <a:pt x="222" y="548"/>
                  </a:lnTo>
                  <a:lnTo>
                    <a:pt x="216" y="550"/>
                  </a:lnTo>
                  <a:lnTo>
                    <a:pt x="210" y="551"/>
                  </a:lnTo>
                  <a:lnTo>
                    <a:pt x="204" y="552"/>
                  </a:lnTo>
                  <a:lnTo>
                    <a:pt x="198" y="552"/>
                  </a:lnTo>
                  <a:lnTo>
                    <a:pt x="192" y="551"/>
                  </a:lnTo>
                  <a:lnTo>
                    <a:pt x="186" y="549"/>
                  </a:lnTo>
                  <a:lnTo>
                    <a:pt x="178" y="546"/>
                  </a:lnTo>
                  <a:lnTo>
                    <a:pt x="170" y="542"/>
                  </a:lnTo>
                  <a:lnTo>
                    <a:pt x="163" y="539"/>
                  </a:lnTo>
                  <a:lnTo>
                    <a:pt x="156" y="534"/>
                  </a:lnTo>
                  <a:lnTo>
                    <a:pt x="148" y="527"/>
                  </a:lnTo>
                  <a:lnTo>
                    <a:pt x="141" y="520"/>
                  </a:lnTo>
                  <a:lnTo>
                    <a:pt x="132" y="510"/>
                  </a:lnTo>
                  <a:lnTo>
                    <a:pt x="124" y="498"/>
                  </a:lnTo>
                  <a:lnTo>
                    <a:pt x="114" y="474"/>
                  </a:lnTo>
                  <a:lnTo>
                    <a:pt x="111" y="446"/>
                  </a:lnTo>
                  <a:lnTo>
                    <a:pt x="115" y="418"/>
                  </a:lnTo>
                  <a:lnTo>
                    <a:pt x="127" y="392"/>
                  </a:lnTo>
                  <a:lnTo>
                    <a:pt x="128" y="390"/>
                  </a:lnTo>
                  <a:lnTo>
                    <a:pt x="131" y="384"/>
                  </a:lnTo>
                  <a:lnTo>
                    <a:pt x="136" y="377"/>
                  </a:lnTo>
                  <a:lnTo>
                    <a:pt x="141" y="369"/>
                  </a:lnTo>
                  <a:lnTo>
                    <a:pt x="147" y="361"/>
                  </a:lnTo>
                  <a:lnTo>
                    <a:pt x="154" y="354"/>
                  </a:lnTo>
                  <a:lnTo>
                    <a:pt x="161" y="348"/>
                  </a:lnTo>
                  <a:lnTo>
                    <a:pt x="168" y="345"/>
                  </a:lnTo>
                  <a:lnTo>
                    <a:pt x="163" y="342"/>
                  </a:lnTo>
                  <a:lnTo>
                    <a:pt x="157" y="340"/>
                  </a:lnTo>
                  <a:lnTo>
                    <a:pt x="149" y="340"/>
                  </a:lnTo>
                  <a:lnTo>
                    <a:pt x="142" y="340"/>
                  </a:lnTo>
                  <a:lnTo>
                    <a:pt x="114" y="355"/>
                  </a:lnTo>
                  <a:lnTo>
                    <a:pt x="94" y="378"/>
                  </a:lnTo>
                  <a:lnTo>
                    <a:pt x="80" y="406"/>
                  </a:lnTo>
                  <a:lnTo>
                    <a:pt x="72" y="435"/>
                  </a:lnTo>
                  <a:lnTo>
                    <a:pt x="69" y="463"/>
                  </a:lnTo>
                  <a:lnTo>
                    <a:pt x="68" y="486"/>
                  </a:lnTo>
                  <a:lnTo>
                    <a:pt x="69" y="502"/>
                  </a:lnTo>
                  <a:lnTo>
                    <a:pt x="69" y="508"/>
                  </a:lnTo>
                  <a:lnTo>
                    <a:pt x="76" y="526"/>
                  </a:lnTo>
                  <a:lnTo>
                    <a:pt x="85" y="539"/>
                  </a:lnTo>
                  <a:lnTo>
                    <a:pt x="94" y="546"/>
                  </a:lnTo>
                  <a:lnTo>
                    <a:pt x="97" y="548"/>
                  </a:lnTo>
                  <a:lnTo>
                    <a:pt x="96" y="551"/>
                  </a:lnTo>
                  <a:lnTo>
                    <a:pt x="96" y="554"/>
                  </a:lnTo>
                  <a:lnTo>
                    <a:pt x="95" y="556"/>
                  </a:lnTo>
                  <a:lnTo>
                    <a:pt x="94" y="557"/>
                  </a:lnTo>
                  <a:lnTo>
                    <a:pt x="83" y="555"/>
                  </a:lnTo>
                  <a:lnTo>
                    <a:pt x="77" y="551"/>
                  </a:lnTo>
                  <a:lnTo>
                    <a:pt x="71" y="547"/>
                  </a:lnTo>
                  <a:lnTo>
                    <a:pt x="63" y="539"/>
                  </a:lnTo>
                  <a:lnTo>
                    <a:pt x="55" y="525"/>
                  </a:lnTo>
                  <a:lnTo>
                    <a:pt x="51" y="509"/>
                  </a:lnTo>
                  <a:lnTo>
                    <a:pt x="49" y="491"/>
                  </a:lnTo>
                  <a:lnTo>
                    <a:pt x="48" y="475"/>
                  </a:lnTo>
                  <a:lnTo>
                    <a:pt x="51" y="448"/>
                  </a:lnTo>
                  <a:lnTo>
                    <a:pt x="56" y="418"/>
                  </a:lnTo>
                  <a:lnTo>
                    <a:pt x="62" y="395"/>
                  </a:lnTo>
                  <a:lnTo>
                    <a:pt x="64" y="384"/>
                  </a:lnTo>
                  <a:lnTo>
                    <a:pt x="58" y="390"/>
                  </a:lnTo>
                  <a:lnTo>
                    <a:pt x="53" y="397"/>
                  </a:lnTo>
                  <a:lnTo>
                    <a:pt x="47" y="403"/>
                  </a:lnTo>
                  <a:lnTo>
                    <a:pt x="41" y="408"/>
                  </a:lnTo>
                  <a:lnTo>
                    <a:pt x="35" y="415"/>
                  </a:lnTo>
                  <a:lnTo>
                    <a:pt x="29" y="421"/>
                  </a:lnTo>
                  <a:lnTo>
                    <a:pt x="23" y="428"/>
                  </a:lnTo>
                  <a:lnTo>
                    <a:pt x="18" y="435"/>
                  </a:lnTo>
                  <a:lnTo>
                    <a:pt x="18" y="446"/>
                  </a:lnTo>
                  <a:lnTo>
                    <a:pt x="27" y="452"/>
                  </a:lnTo>
                  <a:lnTo>
                    <a:pt x="35" y="457"/>
                  </a:lnTo>
                  <a:lnTo>
                    <a:pt x="40" y="459"/>
                  </a:lnTo>
                  <a:lnTo>
                    <a:pt x="38" y="461"/>
                  </a:lnTo>
                  <a:lnTo>
                    <a:pt x="35" y="464"/>
                  </a:lnTo>
                  <a:lnTo>
                    <a:pt x="29" y="464"/>
                  </a:lnTo>
                  <a:lnTo>
                    <a:pt x="23" y="464"/>
                  </a:lnTo>
                  <a:lnTo>
                    <a:pt x="16" y="461"/>
                  </a:lnTo>
                  <a:lnTo>
                    <a:pt x="10" y="460"/>
                  </a:lnTo>
                  <a:lnTo>
                    <a:pt x="5" y="458"/>
                  </a:lnTo>
                  <a:lnTo>
                    <a:pt x="2" y="455"/>
                  </a:lnTo>
                  <a:lnTo>
                    <a:pt x="0" y="441"/>
                  </a:lnTo>
                  <a:lnTo>
                    <a:pt x="2" y="427"/>
                  </a:lnTo>
                  <a:lnTo>
                    <a:pt x="8" y="414"/>
                  </a:lnTo>
                  <a:lnTo>
                    <a:pt x="17" y="404"/>
                  </a:lnTo>
                  <a:lnTo>
                    <a:pt x="24" y="398"/>
                  </a:lnTo>
                  <a:lnTo>
                    <a:pt x="33" y="391"/>
                  </a:lnTo>
                  <a:lnTo>
                    <a:pt x="42" y="384"/>
                  </a:lnTo>
                  <a:lnTo>
                    <a:pt x="53" y="376"/>
                  </a:lnTo>
                  <a:lnTo>
                    <a:pt x="62" y="368"/>
                  </a:lnTo>
                  <a:lnTo>
                    <a:pt x="71" y="362"/>
                  </a:lnTo>
                  <a:lnTo>
                    <a:pt x="78" y="358"/>
                  </a:lnTo>
                  <a:lnTo>
                    <a:pt x="84" y="355"/>
                  </a:lnTo>
                  <a:lnTo>
                    <a:pt x="91" y="350"/>
                  </a:lnTo>
                  <a:lnTo>
                    <a:pt x="100" y="345"/>
                  </a:lnTo>
                  <a:lnTo>
                    <a:pt x="107" y="340"/>
                  </a:lnTo>
                  <a:lnTo>
                    <a:pt x="115" y="337"/>
                  </a:lnTo>
                  <a:lnTo>
                    <a:pt x="123" y="334"/>
                  </a:lnTo>
                  <a:lnTo>
                    <a:pt x="131" y="331"/>
                  </a:lnTo>
                  <a:lnTo>
                    <a:pt x="141" y="329"/>
                  </a:lnTo>
                  <a:lnTo>
                    <a:pt x="149" y="328"/>
                  </a:lnTo>
                  <a:lnTo>
                    <a:pt x="163" y="329"/>
                  </a:lnTo>
                  <a:lnTo>
                    <a:pt x="171" y="332"/>
                  </a:lnTo>
                  <a:lnTo>
                    <a:pt x="177" y="337"/>
                  </a:lnTo>
                  <a:lnTo>
                    <a:pt x="179" y="339"/>
                  </a:lnTo>
                  <a:lnTo>
                    <a:pt x="185" y="325"/>
                  </a:lnTo>
                  <a:lnTo>
                    <a:pt x="195" y="301"/>
                  </a:lnTo>
                  <a:lnTo>
                    <a:pt x="204" y="274"/>
                  </a:lnTo>
                  <a:lnTo>
                    <a:pt x="205" y="249"/>
                  </a:lnTo>
                  <a:lnTo>
                    <a:pt x="204" y="225"/>
                  </a:lnTo>
                  <a:lnTo>
                    <a:pt x="203" y="200"/>
                  </a:lnTo>
                  <a:lnTo>
                    <a:pt x="204" y="174"/>
                  </a:lnTo>
                  <a:lnTo>
                    <a:pt x="212" y="153"/>
                  </a:lnTo>
                  <a:lnTo>
                    <a:pt x="219" y="142"/>
                  </a:lnTo>
                  <a:lnTo>
                    <a:pt x="225" y="132"/>
                  </a:lnTo>
                  <a:lnTo>
                    <a:pt x="231" y="119"/>
                  </a:lnTo>
                  <a:lnTo>
                    <a:pt x="238" y="102"/>
                  </a:lnTo>
                  <a:lnTo>
                    <a:pt x="243" y="94"/>
                  </a:lnTo>
                  <a:lnTo>
                    <a:pt x="252" y="83"/>
                  </a:lnTo>
                  <a:lnTo>
                    <a:pt x="265" y="70"/>
                  </a:lnTo>
                  <a:lnTo>
                    <a:pt x="278" y="57"/>
                  </a:lnTo>
                  <a:lnTo>
                    <a:pt x="291" y="43"/>
                  </a:lnTo>
                  <a:lnTo>
                    <a:pt x="303" y="33"/>
                  </a:lnTo>
                  <a:lnTo>
                    <a:pt x="312" y="25"/>
                  </a:lnTo>
                  <a:lnTo>
                    <a:pt x="316" y="22"/>
                  </a:lnTo>
                  <a:lnTo>
                    <a:pt x="323" y="22"/>
                  </a:lnTo>
                  <a:lnTo>
                    <a:pt x="328" y="28"/>
                  </a:lnTo>
                  <a:lnTo>
                    <a:pt x="331" y="40"/>
                  </a:lnTo>
                  <a:lnTo>
                    <a:pt x="332" y="58"/>
                  </a:lnTo>
                  <a:lnTo>
                    <a:pt x="339" y="53"/>
                  </a:lnTo>
                  <a:lnTo>
                    <a:pt x="351" y="48"/>
                  </a:lnTo>
                  <a:lnTo>
                    <a:pt x="369" y="40"/>
                  </a:lnTo>
                  <a:lnTo>
                    <a:pt x="389" y="30"/>
                  </a:lnTo>
                  <a:lnTo>
                    <a:pt x="411" y="21"/>
                  </a:lnTo>
                  <a:lnTo>
                    <a:pt x="434" y="13"/>
                  </a:lnTo>
                  <a:lnTo>
                    <a:pt x="456" y="5"/>
                  </a:lnTo>
                  <a:lnTo>
                    <a:pt x="476" y="0"/>
                  </a:lnTo>
                  <a:lnTo>
                    <a:pt x="481" y="0"/>
                  </a:lnTo>
                  <a:lnTo>
                    <a:pt x="487" y="2"/>
                  </a:lnTo>
                  <a:lnTo>
                    <a:pt x="493" y="4"/>
                  </a:lnTo>
                  <a:lnTo>
                    <a:pt x="499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8" name="Freeform 41"/>
            <p:cNvSpPr>
              <a:spLocks/>
            </p:cNvSpPr>
            <p:nvPr/>
          </p:nvSpPr>
          <p:spPr bwMode="auto">
            <a:xfrm>
              <a:off x="2935" y="3095"/>
              <a:ext cx="100" cy="333"/>
            </a:xfrm>
            <a:custGeom>
              <a:avLst/>
              <a:gdLst>
                <a:gd name="T0" fmla="*/ 41 w 100"/>
                <a:gd name="T1" fmla="*/ 40 h 665"/>
                <a:gd name="T2" fmla="*/ 30 w 100"/>
                <a:gd name="T3" fmla="*/ 33 h 665"/>
                <a:gd name="T4" fmla="*/ 28 w 100"/>
                <a:gd name="T5" fmla="*/ 30 h 665"/>
                <a:gd name="T6" fmla="*/ 40 w 100"/>
                <a:gd name="T7" fmla="*/ 28 h 665"/>
                <a:gd name="T8" fmla="*/ 43 w 100"/>
                <a:gd name="T9" fmla="*/ 26 h 665"/>
                <a:gd name="T10" fmla="*/ 43 w 100"/>
                <a:gd name="T11" fmla="*/ 23 h 665"/>
                <a:gd name="T12" fmla="*/ 50 w 100"/>
                <a:gd name="T13" fmla="*/ 22 h 665"/>
                <a:gd name="T14" fmla="*/ 60 w 100"/>
                <a:gd name="T15" fmla="*/ 20 h 665"/>
                <a:gd name="T16" fmla="*/ 73 w 100"/>
                <a:gd name="T17" fmla="*/ 18 h 665"/>
                <a:gd name="T18" fmla="*/ 81 w 100"/>
                <a:gd name="T19" fmla="*/ 16 h 665"/>
                <a:gd name="T20" fmla="*/ 86 w 100"/>
                <a:gd name="T21" fmla="*/ 13 h 665"/>
                <a:gd name="T22" fmla="*/ 72 w 100"/>
                <a:gd name="T23" fmla="*/ 11 h 665"/>
                <a:gd name="T24" fmla="*/ 44 w 100"/>
                <a:gd name="T25" fmla="*/ 7 h 665"/>
                <a:gd name="T26" fmla="*/ 16 w 100"/>
                <a:gd name="T27" fmla="*/ 3 h 665"/>
                <a:gd name="T28" fmla="*/ 0 w 100"/>
                <a:gd name="T29" fmla="*/ 1 h 665"/>
                <a:gd name="T30" fmla="*/ 6 w 100"/>
                <a:gd name="T31" fmla="*/ 0 h 665"/>
                <a:gd name="T32" fmla="*/ 12 w 100"/>
                <a:gd name="T33" fmla="*/ 1 h 665"/>
                <a:gd name="T34" fmla="*/ 21 w 100"/>
                <a:gd name="T35" fmla="*/ 1 h 665"/>
                <a:gd name="T36" fmla="*/ 40 w 100"/>
                <a:gd name="T37" fmla="*/ 3 h 665"/>
                <a:gd name="T38" fmla="*/ 61 w 100"/>
                <a:gd name="T39" fmla="*/ 5 h 665"/>
                <a:gd name="T40" fmla="*/ 80 w 100"/>
                <a:gd name="T41" fmla="*/ 7 h 665"/>
                <a:gd name="T42" fmla="*/ 81 w 100"/>
                <a:gd name="T43" fmla="*/ 3 h 665"/>
                <a:gd name="T44" fmla="*/ 73 w 100"/>
                <a:gd name="T45" fmla="*/ 2 h 665"/>
                <a:gd name="T46" fmla="*/ 80 w 100"/>
                <a:gd name="T47" fmla="*/ 1 h 665"/>
                <a:gd name="T48" fmla="*/ 93 w 100"/>
                <a:gd name="T49" fmla="*/ 3 h 665"/>
                <a:gd name="T50" fmla="*/ 100 w 100"/>
                <a:gd name="T51" fmla="*/ 4 h 665"/>
                <a:gd name="T52" fmla="*/ 95 w 100"/>
                <a:gd name="T53" fmla="*/ 8 h 665"/>
                <a:gd name="T54" fmla="*/ 92 w 100"/>
                <a:gd name="T55" fmla="*/ 9 h 665"/>
                <a:gd name="T56" fmla="*/ 95 w 100"/>
                <a:gd name="T57" fmla="*/ 10 h 665"/>
                <a:gd name="T58" fmla="*/ 95 w 100"/>
                <a:gd name="T59" fmla="*/ 17 h 665"/>
                <a:gd name="T60" fmla="*/ 88 w 100"/>
                <a:gd name="T61" fmla="*/ 18 h 665"/>
                <a:gd name="T62" fmla="*/ 77 w 100"/>
                <a:gd name="T63" fmla="*/ 20 h 665"/>
                <a:gd name="T64" fmla="*/ 65 w 100"/>
                <a:gd name="T65" fmla="*/ 23 h 665"/>
                <a:gd name="T66" fmla="*/ 59 w 100"/>
                <a:gd name="T67" fmla="*/ 24 h 665"/>
                <a:gd name="T68" fmla="*/ 59 w 100"/>
                <a:gd name="T69" fmla="*/ 29 h 665"/>
                <a:gd name="T70" fmla="*/ 48 w 100"/>
                <a:gd name="T71" fmla="*/ 32 h 665"/>
                <a:gd name="T72" fmla="*/ 51 w 100"/>
                <a:gd name="T73" fmla="*/ 35 h 665"/>
                <a:gd name="T74" fmla="*/ 60 w 100"/>
                <a:gd name="T75" fmla="*/ 39 h 665"/>
                <a:gd name="T76" fmla="*/ 61 w 100"/>
                <a:gd name="T77" fmla="*/ 41 h 665"/>
                <a:gd name="T78" fmla="*/ 51 w 100"/>
                <a:gd name="T79" fmla="*/ 42 h 66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0"/>
                <a:gd name="T121" fmla="*/ 0 h 665"/>
                <a:gd name="T122" fmla="*/ 100 w 100"/>
                <a:gd name="T123" fmla="*/ 665 h 66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0" h="665">
                  <a:moveTo>
                    <a:pt x="47" y="665"/>
                  </a:moveTo>
                  <a:lnTo>
                    <a:pt x="41" y="635"/>
                  </a:lnTo>
                  <a:lnTo>
                    <a:pt x="36" y="579"/>
                  </a:lnTo>
                  <a:lnTo>
                    <a:pt x="30" y="525"/>
                  </a:lnTo>
                  <a:lnTo>
                    <a:pt x="27" y="501"/>
                  </a:lnTo>
                  <a:lnTo>
                    <a:pt x="28" y="480"/>
                  </a:lnTo>
                  <a:lnTo>
                    <a:pt x="34" y="462"/>
                  </a:lnTo>
                  <a:lnTo>
                    <a:pt x="40" y="443"/>
                  </a:lnTo>
                  <a:lnTo>
                    <a:pt x="41" y="421"/>
                  </a:lnTo>
                  <a:lnTo>
                    <a:pt x="43" y="404"/>
                  </a:lnTo>
                  <a:lnTo>
                    <a:pt x="43" y="386"/>
                  </a:lnTo>
                  <a:lnTo>
                    <a:pt x="43" y="367"/>
                  </a:lnTo>
                  <a:lnTo>
                    <a:pt x="46" y="349"/>
                  </a:lnTo>
                  <a:lnTo>
                    <a:pt x="50" y="338"/>
                  </a:lnTo>
                  <a:lnTo>
                    <a:pt x="54" y="326"/>
                  </a:lnTo>
                  <a:lnTo>
                    <a:pt x="60" y="311"/>
                  </a:lnTo>
                  <a:lnTo>
                    <a:pt x="67" y="295"/>
                  </a:lnTo>
                  <a:lnTo>
                    <a:pt x="73" y="279"/>
                  </a:lnTo>
                  <a:lnTo>
                    <a:pt x="78" y="265"/>
                  </a:lnTo>
                  <a:lnTo>
                    <a:pt x="81" y="252"/>
                  </a:lnTo>
                  <a:lnTo>
                    <a:pt x="84" y="244"/>
                  </a:lnTo>
                  <a:lnTo>
                    <a:pt x="86" y="198"/>
                  </a:lnTo>
                  <a:lnTo>
                    <a:pt x="81" y="185"/>
                  </a:lnTo>
                  <a:lnTo>
                    <a:pt x="72" y="162"/>
                  </a:lnTo>
                  <a:lnTo>
                    <a:pt x="59" y="132"/>
                  </a:lnTo>
                  <a:lnTo>
                    <a:pt x="44" y="99"/>
                  </a:lnTo>
                  <a:lnTo>
                    <a:pt x="28" y="65"/>
                  </a:lnTo>
                  <a:lnTo>
                    <a:pt x="16" y="37"/>
                  </a:lnTo>
                  <a:lnTo>
                    <a:pt x="5" y="14"/>
                  </a:lnTo>
                  <a:lnTo>
                    <a:pt x="0" y="1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5"/>
                  </a:lnTo>
                  <a:lnTo>
                    <a:pt x="21" y="15"/>
                  </a:lnTo>
                  <a:lnTo>
                    <a:pt x="30" y="28"/>
                  </a:lnTo>
                  <a:lnTo>
                    <a:pt x="40" y="43"/>
                  </a:lnTo>
                  <a:lnTo>
                    <a:pt x="51" y="62"/>
                  </a:lnTo>
                  <a:lnTo>
                    <a:pt x="61" y="79"/>
                  </a:lnTo>
                  <a:lnTo>
                    <a:pt x="72" y="96"/>
                  </a:lnTo>
                  <a:lnTo>
                    <a:pt x="80" y="111"/>
                  </a:lnTo>
                  <a:lnTo>
                    <a:pt x="83" y="50"/>
                  </a:lnTo>
                  <a:lnTo>
                    <a:pt x="81" y="40"/>
                  </a:lnTo>
                  <a:lnTo>
                    <a:pt x="78" y="31"/>
                  </a:lnTo>
                  <a:lnTo>
                    <a:pt x="73" y="22"/>
                  </a:lnTo>
                  <a:lnTo>
                    <a:pt x="70" y="12"/>
                  </a:lnTo>
                  <a:lnTo>
                    <a:pt x="80" y="16"/>
                  </a:lnTo>
                  <a:lnTo>
                    <a:pt x="87" y="24"/>
                  </a:lnTo>
                  <a:lnTo>
                    <a:pt x="93" y="34"/>
                  </a:lnTo>
                  <a:lnTo>
                    <a:pt x="99" y="45"/>
                  </a:lnTo>
                  <a:lnTo>
                    <a:pt x="100" y="62"/>
                  </a:lnTo>
                  <a:lnTo>
                    <a:pt x="98" y="88"/>
                  </a:lnTo>
                  <a:lnTo>
                    <a:pt x="95" y="113"/>
                  </a:lnTo>
                  <a:lnTo>
                    <a:pt x="94" y="124"/>
                  </a:lnTo>
                  <a:lnTo>
                    <a:pt x="92" y="135"/>
                  </a:lnTo>
                  <a:lnTo>
                    <a:pt x="93" y="146"/>
                  </a:lnTo>
                  <a:lnTo>
                    <a:pt x="95" y="160"/>
                  </a:lnTo>
                  <a:lnTo>
                    <a:pt x="99" y="173"/>
                  </a:lnTo>
                  <a:lnTo>
                    <a:pt x="95" y="258"/>
                  </a:lnTo>
                  <a:lnTo>
                    <a:pt x="93" y="266"/>
                  </a:lnTo>
                  <a:lnTo>
                    <a:pt x="88" y="280"/>
                  </a:lnTo>
                  <a:lnTo>
                    <a:pt x="83" y="297"/>
                  </a:lnTo>
                  <a:lnTo>
                    <a:pt x="77" y="317"/>
                  </a:lnTo>
                  <a:lnTo>
                    <a:pt x="71" y="335"/>
                  </a:lnTo>
                  <a:lnTo>
                    <a:pt x="65" y="353"/>
                  </a:lnTo>
                  <a:lnTo>
                    <a:pt x="61" y="367"/>
                  </a:lnTo>
                  <a:lnTo>
                    <a:pt x="59" y="377"/>
                  </a:lnTo>
                  <a:lnTo>
                    <a:pt x="58" y="423"/>
                  </a:lnTo>
                  <a:lnTo>
                    <a:pt x="59" y="449"/>
                  </a:lnTo>
                  <a:lnTo>
                    <a:pt x="54" y="474"/>
                  </a:lnTo>
                  <a:lnTo>
                    <a:pt x="48" y="500"/>
                  </a:lnTo>
                  <a:lnTo>
                    <a:pt x="48" y="527"/>
                  </a:lnTo>
                  <a:lnTo>
                    <a:pt x="51" y="555"/>
                  </a:lnTo>
                  <a:lnTo>
                    <a:pt x="56" y="591"/>
                  </a:lnTo>
                  <a:lnTo>
                    <a:pt x="60" y="624"/>
                  </a:lnTo>
                  <a:lnTo>
                    <a:pt x="64" y="643"/>
                  </a:lnTo>
                  <a:lnTo>
                    <a:pt x="61" y="646"/>
                  </a:lnTo>
                  <a:lnTo>
                    <a:pt x="57" y="655"/>
                  </a:lnTo>
                  <a:lnTo>
                    <a:pt x="51" y="662"/>
                  </a:lnTo>
                  <a:lnTo>
                    <a:pt x="47" y="6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Freeform 42"/>
            <p:cNvSpPr>
              <a:spLocks/>
            </p:cNvSpPr>
            <p:nvPr/>
          </p:nvSpPr>
          <p:spPr bwMode="auto">
            <a:xfrm>
              <a:off x="2270" y="3099"/>
              <a:ext cx="509" cy="536"/>
            </a:xfrm>
            <a:custGeom>
              <a:avLst/>
              <a:gdLst>
                <a:gd name="T0" fmla="*/ 239 w 509"/>
                <a:gd name="T1" fmla="*/ 1 h 1072"/>
                <a:gd name="T2" fmla="*/ 180 w 509"/>
                <a:gd name="T3" fmla="*/ 3 h 1072"/>
                <a:gd name="T4" fmla="*/ 147 w 509"/>
                <a:gd name="T5" fmla="*/ 6 h 1072"/>
                <a:gd name="T6" fmla="*/ 145 w 509"/>
                <a:gd name="T7" fmla="*/ 8 h 1072"/>
                <a:gd name="T8" fmla="*/ 167 w 509"/>
                <a:gd name="T9" fmla="*/ 9 h 1072"/>
                <a:gd name="T10" fmla="*/ 221 w 509"/>
                <a:gd name="T11" fmla="*/ 9 h 1072"/>
                <a:gd name="T12" fmla="*/ 288 w 509"/>
                <a:gd name="T13" fmla="*/ 8 h 1072"/>
                <a:gd name="T14" fmla="*/ 342 w 509"/>
                <a:gd name="T15" fmla="*/ 9 h 1072"/>
                <a:gd name="T16" fmla="*/ 373 w 509"/>
                <a:gd name="T17" fmla="*/ 11 h 1072"/>
                <a:gd name="T18" fmla="*/ 416 w 509"/>
                <a:gd name="T19" fmla="*/ 15 h 1072"/>
                <a:gd name="T20" fmla="*/ 465 w 509"/>
                <a:gd name="T21" fmla="*/ 17 h 1072"/>
                <a:gd name="T22" fmla="*/ 507 w 509"/>
                <a:gd name="T23" fmla="*/ 20 h 1072"/>
                <a:gd name="T24" fmla="*/ 480 w 509"/>
                <a:gd name="T25" fmla="*/ 19 h 1072"/>
                <a:gd name="T26" fmla="*/ 430 w 509"/>
                <a:gd name="T27" fmla="*/ 17 h 1072"/>
                <a:gd name="T28" fmla="*/ 408 w 509"/>
                <a:gd name="T29" fmla="*/ 19 h 1072"/>
                <a:gd name="T30" fmla="*/ 381 w 509"/>
                <a:gd name="T31" fmla="*/ 24 h 1072"/>
                <a:gd name="T32" fmla="*/ 353 w 509"/>
                <a:gd name="T33" fmla="*/ 27 h 1072"/>
                <a:gd name="T34" fmla="*/ 335 w 509"/>
                <a:gd name="T35" fmla="*/ 30 h 1072"/>
                <a:gd name="T36" fmla="*/ 315 w 509"/>
                <a:gd name="T37" fmla="*/ 34 h 1072"/>
                <a:gd name="T38" fmla="*/ 322 w 509"/>
                <a:gd name="T39" fmla="*/ 27 h 1072"/>
                <a:gd name="T40" fmla="*/ 343 w 509"/>
                <a:gd name="T41" fmla="*/ 21 h 1072"/>
                <a:gd name="T42" fmla="*/ 357 w 509"/>
                <a:gd name="T43" fmla="*/ 22 h 1072"/>
                <a:gd name="T44" fmla="*/ 380 w 509"/>
                <a:gd name="T45" fmla="*/ 18 h 1072"/>
                <a:gd name="T46" fmla="*/ 382 w 509"/>
                <a:gd name="T47" fmla="*/ 14 h 1072"/>
                <a:gd name="T48" fmla="*/ 348 w 509"/>
                <a:gd name="T49" fmla="*/ 11 h 1072"/>
                <a:gd name="T50" fmla="*/ 301 w 509"/>
                <a:gd name="T51" fmla="*/ 9 h 1072"/>
                <a:gd name="T52" fmla="*/ 214 w 509"/>
                <a:gd name="T53" fmla="*/ 10 h 1072"/>
                <a:gd name="T54" fmla="*/ 161 w 509"/>
                <a:gd name="T55" fmla="*/ 13 h 1072"/>
                <a:gd name="T56" fmla="*/ 67 w 509"/>
                <a:gd name="T57" fmla="*/ 25 h 1072"/>
                <a:gd name="T58" fmla="*/ 41 w 509"/>
                <a:gd name="T59" fmla="*/ 36 h 1072"/>
                <a:gd name="T60" fmla="*/ 127 w 509"/>
                <a:gd name="T61" fmla="*/ 44 h 1072"/>
                <a:gd name="T62" fmla="*/ 186 w 509"/>
                <a:gd name="T63" fmla="*/ 50 h 1072"/>
                <a:gd name="T64" fmla="*/ 153 w 509"/>
                <a:gd name="T65" fmla="*/ 49 h 1072"/>
                <a:gd name="T66" fmla="*/ 122 w 509"/>
                <a:gd name="T67" fmla="*/ 47 h 1072"/>
                <a:gd name="T68" fmla="*/ 92 w 509"/>
                <a:gd name="T69" fmla="*/ 65 h 1072"/>
                <a:gd name="T70" fmla="*/ 120 w 509"/>
                <a:gd name="T71" fmla="*/ 66 h 1072"/>
                <a:gd name="T72" fmla="*/ 155 w 509"/>
                <a:gd name="T73" fmla="*/ 66 h 1072"/>
                <a:gd name="T74" fmla="*/ 176 w 509"/>
                <a:gd name="T75" fmla="*/ 67 h 1072"/>
                <a:gd name="T76" fmla="*/ 108 w 509"/>
                <a:gd name="T77" fmla="*/ 67 h 1072"/>
                <a:gd name="T78" fmla="*/ 55 w 509"/>
                <a:gd name="T79" fmla="*/ 66 h 1072"/>
                <a:gd name="T80" fmla="*/ 74 w 509"/>
                <a:gd name="T81" fmla="*/ 56 h 1072"/>
                <a:gd name="T82" fmla="*/ 93 w 509"/>
                <a:gd name="T83" fmla="*/ 45 h 1072"/>
                <a:gd name="T84" fmla="*/ 53 w 509"/>
                <a:gd name="T85" fmla="*/ 42 h 1072"/>
                <a:gd name="T86" fmla="*/ 6 w 509"/>
                <a:gd name="T87" fmla="*/ 37 h 1072"/>
                <a:gd name="T88" fmla="*/ 21 w 509"/>
                <a:gd name="T89" fmla="*/ 27 h 1072"/>
                <a:gd name="T90" fmla="*/ 44 w 509"/>
                <a:gd name="T91" fmla="*/ 24 h 1072"/>
                <a:gd name="T92" fmla="*/ 61 w 509"/>
                <a:gd name="T93" fmla="*/ 21 h 1072"/>
                <a:gd name="T94" fmla="*/ 99 w 509"/>
                <a:gd name="T95" fmla="*/ 17 h 1072"/>
                <a:gd name="T96" fmla="*/ 145 w 509"/>
                <a:gd name="T97" fmla="*/ 11 h 1072"/>
                <a:gd name="T98" fmla="*/ 122 w 509"/>
                <a:gd name="T99" fmla="*/ 7 h 1072"/>
                <a:gd name="T100" fmla="*/ 145 w 509"/>
                <a:gd name="T101" fmla="*/ 4 h 1072"/>
                <a:gd name="T102" fmla="*/ 240 w 509"/>
                <a:gd name="T103" fmla="*/ 1 h 1072"/>
                <a:gd name="T104" fmla="*/ 319 w 509"/>
                <a:gd name="T105" fmla="*/ 1 h 107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09"/>
                <a:gd name="T160" fmla="*/ 0 h 1072"/>
                <a:gd name="T161" fmla="*/ 509 w 509"/>
                <a:gd name="T162" fmla="*/ 1072 h 107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09" h="1072">
                  <a:moveTo>
                    <a:pt x="323" y="12"/>
                  </a:moveTo>
                  <a:lnTo>
                    <a:pt x="290" y="16"/>
                  </a:lnTo>
                  <a:lnTo>
                    <a:pt x="262" y="22"/>
                  </a:lnTo>
                  <a:lnTo>
                    <a:pt x="239" y="27"/>
                  </a:lnTo>
                  <a:lnTo>
                    <a:pt x="219" y="34"/>
                  </a:lnTo>
                  <a:lnTo>
                    <a:pt x="203" y="41"/>
                  </a:lnTo>
                  <a:lnTo>
                    <a:pt x="190" y="48"/>
                  </a:lnTo>
                  <a:lnTo>
                    <a:pt x="180" y="56"/>
                  </a:lnTo>
                  <a:lnTo>
                    <a:pt x="173" y="63"/>
                  </a:lnTo>
                  <a:lnTo>
                    <a:pt x="160" y="79"/>
                  </a:lnTo>
                  <a:lnTo>
                    <a:pt x="153" y="92"/>
                  </a:lnTo>
                  <a:lnTo>
                    <a:pt x="147" y="102"/>
                  </a:lnTo>
                  <a:lnTo>
                    <a:pt x="142" y="115"/>
                  </a:lnTo>
                  <a:lnTo>
                    <a:pt x="142" y="123"/>
                  </a:lnTo>
                  <a:lnTo>
                    <a:pt x="143" y="131"/>
                  </a:lnTo>
                  <a:lnTo>
                    <a:pt x="145" y="139"/>
                  </a:lnTo>
                  <a:lnTo>
                    <a:pt x="148" y="146"/>
                  </a:lnTo>
                  <a:lnTo>
                    <a:pt x="152" y="148"/>
                  </a:lnTo>
                  <a:lnTo>
                    <a:pt x="158" y="150"/>
                  </a:lnTo>
                  <a:lnTo>
                    <a:pt x="167" y="150"/>
                  </a:lnTo>
                  <a:lnTo>
                    <a:pt x="178" y="148"/>
                  </a:lnTo>
                  <a:lnTo>
                    <a:pt x="192" y="147"/>
                  </a:lnTo>
                  <a:lnTo>
                    <a:pt x="206" y="146"/>
                  </a:lnTo>
                  <a:lnTo>
                    <a:pt x="221" y="144"/>
                  </a:lnTo>
                  <a:lnTo>
                    <a:pt x="237" y="143"/>
                  </a:lnTo>
                  <a:lnTo>
                    <a:pt x="255" y="141"/>
                  </a:lnTo>
                  <a:lnTo>
                    <a:pt x="272" y="140"/>
                  </a:lnTo>
                  <a:lnTo>
                    <a:pt x="288" y="140"/>
                  </a:lnTo>
                  <a:lnTo>
                    <a:pt x="303" y="140"/>
                  </a:lnTo>
                  <a:lnTo>
                    <a:pt x="319" y="141"/>
                  </a:lnTo>
                  <a:lnTo>
                    <a:pt x="332" y="145"/>
                  </a:lnTo>
                  <a:lnTo>
                    <a:pt x="342" y="150"/>
                  </a:lnTo>
                  <a:lnTo>
                    <a:pt x="351" y="155"/>
                  </a:lnTo>
                  <a:lnTo>
                    <a:pt x="356" y="160"/>
                  </a:lnTo>
                  <a:lnTo>
                    <a:pt x="364" y="170"/>
                  </a:lnTo>
                  <a:lnTo>
                    <a:pt x="373" y="184"/>
                  </a:lnTo>
                  <a:lnTo>
                    <a:pt x="383" y="199"/>
                  </a:lnTo>
                  <a:lnTo>
                    <a:pt x="394" y="215"/>
                  </a:lnTo>
                  <a:lnTo>
                    <a:pt x="406" y="229"/>
                  </a:lnTo>
                  <a:lnTo>
                    <a:pt x="416" y="241"/>
                  </a:lnTo>
                  <a:lnTo>
                    <a:pt x="427" y="248"/>
                  </a:lnTo>
                  <a:lnTo>
                    <a:pt x="438" y="254"/>
                  </a:lnTo>
                  <a:lnTo>
                    <a:pt x="451" y="264"/>
                  </a:lnTo>
                  <a:lnTo>
                    <a:pt x="465" y="275"/>
                  </a:lnTo>
                  <a:lnTo>
                    <a:pt x="478" y="288"/>
                  </a:lnTo>
                  <a:lnTo>
                    <a:pt x="490" y="301"/>
                  </a:lnTo>
                  <a:lnTo>
                    <a:pt x="501" y="312"/>
                  </a:lnTo>
                  <a:lnTo>
                    <a:pt x="507" y="321"/>
                  </a:lnTo>
                  <a:lnTo>
                    <a:pt x="509" y="329"/>
                  </a:lnTo>
                  <a:lnTo>
                    <a:pt x="502" y="325"/>
                  </a:lnTo>
                  <a:lnTo>
                    <a:pt x="493" y="318"/>
                  </a:lnTo>
                  <a:lnTo>
                    <a:pt x="480" y="310"/>
                  </a:lnTo>
                  <a:lnTo>
                    <a:pt x="467" y="299"/>
                  </a:lnTo>
                  <a:lnTo>
                    <a:pt x="454" y="290"/>
                  </a:lnTo>
                  <a:lnTo>
                    <a:pt x="441" y="282"/>
                  </a:lnTo>
                  <a:lnTo>
                    <a:pt x="430" y="274"/>
                  </a:lnTo>
                  <a:lnTo>
                    <a:pt x="422" y="269"/>
                  </a:lnTo>
                  <a:lnTo>
                    <a:pt x="420" y="277"/>
                  </a:lnTo>
                  <a:lnTo>
                    <a:pt x="415" y="292"/>
                  </a:lnTo>
                  <a:lnTo>
                    <a:pt x="408" y="313"/>
                  </a:lnTo>
                  <a:lnTo>
                    <a:pt x="401" y="335"/>
                  </a:lnTo>
                  <a:lnTo>
                    <a:pt x="394" y="358"/>
                  </a:lnTo>
                  <a:lnTo>
                    <a:pt x="387" y="380"/>
                  </a:lnTo>
                  <a:lnTo>
                    <a:pt x="381" y="396"/>
                  </a:lnTo>
                  <a:lnTo>
                    <a:pt x="377" y="405"/>
                  </a:lnTo>
                  <a:lnTo>
                    <a:pt x="371" y="416"/>
                  </a:lnTo>
                  <a:lnTo>
                    <a:pt x="362" y="430"/>
                  </a:lnTo>
                  <a:lnTo>
                    <a:pt x="353" y="445"/>
                  </a:lnTo>
                  <a:lnTo>
                    <a:pt x="347" y="454"/>
                  </a:lnTo>
                  <a:lnTo>
                    <a:pt x="343" y="466"/>
                  </a:lnTo>
                  <a:lnTo>
                    <a:pt x="340" y="478"/>
                  </a:lnTo>
                  <a:lnTo>
                    <a:pt x="335" y="490"/>
                  </a:lnTo>
                  <a:lnTo>
                    <a:pt x="332" y="502"/>
                  </a:lnTo>
                  <a:lnTo>
                    <a:pt x="327" y="514"/>
                  </a:lnTo>
                  <a:lnTo>
                    <a:pt x="321" y="524"/>
                  </a:lnTo>
                  <a:lnTo>
                    <a:pt x="315" y="534"/>
                  </a:lnTo>
                  <a:lnTo>
                    <a:pt x="307" y="545"/>
                  </a:lnTo>
                  <a:lnTo>
                    <a:pt x="307" y="529"/>
                  </a:lnTo>
                  <a:lnTo>
                    <a:pt x="314" y="487"/>
                  </a:lnTo>
                  <a:lnTo>
                    <a:pt x="322" y="435"/>
                  </a:lnTo>
                  <a:lnTo>
                    <a:pt x="329" y="389"/>
                  </a:lnTo>
                  <a:lnTo>
                    <a:pt x="334" y="294"/>
                  </a:lnTo>
                  <a:lnTo>
                    <a:pt x="337" y="306"/>
                  </a:lnTo>
                  <a:lnTo>
                    <a:pt x="343" y="337"/>
                  </a:lnTo>
                  <a:lnTo>
                    <a:pt x="348" y="370"/>
                  </a:lnTo>
                  <a:lnTo>
                    <a:pt x="350" y="384"/>
                  </a:lnTo>
                  <a:lnTo>
                    <a:pt x="353" y="378"/>
                  </a:lnTo>
                  <a:lnTo>
                    <a:pt x="357" y="367"/>
                  </a:lnTo>
                  <a:lnTo>
                    <a:pt x="362" y="351"/>
                  </a:lnTo>
                  <a:lnTo>
                    <a:pt x="368" y="333"/>
                  </a:lnTo>
                  <a:lnTo>
                    <a:pt x="374" y="312"/>
                  </a:lnTo>
                  <a:lnTo>
                    <a:pt x="380" y="292"/>
                  </a:lnTo>
                  <a:lnTo>
                    <a:pt x="383" y="273"/>
                  </a:lnTo>
                  <a:lnTo>
                    <a:pt x="387" y="257"/>
                  </a:lnTo>
                  <a:lnTo>
                    <a:pt x="386" y="248"/>
                  </a:lnTo>
                  <a:lnTo>
                    <a:pt x="382" y="235"/>
                  </a:lnTo>
                  <a:lnTo>
                    <a:pt x="375" y="221"/>
                  </a:lnTo>
                  <a:lnTo>
                    <a:pt x="367" y="207"/>
                  </a:lnTo>
                  <a:lnTo>
                    <a:pt x="357" y="193"/>
                  </a:lnTo>
                  <a:lnTo>
                    <a:pt x="348" y="181"/>
                  </a:lnTo>
                  <a:lnTo>
                    <a:pt x="340" y="171"/>
                  </a:lnTo>
                  <a:lnTo>
                    <a:pt x="333" y="165"/>
                  </a:lnTo>
                  <a:lnTo>
                    <a:pt x="320" y="160"/>
                  </a:lnTo>
                  <a:lnTo>
                    <a:pt x="301" y="159"/>
                  </a:lnTo>
                  <a:lnTo>
                    <a:pt x="280" y="159"/>
                  </a:lnTo>
                  <a:lnTo>
                    <a:pt x="257" y="160"/>
                  </a:lnTo>
                  <a:lnTo>
                    <a:pt x="234" y="162"/>
                  </a:lnTo>
                  <a:lnTo>
                    <a:pt x="214" y="166"/>
                  </a:lnTo>
                  <a:lnTo>
                    <a:pt x="199" y="168"/>
                  </a:lnTo>
                  <a:lnTo>
                    <a:pt x="188" y="170"/>
                  </a:lnTo>
                  <a:lnTo>
                    <a:pt x="179" y="183"/>
                  </a:lnTo>
                  <a:lnTo>
                    <a:pt x="161" y="213"/>
                  </a:lnTo>
                  <a:lnTo>
                    <a:pt x="139" y="257"/>
                  </a:lnTo>
                  <a:lnTo>
                    <a:pt x="114" y="307"/>
                  </a:lnTo>
                  <a:lnTo>
                    <a:pt x="89" y="362"/>
                  </a:lnTo>
                  <a:lnTo>
                    <a:pt x="67" y="413"/>
                  </a:lnTo>
                  <a:lnTo>
                    <a:pt x="51" y="457"/>
                  </a:lnTo>
                  <a:lnTo>
                    <a:pt x="41" y="490"/>
                  </a:lnTo>
                  <a:lnTo>
                    <a:pt x="35" y="555"/>
                  </a:lnTo>
                  <a:lnTo>
                    <a:pt x="41" y="576"/>
                  </a:lnTo>
                  <a:lnTo>
                    <a:pt x="57" y="605"/>
                  </a:lnTo>
                  <a:lnTo>
                    <a:pt x="78" y="638"/>
                  </a:lnTo>
                  <a:lnTo>
                    <a:pt x="101" y="673"/>
                  </a:lnTo>
                  <a:lnTo>
                    <a:pt x="127" y="707"/>
                  </a:lnTo>
                  <a:lnTo>
                    <a:pt x="152" y="736"/>
                  </a:lnTo>
                  <a:lnTo>
                    <a:pt x="172" y="757"/>
                  </a:lnTo>
                  <a:lnTo>
                    <a:pt x="187" y="766"/>
                  </a:lnTo>
                  <a:lnTo>
                    <a:pt x="186" y="809"/>
                  </a:lnTo>
                  <a:lnTo>
                    <a:pt x="180" y="808"/>
                  </a:lnTo>
                  <a:lnTo>
                    <a:pt x="172" y="804"/>
                  </a:lnTo>
                  <a:lnTo>
                    <a:pt x="162" y="798"/>
                  </a:lnTo>
                  <a:lnTo>
                    <a:pt x="153" y="791"/>
                  </a:lnTo>
                  <a:lnTo>
                    <a:pt x="142" y="783"/>
                  </a:lnTo>
                  <a:lnTo>
                    <a:pt x="134" y="775"/>
                  </a:lnTo>
                  <a:lnTo>
                    <a:pt x="127" y="770"/>
                  </a:lnTo>
                  <a:lnTo>
                    <a:pt x="122" y="764"/>
                  </a:lnTo>
                  <a:lnTo>
                    <a:pt x="115" y="809"/>
                  </a:lnTo>
                  <a:lnTo>
                    <a:pt x="106" y="898"/>
                  </a:lnTo>
                  <a:lnTo>
                    <a:pt x="96" y="987"/>
                  </a:lnTo>
                  <a:lnTo>
                    <a:pt x="92" y="1037"/>
                  </a:lnTo>
                  <a:lnTo>
                    <a:pt x="95" y="1038"/>
                  </a:lnTo>
                  <a:lnTo>
                    <a:pt x="101" y="1040"/>
                  </a:lnTo>
                  <a:lnTo>
                    <a:pt x="109" y="1042"/>
                  </a:lnTo>
                  <a:lnTo>
                    <a:pt x="120" y="1044"/>
                  </a:lnTo>
                  <a:lnTo>
                    <a:pt x="129" y="1046"/>
                  </a:lnTo>
                  <a:lnTo>
                    <a:pt x="140" y="1047"/>
                  </a:lnTo>
                  <a:lnTo>
                    <a:pt x="148" y="1048"/>
                  </a:lnTo>
                  <a:lnTo>
                    <a:pt x="155" y="1048"/>
                  </a:lnTo>
                  <a:lnTo>
                    <a:pt x="161" y="1054"/>
                  </a:lnTo>
                  <a:lnTo>
                    <a:pt x="169" y="1063"/>
                  </a:lnTo>
                  <a:lnTo>
                    <a:pt x="176" y="1070"/>
                  </a:lnTo>
                  <a:lnTo>
                    <a:pt x="176" y="1072"/>
                  </a:lnTo>
                  <a:lnTo>
                    <a:pt x="165" y="1070"/>
                  </a:lnTo>
                  <a:lnTo>
                    <a:pt x="147" y="1068"/>
                  </a:lnTo>
                  <a:lnTo>
                    <a:pt x="128" y="1065"/>
                  </a:lnTo>
                  <a:lnTo>
                    <a:pt x="108" y="1062"/>
                  </a:lnTo>
                  <a:lnTo>
                    <a:pt x="88" y="1059"/>
                  </a:lnTo>
                  <a:lnTo>
                    <a:pt x="72" y="1057"/>
                  </a:lnTo>
                  <a:lnTo>
                    <a:pt x="60" y="1054"/>
                  </a:lnTo>
                  <a:lnTo>
                    <a:pt x="55" y="1053"/>
                  </a:lnTo>
                  <a:lnTo>
                    <a:pt x="57" y="1040"/>
                  </a:lnTo>
                  <a:lnTo>
                    <a:pt x="61" y="1006"/>
                  </a:lnTo>
                  <a:lnTo>
                    <a:pt x="67" y="957"/>
                  </a:lnTo>
                  <a:lnTo>
                    <a:pt x="74" y="901"/>
                  </a:lnTo>
                  <a:lnTo>
                    <a:pt x="81" y="843"/>
                  </a:lnTo>
                  <a:lnTo>
                    <a:pt x="87" y="793"/>
                  </a:lnTo>
                  <a:lnTo>
                    <a:pt x="92" y="753"/>
                  </a:lnTo>
                  <a:lnTo>
                    <a:pt x="93" y="735"/>
                  </a:lnTo>
                  <a:lnTo>
                    <a:pt x="89" y="730"/>
                  </a:lnTo>
                  <a:lnTo>
                    <a:pt x="81" y="718"/>
                  </a:lnTo>
                  <a:lnTo>
                    <a:pt x="68" y="699"/>
                  </a:lnTo>
                  <a:lnTo>
                    <a:pt x="53" y="677"/>
                  </a:lnTo>
                  <a:lnTo>
                    <a:pt x="38" y="654"/>
                  </a:lnTo>
                  <a:lnTo>
                    <a:pt x="24" y="632"/>
                  </a:lnTo>
                  <a:lnTo>
                    <a:pt x="12" y="613"/>
                  </a:lnTo>
                  <a:lnTo>
                    <a:pt x="6" y="599"/>
                  </a:lnTo>
                  <a:lnTo>
                    <a:pt x="0" y="561"/>
                  </a:lnTo>
                  <a:lnTo>
                    <a:pt x="1" y="522"/>
                  </a:lnTo>
                  <a:lnTo>
                    <a:pt x="10" y="483"/>
                  </a:lnTo>
                  <a:lnTo>
                    <a:pt x="21" y="447"/>
                  </a:lnTo>
                  <a:lnTo>
                    <a:pt x="26" y="435"/>
                  </a:lnTo>
                  <a:lnTo>
                    <a:pt x="32" y="422"/>
                  </a:lnTo>
                  <a:lnTo>
                    <a:pt x="38" y="405"/>
                  </a:lnTo>
                  <a:lnTo>
                    <a:pt x="44" y="390"/>
                  </a:lnTo>
                  <a:lnTo>
                    <a:pt x="49" y="377"/>
                  </a:lnTo>
                  <a:lnTo>
                    <a:pt x="54" y="364"/>
                  </a:lnTo>
                  <a:lnTo>
                    <a:pt x="59" y="355"/>
                  </a:lnTo>
                  <a:lnTo>
                    <a:pt x="61" y="350"/>
                  </a:lnTo>
                  <a:lnTo>
                    <a:pt x="66" y="340"/>
                  </a:lnTo>
                  <a:lnTo>
                    <a:pt x="74" y="321"/>
                  </a:lnTo>
                  <a:lnTo>
                    <a:pt x="86" y="298"/>
                  </a:lnTo>
                  <a:lnTo>
                    <a:pt x="99" y="273"/>
                  </a:lnTo>
                  <a:lnTo>
                    <a:pt x="113" y="248"/>
                  </a:lnTo>
                  <a:lnTo>
                    <a:pt x="126" y="222"/>
                  </a:lnTo>
                  <a:lnTo>
                    <a:pt x="136" y="203"/>
                  </a:lnTo>
                  <a:lnTo>
                    <a:pt x="145" y="188"/>
                  </a:lnTo>
                  <a:lnTo>
                    <a:pt x="131" y="171"/>
                  </a:lnTo>
                  <a:lnTo>
                    <a:pt x="122" y="153"/>
                  </a:lnTo>
                  <a:lnTo>
                    <a:pt x="119" y="133"/>
                  </a:lnTo>
                  <a:lnTo>
                    <a:pt x="122" y="112"/>
                  </a:lnTo>
                  <a:lnTo>
                    <a:pt x="127" y="100"/>
                  </a:lnTo>
                  <a:lnTo>
                    <a:pt x="132" y="87"/>
                  </a:lnTo>
                  <a:lnTo>
                    <a:pt x="138" y="77"/>
                  </a:lnTo>
                  <a:lnTo>
                    <a:pt x="145" y="67"/>
                  </a:lnTo>
                  <a:lnTo>
                    <a:pt x="162" y="49"/>
                  </a:lnTo>
                  <a:lnTo>
                    <a:pt x="186" y="34"/>
                  </a:lnTo>
                  <a:lnTo>
                    <a:pt x="212" y="22"/>
                  </a:lnTo>
                  <a:lnTo>
                    <a:pt x="240" y="11"/>
                  </a:lnTo>
                  <a:lnTo>
                    <a:pt x="267" y="3"/>
                  </a:lnTo>
                  <a:lnTo>
                    <a:pt x="290" y="0"/>
                  </a:lnTo>
                  <a:lnTo>
                    <a:pt x="308" y="0"/>
                  </a:lnTo>
                  <a:lnTo>
                    <a:pt x="319" y="3"/>
                  </a:lnTo>
                  <a:lnTo>
                    <a:pt x="323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0" name="Freeform 43"/>
            <p:cNvSpPr>
              <a:spLocks/>
            </p:cNvSpPr>
            <p:nvPr/>
          </p:nvSpPr>
          <p:spPr bwMode="auto">
            <a:xfrm>
              <a:off x="2431" y="3125"/>
              <a:ext cx="209" cy="42"/>
            </a:xfrm>
            <a:custGeom>
              <a:avLst/>
              <a:gdLst>
                <a:gd name="T0" fmla="*/ 26 w 209"/>
                <a:gd name="T1" fmla="*/ 3 h 86"/>
                <a:gd name="T2" fmla="*/ 33 w 209"/>
                <a:gd name="T3" fmla="*/ 3 h 86"/>
                <a:gd name="T4" fmla="*/ 48 w 209"/>
                <a:gd name="T5" fmla="*/ 3 h 86"/>
                <a:gd name="T6" fmla="*/ 67 w 209"/>
                <a:gd name="T7" fmla="*/ 3 h 86"/>
                <a:gd name="T8" fmla="*/ 88 w 209"/>
                <a:gd name="T9" fmla="*/ 2 h 86"/>
                <a:gd name="T10" fmla="*/ 109 w 209"/>
                <a:gd name="T11" fmla="*/ 2 h 86"/>
                <a:gd name="T12" fmla="*/ 127 w 209"/>
                <a:gd name="T13" fmla="*/ 2 h 86"/>
                <a:gd name="T14" fmla="*/ 140 w 209"/>
                <a:gd name="T15" fmla="*/ 2 h 86"/>
                <a:gd name="T16" fmla="*/ 145 w 209"/>
                <a:gd name="T17" fmla="*/ 2 h 86"/>
                <a:gd name="T18" fmla="*/ 154 w 209"/>
                <a:gd name="T19" fmla="*/ 2 h 86"/>
                <a:gd name="T20" fmla="*/ 165 w 209"/>
                <a:gd name="T21" fmla="*/ 2 h 86"/>
                <a:gd name="T22" fmla="*/ 175 w 209"/>
                <a:gd name="T23" fmla="*/ 3 h 86"/>
                <a:gd name="T24" fmla="*/ 186 w 209"/>
                <a:gd name="T25" fmla="*/ 3 h 86"/>
                <a:gd name="T26" fmla="*/ 195 w 209"/>
                <a:gd name="T27" fmla="*/ 4 h 86"/>
                <a:gd name="T28" fmla="*/ 202 w 209"/>
                <a:gd name="T29" fmla="*/ 4 h 86"/>
                <a:gd name="T30" fmla="*/ 207 w 209"/>
                <a:gd name="T31" fmla="*/ 5 h 86"/>
                <a:gd name="T32" fmla="*/ 209 w 209"/>
                <a:gd name="T33" fmla="*/ 5 h 86"/>
                <a:gd name="T34" fmla="*/ 207 w 209"/>
                <a:gd name="T35" fmla="*/ 5 h 86"/>
                <a:gd name="T36" fmla="*/ 205 w 209"/>
                <a:gd name="T37" fmla="*/ 5 h 86"/>
                <a:gd name="T38" fmla="*/ 200 w 209"/>
                <a:gd name="T39" fmla="*/ 4 h 86"/>
                <a:gd name="T40" fmla="*/ 195 w 209"/>
                <a:gd name="T41" fmla="*/ 4 h 86"/>
                <a:gd name="T42" fmla="*/ 189 w 209"/>
                <a:gd name="T43" fmla="*/ 4 h 86"/>
                <a:gd name="T44" fmla="*/ 183 w 209"/>
                <a:gd name="T45" fmla="*/ 4 h 86"/>
                <a:gd name="T46" fmla="*/ 179 w 209"/>
                <a:gd name="T47" fmla="*/ 3 h 86"/>
                <a:gd name="T48" fmla="*/ 173 w 209"/>
                <a:gd name="T49" fmla="*/ 3 h 86"/>
                <a:gd name="T50" fmla="*/ 162 w 209"/>
                <a:gd name="T51" fmla="*/ 3 h 86"/>
                <a:gd name="T52" fmla="*/ 146 w 209"/>
                <a:gd name="T53" fmla="*/ 3 h 86"/>
                <a:gd name="T54" fmla="*/ 126 w 209"/>
                <a:gd name="T55" fmla="*/ 3 h 86"/>
                <a:gd name="T56" fmla="*/ 102 w 209"/>
                <a:gd name="T57" fmla="*/ 3 h 86"/>
                <a:gd name="T58" fmla="*/ 78 w 209"/>
                <a:gd name="T59" fmla="*/ 3 h 86"/>
                <a:gd name="T60" fmla="*/ 52 w 209"/>
                <a:gd name="T61" fmla="*/ 4 h 86"/>
                <a:gd name="T62" fmla="*/ 27 w 209"/>
                <a:gd name="T63" fmla="*/ 4 h 86"/>
                <a:gd name="T64" fmla="*/ 5 w 209"/>
                <a:gd name="T65" fmla="*/ 4 h 86"/>
                <a:gd name="T66" fmla="*/ 2 w 209"/>
                <a:gd name="T67" fmla="*/ 4 h 86"/>
                <a:gd name="T68" fmla="*/ 1 w 209"/>
                <a:gd name="T69" fmla="*/ 3 h 86"/>
                <a:gd name="T70" fmla="*/ 0 w 209"/>
                <a:gd name="T71" fmla="*/ 3 h 86"/>
                <a:gd name="T72" fmla="*/ 0 w 209"/>
                <a:gd name="T73" fmla="*/ 3 h 86"/>
                <a:gd name="T74" fmla="*/ 6 w 209"/>
                <a:gd name="T75" fmla="*/ 2 h 86"/>
                <a:gd name="T76" fmla="*/ 13 w 209"/>
                <a:gd name="T77" fmla="*/ 2 h 86"/>
                <a:gd name="T78" fmla="*/ 22 w 209"/>
                <a:gd name="T79" fmla="*/ 1 h 86"/>
                <a:gd name="T80" fmla="*/ 31 w 209"/>
                <a:gd name="T81" fmla="*/ 1 h 86"/>
                <a:gd name="T82" fmla="*/ 40 w 209"/>
                <a:gd name="T83" fmla="*/ 0 h 86"/>
                <a:gd name="T84" fmla="*/ 47 w 209"/>
                <a:gd name="T85" fmla="*/ 0 h 86"/>
                <a:gd name="T86" fmla="*/ 52 w 209"/>
                <a:gd name="T87" fmla="*/ 0 h 86"/>
                <a:gd name="T88" fmla="*/ 54 w 209"/>
                <a:gd name="T89" fmla="*/ 0 h 86"/>
                <a:gd name="T90" fmla="*/ 52 w 209"/>
                <a:gd name="T91" fmla="*/ 0 h 86"/>
                <a:gd name="T92" fmla="*/ 41 w 209"/>
                <a:gd name="T93" fmla="*/ 1 h 86"/>
                <a:gd name="T94" fmla="*/ 31 w 209"/>
                <a:gd name="T95" fmla="*/ 2 h 86"/>
                <a:gd name="T96" fmla="*/ 26 w 209"/>
                <a:gd name="T97" fmla="*/ 3 h 8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09"/>
                <a:gd name="T148" fmla="*/ 0 h 86"/>
                <a:gd name="T149" fmla="*/ 209 w 209"/>
                <a:gd name="T150" fmla="*/ 86 h 8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09" h="86">
                  <a:moveTo>
                    <a:pt x="26" y="52"/>
                  </a:moveTo>
                  <a:lnTo>
                    <a:pt x="33" y="52"/>
                  </a:lnTo>
                  <a:lnTo>
                    <a:pt x="48" y="51"/>
                  </a:lnTo>
                  <a:lnTo>
                    <a:pt x="67" y="49"/>
                  </a:lnTo>
                  <a:lnTo>
                    <a:pt x="88" y="45"/>
                  </a:lnTo>
                  <a:lnTo>
                    <a:pt x="109" y="43"/>
                  </a:lnTo>
                  <a:lnTo>
                    <a:pt x="127" y="41"/>
                  </a:lnTo>
                  <a:lnTo>
                    <a:pt x="140" y="40"/>
                  </a:lnTo>
                  <a:lnTo>
                    <a:pt x="145" y="38"/>
                  </a:lnTo>
                  <a:lnTo>
                    <a:pt x="154" y="41"/>
                  </a:lnTo>
                  <a:lnTo>
                    <a:pt x="165" y="47"/>
                  </a:lnTo>
                  <a:lnTo>
                    <a:pt x="175" y="52"/>
                  </a:lnTo>
                  <a:lnTo>
                    <a:pt x="186" y="60"/>
                  </a:lnTo>
                  <a:lnTo>
                    <a:pt x="195" y="68"/>
                  </a:lnTo>
                  <a:lnTo>
                    <a:pt x="202" y="75"/>
                  </a:lnTo>
                  <a:lnTo>
                    <a:pt x="207" y="81"/>
                  </a:lnTo>
                  <a:lnTo>
                    <a:pt x="209" y="86"/>
                  </a:lnTo>
                  <a:lnTo>
                    <a:pt x="207" y="86"/>
                  </a:lnTo>
                  <a:lnTo>
                    <a:pt x="205" y="83"/>
                  </a:lnTo>
                  <a:lnTo>
                    <a:pt x="200" y="80"/>
                  </a:lnTo>
                  <a:lnTo>
                    <a:pt x="195" y="75"/>
                  </a:lnTo>
                  <a:lnTo>
                    <a:pt x="189" y="71"/>
                  </a:lnTo>
                  <a:lnTo>
                    <a:pt x="183" y="67"/>
                  </a:lnTo>
                  <a:lnTo>
                    <a:pt x="179" y="64"/>
                  </a:lnTo>
                  <a:lnTo>
                    <a:pt x="173" y="63"/>
                  </a:lnTo>
                  <a:lnTo>
                    <a:pt x="162" y="56"/>
                  </a:lnTo>
                  <a:lnTo>
                    <a:pt x="146" y="53"/>
                  </a:lnTo>
                  <a:lnTo>
                    <a:pt x="126" y="55"/>
                  </a:lnTo>
                  <a:lnTo>
                    <a:pt x="102" y="57"/>
                  </a:lnTo>
                  <a:lnTo>
                    <a:pt x="78" y="62"/>
                  </a:lnTo>
                  <a:lnTo>
                    <a:pt x="52" y="65"/>
                  </a:lnTo>
                  <a:lnTo>
                    <a:pt x="27" y="67"/>
                  </a:lnTo>
                  <a:lnTo>
                    <a:pt x="5" y="67"/>
                  </a:lnTo>
                  <a:lnTo>
                    <a:pt x="2" y="65"/>
                  </a:lnTo>
                  <a:lnTo>
                    <a:pt x="1" y="62"/>
                  </a:lnTo>
                  <a:lnTo>
                    <a:pt x="0" y="58"/>
                  </a:lnTo>
                  <a:lnTo>
                    <a:pt x="0" y="53"/>
                  </a:lnTo>
                  <a:lnTo>
                    <a:pt x="6" y="45"/>
                  </a:lnTo>
                  <a:lnTo>
                    <a:pt x="13" y="37"/>
                  </a:lnTo>
                  <a:lnTo>
                    <a:pt x="22" y="28"/>
                  </a:lnTo>
                  <a:lnTo>
                    <a:pt x="31" y="20"/>
                  </a:lnTo>
                  <a:lnTo>
                    <a:pt x="40" y="12"/>
                  </a:lnTo>
                  <a:lnTo>
                    <a:pt x="47" y="6"/>
                  </a:lnTo>
                  <a:lnTo>
                    <a:pt x="52" y="2"/>
                  </a:lnTo>
                  <a:lnTo>
                    <a:pt x="54" y="0"/>
                  </a:lnTo>
                  <a:lnTo>
                    <a:pt x="52" y="9"/>
                  </a:lnTo>
                  <a:lnTo>
                    <a:pt x="41" y="26"/>
                  </a:lnTo>
                  <a:lnTo>
                    <a:pt x="31" y="44"/>
                  </a:lnTo>
                  <a:lnTo>
                    <a:pt x="26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Freeform 44"/>
            <p:cNvSpPr>
              <a:spLocks/>
            </p:cNvSpPr>
            <p:nvPr/>
          </p:nvSpPr>
          <p:spPr bwMode="auto">
            <a:xfrm>
              <a:off x="2408" y="3269"/>
              <a:ext cx="564" cy="201"/>
            </a:xfrm>
            <a:custGeom>
              <a:avLst/>
              <a:gdLst>
                <a:gd name="T0" fmla="*/ 325 w 564"/>
                <a:gd name="T1" fmla="*/ 4 h 403"/>
                <a:gd name="T2" fmla="*/ 302 w 564"/>
                <a:gd name="T3" fmla="*/ 8 h 403"/>
                <a:gd name="T4" fmla="*/ 263 w 564"/>
                <a:gd name="T5" fmla="*/ 11 h 403"/>
                <a:gd name="T6" fmla="*/ 218 w 564"/>
                <a:gd name="T7" fmla="*/ 14 h 403"/>
                <a:gd name="T8" fmla="*/ 255 w 564"/>
                <a:gd name="T9" fmla="*/ 17 h 403"/>
                <a:gd name="T10" fmla="*/ 309 w 564"/>
                <a:gd name="T11" fmla="*/ 20 h 403"/>
                <a:gd name="T12" fmla="*/ 332 w 564"/>
                <a:gd name="T13" fmla="*/ 21 h 403"/>
                <a:gd name="T14" fmla="*/ 357 w 564"/>
                <a:gd name="T15" fmla="*/ 22 h 403"/>
                <a:gd name="T16" fmla="*/ 386 w 564"/>
                <a:gd name="T17" fmla="*/ 23 h 403"/>
                <a:gd name="T18" fmla="*/ 446 w 564"/>
                <a:gd name="T19" fmla="*/ 23 h 403"/>
                <a:gd name="T20" fmla="*/ 494 w 564"/>
                <a:gd name="T21" fmla="*/ 23 h 403"/>
                <a:gd name="T22" fmla="*/ 539 w 564"/>
                <a:gd name="T23" fmla="*/ 22 h 403"/>
                <a:gd name="T24" fmla="*/ 559 w 564"/>
                <a:gd name="T25" fmla="*/ 23 h 403"/>
                <a:gd name="T26" fmla="*/ 526 w 564"/>
                <a:gd name="T27" fmla="*/ 23 h 403"/>
                <a:gd name="T28" fmla="*/ 487 w 564"/>
                <a:gd name="T29" fmla="*/ 24 h 403"/>
                <a:gd name="T30" fmla="*/ 437 w 564"/>
                <a:gd name="T31" fmla="*/ 25 h 403"/>
                <a:gd name="T32" fmla="*/ 380 w 564"/>
                <a:gd name="T33" fmla="*/ 24 h 403"/>
                <a:gd name="T34" fmla="*/ 326 w 564"/>
                <a:gd name="T35" fmla="*/ 23 h 403"/>
                <a:gd name="T36" fmla="*/ 286 w 564"/>
                <a:gd name="T37" fmla="*/ 23 h 403"/>
                <a:gd name="T38" fmla="*/ 280 w 564"/>
                <a:gd name="T39" fmla="*/ 22 h 403"/>
                <a:gd name="T40" fmla="*/ 290 w 564"/>
                <a:gd name="T41" fmla="*/ 21 h 403"/>
                <a:gd name="T42" fmla="*/ 271 w 564"/>
                <a:gd name="T43" fmla="*/ 21 h 403"/>
                <a:gd name="T44" fmla="*/ 252 w 564"/>
                <a:gd name="T45" fmla="*/ 22 h 403"/>
                <a:gd name="T46" fmla="*/ 233 w 564"/>
                <a:gd name="T47" fmla="*/ 23 h 403"/>
                <a:gd name="T48" fmla="*/ 226 w 564"/>
                <a:gd name="T49" fmla="*/ 22 h 403"/>
                <a:gd name="T50" fmla="*/ 245 w 564"/>
                <a:gd name="T51" fmla="*/ 20 h 403"/>
                <a:gd name="T52" fmla="*/ 231 w 564"/>
                <a:gd name="T53" fmla="*/ 18 h 403"/>
                <a:gd name="T54" fmla="*/ 151 w 564"/>
                <a:gd name="T55" fmla="*/ 15 h 403"/>
                <a:gd name="T56" fmla="*/ 97 w 564"/>
                <a:gd name="T57" fmla="*/ 15 h 403"/>
                <a:gd name="T58" fmla="*/ 28 w 564"/>
                <a:gd name="T59" fmla="*/ 17 h 403"/>
                <a:gd name="T60" fmla="*/ 37 w 564"/>
                <a:gd name="T61" fmla="*/ 18 h 403"/>
                <a:gd name="T62" fmla="*/ 36 w 564"/>
                <a:gd name="T63" fmla="*/ 18 h 403"/>
                <a:gd name="T64" fmla="*/ 16 w 564"/>
                <a:gd name="T65" fmla="*/ 19 h 403"/>
                <a:gd name="T66" fmla="*/ 3 w 564"/>
                <a:gd name="T67" fmla="*/ 18 h 403"/>
                <a:gd name="T68" fmla="*/ 41 w 564"/>
                <a:gd name="T69" fmla="*/ 16 h 403"/>
                <a:gd name="T70" fmla="*/ 95 w 564"/>
                <a:gd name="T71" fmla="*/ 13 h 403"/>
                <a:gd name="T72" fmla="*/ 65 w 564"/>
                <a:gd name="T73" fmla="*/ 13 h 403"/>
                <a:gd name="T74" fmla="*/ 24 w 564"/>
                <a:gd name="T75" fmla="*/ 13 h 403"/>
                <a:gd name="T76" fmla="*/ 7 w 564"/>
                <a:gd name="T77" fmla="*/ 13 h 403"/>
                <a:gd name="T78" fmla="*/ 0 w 564"/>
                <a:gd name="T79" fmla="*/ 12 h 403"/>
                <a:gd name="T80" fmla="*/ 17 w 564"/>
                <a:gd name="T81" fmla="*/ 12 h 403"/>
                <a:gd name="T82" fmla="*/ 43 w 564"/>
                <a:gd name="T83" fmla="*/ 11 h 403"/>
                <a:gd name="T84" fmla="*/ 85 w 564"/>
                <a:gd name="T85" fmla="*/ 12 h 403"/>
                <a:gd name="T86" fmla="*/ 124 w 564"/>
                <a:gd name="T87" fmla="*/ 13 h 403"/>
                <a:gd name="T88" fmla="*/ 141 w 564"/>
                <a:gd name="T89" fmla="*/ 13 h 403"/>
                <a:gd name="T90" fmla="*/ 184 w 564"/>
                <a:gd name="T91" fmla="*/ 14 h 403"/>
                <a:gd name="T92" fmla="*/ 212 w 564"/>
                <a:gd name="T93" fmla="*/ 13 h 403"/>
                <a:gd name="T94" fmla="*/ 275 w 564"/>
                <a:gd name="T95" fmla="*/ 6 h 403"/>
                <a:gd name="T96" fmla="*/ 315 w 564"/>
                <a:gd name="T97" fmla="*/ 1 h 403"/>
                <a:gd name="T98" fmla="*/ 330 w 564"/>
                <a:gd name="T99" fmla="*/ 0 h 40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64"/>
                <a:gd name="T151" fmla="*/ 0 h 403"/>
                <a:gd name="T152" fmla="*/ 564 w 564"/>
                <a:gd name="T153" fmla="*/ 403 h 40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64" h="403">
                  <a:moveTo>
                    <a:pt x="332" y="35"/>
                  </a:moveTo>
                  <a:lnTo>
                    <a:pt x="331" y="50"/>
                  </a:lnTo>
                  <a:lnTo>
                    <a:pt x="329" y="64"/>
                  </a:lnTo>
                  <a:lnTo>
                    <a:pt x="325" y="78"/>
                  </a:lnTo>
                  <a:lnTo>
                    <a:pt x="320" y="92"/>
                  </a:lnTo>
                  <a:lnTo>
                    <a:pt x="315" y="106"/>
                  </a:lnTo>
                  <a:lnTo>
                    <a:pt x="309" y="118"/>
                  </a:lnTo>
                  <a:lnTo>
                    <a:pt x="302" y="131"/>
                  </a:lnTo>
                  <a:lnTo>
                    <a:pt x="295" y="142"/>
                  </a:lnTo>
                  <a:lnTo>
                    <a:pt x="286" y="156"/>
                  </a:lnTo>
                  <a:lnTo>
                    <a:pt x="276" y="171"/>
                  </a:lnTo>
                  <a:lnTo>
                    <a:pt x="263" y="187"/>
                  </a:lnTo>
                  <a:lnTo>
                    <a:pt x="250" y="204"/>
                  </a:lnTo>
                  <a:lnTo>
                    <a:pt x="237" y="217"/>
                  </a:lnTo>
                  <a:lnTo>
                    <a:pt x="226" y="229"/>
                  </a:lnTo>
                  <a:lnTo>
                    <a:pt x="218" y="237"/>
                  </a:lnTo>
                  <a:lnTo>
                    <a:pt x="213" y="240"/>
                  </a:lnTo>
                  <a:lnTo>
                    <a:pt x="224" y="247"/>
                  </a:lnTo>
                  <a:lnTo>
                    <a:pt x="239" y="258"/>
                  </a:lnTo>
                  <a:lnTo>
                    <a:pt x="255" y="272"/>
                  </a:lnTo>
                  <a:lnTo>
                    <a:pt x="272" y="287"/>
                  </a:lnTo>
                  <a:lnTo>
                    <a:pt x="288" y="300"/>
                  </a:lnTo>
                  <a:lnTo>
                    <a:pt x="300" y="313"/>
                  </a:lnTo>
                  <a:lnTo>
                    <a:pt x="309" y="322"/>
                  </a:lnTo>
                  <a:lnTo>
                    <a:pt x="312" y="326"/>
                  </a:lnTo>
                  <a:lnTo>
                    <a:pt x="327" y="342"/>
                  </a:lnTo>
                  <a:lnTo>
                    <a:pt x="329" y="344"/>
                  </a:lnTo>
                  <a:lnTo>
                    <a:pt x="332" y="348"/>
                  </a:lnTo>
                  <a:lnTo>
                    <a:pt x="337" y="351"/>
                  </a:lnTo>
                  <a:lnTo>
                    <a:pt x="343" y="356"/>
                  </a:lnTo>
                  <a:lnTo>
                    <a:pt x="350" y="359"/>
                  </a:lnTo>
                  <a:lnTo>
                    <a:pt x="357" y="363"/>
                  </a:lnTo>
                  <a:lnTo>
                    <a:pt x="364" y="365"/>
                  </a:lnTo>
                  <a:lnTo>
                    <a:pt x="370" y="366"/>
                  </a:lnTo>
                  <a:lnTo>
                    <a:pt x="376" y="368"/>
                  </a:lnTo>
                  <a:lnTo>
                    <a:pt x="386" y="372"/>
                  </a:lnTo>
                  <a:lnTo>
                    <a:pt x="400" y="375"/>
                  </a:lnTo>
                  <a:lnTo>
                    <a:pt x="414" y="378"/>
                  </a:lnTo>
                  <a:lnTo>
                    <a:pt x="431" y="381"/>
                  </a:lnTo>
                  <a:lnTo>
                    <a:pt x="446" y="383"/>
                  </a:lnTo>
                  <a:lnTo>
                    <a:pt x="459" y="383"/>
                  </a:lnTo>
                  <a:lnTo>
                    <a:pt x="470" y="383"/>
                  </a:lnTo>
                  <a:lnTo>
                    <a:pt x="483" y="382"/>
                  </a:lnTo>
                  <a:lnTo>
                    <a:pt x="494" y="380"/>
                  </a:lnTo>
                  <a:lnTo>
                    <a:pt x="505" y="376"/>
                  </a:lnTo>
                  <a:lnTo>
                    <a:pt x="517" y="373"/>
                  </a:lnTo>
                  <a:lnTo>
                    <a:pt x="528" y="370"/>
                  </a:lnTo>
                  <a:lnTo>
                    <a:pt x="539" y="367"/>
                  </a:lnTo>
                  <a:lnTo>
                    <a:pt x="551" y="365"/>
                  </a:lnTo>
                  <a:lnTo>
                    <a:pt x="564" y="365"/>
                  </a:lnTo>
                  <a:lnTo>
                    <a:pt x="564" y="366"/>
                  </a:lnTo>
                  <a:lnTo>
                    <a:pt x="559" y="368"/>
                  </a:lnTo>
                  <a:lnTo>
                    <a:pt x="553" y="372"/>
                  </a:lnTo>
                  <a:lnTo>
                    <a:pt x="545" y="374"/>
                  </a:lnTo>
                  <a:lnTo>
                    <a:pt x="535" y="379"/>
                  </a:lnTo>
                  <a:lnTo>
                    <a:pt x="526" y="382"/>
                  </a:lnTo>
                  <a:lnTo>
                    <a:pt x="518" y="384"/>
                  </a:lnTo>
                  <a:lnTo>
                    <a:pt x="511" y="388"/>
                  </a:lnTo>
                  <a:lnTo>
                    <a:pt x="499" y="391"/>
                  </a:lnTo>
                  <a:lnTo>
                    <a:pt x="487" y="395"/>
                  </a:lnTo>
                  <a:lnTo>
                    <a:pt x="474" y="398"/>
                  </a:lnTo>
                  <a:lnTo>
                    <a:pt x="463" y="401"/>
                  </a:lnTo>
                  <a:lnTo>
                    <a:pt x="450" y="402"/>
                  </a:lnTo>
                  <a:lnTo>
                    <a:pt x="437" y="403"/>
                  </a:lnTo>
                  <a:lnTo>
                    <a:pt x="423" y="402"/>
                  </a:lnTo>
                  <a:lnTo>
                    <a:pt x="410" y="401"/>
                  </a:lnTo>
                  <a:lnTo>
                    <a:pt x="394" y="397"/>
                  </a:lnTo>
                  <a:lnTo>
                    <a:pt x="380" y="393"/>
                  </a:lnTo>
                  <a:lnTo>
                    <a:pt x="366" y="387"/>
                  </a:lnTo>
                  <a:lnTo>
                    <a:pt x="353" y="381"/>
                  </a:lnTo>
                  <a:lnTo>
                    <a:pt x="339" y="375"/>
                  </a:lnTo>
                  <a:lnTo>
                    <a:pt x="326" y="370"/>
                  </a:lnTo>
                  <a:lnTo>
                    <a:pt x="312" y="363"/>
                  </a:lnTo>
                  <a:lnTo>
                    <a:pt x="299" y="356"/>
                  </a:lnTo>
                  <a:lnTo>
                    <a:pt x="292" y="361"/>
                  </a:lnTo>
                  <a:lnTo>
                    <a:pt x="286" y="370"/>
                  </a:lnTo>
                  <a:lnTo>
                    <a:pt x="280" y="374"/>
                  </a:lnTo>
                  <a:lnTo>
                    <a:pt x="271" y="371"/>
                  </a:lnTo>
                  <a:lnTo>
                    <a:pt x="273" y="366"/>
                  </a:lnTo>
                  <a:lnTo>
                    <a:pt x="280" y="358"/>
                  </a:lnTo>
                  <a:lnTo>
                    <a:pt x="290" y="350"/>
                  </a:lnTo>
                  <a:lnTo>
                    <a:pt x="297" y="343"/>
                  </a:lnTo>
                  <a:lnTo>
                    <a:pt x="293" y="341"/>
                  </a:lnTo>
                  <a:lnTo>
                    <a:pt x="290" y="338"/>
                  </a:lnTo>
                  <a:lnTo>
                    <a:pt x="286" y="336"/>
                  </a:lnTo>
                  <a:lnTo>
                    <a:pt x="282" y="337"/>
                  </a:lnTo>
                  <a:lnTo>
                    <a:pt x="276" y="341"/>
                  </a:lnTo>
                  <a:lnTo>
                    <a:pt x="271" y="343"/>
                  </a:lnTo>
                  <a:lnTo>
                    <a:pt x="265" y="346"/>
                  </a:lnTo>
                  <a:lnTo>
                    <a:pt x="260" y="349"/>
                  </a:lnTo>
                  <a:lnTo>
                    <a:pt x="256" y="352"/>
                  </a:lnTo>
                  <a:lnTo>
                    <a:pt x="252" y="356"/>
                  </a:lnTo>
                  <a:lnTo>
                    <a:pt x="249" y="360"/>
                  </a:lnTo>
                  <a:lnTo>
                    <a:pt x="245" y="365"/>
                  </a:lnTo>
                  <a:lnTo>
                    <a:pt x="241" y="367"/>
                  </a:lnTo>
                  <a:lnTo>
                    <a:pt x="233" y="368"/>
                  </a:lnTo>
                  <a:lnTo>
                    <a:pt x="228" y="368"/>
                  </a:lnTo>
                  <a:lnTo>
                    <a:pt x="224" y="368"/>
                  </a:lnTo>
                  <a:lnTo>
                    <a:pt x="224" y="363"/>
                  </a:lnTo>
                  <a:lnTo>
                    <a:pt x="226" y="357"/>
                  </a:lnTo>
                  <a:lnTo>
                    <a:pt x="230" y="351"/>
                  </a:lnTo>
                  <a:lnTo>
                    <a:pt x="233" y="345"/>
                  </a:lnTo>
                  <a:lnTo>
                    <a:pt x="238" y="338"/>
                  </a:lnTo>
                  <a:lnTo>
                    <a:pt x="245" y="331"/>
                  </a:lnTo>
                  <a:lnTo>
                    <a:pt x="252" y="327"/>
                  </a:lnTo>
                  <a:lnTo>
                    <a:pt x="259" y="321"/>
                  </a:lnTo>
                  <a:lnTo>
                    <a:pt x="248" y="312"/>
                  </a:lnTo>
                  <a:lnTo>
                    <a:pt x="231" y="302"/>
                  </a:lnTo>
                  <a:lnTo>
                    <a:pt x="212" y="289"/>
                  </a:lnTo>
                  <a:lnTo>
                    <a:pt x="192" y="276"/>
                  </a:lnTo>
                  <a:lnTo>
                    <a:pt x="171" y="263"/>
                  </a:lnTo>
                  <a:lnTo>
                    <a:pt x="151" y="253"/>
                  </a:lnTo>
                  <a:lnTo>
                    <a:pt x="134" y="245"/>
                  </a:lnTo>
                  <a:lnTo>
                    <a:pt x="118" y="242"/>
                  </a:lnTo>
                  <a:lnTo>
                    <a:pt x="111" y="244"/>
                  </a:lnTo>
                  <a:lnTo>
                    <a:pt x="97" y="250"/>
                  </a:lnTo>
                  <a:lnTo>
                    <a:pt x="80" y="258"/>
                  </a:lnTo>
                  <a:lnTo>
                    <a:pt x="60" y="267"/>
                  </a:lnTo>
                  <a:lnTo>
                    <a:pt x="42" y="277"/>
                  </a:lnTo>
                  <a:lnTo>
                    <a:pt x="28" y="285"/>
                  </a:lnTo>
                  <a:lnTo>
                    <a:pt x="22" y="292"/>
                  </a:lnTo>
                  <a:lnTo>
                    <a:pt x="25" y="296"/>
                  </a:lnTo>
                  <a:lnTo>
                    <a:pt x="31" y="295"/>
                  </a:lnTo>
                  <a:lnTo>
                    <a:pt x="37" y="292"/>
                  </a:lnTo>
                  <a:lnTo>
                    <a:pt x="43" y="291"/>
                  </a:lnTo>
                  <a:lnTo>
                    <a:pt x="45" y="291"/>
                  </a:lnTo>
                  <a:lnTo>
                    <a:pt x="41" y="295"/>
                  </a:lnTo>
                  <a:lnTo>
                    <a:pt x="36" y="299"/>
                  </a:lnTo>
                  <a:lnTo>
                    <a:pt x="31" y="304"/>
                  </a:lnTo>
                  <a:lnTo>
                    <a:pt x="27" y="307"/>
                  </a:lnTo>
                  <a:lnTo>
                    <a:pt x="22" y="311"/>
                  </a:lnTo>
                  <a:lnTo>
                    <a:pt x="16" y="313"/>
                  </a:lnTo>
                  <a:lnTo>
                    <a:pt x="11" y="313"/>
                  </a:lnTo>
                  <a:lnTo>
                    <a:pt x="5" y="311"/>
                  </a:lnTo>
                  <a:lnTo>
                    <a:pt x="3" y="306"/>
                  </a:lnTo>
                  <a:lnTo>
                    <a:pt x="3" y="300"/>
                  </a:lnTo>
                  <a:lnTo>
                    <a:pt x="5" y="292"/>
                  </a:lnTo>
                  <a:lnTo>
                    <a:pt x="13" y="282"/>
                  </a:lnTo>
                  <a:lnTo>
                    <a:pt x="23" y="270"/>
                  </a:lnTo>
                  <a:lnTo>
                    <a:pt x="41" y="258"/>
                  </a:lnTo>
                  <a:lnTo>
                    <a:pt x="65" y="245"/>
                  </a:lnTo>
                  <a:lnTo>
                    <a:pt x="99" y="231"/>
                  </a:lnTo>
                  <a:lnTo>
                    <a:pt x="99" y="225"/>
                  </a:lnTo>
                  <a:lnTo>
                    <a:pt x="95" y="222"/>
                  </a:lnTo>
                  <a:lnTo>
                    <a:pt x="88" y="220"/>
                  </a:lnTo>
                  <a:lnTo>
                    <a:pt x="82" y="216"/>
                  </a:lnTo>
                  <a:lnTo>
                    <a:pt x="75" y="214"/>
                  </a:lnTo>
                  <a:lnTo>
                    <a:pt x="65" y="213"/>
                  </a:lnTo>
                  <a:lnTo>
                    <a:pt x="55" y="212"/>
                  </a:lnTo>
                  <a:lnTo>
                    <a:pt x="44" y="209"/>
                  </a:lnTo>
                  <a:lnTo>
                    <a:pt x="33" y="209"/>
                  </a:lnTo>
                  <a:lnTo>
                    <a:pt x="24" y="209"/>
                  </a:lnTo>
                  <a:lnTo>
                    <a:pt x="16" y="209"/>
                  </a:lnTo>
                  <a:lnTo>
                    <a:pt x="13" y="210"/>
                  </a:lnTo>
                  <a:lnTo>
                    <a:pt x="10" y="213"/>
                  </a:lnTo>
                  <a:lnTo>
                    <a:pt x="7" y="216"/>
                  </a:lnTo>
                  <a:lnTo>
                    <a:pt x="2" y="220"/>
                  </a:lnTo>
                  <a:lnTo>
                    <a:pt x="0" y="220"/>
                  </a:lnTo>
                  <a:lnTo>
                    <a:pt x="0" y="214"/>
                  </a:lnTo>
                  <a:lnTo>
                    <a:pt x="0" y="207"/>
                  </a:lnTo>
                  <a:lnTo>
                    <a:pt x="2" y="202"/>
                  </a:lnTo>
                  <a:lnTo>
                    <a:pt x="7" y="199"/>
                  </a:lnTo>
                  <a:lnTo>
                    <a:pt x="13" y="195"/>
                  </a:lnTo>
                  <a:lnTo>
                    <a:pt x="17" y="192"/>
                  </a:lnTo>
                  <a:lnTo>
                    <a:pt x="23" y="190"/>
                  </a:lnTo>
                  <a:lnTo>
                    <a:pt x="29" y="189"/>
                  </a:lnTo>
                  <a:lnTo>
                    <a:pt x="35" y="187"/>
                  </a:lnTo>
                  <a:lnTo>
                    <a:pt x="43" y="187"/>
                  </a:lnTo>
                  <a:lnTo>
                    <a:pt x="51" y="187"/>
                  </a:lnTo>
                  <a:lnTo>
                    <a:pt x="62" y="189"/>
                  </a:lnTo>
                  <a:lnTo>
                    <a:pt x="74" y="193"/>
                  </a:lnTo>
                  <a:lnTo>
                    <a:pt x="85" y="197"/>
                  </a:lnTo>
                  <a:lnTo>
                    <a:pt x="97" y="201"/>
                  </a:lnTo>
                  <a:lnTo>
                    <a:pt x="108" y="205"/>
                  </a:lnTo>
                  <a:lnTo>
                    <a:pt x="117" y="209"/>
                  </a:lnTo>
                  <a:lnTo>
                    <a:pt x="124" y="212"/>
                  </a:lnTo>
                  <a:lnTo>
                    <a:pt x="129" y="214"/>
                  </a:lnTo>
                  <a:lnTo>
                    <a:pt x="131" y="215"/>
                  </a:lnTo>
                  <a:lnTo>
                    <a:pt x="134" y="215"/>
                  </a:lnTo>
                  <a:lnTo>
                    <a:pt x="141" y="217"/>
                  </a:lnTo>
                  <a:lnTo>
                    <a:pt x="150" y="220"/>
                  </a:lnTo>
                  <a:lnTo>
                    <a:pt x="162" y="222"/>
                  </a:lnTo>
                  <a:lnTo>
                    <a:pt x="174" y="224"/>
                  </a:lnTo>
                  <a:lnTo>
                    <a:pt x="184" y="227"/>
                  </a:lnTo>
                  <a:lnTo>
                    <a:pt x="194" y="229"/>
                  </a:lnTo>
                  <a:lnTo>
                    <a:pt x="198" y="230"/>
                  </a:lnTo>
                  <a:lnTo>
                    <a:pt x="203" y="224"/>
                  </a:lnTo>
                  <a:lnTo>
                    <a:pt x="212" y="210"/>
                  </a:lnTo>
                  <a:lnTo>
                    <a:pt x="225" y="191"/>
                  </a:lnTo>
                  <a:lnTo>
                    <a:pt x="241" y="166"/>
                  </a:lnTo>
                  <a:lnTo>
                    <a:pt x="257" y="139"/>
                  </a:lnTo>
                  <a:lnTo>
                    <a:pt x="275" y="110"/>
                  </a:lnTo>
                  <a:lnTo>
                    <a:pt x="290" y="85"/>
                  </a:lnTo>
                  <a:lnTo>
                    <a:pt x="303" y="62"/>
                  </a:lnTo>
                  <a:lnTo>
                    <a:pt x="309" y="46"/>
                  </a:lnTo>
                  <a:lnTo>
                    <a:pt x="315" y="25"/>
                  </a:lnTo>
                  <a:lnTo>
                    <a:pt x="320" y="8"/>
                  </a:lnTo>
                  <a:lnTo>
                    <a:pt x="324" y="0"/>
                  </a:lnTo>
                  <a:lnTo>
                    <a:pt x="327" y="4"/>
                  </a:lnTo>
                  <a:lnTo>
                    <a:pt x="330" y="15"/>
                  </a:lnTo>
                  <a:lnTo>
                    <a:pt x="332" y="27"/>
                  </a:lnTo>
                  <a:lnTo>
                    <a:pt x="332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Freeform 45"/>
            <p:cNvSpPr>
              <a:spLocks/>
            </p:cNvSpPr>
            <p:nvPr/>
          </p:nvSpPr>
          <p:spPr bwMode="auto">
            <a:xfrm>
              <a:off x="2848" y="3277"/>
              <a:ext cx="31" cy="27"/>
            </a:xfrm>
            <a:custGeom>
              <a:avLst/>
              <a:gdLst>
                <a:gd name="T0" fmla="*/ 16 w 31"/>
                <a:gd name="T1" fmla="*/ 3 h 53"/>
                <a:gd name="T2" fmla="*/ 19 w 31"/>
                <a:gd name="T3" fmla="*/ 3 h 53"/>
                <a:gd name="T4" fmla="*/ 26 w 31"/>
                <a:gd name="T5" fmla="*/ 3 h 53"/>
                <a:gd name="T6" fmla="*/ 31 w 31"/>
                <a:gd name="T7" fmla="*/ 3 h 53"/>
                <a:gd name="T8" fmla="*/ 27 w 31"/>
                <a:gd name="T9" fmla="*/ 4 h 53"/>
                <a:gd name="T10" fmla="*/ 21 w 31"/>
                <a:gd name="T11" fmla="*/ 4 h 53"/>
                <a:gd name="T12" fmla="*/ 17 w 31"/>
                <a:gd name="T13" fmla="*/ 4 h 53"/>
                <a:gd name="T14" fmla="*/ 12 w 31"/>
                <a:gd name="T15" fmla="*/ 4 h 53"/>
                <a:gd name="T16" fmla="*/ 7 w 31"/>
                <a:gd name="T17" fmla="*/ 3 h 53"/>
                <a:gd name="T18" fmla="*/ 3 w 31"/>
                <a:gd name="T19" fmla="*/ 3 h 53"/>
                <a:gd name="T20" fmla="*/ 0 w 31"/>
                <a:gd name="T21" fmla="*/ 2 h 53"/>
                <a:gd name="T22" fmla="*/ 1 w 31"/>
                <a:gd name="T23" fmla="*/ 2 h 53"/>
                <a:gd name="T24" fmla="*/ 5 w 31"/>
                <a:gd name="T25" fmla="*/ 1 h 53"/>
                <a:gd name="T26" fmla="*/ 9 w 31"/>
                <a:gd name="T27" fmla="*/ 1 h 53"/>
                <a:gd name="T28" fmla="*/ 13 w 31"/>
                <a:gd name="T29" fmla="*/ 1 h 53"/>
                <a:gd name="T30" fmla="*/ 19 w 31"/>
                <a:gd name="T31" fmla="*/ 0 h 53"/>
                <a:gd name="T32" fmla="*/ 25 w 31"/>
                <a:gd name="T33" fmla="*/ 0 h 53"/>
                <a:gd name="T34" fmla="*/ 23 w 31"/>
                <a:gd name="T35" fmla="*/ 1 h 53"/>
                <a:gd name="T36" fmla="*/ 19 w 31"/>
                <a:gd name="T37" fmla="*/ 1 h 53"/>
                <a:gd name="T38" fmla="*/ 16 w 31"/>
                <a:gd name="T39" fmla="*/ 2 h 53"/>
                <a:gd name="T40" fmla="*/ 16 w 31"/>
                <a:gd name="T41" fmla="*/ 3 h 5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1"/>
                <a:gd name="T64" fmla="*/ 0 h 53"/>
                <a:gd name="T65" fmla="*/ 31 w 31"/>
                <a:gd name="T66" fmla="*/ 53 h 5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1" h="53">
                  <a:moveTo>
                    <a:pt x="16" y="36"/>
                  </a:moveTo>
                  <a:lnTo>
                    <a:pt x="19" y="41"/>
                  </a:lnTo>
                  <a:lnTo>
                    <a:pt x="26" y="44"/>
                  </a:lnTo>
                  <a:lnTo>
                    <a:pt x="31" y="46"/>
                  </a:lnTo>
                  <a:lnTo>
                    <a:pt x="27" y="52"/>
                  </a:lnTo>
                  <a:lnTo>
                    <a:pt x="21" y="53"/>
                  </a:lnTo>
                  <a:lnTo>
                    <a:pt x="17" y="53"/>
                  </a:lnTo>
                  <a:lnTo>
                    <a:pt x="12" y="51"/>
                  </a:lnTo>
                  <a:lnTo>
                    <a:pt x="7" y="47"/>
                  </a:lnTo>
                  <a:lnTo>
                    <a:pt x="3" y="38"/>
                  </a:lnTo>
                  <a:lnTo>
                    <a:pt x="0" y="29"/>
                  </a:lnTo>
                  <a:lnTo>
                    <a:pt x="1" y="18"/>
                  </a:lnTo>
                  <a:lnTo>
                    <a:pt x="5" y="9"/>
                  </a:lnTo>
                  <a:lnTo>
                    <a:pt x="9" y="4"/>
                  </a:lnTo>
                  <a:lnTo>
                    <a:pt x="13" y="1"/>
                  </a:lnTo>
                  <a:lnTo>
                    <a:pt x="19" y="0"/>
                  </a:lnTo>
                  <a:lnTo>
                    <a:pt x="25" y="0"/>
                  </a:lnTo>
                  <a:lnTo>
                    <a:pt x="23" y="3"/>
                  </a:lnTo>
                  <a:lnTo>
                    <a:pt x="19" y="13"/>
                  </a:lnTo>
                  <a:lnTo>
                    <a:pt x="16" y="25"/>
                  </a:lnTo>
                  <a:lnTo>
                    <a:pt x="16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3" name="Freeform 46"/>
            <p:cNvSpPr>
              <a:spLocks/>
            </p:cNvSpPr>
            <p:nvPr/>
          </p:nvSpPr>
          <p:spPr bwMode="auto">
            <a:xfrm>
              <a:off x="3140" y="3337"/>
              <a:ext cx="371" cy="84"/>
            </a:xfrm>
            <a:custGeom>
              <a:avLst/>
              <a:gdLst>
                <a:gd name="T0" fmla="*/ 195 w 371"/>
                <a:gd name="T1" fmla="*/ 9 h 169"/>
                <a:gd name="T2" fmla="*/ 220 w 371"/>
                <a:gd name="T3" fmla="*/ 9 h 169"/>
                <a:gd name="T4" fmla="*/ 243 w 371"/>
                <a:gd name="T5" fmla="*/ 8 h 169"/>
                <a:gd name="T6" fmla="*/ 265 w 371"/>
                <a:gd name="T7" fmla="*/ 7 h 169"/>
                <a:gd name="T8" fmla="*/ 287 w 371"/>
                <a:gd name="T9" fmla="*/ 6 h 169"/>
                <a:gd name="T10" fmla="*/ 306 w 371"/>
                <a:gd name="T11" fmla="*/ 5 h 169"/>
                <a:gd name="T12" fmla="*/ 324 w 371"/>
                <a:gd name="T13" fmla="*/ 4 h 169"/>
                <a:gd name="T14" fmla="*/ 339 w 371"/>
                <a:gd name="T15" fmla="*/ 3 h 169"/>
                <a:gd name="T16" fmla="*/ 353 w 371"/>
                <a:gd name="T17" fmla="*/ 2 h 169"/>
                <a:gd name="T18" fmla="*/ 355 w 371"/>
                <a:gd name="T19" fmla="*/ 2 h 169"/>
                <a:gd name="T20" fmla="*/ 352 w 371"/>
                <a:gd name="T21" fmla="*/ 1 h 169"/>
                <a:gd name="T22" fmla="*/ 349 w 371"/>
                <a:gd name="T23" fmla="*/ 1 h 169"/>
                <a:gd name="T24" fmla="*/ 349 w 371"/>
                <a:gd name="T25" fmla="*/ 1 h 169"/>
                <a:gd name="T26" fmla="*/ 355 w 371"/>
                <a:gd name="T27" fmla="*/ 1 h 169"/>
                <a:gd name="T28" fmla="*/ 361 w 371"/>
                <a:gd name="T29" fmla="*/ 1 h 169"/>
                <a:gd name="T30" fmla="*/ 365 w 371"/>
                <a:gd name="T31" fmla="*/ 1 h 169"/>
                <a:gd name="T32" fmla="*/ 370 w 371"/>
                <a:gd name="T33" fmla="*/ 1 h 169"/>
                <a:gd name="T34" fmla="*/ 371 w 371"/>
                <a:gd name="T35" fmla="*/ 2 h 169"/>
                <a:gd name="T36" fmla="*/ 370 w 371"/>
                <a:gd name="T37" fmla="*/ 3 h 169"/>
                <a:gd name="T38" fmla="*/ 366 w 371"/>
                <a:gd name="T39" fmla="*/ 3 h 169"/>
                <a:gd name="T40" fmla="*/ 362 w 371"/>
                <a:gd name="T41" fmla="*/ 4 h 169"/>
                <a:gd name="T42" fmla="*/ 355 w 371"/>
                <a:gd name="T43" fmla="*/ 4 h 169"/>
                <a:gd name="T44" fmla="*/ 346 w 371"/>
                <a:gd name="T45" fmla="*/ 5 h 169"/>
                <a:gd name="T46" fmla="*/ 337 w 371"/>
                <a:gd name="T47" fmla="*/ 6 h 169"/>
                <a:gd name="T48" fmla="*/ 325 w 371"/>
                <a:gd name="T49" fmla="*/ 7 h 169"/>
                <a:gd name="T50" fmla="*/ 312 w 371"/>
                <a:gd name="T51" fmla="*/ 7 h 169"/>
                <a:gd name="T52" fmla="*/ 298 w 371"/>
                <a:gd name="T53" fmla="*/ 8 h 169"/>
                <a:gd name="T54" fmla="*/ 282 w 371"/>
                <a:gd name="T55" fmla="*/ 9 h 169"/>
                <a:gd name="T56" fmla="*/ 265 w 371"/>
                <a:gd name="T57" fmla="*/ 9 h 169"/>
                <a:gd name="T58" fmla="*/ 247 w 371"/>
                <a:gd name="T59" fmla="*/ 10 h 169"/>
                <a:gd name="T60" fmla="*/ 228 w 371"/>
                <a:gd name="T61" fmla="*/ 10 h 169"/>
                <a:gd name="T62" fmla="*/ 207 w 371"/>
                <a:gd name="T63" fmla="*/ 10 h 169"/>
                <a:gd name="T64" fmla="*/ 185 w 371"/>
                <a:gd name="T65" fmla="*/ 10 h 169"/>
                <a:gd name="T66" fmla="*/ 153 w 371"/>
                <a:gd name="T67" fmla="*/ 10 h 169"/>
                <a:gd name="T68" fmla="*/ 122 w 371"/>
                <a:gd name="T69" fmla="*/ 9 h 169"/>
                <a:gd name="T70" fmla="*/ 93 w 371"/>
                <a:gd name="T71" fmla="*/ 8 h 169"/>
                <a:gd name="T72" fmla="*/ 66 w 371"/>
                <a:gd name="T73" fmla="*/ 7 h 169"/>
                <a:gd name="T74" fmla="*/ 42 w 371"/>
                <a:gd name="T75" fmla="*/ 6 h 169"/>
                <a:gd name="T76" fmla="*/ 23 w 371"/>
                <a:gd name="T77" fmla="*/ 5 h 169"/>
                <a:gd name="T78" fmla="*/ 9 w 371"/>
                <a:gd name="T79" fmla="*/ 4 h 169"/>
                <a:gd name="T80" fmla="*/ 1 w 371"/>
                <a:gd name="T81" fmla="*/ 4 h 169"/>
                <a:gd name="T82" fmla="*/ 0 w 371"/>
                <a:gd name="T83" fmla="*/ 0 h 169"/>
                <a:gd name="T84" fmla="*/ 4 w 371"/>
                <a:gd name="T85" fmla="*/ 0 h 169"/>
                <a:gd name="T86" fmla="*/ 12 w 371"/>
                <a:gd name="T87" fmla="*/ 1 h 169"/>
                <a:gd name="T88" fmla="*/ 20 w 371"/>
                <a:gd name="T89" fmla="*/ 2 h 169"/>
                <a:gd name="T90" fmla="*/ 29 w 371"/>
                <a:gd name="T91" fmla="*/ 3 h 169"/>
                <a:gd name="T92" fmla="*/ 41 w 371"/>
                <a:gd name="T93" fmla="*/ 4 h 169"/>
                <a:gd name="T94" fmla="*/ 53 w 371"/>
                <a:gd name="T95" fmla="*/ 4 h 169"/>
                <a:gd name="T96" fmla="*/ 66 w 371"/>
                <a:gd name="T97" fmla="*/ 5 h 169"/>
                <a:gd name="T98" fmla="*/ 80 w 371"/>
                <a:gd name="T99" fmla="*/ 6 h 169"/>
                <a:gd name="T100" fmla="*/ 95 w 371"/>
                <a:gd name="T101" fmla="*/ 7 h 169"/>
                <a:gd name="T102" fmla="*/ 109 w 371"/>
                <a:gd name="T103" fmla="*/ 7 h 169"/>
                <a:gd name="T104" fmla="*/ 124 w 371"/>
                <a:gd name="T105" fmla="*/ 8 h 169"/>
                <a:gd name="T106" fmla="*/ 140 w 371"/>
                <a:gd name="T107" fmla="*/ 8 h 169"/>
                <a:gd name="T108" fmla="*/ 154 w 371"/>
                <a:gd name="T109" fmla="*/ 9 h 169"/>
                <a:gd name="T110" fmla="*/ 168 w 371"/>
                <a:gd name="T111" fmla="*/ 9 h 169"/>
                <a:gd name="T112" fmla="*/ 182 w 371"/>
                <a:gd name="T113" fmla="*/ 9 h 169"/>
                <a:gd name="T114" fmla="*/ 195 w 371"/>
                <a:gd name="T115" fmla="*/ 9 h 16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71"/>
                <a:gd name="T175" fmla="*/ 0 h 169"/>
                <a:gd name="T176" fmla="*/ 371 w 371"/>
                <a:gd name="T177" fmla="*/ 169 h 16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71" h="169">
                  <a:moveTo>
                    <a:pt x="195" y="151"/>
                  </a:moveTo>
                  <a:lnTo>
                    <a:pt x="220" y="146"/>
                  </a:lnTo>
                  <a:lnTo>
                    <a:pt x="243" y="138"/>
                  </a:lnTo>
                  <a:lnTo>
                    <a:pt x="265" y="126"/>
                  </a:lnTo>
                  <a:lnTo>
                    <a:pt x="287" y="111"/>
                  </a:lnTo>
                  <a:lnTo>
                    <a:pt x="306" y="94"/>
                  </a:lnTo>
                  <a:lnTo>
                    <a:pt x="324" y="76"/>
                  </a:lnTo>
                  <a:lnTo>
                    <a:pt x="339" y="57"/>
                  </a:lnTo>
                  <a:lnTo>
                    <a:pt x="353" y="39"/>
                  </a:lnTo>
                  <a:lnTo>
                    <a:pt x="355" y="33"/>
                  </a:lnTo>
                  <a:lnTo>
                    <a:pt x="352" y="27"/>
                  </a:lnTo>
                  <a:lnTo>
                    <a:pt x="349" y="23"/>
                  </a:lnTo>
                  <a:lnTo>
                    <a:pt x="349" y="17"/>
                  </a:lnTo>
                  <a:lnTo>
                    <a:pt x="355" y="18"/>
                  </a:lnTo>
                  <a:lnTo>
                    <a:pt x="361" y="21"/>
                  </a:lnTo>
                  <a:lnTo>
                    <a:pt x="365" y="26"/>
                  </a:lnTo>
                  <a:lnTo>
                    <a:pt x="370" y="31"/>
                  </a:lnTo>
                  <a:lnTo>
                    <a:pt x="371" y="39"/>
                  </a:lnTo>
                  <a:lnTo>
                    <a:pt x="370" y="48"/>
                  </a:lnTo>
                  <a:lnTo>
                    <a:pt x="366" y="57"/>
                  </a:lnTo>
                  <a:lnTo>
                    <a:pt x="362" y="69"/>
                  </a:lnTo>
                  <a:lnTo>
                    <a:pt x="355" y="79"/>
                  </a:lnTo>
                  <a:lnTo>
                    <a:pt x="346" y="91"/>
                  </a:lnTo>
                  <a:lnTo>
                    <a:pt x="337" y="103"/>
                  </a:lnTo>
                  <a:lnTo>
                    <a:pt x="325" y="114"/>
                  </a:lnTo>
                  <a:lnTo>
                    <a:pt x="312" y="125"/>
                  </a:lnTo>
                  <a:lnTo>
                    <a:pt x="298" y="136"/>
                  </a:lnTo>
                  <a:lnTo>
                    <a:pt x="282" y="145"/>
                  </a:lnTo>
                  <a:lnTo>
                    <a:pt x="265" y="153"/>
                  </a:lnTo>
                  <a:lnTo>
                    <a:pt x="247" y="160"/>
                  </a:lnTo>
                  <a:lnTo>
                    <a:pt x="228" y="164"/>
                  </a:lnTo>
                  <a:lnTo>
                    <a:pt x="207" y="168"/>
                  </a:lnTo>
                  <a:lnTo>
                    <a:pt x="185" y="169"/>
                  </a:lnTo>
                  <a:lnTo>
                    <a:pt x="153" y="166"/>
                  </a:lnTo>
                  <a:lnTo>
                    <a:pt x="122" y="155"/>
                  </a:lnTo>
                  <a:lnTo>
                    <a:pt x="93" y="140"/>
                  </a:lnTo>
                  <a:lnTo>
                    <a:pt x="66" y="122"/>
                  </a:lnTo>
                  <a:lnTo>
                    <a:pt x="42" y="103"/>
                  </a:lnTo>
                  <a:lnTo>
                    <a:pt x="23" y="86"/>
                  </a:lnTo>
                  <a:lnTo>
                    <a:pt x="9" y="72"/>
                  </a:lnTo>
                  <a:lnTo>
                    <a:pt x="1" y="64"/>
                  </a:lnTo>
                  <a:lnTo>
                    <a:pt x="0" y="0"/>
                  </a:lnTo>
                  <a:lnTo>
                    <a:pt x="4" y="12"/>
                  </a:lnTo>
                  <a:lnTo>
                    <a:pt x="12" y="26"/>
                  </a:lnTo>
                  <a:lnTo>
                    <a:pt x="20" y="40"/>
                  </a:lnTo>
                  <a:lnTo>
                    <a:pt x="29" y="53"/>
                  </a:lnTo>
                  <a:lnTo>
                    <a:pt x="41" y="66"/>
                  </a:lnTo>
                  <a:lnTo>
                    <a:pt x="53" y="79"/>
                  </a:lnTo>
                  <a:lnTo>
                    <a:pt x="66" y="92"/>
                  </a:lnTo>
                  <a:lnTo>
                    <a:pt x="80" y="103"/>
                  </a:lnTo>
                  <a:lnTo>
                    <a:pt x="95" y="114"/>
                  </a:lnTo>
                  <a:lnTo>
                    <a:pt x="109" y="124"/>
                  </a:lnTo>
                  <a:lnTo>
                    <a:pt x="124" y="132"/>
                  </a:lnTo>
                  <a:lnTo>
                    <a:pt x="140" y="139"/>
                  </a:lnTo>
                  <a:lnTo>
                    <a:pt x="154" y="145"/>
                  </a:lnTo>
                  <a:lnTo>
                    <a:pt x="168" y="148"/>
                  </a:lnTo>
                  <a:lnTo>
                    <a:pt x="182" y="151"/>
                  </a:lnTo>
                  <a:lnTo>
                    <a:pt x="195" y="1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4" name="Freeform 47"/>
            <p:cNvSpPr>
              <a:spLocks/>
            </p:cNvSpPr>
            <p:nvPr/>
          </p:nvSpPr>
          <p:spPr bwMode="auto">
            <a:xfrm>
              <a:off x="2865" y="3348"/>
              <a:ext cx="29" cy="25"/>
            </a:xfrm>
            <a:custGeom>
              <a:avLst/>
              <a:gdLst>
                <a:gd name="T0" fmla="*/ 15 w 29"/>
                <a:gd name="T1" fmla="*/ 2 h 48"/>
                <a:gd name="T2" fmla="*/ 19 w 29"/>
                <a:gd name="T3" fmla="*/ 3 h 48"/>
                <a:gd name="T4" fmla="*/ 24 w 29"/>
                <a:gd name="T5" fmla="*/ 3 h 48"/>
                <a:gd name="T6" fmla="*/ 29 w 29"/>
                <a:gd name="T7" fmla="*/ 3 h 48"/>
                <a:gd name="T8" fmla="*/ 29 w 29"/>
                <a:gd name="T9" fmla="*/ 4 h 48"/>
                <a:gd name="T10" fmla="*/ 23 w 29"/>
                <a:gd name="T11" fmla="*/ 4 h 48"/>
                <a:gd name="T12" fmla="*/ 15 w 29"/>
                <a:gd name="T13" fmla="*/ 4 h 48"/>
                <a:gd name="T14" fmla="*/ 6 w 29"/>
                <a:gd name="T15" fmla="*/ 3 h 48"/>
                <a:gd name="T16" fmla="*/ 1 w 29"/>
                <a:gd name="T17" fmla="*/ 3 h 48"/>
                <a:gd name="T18" fmla="*/ 0 w 29"/>
                <a:gd name="T19" fmla="*/ 3 h 48"/>
                <a:gd name="T20" fmla="*/ 0 w 29"/>
                <a:gd name="T21" fmla="*/ 2 h 48"/>
                <a:gd name="T22" fmla="*/ 0 w 29"/>
                <a:gd name="T23" fmla="*/ 1 h 48"/>
                <a:gd name="T24" fmla="*/ 1 w 29"/>
                <a:gd name="T25" fmla="*/ 1 h 48"/>
                <a:gd name="T26" fmla="*/ 3 w 29"/>
                <a:gd name="T27" fmla="*/ 1 h 48"/>
                <a:gd name="T28" fmla="*/ 7 w 29"/>
                <a:gd name="T29" fmla="*/ 1 h 48"/>
                <a:gd name="T30" fmla="*/ 9 w 29"/>
                <a:gd name="T31" fmla="*/ 1 h 48"/>
                <a:gd name="T32" fmla="*/ 13 w 29"/>
                <a:gd name="T33" fmla="*/ 0 h 48"/>
                <a:gd name="T34" fmla="*/ 14 w 29"/>
                <a:gd name="T35" fmla="*/ 1 h 48"/>
                <a:gd name="T36" fmla="*/ 13 w 29"/>
                <a:gd name="T37" fmla="*/ 1 h 48"/>
                <a:gd name="T38" fmla="*/ 13 w 29"/>
                <a:gd name="T39" fmla="*/ 2 h 48"/>
                <a:gd name="T40" fmla="*/ 15 w 29"/>
                <a:gd name="T41" fmla="*/ 2 h 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9"/>
                <a:gd name="T64" fmla="*/ 0 h 48"/>
                <a:gd name="T65" fmla="*/ 29 w 29"/>
                <a:gd name="T66" fmla="*/ 48 h 4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9" h="48">
                  <a:moveTo>
                    <a:pt x="15" y="31"/>
                  </a:moveTo>
                  <a:lnTo>
                    <a:pt x="19" y="36"/>
                  </a:lnTo>
                  <a:lnTo>
                    <a:pt x="24" y="39"/>
                  </a:lnTo>
                  <a:lnTo>
                    <a:pt x="29" y="41"/>
                  </a:lnTo>
                  <a:lnTo>
                    <a:pt x="29" y="47"/>
                  </a:lnTo>
                  <a:lnTo>
                    <a:pt x="23" y="48"/>
                  </a:lnTo>
                  <a:lnTo>
                    <a:pt x="15" y="46"/>
                  </a:lnTo>
                  <a:lnTo>
                    <a:pt x="6" y="42"/>
                  </a:lnTo>
                  <a:lnTo>
                    <a:pt x="1" y="39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0" y="16"/>
                  </a:lnTo>
                  <a:lnTo>
                    <a:pt x="1" y="9"/>
                  </a:lnTo>
                  <a:lnTo>
                    <a:pt x="3" y="7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4" y="3"/>
                  </a:lnTo>
                  <a:lnTo>
                    <a:pt x="13" y="11"/>
                  </a:lnTo>
                  <a:lnTo>
                    <a:pt x="13" y="21"/>
                  </a:lnTo>
                  <a:lnTo>
                    <a:pt x="15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Freeform 48"/>
            <p:cNvSpPr>
              <a:spLocks/>
            </p:cNvSpPr>
            <p:nvPr/>
          </p:nvSpPr>
          <p:spPr bwMode="auto">
            <a:xfrm>
              <a:off x="2934" y="3401"/>
              <a:ext cx="265" cy="86"/>
            </a:xfrm>
            <a:custGeom>
              <a:avLst/>
              <a:gdLst>
                <a:gd name="T0" fmla="*/ 100 w 265"/>
                <a:gd name="T1" fmla="*/ 1 h 170"/>
                <a:gd name="T2" fmla="*/ 143 w 265"/>
                <a:gd name="T3" fmla="*/ 1 h 170"/>
                <a:gd name="T4" fmla="*/ 194 w 265"/>
                <a:gd name="T5" fmla="*/ 0 h 170"/>
                <a:gd name="T6" fmla="*/ 232 w 265"/>
                <a:gd name="T7" fmla="*/ 0 h 170"/>
                <a:gd name="T8" fmla="*/ 265 w 265"/>
                <a:gd name="T9" fmla="*/ 2 h 170"/>
                <a:gd name="T10" fmla="*/ 256 w 265"/>
                <a:gd name="T11" fmla="*/ 3 h 170"/>
                <a:gd name="T12" fmla="*/ 239 w 265"/>
                <a:gd name="T13" fmla="*/ 5 h 170"/>
                <a:gd name="T14" fmla="*/ 219 w 265"/>
                <a:gd name="T15" fmla="*/ 6 h 170"/>
                <a:gd name="T16" fmla="*/ 201 w 265"/>
                <a:gd name="T17" fmla="*/ 7 h 170"/>
                <a:gd name="T18" fmla="*/ 198 w 265"/>
                <a:gd name="T19" fmla="*/ 7 h 170"/>
                <a:gd name="T20" fmla="*/ 195 w 265"/>
                <a:gd name="T21" fmla="*/ 7 h 170"/>
                <a:gd name="T22" fmla="*/ 202 w 265"/>
                <a:gd name="T23" fmla="*/ 6 h 170"/>
                <a:gd name="T24" fmla="*/ 215 w 265"/>
                <a:gd name="T25" fmla="*/ 5 h 170"/>
                <a:gd name="T26" fmla="*/ 229 w 265"/>
                <a:gd name="T27" fmla="*/ 4 h 170"/>
                <a:gd name="T28" fmla="*/ 240 w 265"/>
                <a:gd name="T29" fmla="*/ 3 h 170"/>
                <a:gd name="T30" fmla="*/ 107 w 265"/>
                <a:gd name="T31" fmla="*/ 3 h 170"/>
                <a:gd name="T32" fmla="*/ 88 w 265"/>
                <a:gd name="T33" fmla="*/ 5 h 170"/>
                <a:gd name="T34" fmla="*/ 65 w 265"/>
                <a:gd name="T35" fmla="*/ 8 h 170"/>
                <a:gd name="T36" fmla="*/ 48 w 265"/>
                <a:gd name="T37" fmla="*/ 10 h 170"/>
                <a:gd name="T38" fmla="*/ 68 w 265"/>
                <a:gd name="T39" fmla="*/ 10 h 170"/>
                <a:gd name="T40" fmla="*/ 116 w 265"/>
                <a:gd name="T41" fmla="*/ 9 h 170"/>
                <a:gd name="T42" fmla="*/ 160 w 265"/>
                <a:gd name="T43" fmla="*/ 9 h 170"/>
                <a:gd name="T44" fmla="*/ 188 w 265"/>
                <a:gd name="T45" fmla="*/ 8 h 170"/>
                <a:gd name="T46" fmla="*/ 186 w 265"/>
                <a:gd name="T47" fmla="*/ 9 h 170"/>
                <a:gd name="T48" fmla="*/ 155 w 265"/>
                <a:gd name="T49" fmla="*/ 10 h 170"/>
                <a:gd name="T50" fmla="*/ 114 w 265"/>
                <a:gd name="T51" fmla="*/ 11 h 170"/>
                <a:gd name="T52" fmla="*/ 76 w 265"/>
                <a:gd name="T53" fmla="*/ 11 h 170"/>
                <a:gd name="T54" fmla="*/ 60 w 265"/>
                <a:gd name="T55" fmla="*/ 11 h 170"/>
                <a:gd name="T56" fmla="*/ 44 w 265"/>
                <a:gd name="T57" fmla="*/ 11 h 170"/>
                <a:gd name="T58" fmla="*/ 21 w 265"/>
                <a:gd name="T59" fmla="*/ 11 h 170"/>
                <a:gd name="T60" fmla="*/ 4 w 265"/>
                <a:gd name="T61" fmla="*/ 10 h 170"/>
                <a:gd name="T62" fmla="*/ 4 w 265"/>
                <a:gd name="T63" fmla="*/ 10 h 170"/>
                <a:gd name="T64" fmla="*/ 18 w 265"/>
                <a:gd name="T65" fmla="*/ 10 h 170"/>
                <a:gd name="T66" fmla="*/ 29 w 265"/>
                <a:gd name="T67" fmla="*/ 9 h 170"/>
                <a:gd name="T68" fmla="*/ 51 w 265"/>
                <a:gd name="T69" fmla="*/ 7 h 170"/>
                <a:gd name="T70" fmla="*/ 78 w 265"/>
                <a:gd name="T71" fmla="*/ 4 h 170"/>
                <a:gd name="T72" fmla="*/ 99 w 265"/>
                <a:gd name="T73" fmla="*/ 2 h 170"/>
                <a:gd name="T74" fmla="*/ 247 w 265"/>
                <a:gd name="T75" fmla="*/ 2 h 170"/>
                <a:gd name="T76" fmla="*/ 96 w 265"/>
                <a:gd name="T77" fmla="*/ 1 h 17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65"/>
                <a:gd name="T118" fmla="*/ 0 h 170"/>
                <a:gd name="T119" fmla="*/ 265 w 265"/>
                <a:gd name="T120" fmla="*/ 170 h 17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65" h="170">
                  <a:moveTo>
                    <a:pt x="88" y="2"/>
                  </a:moveTo>
                  <a:lnTo>
                    <a:pt x="100" y="2"/>
                  </a:lnTo>
                  <a:lnTo>
                    <a:pt x="120" y="2"/>
                  </a:lnTo>
                  <a:lnTo>
                    <a:pt x="143" y="1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15" y="0"/>
                  </a:lnTo>
                  <a:lnTo>
                    <a:pt x="232" y="0"/>
                  </a:lnTo>
                  <a:lnTo>
                    <a:pt x="240" y="0"/>
                  </a:lnTo>
                  <a:lnTo>
                    <a:pt x="265" y="25"/>
                  </a:lnTo>
                  <a:lnTo>
                    <a:pt x="262" y="32"/>
                  </a:lnTo>
                  <a:lnTo>
                    <a:pt x="256" y="41"/>
                  </a:lnTo>
                  <a:lnTo>
                    <a:pt x="248" y="54"/>
                  </a:lnTo>
                  <a:lnTo>
                    <a:pt x="239" y="66"/>
                  </a:lnTo>
                  <a:lnTo>
                    <a:pt x="229" y="80"/>
                  </a:lnTo>
                  <a:lnTo>
                    <a:pt x="219" y="92"/>
                  </a:lnTo>
                  <a:lnTo>
                    <a:pt x="209" y="102"/>
                  </a:lnTo>
                  <a:lnTo>
                    <a:pt x="201" y="109"/>
                  </a:lnTo>
                  <a:lnTo>
                    <a:pt x="199" y="110"/>
                  </a:lnTo>
                  <a:lnTo>
                    <a:pt x="198" y="109"/>
                  </a:lnTo>
                  <a:lnTo>
                    <a:pt x="196" y="108"/>
                  </a:lnTo>
                  <a:lnTo>
                    <a:pt x="195" y="107"/>
                  </a:lnTo>
                  <a:lnTo>
                    <a:pt x="198" y="100"/>
                  </a:lnTo>
                  <a:lnTo>
                    <a:pt x="202" y="92"/>
                  </a:lnTo>
                  <a:lnTo>
                    <a:pt x="208" y="81"/>
                  </a:lnTo>
                  <a:lnTo>
                    <a:pt x="215" y="71"/>
                  </a:lnTo>
                  <a:lnTo>
                    <a:pt x="222" y="61"/>
                  </a:lnTo>
                  <a:lnTo>
                    <a:pt x="229" y="51"/>
                  </a:lnTo>
                  <a:lnTo>
                    <a:pt x="235" y="45"/>
                  </a:lnTo>
                  <a:lnTo>
                    <a:pt x="240" y="39"/>
                  </a:lnTo>
                  <a:lnTo>
                    <a:pt x="111" y="39"/>
                  </a:lnTo>
                  <a:lnTo>
                    <a:pt x="107" y="45"/>
                  </a:lnTo>
                  <a:lnTo>
                    <a:pt x="99" y="56"/>
                  </a:lnTo>
                  <a:lnTo>
                    <a:pt x="88" y="73"/>
                  </a:lnTo>
                  <a:lnTo>
                    <a:pt x="76" y="93"/>
                  </a:lnTo>
                  <a:lnTo>
                    <a:pt x="65" y="114"/>
                  </a:lnTo>
                  <a:lnTo>
                    <a:pt x="54" y="131"/>
                  </a:lnTo>
                  <a:lnTo>
                    <a:pt x="48" y="144"/>
                  </a:lnTo>
                  <a:lnTo>
                    <a:pt x="46" y="151"/>
                  </a:lnTo>
                  <a:lnTo>
                    <a:pt x="68" y="151"/>
                  </a:lnTo>
                  <a:lnTo>
                    <a:pt x="92" y="148"/>
                  </a:lnTo>
                  <a:lnTo>
                    <a:pt x="116" y="143"/>
                  </a:lnTo>
                  <a:lnTo>
                    <a:pt x="140" y="136"/>
                  </a:lnTo>
                  <a:lnTo>
                    <a:pt x="160" y="130"/>
                  </a:lnTo>
                  <a:lnTo>
                    <a:pt x="178" y="124"/>
                  </a:lnTo>
                  <a:lnTo>
                    <a:pt x="188" y="122"/>
                  </a:lnTo>
                  <a:lnTo>
                    <a:pt x="193" y="123"/>
                  </a:lnTo>
                  <a:lnTo>
                    <a:pt x="186" y="130"/>
                  </a:lnTo>
                  <a:lnTo>
                    <a:pt x="173" y="138"/>
                  </a:lnTo>
                  <a:lnTo>
                    <a:pt x="155" y="146"/>
                  </a:lnTo>
                  <a:lnTo>
                    <a:pt x="135" y="153"/>
                  </a:lnTo>
                  <a:lnTo>
                    <a:pt x="114" y="160"/>
                  </a:lnTo>
                  <a:lnTo>
                    <a:pt x="94" y="166"/>
                  </a:lnTo>
                  <a:lnTo>
                    <a:pt x="76" y="169"/>
                  </a:lnTo>
                  <a:lnTo>
                    <a:pt x="62" y="170"/>
                  </a:lnTo>
                  <a:lnTo>
                    <a:pt x="60" y="170"/>
                  </a:lnTo>
                  <a:lnTo>
                    <a:pt x="53" y="168"/>
                  </a:lnTo>
                  <a:lnTo>
                    <a:pt x="44" y="166"/>
                  </a:lnTo>
                  <a:lnTo>
                    <a:pt x="32" y="163"/>
                  </a:lnTo>
                  <a:lnTo>
                    <a:pt x="21" y="160"/>
                  </a:lnTo>
                  <a:lnTo>
                    <a:pt x="11" y="158"/>
                  </a:lnTo>
                  <a:lnTo>
                    <a:pt x="4" y="154"/>
                  </a:lnTo>
                  <a:lnTo>
                    <a:pt x="0" y="151"/>
                  </a:lnTo>
                  <a:lnTo>
                    <a:pt x="4" y="149"/>
                  </a:lnTo>
                  <a:lnTo>
                    <a:pt x="11" y="149"/>
                  </a:lnTo>
                  <a:lnTo>
                    <a:pt x="18" y="149"/>
                  </a:lnTo>
                  <a:lnTo>
                    <a:pt x="25" y="149"/>
                  </a:lnTo>
                  <a:lnTo>
                    <a:pt x="29" y="141"/>
                  </a:lnTo>
                  <a:lnTo>
                    <a:pt x="38" y="125"/>
                  </a:lnTo>
                  <a:lnTo>
                    <a:pt x="51" y="106"/>
                  </a:lnTo>
                  <a:lnTo>
                    <a:pt x="64" y="84"/>
                  </a:lnTo>
                  <a:lnTo>
                    <a:pt x="78" y="62"/>
                  </a:lnTo>
                  <a:lnTo>
                    <a:pt x="89" y="43"/>
                  </a:lnTo>
                  <a:lnTo>
                    <a:pt x="99" y="31"/>
                  </a:lnTo>
                  <a:lnTo>
                    <a:pt x="102" y="25"/>
                  </a:lnTo>
                  <a:lnTo>
                    <a:pt x="247" y="25"/>
                  </a:lnTo>
                  <a:lnTo>
                    <a:pt x="230" y="10"/>
                  </a:lnTo>
                  <a:lnTo>
                    <a:pt x="96" y="11"/>
                  </a:lnTo>
                  <a:lnTo>
                    <a:pt x="88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6" name="Freeform 49"/>
            <p:cNvSpPr>
              <a:spLocks/>
            </p:cNvSpPr>
            <p:nvPr/>
          </p:nvSpPr>
          <p:spPr bwMode="auto">
            <a:xfrm>
              <a:off x="2871" y="3413"/>
              <a:ext cx="15" cy="24"/>
            </a:xfrm>
            <a:custGeom>
              <a:avLst/>
              <a:gdLst>
                <a:gd name="T0" fmla="*/ 14 w 15"/>
                <a:gd name="T1" fmla="*/ 3 h 48"/>
                <a:gd name="T2" fmla="*/ 8 w 15"/>
                <a:gd name="T3" fmla="*/ 3 h 48"/>
                <a:gd name="T4" fmla="*/ 3 w 15"/>
                <a:gd name="T5" fmla="*/ 3 h 48"/>
                <a:gd name="T6" fmla="*/ 0 w 15"/>
                <a:gd name="T7" fmla="*/ 2 h 48"/>
                <a:gd name="T8" fmla="*/ 0 w 15"/>
                <a:gd name="T9" fmla="*/ 2 h 48"/>
                <a:gd name="T10" fmla="*/ 1 w 15"/>
                <a:gd name="T11" fmla="*/ 2 h 48"/>
                <a:gd name="T12" fmla="*/ 4 w 15"/>
                <a:gd name="T13" fmla="*/ 1 h 48"/>
                <a:gd name="T14" fmla="*/ 8 w 15"/>
                <a:gd name="T15" fmla="*/ 1 h 48"/>
                <a:gd name="T16" fmla="*/ 13 w 15"/>
                <a:gd name="T17" fmla="*/ 0 h 48"/>
                <a:gd name="T18" fmla="*/ 13 w 15"/>
                <a:gd name="T19" fmla="*/ 2 h 48"/>
                <a:gd name="T20" fmla="*/ 14 w 15"/>
                <a:gd name="T21" fmla="*/ 2 h 48"/>
                <a:gd name="T22" fmla="*/ 15 w 15"/>
                <a:gd name="T23" fmla="*/ 3 h 48"/>
                <a:gd name="T24" fmla="*/ 14 w 15"/>
                <a:gd name="T25" fmla="*/ 3 h 4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"/>
                <a:gd name="T40" fmla="*/ 0 h 48"/>
                <a:gd name="T41" fmla="*/ 15 w 15"/>
                <a:gd name="T42" fmla="*/ 48 h 4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" h="48">
                  <a:moveTo>
                    <a:pt x="14" y="48"/>
                  </a:moveTo>
                  <a:lnTo>
                    <a:pt x="8" y="43"/>
                  </a:lnTo>
                  <a:lnTo>
                    <a:pt x="3" y="38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1" y="17"/>
                  </a:lnTo>
                  <a:lnTo>
                    <a:pt x="4" y="10"/>
                  </a:lnTo>
                  <a:lnTo>
                    <a:pt x="8" y="4"/>
                  </a:lnTo>
                  <a:lnTo>
                    <a:pt x="13" y="0"/>
                  </a:lnTo>
                  <a:lnTo>
                    <a:pt x="13" y="17"/>
                  </a:lnTo>
                  <a:lnTo>
                    <a:pt x="14" y="32"/>
                  </a:lnTo>
                  <a:lnTo>
                    <a:pt x="15" y="43"/>
                  </a:lnTo>
                  <a:lnTo>
                    <a:pt x="14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Freeform 50"/>
            <p:cNvSpPr>
              <a:spLocks/>
            </p:cNvSpPr>
            <p:nvPr/>
          </p:nvSpPr>
          <p:spPr bwMode="auto">
            <a:xfrm>
              <a:off x="3027" y="3426"/>
              <a:ext cx="100" cy="36"/>
            </a:xfrm>
            <a:custGeom>
              <a:avLst/>
              <a:gdLst>
                <a:gd name="T0" fmla="*/ 87 w 100"/>
                <a:gd name="T1" fmla="*/ 0 h 73"/>
                <a:gd name="T2" fmla="*/ 92 w 100"/>
                <a:gd name="T3" fmla="*/ 0 h 73"/>
                <a:gd name="T4" fmla="*/ 97 w 100"/>
                <a:gd name="T5" fmla="*/ 1 h 73"/>
                <a:gd name="T6" fmla="*/ 100 w 100"/>
                <a:gd name="T7" fmla="*/ 1 h 73"/>
                <a:gd name="T8" fmla="*/ 100 w 100"/>
                <a:gd name="T9" fmla="*/ 1 h 73"/>
                <a:gd name="T10" fmla="*/ 97 w 100"/>
                <a:gd name="T11" fmla="*/ 1 h 73"/>
                <a:gd name="T12" fmla="*/ 93 w 100"/>
                <a:gd name="T13" fmla="*/ 1 h 73"/>
                <a:gd name="T14" fmla="*/ 87 w 100"/>
                <a:gd name="T15" fmla="*/ 1 h 73"/>
                <a:gd name="T16" fmla="*/ 82 w 100"/>
                <a:gd name="T17" fmla="*/ 0 h 73"/>
                <a:gd name="T18" fmla="*/ 73 w 100"/>
                <a:gd name="T19" fmla="*/ 0 h 73"/>
                <a:gd name="T20" fmla="*/ 65 w 100"/>
                <a:gd name="T21" fmla="*/ 0 h 73"/>
                <a:gd name="T22" fmla="*/ 56 w 100"/>
                <a:gd name="T23" fmla="*/ 0 h 73"/>
                <a:gd name="T24" fmla="*/ 48 w 100"/>
                <a:gd name="T25" fmla="*/ 0 h 73"/>
                <a:gd name="T26" fmla="*/ 41 w 100"/>
                <a:gd name="T27" fmla="*/ 0 h 73"/>
                <a:gd name="T28" fmla="*/ 33 w 100"/>
                <a:gd name="T29" fmla="*/ 1 h 73"/>
                <a:gd name="T30" fmla="*/ 26 w 100"/>
                <a:gd name="T31" fmla="*/ 1 h 73"/>
                <a:gd name="T32" fmla="*/ 18 w 100"/>
                <a:gd name="T33" fmla="*/ 2 h 73"/>
                <a:gd name="T34" fmla="*/ 15 w 100"/>
                <a:gd name="T35" fmla="*/ 2 h 73"/>
                <a:gd name="T36" fmla="*/ 13 w 100"/>
                <a:gd name="T37" fmla="*/ 2 h 73"/>
                <a:gd name="T38" fmla="*/ 12 w 100"/>
                <a:gd name="T39" fmla="*/ 2 h 73"/>
                <a:gd name="T40" fmla="*/ 13 w 100"/>
                <a:gd name="T41" fmla="*/ 3 h 73"/>
                <a:gd name="T42" fmla="*/ 20 w 100"/>
                <a:gd name="T43" fmla="*/ 3 h 73"/>
                <a:gd name="T44" fmla="*/ 27 w 100"/>
                <a:gd name="T45" fmla="*/ 3 h 73"/>
                <a:gd name="T46" fmla="*/ 35 w 100"/>
                <a:gd name="T47" fmla="*/ 4 h 73"/>
                <a:gd name="T48" fmla="*/ 43 w 100"/>
                <a:gd name="T49" fmla="*/ 4 h 73"/>
                <a:gd name="T50" fmla="*/ 52 w 100"/>
                <a:gd name="T51" fmla="*/ 4 h 73"/>
                <a:gd name="T52" fmla="*/ 58 w 100"/>
                <a:gd name="T53" fmla="*/ 4 h 73"/>
                <a:gd name="T54" fmla="*/ 62 w 100"/>
                <a:gd name="T55" fmla="*/ 4 h 73"/>
                <a:gd name="T56" fmla="*/ 63 w 100"/>
                <a:gd name="T57" fmla="*/ 4 h 73"/>
                <a:gd name="T58" fmla="*/ 52 w 100"/>
                <a:gd name="T59" fmla="*/ 4 h 73"/>
                <a:gd name="T60" fmla="*/ 41 w 100"/>
                <a:gd name="T61" fmla="*/ 4 h 73"/>
                <a:gd name="T62" fmla="*/ 30 w 100"/>
                <a:gd name="T63" fmla="*/ 4 h 73"/>
                <a:gd name="T64" fmla="*/ 22 w 100"/>
                <a:gd name="T65" fmla="*/ 4 h 73"/>
                <a:gd name="T66" fmla="*/ 15 w 100"/>
                <a:gd name="T67" fmla="*/ 4 h 73"/>
                <a:gd name="T68" fmla="*/ 8 w 100"/>
                <a:gd name="T69" fmla="*/ 4 h 73"/>
                <a:gd name="T70" fmla="*/ 5 w 100"/>
                <a:gd name="T71" fmla="*/ 3 h 73"/>
                <a:gd name="T72" fmla="*/ 1 w 100"/>
                <a:gd name="T73" fmla="*/ 3 h 73"/>
                <a:gd name="T74" fmla="*/ 0 w 100"/>
                <a:gd name="T75" fmla="*/ 2 h 73"/>
                <a:gd name="T76" fmla="*/ 0 w 100"/>
                <a:gd name="T77" fmla="*/ 2 h 73"/>
                <a:gd name="T78" fmla="*/ 2 w 100"/>
                <a:gd name="T79" fmla="*/ 1 h 73"/>
                <a:gd name="T80" fmla="*/ 6 w 100"/>
                <a:gd name="T81" fmla="*/ 1 h 73"/>
                <a:gd name="T82" fmla="*/ 11 w 100"/>
                <a:gd name="T83" fmla="*/ 1 h 73"/>
                <a:gd name="T84" fmla="*/ 16 w 100"/>
                <a:gd name="T85" fmla="*/ 1 h 73"/>
                <a:gd name="T86" fmla="*/ 23 w 100"/>
                <a:gd name="T87" fmla="*/ 0 h 73"/>
                <a:gd name="T88" fmla="*/ 30 w 100"/>
                <a:gd name="T89" fmla="*/ 0 h 73"/>
                <a:gd name="T90" fmla="*/ 39 w 100"/>
                <a:gd name="T91" fmla="*/ 0 h 73"/>
                <a:gd name="T92" fmla="*/ 47 w 100"/>
                <a:gd name="T93" fmla="*/ 0 h 73"/>
                <a:gd name="T94" fmla="*/ 55 w 100"/>
                <a:gd name="T95" fmla="*/ 0 h 73"/>
                <a:gd name="T96" fmla="*/ 63 w 100"/>
                <a:gd name="T97" fmla="*/ 0 h 73"/>
                <a:gd name="T98" fmla="*/ 70 w 100"/>
                <a:gd name="T99" fmla="*/ 0 h 73"/>
                <a:gd name="T100" fmla="*/ 78 w 100"/>
                <a:gd name="T101" fmla="*/ 0 h 73"/>
                <a:gd name="T102" fmla="*/ 82 w 100"/>
                <a:gd name="T103" fmla="*/ 0 h 73"/>
                <a:gd name="T104" fmla="*/ 87 w 100"/>
                <a:gd name="T105" fmla="*/ 0 h 7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0"/>
                <a:gd name="T160" fmla="*/ 0 h 73"/>
                <a:gd name="T161" fmla="*/ 100 w 100"/>
                <a:gd name="T162" fmla="*/ 73 h 7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0" h="73">
                  <a:moveTo>
                    <a:pt x="87" y="5"/>
                  </a:moveTo>
                  <a:lnTo>
                    <a:pt x="92" y="11"/>
                  </a:lnTo>
                  <a:lnTo>
                    <a:pt x="97" y="16"/>
                  </a:lnTo>
                  <a:lnTo>
                    <a:pt x="100" y="23"/>
                  </a:lnTo>
                  <a:lnTo>
                    <a:pt x="100" y="30"/>
                  </a:lnTo>
                  <a:lnTo>
                    <a:pt x="97" y="29"/>
                  </a:lnTo>
                  <a:lnTo>
                    <a:pt x="93" y="23"/>
                  </a:lnTo>
                  <a:lnTo>
                    <a:pt x="87" y="17"/>
                  </a:lnTo>
                  <a:lnTo>
                    <a:pt x="82" y="13"/>
                  </a:lnTo>
                  <a:lnTo>
                    <a:pt x="73" y="11"/>
                  </a:lnTo>
                  <a:lnTo>
                    <a:pt x="65" y="9"/>
                  </a:lnTo>
                  <a:lnTo>
                    <a:pt x="56" y="9"/>
                  </a:lnTo>
                  <a:lnTo>
                    <a:pt x="48" y="11"/>
                  </a:lnTo>
                  <a:lnTo>
                    <a:pt x="41" y="14"/>
                  </a:lnTo>
                  <a:lnTo>
                    <a:pt x="33" y="19"/>
                  </a:lnTo>
                  <a:lnTo>
                    <a:pt x="26" y="26"/>
                  </a:lnTo>
                  <a:lnTo>
                    <a:pt x="18" y="34"/>
                  </a:lnTo>
                  <a:lnTo>
                    <a:pt x="15" y="37"/>
                  </a:lnTo>
                  <a:lnTo>
                    <a:pt x="13" y="41"/>
                  </a:lnTo>
                  <a:lnTo>
                    <a:pt x="12" y="45"/>
                  </a:lnTo>
                  <a:lnTo>
                    <a:pt x="13" y="50"/>
                  </a:lnTo>
                  <a:lnTo>
                    <a:pt x="20" y="58"/>
                  </a:lnTo>
                  <a:lnTo>
                    <a:pt x="27" y="62"/>
                  </a:lnTo>
                  <a:lnTo>
                    <a:pt x="35" y="66"/>
                  </a:lnTo>
                  <a:lnTo>
                    <a:pt x="43" y="67"/>
                  </a:lnTo>
                  <a:lnTo>
                    <a:pt x="52" y="67"/>
                  </a:lnTo>
                  <a:lnTo>
                    <a:pt x="58" y="66"/>
                  </a:lnTo>
                  <a:lnTo>
                    <a:pt x="62" y="66"/>
                  </a:lnTo>
                  <a:lnTo>
                    <a:pt x="63" y="67"/>
                  </a:lnTo>
                  <a:lnTo>
                    <a:pt x="52" y="70"/>
                  </a:lnTo>
                  <a:lnTo>
                    <a:pt x="41" y="73"/>
                  </a:lnTo>
                  <a:lnTo>
                    <a:pt x="30" y="73"/>
                  </a:lnTo>
                  <a:lnTo>
                    <a:pt x="22" y="70"/>
                  </a:lnTo>
                  <a:lnTo>
                    <a:pt x="15" y="68"/>
                  </a:lnTo>
                  <a:lnTo>
                    <a:pt x="8" y="64"/>
                  </a:lnTo>
                  <a:lnTo>
                    <a:pt x="5" y="58"/>
                  </a:lnTo>
                  <a:lnTo>
                    <a:pt x="1" y="51"/>
                  </a:lnTo>
                  <a:lnTo>
                    <a:pt x="0" y="44"/>
                  </a:lnTo>
                  <a:lnTo>
                    <a:pt x="0" y="37"/>
                  </a:lnTo>
                  <a:lnTo>
                    <a:pt x="2" y="31"/>
                  </a:lnTo>
                  <a:lnTo>
                    <a:pt x="6" y="26"/>
                  </a:lnTo>
                  <a:lnTo>
                    <a:pt x="11" y="21"/>
                  </a:lnTo>
                  <a:lnTo>
                    <a:pt x="16" y="16"/>
                  </a:lnTo>
                  <a:lnTo>
                    <a:pt x="23" y="12"/>
                  </a:lnTo>
                  <a:lnTo>
                    <a:pt x="30" y="7"/>
                  </a:lnTo>
                  <a:lnTo>
                    <a:pt x="39" y="5"/>
                  </a:lnTo>
                  <a:lnTo>
                    <a:pt x="47" y="2"/>
                  </a:lnTo>
                  <a:lnTo>
                    <a:pt x="55" y="1"/>
                  </a:lnTo>
                  <a:lnTo>
                    <a:pt x="63" y="0"/>
                  </a:lnTo>
                  <a:lnTo>
                    <a:pt x="70" y="0"/>
                  </a:lnTo>
                  <a:lnTo>
                    <a:pt x="78" y="1"/>
                  </a:lnTo>
                  <a:lnTo>
                    <a:pt x="82" y="2"/>
                  </a:lnTo>
                  <a:lnTo>
                    <a:pt x="87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Freeform 51"/>
            <p:cNvSpPr>
              <a:spLocks/>
            </p:cNvSpPr>
            <p:nvPr/>
          </p:nvSpPr>
          <p:spPr bwMode="auto">
            <a:xfrm>
              <a:off x="3009" y="3470"/>
              <a:ext cx="121" cy="47"/>
            </a:xfrm>
            <a:custGeom>
              <a:avLst/>
              <a:gdLst>
                <a:gd name="T0" fmla="*/ 115 w 121"/>
                <a:gd name="T1" fmla="*/ 0 h 92"/>
                <a:gd name="T2" fmla="*/ 117 w 121"/>
                <a:gd name="T3" fmla="*/ 1 h 92"/>
                <a:gd name="T4" fmla="*/ 118 w 121"/>
                <a:gd name="T5" fmla="*/ 3 h 92"/>
                <a:gd name="T6" fmla="*/ 120 w 121"/>
                <a:gd name="T7" fmla="*/ 4 h 92"/>
                <a:gd name="T8" fmla="*/ 121 w 121"/>
                <a:gd name="T9" fmla="*/ 6 h 92"/>
                <a:gd name="T10" fmla="*/ 118 w 121"/>
                <a:gd name="T11" fmla="*/ 6 h 92"/>
                <a:gd name="T12" fmla="*/ 113 w 121"/>
                <a:gd name="T13" fmla="*/ 6 h 92"/>
                <a:gd name="T14" fmla="*/ 108 w 121"/>
                <a:gd name="T15" fmla="*/ 6 h 92"/>
                <a:gd name="T16" fmla="*/ 105 w 121"/>
                <a:gd name="T17" fmla="*/ 6 h 92"/>
                <a:gd name="T18" fmla="*/ 101 w 121"/>
                <a:gd name="T19" fmla="*/ 6 h 92"/>
                <a:gd name="T20" fmla="*/ 101 w 121"/>
                <a:gd name="T21" fmla="*/ 4 h 92"/>
                <a:gd name="T22" fmla="*/ 101 w 121"/>
                <a:gd name="T23" fmla="*/ 3 h 92"/>
                <a:gd name="T24" fmla="*/ 100 w 121"/>
                <a:gd name="T25" fmla="*/ 2 h 92"/>
                <a:gd name="T26" fmla="*/ 92 w 121"/>
                <a:gd name="T27" fmla="*/ 2 h 92"/>
                <a:gd name="T28" fmla="*/ 80 w 121"/>
                <a:gd name="T29" fmla="*/ 3 h 92"/>
                <a:gd name="T30" fmla="*/ 66 w 121"/>
                <a:gd name="T31" fmla="*/ 3 h 92"/>
                <a:gd name="T32" fmla="*/ 52 w 121"/>
                <a:gd name="T33" fmla="*/ 3 h 92"/>
                <a:gd name="T34" fmla="*/ 38 w 121"/>
                <a:gd name="T35" fmla="*/ 4 h 92"/>
                <a:gd name="T36" fmla="*/ 25 w 121"/>
                <a:gd name="T37" fmla="*/ 4 h 92"/>
                <a:gd name="T38" fmla="*/ 16 w 121"/>
                <a:gd name="T39" fmla="*/ 4 h 92"/>
                <a:gd name="T40" fmla="*/ 9 w 121"/>
                <a:gd name="T41" fmla="*/ 4 h 92"/>
                <a:gd name="T42" fmla="*/ 6 w 121"/>
                <a:gd name="T43" fmla="*/ 4 h 92"/>
                <a:gd name="T44" fmla="*/ 4 w 121"/>
                <a:gd name="T45" fmla="*/ 4 h 92"/>
                <a:gd name="T46" fmla="*/ 3 w 121"/>
                <a:gd name="T47" fmla="*/ 4 h 92"/>
                <a:gd name="T48" fmla="*/ 0 w 121"/>
                <a:gd name="T49" fmla="*/ 4 h 92"/>
                <a:gd name="T50" fmla="*/ 17 w 121"/>
                <a:gd name="T51" fmla="*/ 4 h 92"/>
                <a:gd name="T52" fmla="*/ 34 w 121"/>
                <a:gd name="T53" fmla="*/ 3 h 92"/>
                <a:gd name="T54" fmla="*/ 54 w 121"/>
                <a:gd name="T55" fmla="*/ 3 h 92"/>
                <a:gd name="T56" fmla="*/ 72 w 121"/>
                <a:gd name="T57" fmla="*/ 2 h 92"/>
                <a:gd name="T58" fmla="*/ 90 w 121"/>
                <a:gd name="T59" fmla="*/ 1 h 92"/>
                <a:gd name="T60" fmla="*/ 103 w 121"/>
                <a:gd name="T61" fmla="*/ 1 h 92"/>
                <a:gd name="T62" fmla="*/ 112 w 121"/>
                <a:gd name="T63" fmla="*/ 1 h 92"/>
                <a:gd name="T64" fmla="*/ 115 w 121"/>
                <a:gd name="T65" fmla="*/ 0 h 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1"/>
                <a:gd name="T100" fmla="*/ 0 h 92"/>
                <a:gd name="T101" fmla="*/ 121 w 121"/>
                <a:gd name="T102" fmla="*/ 92 h 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1" h="92">
                  <a:moveTo>
                    <a:pt x="115" y="0"/>
                  </a:moveTo>
                  <a:lnTo>
                    <a:pt x="117" y="13"/>
                  </a:lnTo>
                  <a:lnTo>
                    <a:pt x="118" y="34"/>
                  </a:lnTo>
                  <a:lnTo>
                    <a:pt x="120" y="60"/>
                  </a:lnTo>
                  <a:lnTo>
                    <a:pt x="121" y="81"/>
                  </a:lnTo>
                  <a:lnTo>
                    <a:pt x="118" y="84"/>
                  </a:lnTo>
                  <a:lnTo>
                    <a:pt x="113" y="86"/>
                  </a:lnTo>
                  <a:lnTo>
                    <a:pt x="108" y="89"/>
                  </a:lnTo>
                  <a:lnTo>
                    <a:pt x="105" y="92"/>
                  </a:lnTo>
                  <a:lnTo>
                    <a:pt x="101" y="82"/>
                  </a:lnTo>
                  <a:lnTo>
                    <a:pt x="101" y="61"/>
                  </a:lnTo>
                  <a:lnTo>
                    <a:pt x="101" y="39"/>
                  </a:lnTo>
                  <a:lnTo>
                    <a:pt x="100" y="22"/>
                  </a:lnTo>
                  <a:lnTo>
                    <a:pt x="92" y="26"/>
                  </a:lnTo>
                  <a:lnTo>
                    <a:pt x="80" y="33"/>
                  </a:lnTo>
                  <a:lnTo>
                    <a:pt x="66" y="40"/>
                  </a:lnTo>
                  <a:lnTo>
                    <a:pt x="52" y="47"/>
                  </a:lnTo>
                  <a:lnTo>
                    <a:pt x="38" y="54"/>
                  </a:lnTo>
                  <a:lnTo>
                    <a:pt x="25" y="59"/>
                  </a:lnTo>
                  <a:lnTo>
                    <a:pt x="16" y="61"/>
                  </a:lnTo>
                  <a:lnTo>
                    <a:pt x="9" y="61"/>
                  </a:lnTo>
                  <a:lnTo>
                    <a:pt x="6" y="62"/>
                  </a:lnTo>
                  <a:lnTo>
                    <a:pt x="4" y="61"/>
                  </a:lnTo>
                  <a:lnTo>
                    <a:pt x="3" y="60"/>
                  </a:lnTo>
                  <a:lnTo>
                    <a:pt x="0" y="58"/>
                  </a:lnTo>
                  <a:lnTo>
                    <a:pt x="17" y="51"/>
                  </a:lnTo>
                  <a:lnTo>
                    <a:pt x="34" y="43"/>
                  </a:lnTo>
                  <a:lnTo>
                    <a:pt x="54" y="33"/>
                  </a:lnTo>
                  <a:lnTo>
                    <a:pt x="72" y="23"/>
                  </a:lnTo>
                  <a:lnTo>
                    <a:pt x="90" y="15"/>
                  </a:lnTo>
                  <a:lnTo>
                    <a:pt x="103" y="7"/>
                  </a:lnTo>
                  <a:lnTo>
                    <a:pt x="112" y="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Freeform 52"/>
            <p:cNvSpPr>
              <a:spLocks/>
            </p:cNvSpPr>
            <p:nvPr/>
          </p:nvSpPr>
          <p:spPr bwMode="auto">
            <a:xfrm>
              <a:off x="2507" y="3473"/>
              <a:ext cx="213" cy="76"/>
            </a:xfrm>
            <a:custGeom>
              <a:avLst/>
              <a:gdLst>
                <a:gd name="T0" fmla="*/ 111 w 213"/>
                <a:gd name="T1" fmla="*/ 0 h 153"/>
                <a:gd name="T2" fmla="*/ 114 w 213"/>
                <a:gd name="T3" fmla="*/ 0 h 153"/>
                <a:gd name="T4" fmla="*/ 118 w 213"/>
                <a:gd name="T5" fmla="*/ 1 h 153"/>
                <a:gd name="T6" fmla="*/ 119 w 213"/>
                <a:gd name="T7" fmla="*/ 1 h 153"/>
                <a:gd name="T8" fmla="*/ 119 w 213"/>
                <a:gd name="T9" fmla="*/ 1 h 153"/>
                <a:gd name="T10" fmla="*/ 132 w 213"/>
                <a:gd name="T11" fmla="*/ 2 h 153"/>
                <a:gd name="T12" fmla="*/ 146 w 213"/>
                <a:gd name="T13" fmla="*/ 3 h 153"/>
                <a:gd name="T14" fmla="*/ 163 w 213"/>
                <a:gd name="T15" fmla="*/ 4 h 153"/>
                <a:gd name="T16" fmla="*/ 178 w 213"/>
                <a:gd name="T17" fmla="*/ 5 h 153"/>
                <a:gd name="T18" fmla="*/ 192 w 213"/>
                <a:gd name="T19" fmla="*/ 7 h 153"/>
                <a:gd name="T20" fmla="*/ 204 w 213"/>
                <a:gd name="T21" fmla="*/ 8 h 153"/>
                <a:gd name="T22" fmla="*/ 211 w 213"/>
                <a:gd name="T23" fmla="*/ 9 h 153"/>
                <a:gd name="T24" fmla="*/ 213 w 213"/>
                <a:gd name="T25" fmla="*/ 9 h 153"/>
                <a:gd name="T26" fmla="*/ 205 w 213"/>
                <a:gd name="T27" fmla="*/ 9 h 153"/>
                <a:gd name="T28" fmla="*/ 192 w 213"/>
                <a:gd name="T29" fmla="*/ 8 h 153"/>
                <a:gd name="T30" fmla="*/ 179 w 213"/>
                <a:gd name="T31" fmla="*/ 7 h 153"/>
                <a:gd name="T32" fmla="*/ 163 w 213"/>
                <a:gd name="T33" fmla="*/ 6 h 153"/>
                <a:gd name="T34" fmla="*/ 147 w 213"/>
                <a:gd name="T35" fmla="*/ 4 h 153"/>
                <a:gd name="T36" fmla="*/ 131 w 213"/>
                <a:gd name="T37" fmla="*/ 3 h 153"/>
                <a:gd name="T38" fmla="*/ 116 w 213"/>
                <a:gd name="T39" fmla="*/ 2 h 153"/>
                <a:gd name="T40" fmla="*/ 102 w 213"/>
                <a:gd name="T41" fmla="*/ 2 h 153"/>
                <a:gd name="T42" fmla="*/ 89 w 213"/>
                <a:gd name="T43" fmla="*/ 2 h 153"/>
                <a:gd name="T44" fmla="*/ 75 w 213"/>
                <a:gd name="T45" fmla="*/ 2 h 153"/>
                <a:gd name="T46" fmla="*/ 62 w 213"/>
                <a:gd name="T47" fmla="*/ 3 h 153"/>
                <a:gd name="T48" fmla="*/ 49 w 213"/>
                <a:gd name="T49" fmla="*/ 3 h 153"/>
                <a:gd name="T50" fmla="*/ 37 w 213"/>
                <a:gd name="T51" fmla="*/ 4 h 153"/>
                <a:gd name="T52" fmla="*/ 29 w 213"/>
                <a:gd name="T53" fmla="*/ 4 h 153"/>
                <a:gd name="T54" fmla="*/ 23 w 213"/>
                <a:gd name="T55" fmla="*/ 5 h 153"/>
                <a:gd name="T56" fmla="*/ 20 w 213"/>
                <a:gd name="T57" fmla="*/ 5 h 153"/>
                <a:gd name="T58" fmla="*/ 17 w 213"/>
                <a:gd name="T59" fmla="*/ 5 h 153"/>
                <a:gd name="T60" fmla="*/ 10 w 213"/>
                <a:gd name="T61" fmla="*/ 6 h 153"/>
                <a:gd name="T62" fmla="*/ 3 w 213"/>
                <a:gd name="T63" fmla="*/ 6 h 153"/>
                <a:gd name="T64" fmla="*/ 0 w 213"/>
                <a:gd name="T65" fmla="*/ 7 h 153"/>
                <a:gd name="T66" fmla="*/ 2 w 213"/>
                <a:gd name="T67" fmla="*/ 6 h 153"/>
                <a:gd name="T68" fmla="*/ 4 w 213"/>
                <a:gd name="T69" fmla="*/ 5 h 153"/>
                <a:gd name="T70" fmla="*/ 9 w 213"/>
                <a:gd name="T71" fmla="*/ 5 h 153"/>
                <a:gd name="T72" fmla="*/ 16 w 213"/>
                <a:gd name="T73" fmla="*/ 4 h 153"/>
                <a:gd name="T74" fmla="*/ 22 w 213"/>
                <a:gd name="T75" fmla="*/ 4 h 153"/>
                <a:gd name="T76" fmla="*/ 30 w 213"/>
                <a:gd name="T77" fmla="*/ 3 h 153"/>
                <a:gd name="T78" fmla="*/ 42 w 213"/>
                <a:gd name="T79" fmla="*/ 3 h 153"/>
                <a:gd name="T80" fmla="*/ 55 w 213"/>
                <a:gd name="T81" fmla="*/ 2 h 153"/>
                <a:gd name="T82" fmla="*/ 66 w 213"/>
                <a:gd name="T83" fmla="*/ 2 h 153"/>
                <a:gd name="T84" fmla="*/ 78 w 213"/>
                <a:gd name="T85" fmla="*/ 1 h 153"/>
                <a:gd name="T86" fmla="*/ 87 w 213"/>
                <a:gd name="T87" fmla="*/ 1 h 153"/>
                <a:gd name="T88" fmla="*/ 93 w 213"/>
                <a:gd name="T89" fmla="*/ 1 h 153"/>
                <a:gd name="T90" fmla="*/ 96 w 213"/>
                <a:gd name="T91" fmla="*/ 1 h 153"/>
                <a:gd name="T92" fmla="*/ 98 w 213"/>
                <a:gd name="T93" fmla="*/ 1 h 153"/>
                <a:gd name="T94" fmla="*/ 99 w 213"/>
                <a:gd name="T95" fmla="*/ 0 h 153"/>
                <a:gd name="T96" fmla="*/ 100 w 213"/>
                <a:gd name="T97" fmla="*/ 0 h 153"/>
                <a:gd name="T98" fmla="*/ 97 w 213"/>
                <a:gd name="T99" fmla="*/ 0 h 153"/>
                <a:gd name="T100" fmla="*/ 95 w 213"/>
                <a:gd name="T101" fmla="*/ 0 h 153"/>
                <a:gd name="T102" fmla="*/ 93 w 213"/>
                <a:gd name="T103" fmla="*/ 0 h 153"/>
                <a:gd name="T104" fmla="*/ 95 w 213"/>
                <a:gd name="T105" fmla="*/ 0 h 153"/>
                <a:gd name="T106" fmla="*/ 100 w 213"/>
                <a:gd name="T107" fmla="*/ 0 h 153"/>
                <a:gd name="T108" fmla="*/ 104 w 213"/>
                <a:gd name="T109" fmla="*/ 0 h 153"/>
                <a:gd name="T110" fmla="*/ 107 w 213"/>
                <a:gd name="T111" fmla="*/ 0 h 153"/>
                <a:gd name="T112" fmla="*/ 111 w 213"/>
                <a:gd name="T113" fmla="*/ 0 h 15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3"/>
                <a:gd name="T172" fmla="*/ 0 h 153"/>
                <a:gd name="T173" fmla="*/ 213 w 213"/>
                <a:gd name="T174" fmla="*/ 153 h 15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3" h="153">
                  <a:moveTo>
                    <a:pt x="111" y="9"/>
                  </a:moveTo>
                  <a:lnTo>
                    <a:pt x="114" y="12"/>
                  </a:lnTo>
                  <a:lnTo>
                    <a:pt x="118" y="17"/>
                  </a:lnTo>
                  <a:lnTo>
                    <a:pt x="119" y="21"/>
                  </a:lnTo>
                  <a:lnTo>
                    <a:pt x="119" y="27"/>
                  </a:lnTo>
                  <a:lnTo>
                    <a:pt x="132" y="38"/>
                  </a:lnTo>
                  <a:lnTo>
                    <a:pt x="146" y="54"/>
                  </a:lnTo>
                  <a:lnTo>
                    <a:pt x="163" y="73"/>
                  </a:lnTo>
                  <a:lnTo>
                    <a:pt x="178" y="95"/>
                  </a:lnTo>
                  <a:lnTo>
                    <a:pt x="192" y="116"/>
                  </a:lnTo>
                  <a:lnTo>
                    <a:pt x="204" y="134"/>
                  </a:lnTo>
                  <a:lnTo>
                    <a:pt x="211" y="147"/>
                  </a:lnTo>
                  <a:lnTo>
                    <a:pt x="213" y="153"/>
                  </a:lnTo>
                  <a:lnTo>
                    <a:pt x="205" y="145"/>
                  </a:lnTo>
                  <a:lnTo>
                    <a:pt x="192" y="131"/>
                  </a:lnTo>
                  <a:lnTo>
                    <a:pt x="179" y="115"/>
                  </a:lnTo>
                  <a:lnTo>
                    <a:pt x="163" y="97"/>
                  </a:lnTo>
                  <a:lnTo>
                    <a:pt x="147" y="79"/>
                  </a:lnTo>
                  <a:lnTo>
                    <a:pt x="131" y="61"/>
                  </a:lnTo>
                  <a:lnTo>
                    <a:pt x="116" y="46"/>
                  </a:lnTo>
                  <a:lnTo>
                    <a:pt x="102" y="33"/>
                  </a:lnTo>
                  <a:lnTo>
                    <a:pt x="89" y="38"/>
                  </a:lnTo>
                  <a:lnTo>
                    <a:pt x="75" y="44"/>
                  </a:lnTo>
                  <a:lnTo>
                    <a:pt x="62" y="53"/>
                  </a:lnTo>
                  <a:lnTo>
                    <a:pt x="49" y="61"/>
                  </a:lnTo>
                  <a:lnTo>
                    <a:pt x="37" y="70"/>
                  </a:lnTo>
                  <a:lnTo>
                    <a:pt x="29" y="77"/>
                  </a:lnTo>
                  <a:lnTo>
                    <a:pt x="23" y="83"/>
                  </a:lnTo>
                  <a:lnTo>
                    <a:pt x="20" y="85"/>
                  </a:lnTo>
                  <a:lnTo>
                    <a:pt x="17" y="91"/>
                  </a:lnTo>
                  <a:lnTo>
                    <a:pt x="10" y="102"/>
                  </a:lnTo>
                  <a:lnTo>
                    <a:pt x="3" y="111"/>
                  </a:lnTo>
                  <a:lnTo>
                    <a:pt x="0" y="116"/>
                  </a:lnTo>
                  <a:lnTo>
                    <a:pt x="2" y="104"/>
                  </a:lnTo>
                  <a:lnTo>
                    <a:pt x="4" y="93"/>
                  </a:lnTo>
                  <a:lnTo>
                    <a:pt x="9" y="81"/>
                  </a:lnTo>
                  <a:lnTo>
                    <a:pt x="16" y="72"/>
                  </a:lnTo>
                  <a:lnTo>
                    <a:pt x="22" y="68"/>
                  </a:lnTo>
                  <a:lnTo>
                    <a:pt x="30" y="61"/>
                  </a:lnTo>
                  <a:lnTo>
                    <a:pt x="42" y="53"/>
                  </a:lnTo>
                  <a:lnTo>
                    <a:pt x="55" y="43"/>
                  </a:lnTo>
                  <a:lnTo>
                    <a:pt x="66" y="35"/>
                  </a:lnTo>
                  <a:lnTo>
                    <a:pt x="78" y="28"/>
                  </a:lnTo>
                  <a:lnTo>
                    <a:pt x="87" y="24"/>
                  </a:lnTo>
                  <a:lnTo>
                    <a:pt x="93" y="21"/>
                  </a:lnTo>
                  <a:lnTo>
                    <a:pt x="96" y="19"/>
                  </a:lnTo>
                  <a:lnTo>
                    <a:pt x="98" y="17"/>
                  </a:lnTo>
                  <a:lnTo>
                    <a:pt x="99" y="15"/>
                  </a:lnTo>
                  <a:lnTo>
                    <a:pt x="100" y="13"/>
                  </a:lnTo>
                  <a:lnTo>
                    <a:pt x="97" y="11"/>
                  </a:lnTo>
                  <a:lnTo>
                    <a:pt x="95" y="6"/>
                  </a:lnTo>
                  <a:lnTo>
                    <a:pt x="93" y="3"/>
                  </a:lnTo>
                  <a:lnTo>
                    <a:pt x="95" y="0"/>
                  </a:lnTo>
                  <a:lnTo>
                    <a:pt x="100" y="1"/>
                  </a:lnTo>
                  <a:lnTo>
                    <a:pt x="104" y="3"/>
                  </a:lnTo>
                  <a:lnTo>
                    <a:pt x="107" y="6"/>
                  </a:lnTo>
                  <a:lnTo>
                    <a:pt x="111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Freeform 53"/>
            <p:cNvSpPr>
              <a:spLocks/>
            </p:cNvSpPr>
            <p:nvPr/>
          </p:nvSpPr>
          <p:spPr bwMode="auto">
            <a:xfrm>
              <a:off x="2995" y="3496"/>
              <a:ext cx="82" cy="24"/>
            </a:xfrm>
            <a:custGeom>
              <a:avLst/>
              <a:gdLst>
                <a:gd name="T0" fmla="*/ 82 w 82"/>
                <a:gd name="T1" fmla="*/ 1 h 47"/>
                <a:gd name="T2" fmla="*/ 80 w 82"/>
                <a:gd name="T3" fmla="*/ 1 h 47"/>
                <a:gd name="T4" fmla="*/ 74 w 82"/>
                <a:gd name="T5" fmla="*/ 1 h 47"/>
                <a:gd name="T6" fmla="*/ 65 w 82"/>
                <a:gd name="T7" fmla="*/ 1 h 47"/>
                <a:gd name="T8" fmla="*/ 54 w 82"/>
                <a:gd name="T9" fmla="*/ 2 h 47"/>
                <a:gd name="T10" fmla="*/ 41 w 82"/>
                <a:gd name="T11" fmla="*/ 2 h 47"/>
                <a:gd name="T12" fmla="*/ 30 w 82"/>
                <a:gd name="T13" fmla="*/ 3 h 47"/>
                <a:gd name="T14" fmla="*/ 18 w 82"/>
                <a:gd name="T15" fmla="*/ 3 h 47"/>
                <a:gd name="T16" fmla="*/ 7 w 82"/>
                <a:gd name="T17" fmla="*/ 3 h 47"/>
                <a:gd name="T18" fmla="*/ 5 w 82"/>
                <a:gd name="T19" fmla="*/ 3 h 47"/>
                <a:gd name="T20" fmla="*/ 3 w 82"/>
                <a:gd name="T21" fmla="*/ 3 h 47"/>
                <a:gd name="T22" fmla="*/ 0 w 82"/>
                <a:gd name="T23" fmla="*/ 3 h 47"/>
                <a:gd name="T24" fmla="*/ 0 w 82"/>
                <a:gd name="T25" fmla="*/ 3 h 47"/>
                <a:gd name="T26" fmla="*/ 10 w 82"/>
                <a:gd name="T27" fmla="*/ 2 h 47"/>
                <a:gd name="T28" fmla="*/ 20 w 82"/>
                <a:gd name="T29" fmla="*/ 2 h 47"/>
                <a:gd name="T30" fmla="*/ 31 w 82"/>
                <a:gd name="T31" fmla="*/ 2 h 47"/>
                <a:gd name="T32" fmla="*/ 41 w 82"/>
                <a:gd name="T33" fmla="*/ 2 h 47"/>
                <a:gd name="T34" fmla="*/ 52 w 82"/>
                <a:gd name="T35" fmla="*/ 1 h 47"/>
                <a:gd name="T36" fmla="*/ 61 w 82"/>
                <a:gd name="T37" fmla="*/ 1 h 47"/>
                <a:gd name="T38" fmla="*/ 71 w 82"/>
                <a:gd name="T39" fmla="*/ 1 h 47"/>
                <a:gd name="T40" fmla="*/ 78 w 82"/>
                <a:gd name="T41" fmla="*/ 0 h 47"/>
                <a:gd name="T42" fmla="*/ 82 w 82"/>
                <a:gd name="T43" fmla="*/ 1 h 4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2"/>
                <a:gd name="T67" fmla="*/ 0 h 47"/>
                <a:gd name="T68" fmla="*/ 82 w 82"/>
                <a:gd name="T69" fmla="*/ 47 h 4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2" h="47">
                  <a:moveTo>
                    <a:pt x="82" y="1"/>
                  </a:moveTo>
                  <a:lnTo>
                    <a:pt x="80" y="4"/>
                  </a:lnTo>
                  <a:lnTo>
                    <a:pt x="74" y="9"/>
                  </a:lnTo>
                  <a:lnTo>
                    <a:pt x="65" y="16"/>
                  </a:lnTo>
                  <a:lnTo>
                    <a:pt x="54" y="24"/>
                  </a:lnTo>
                  <a:lnTo>
                    <a:pt x="41" y="32"/>
                  </a:lnTo>
                  <a:lnTo>
                    <a:pt x="30" y="39"/>
                  </a:lnTo>
                  <a:lnTo>
                    <a:pt x="18" y="44"/>
                  </a:lnTo>
                  <a:lnTo>
                    <a:pt x="7" y="47"/>
                  </a:lnTo>
                  <a:lnTo>
                    <a:pt x="5" y="45"/>
                  </a:lnTo>
                  <a:lnTo>
                    <a:pt x="3" y="42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10" y="32"/>
                  </a:lnTo>
                  <a:lnTo>
                    <a:pt x="20" y="27"/>
                  </a:lnTo>
                  <a:lnTo>
                    <a:pt x="31" y="23"/>
                  </a:lnTo>
                  <a:lnTo>
                    <a:pt x="41" y="18"/>
                  </a:lnTo>
                  <a:lnTo>
                    <a:pt x="52" y="12"/>
                  </a:lnTo>
                  <a:lnTo>
                    <a:pt x="61" y="8"/>
                  </a:lnTo>
                  <a:lnTo>
                    <a:pt x="71" y="3"/>
                  </a:lnTo>
                  <a:lnTo>
                    <a:pt x="78" y="0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Freeform 54"/>
            <p:cNvSpPr>
              <a:spLocks/>
            </p:cNvSpPr>
            <p:nvPr/>
          </p:nvSpPr>
          <p:spPr bwMode="auto">
            <a:xfrm>
              <a:off x="3006" y="3500"/>
              <a:ext cx="80" cy="30"/>
            </a:xfrm>
            <a:custGeom>
              <a:avLst/>
              <a:gdLst>
                <a:gd name="T0" fmla="*/ 3 w 80"/>
                <a:gd name="T1" fmla="*/ 4 h 59"/>
                <a:gd name="T2" fmla="*/ 1 w 80"/>
                <a:gd name="T3" fmla="*/ 4 h 59"/>
                <a:gd name="T4" fmla="*/ 0 w 80"/>
                <a:gd name="T5" fmla="*/ 4 h 59"/>
                <a:gd name="T6" fmla="*/ 0 w 80"/>
                <a:gd name="T7" fmla="*/ 4 h 59"/>
                <a:gd name="T8" fmla="*/ 1 w 80"/>
                <a:gd name="T9" fmla="*/ 4 h 59"/>
                <a:gd name="T10" fmla="*/ 4 w 80"/>
                <a:gd name="T11" fmla="*/ 3 h 59"/>
                <a:gd name="T12" fmla="*/ 9 w 80"/>
                <a:gd name="T13" fmla="*/ 3 h 59"/>
                <a:gd name="T14" fmla="*/ 15 w 80"/>
                <a:gd name="T15" fmla="*/ 3 h 59"/>
                <a:gd name="T16" fmla="*/ 21 w 80"/>
                <a:gd name="T17" fmla="*/ 3 h 59"/>
                <a:gd name="T18" fmla="*/ 26 w 80"/>
                <a:gd name="T19" fmla="*/ 3 h 59"/>
                <a:gd name="T20" fmla="*/ 30 w 80"/>
                <a:gd name="T21" fmla="*/ 3 h 59"/>
                <a:gd name="T22" fmla="*/ 34 w 80"/>
                <a:gd name="T23" fmla="*/ 2 h 59"/>
                <a:gd name="T24" fmla="*/ 36 w 80"/>
                <a:gd name="T25" fmla="*/ 2 h 59"/>
                <a:gd name="T26" fmla="*/ 39 w 80"/>
                <a:gd name="T27" fmla="*/ 2 h 59"/>
                <a:gd name="T28" fmla="*/ 44 w 80"/>
                <a:gd name="T29" fmla="*/ 2 h 59"/>
                <a:gd name="T30" fmla="*/ 50 w 80"/>
                <a:gd name="T31" fmla="*/ 2 h 59"/>
                <a:gd name="T32" fmla="*/ 59 w 80"/>
                <a:gd name="T33" fmla="*/ 1 h 59"/>
                <a:gd name="T34" fmla="*/ 66 w 80"/>
                <a:gd name="T35" fmla="*/ 1 h 59"/>
                <a:gd name="T36" fmla="*/ 71 w 80"/>
                <a:gd name="T37" fmla="*/ 1 h 59"/>
                <a:gd name="T38" fmla="*/ 77 w 80"/>
                <a:gd name="T39" fmla="*/ 1 h 59"/>
                <a:gd name="T40" fmla="*/ 80 w 80"/>
                <a:gd name="T41" fmla="*/ 0 h 59"/>
                <a:gd name="T42" fmla="*/ 80 w 80"/>
                <a:gd name="T43" fmla="*/ 1 h 59"/>
                <a:gd name="T44" fmla="*/ 76 w 80"/>
                <a:gd name="T45" fmla="*/ 1 h 59"/>
                <a:gd name="T46" fmla="*/ 69 w 80"/>
                <a:gd name="T47" fmla="*/ 2 h 59"/>
                <a:gd name="T48" fmla="*/ 60 w 80"/>
                <a:gd name="T49" fmla="*/ 2 h 59"/>
                <a:gd name="T50" fmla="*/ 48 w 80"/>
                <a:gd name="T51" fmla="*/ 3 h 59"/>
                <a:gd name="T52" fmla="*/ 35 w 80"/>
                <a:gd name="T53" fmla="*/ 3 h 59"/>
                <a:gd name="T54" fmla="*/ 20 w 80"/>
                <a:gd name="T55" fmla="*/ 4 h 59"/>
                <a:gd name="T56" fmla="*/ 3 w 80"/>
                <a:gd name="T57" fmla="*/ 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80"/>
                <a:gd name="T88" fmla="*/ 0 h 59"/>
                <a:gd name="T89" fmla="*/ 80 w 8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80" h="59">
                  <a:moveTo>
                    <a:pt x="3" y="59"/>
                  </a:moveTo>
                  <a:lnTo>
                    <a:pt x="1" y="56"/>
                  </a:lnTo>
                  <a:lnTo>
                    <a:pt x="0" y="54"/>
                  </a:lnTo>
                  <a:lnTo>
                    <a:pt x="0" y="53"/>
                  </a:lnTo>
                  <a:lnTo>
                    <a:pt x="1" y="51"/>
                  </a:lnTo>
                  <a:lnTo>
                    <a:pt x="4" y="48"/>
                  </a:lnTo>
                  <a:lnTo>
                    <a:pt x="9" y="46"/>
                  </a:lnTo>
                  <a:lnTo>
                    <a:pt x="15" y="44"/>
                  </a:lnTo>
                  <a:lnTo>
                    <a:pt x="21" y="40"/>
                  </a:lnTo>
                  <a:lnTo>
                    <a:pt x="26" y="37"/>
                  </a:lnTo>
                  <a:lnTo>
                    <a:pt x="30" y="34"/>
                  </a:lnTo>
                  <a:lnTo>
                    <a:pt x="34" y="32"/>
                  </a:lnTo>
                  <a:lnTo>
                    <a:pt x="36" y="31"/>
                  </a:lnTo>
                  <a:lnTo>
                    <a:pt x="39" y="30"/>
                  </a:lnTo>
                  <a:lnTo>
                    <a:pt x="44" y="26"/>
                  </a:lnTo>
                  <a:lnTo>
                    <a:pt x="50" y="22"/>
                  </a:lnTo>
                  <a:lnTo>
                    <a:pt x="59" y="16"/>
                  </a:lnTo>
                  <a:lnTo>
                    <a:pt x="66" y="10"/>
                  </a:lnTo>
                  <a:lnTo>
                    <a:pt x="71" y="6"/>
                  </a:lnTo>
                  <a:lnTo>
                    <a:pt x="77" y="1"/>
                  </a:lnTo>
                  <a:lnTo>
                    <a:pt x="80" y="0"/>
                  </a:lnTo>
                  <a:lnTo>
                    <a:pt x="80" y="4"/>
                  </a:lnTo>
                  <a:lnTo>
                    <a:pt x="76" y="11"/>
                  </a:lnTo>
                  <a:lnTo>
                    <a:pt x="69" y="21"/>
                  </a:lnTo>
                  <a:lnTo>
                    <a:pt x="60" y="29"/>
                  </a:lnTo>
                  <a:lnTo>
                    <a:pt x="48" y="38"/>
                  </a:lnTo>
                  <a:lnTo>
                    <a:pt x="35" y="47"/>
                  </a:lnTo>
                  <a:lnTo>
                    <a:pt x="20" y="54"/>
                  </a:lnTo>
                  <a:lnTo>
                    <a:pt x="3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Freeform 55"/>
            <p:cNvSpPr>
              <a:spLocks/>
            </p:cNvSpPr>
            <p:nvPr/>
          </p:nvSpPr>
          <p:spPr bwMode="auto">
            <a:xfrm>
              <a:off x="2485" y="3521"/>
              <a:ext cx="320" cy="77"/>
            </a:xfrm>
            <a:custGeom>
              <a:avLst/>
              <a:gdLst>
                <a:gd name="T0" fmla="*/ 320 w 320"/>
                <a:gd name="T1" fmla="*/ 0 h 155"/>
                <a:gd name="T2" fmla="*/ 319 w 320"/>
                <a:gd name="T3" fmla="*/ 0 h 155"/>
                <a:gd name="T4" fmla="*/ 314 w 320"/>
                <a:gd name="T5" fmla="*/ 1 h 155"/>
                <a:gd name="T6" fmla="*/ 305 w 320"/>
                <a:gd name="T7" fmla="*/ 2 h 155"/>
                <a:gd name="T8" fmla="*/ 293 w 320"/>
                <a:gd name="T9" fmla="*/ 3 h 155"/>
                <a:gd name="T10" fmla="*/ 278 w 320"/>
                <a:gd name="T11" fmla="*/ 5 h 155"/>
                <a:gd name="T12" fmla="*/ 260 w 320"/>
                <a:gd name="T13" fmla="*/ 6 h 155"/>
                <a:gd name="T14" fmla="*/ 240 w 320"/>
                <a:gd name="T15" fmla="*/ 7 h 155"/>
                <a:gd name="T16" fmla="*/ 218 w 320"/>
                <a:gd name="T17" fmla="*/ 8 h 155"/>
                <a:gd name="T18" fmla="*/ 198 w 320"/>
                <a:gd name="T19" fmla="*/ 8 h 155"/>
                <a:gd name="T20" fmla="*/ 174 w 320"/>
                <a:gd name="T21" fmla="*/ 9 h 155"/>
                <a:gd name="T22" fmla="*/ 149 w 320"/>
                <a:gd name="T23" fmla="*/ 9 h 155"/>
                <a:gd name="T24" fmla="*/ 126 w 320"/>
                <a:gd name="T25" fmla="*/ 9 h 155"/>
                <a:gd name="T26" fmla="*/ 104 w 320"/>
                <a:gd name="T27" fmla="*/ 9 h 155"/>
                <a:gd name="T28" fmla="*/ 86 w 320"/>
                <a:gd name="T29" fmla="*/ 9 h 155"/>
                <a:gd name="T30" fmla="*/ 74 w 320"/>
                <a:gd name="T31" fmla="*/ 9 h 155"/>
                <a:gd name="T32" fmla="*/ 70 w 320"/>
                <a:gd name="T33" fmla="*/ 9 h 155"/>
                <a:gd name="T34" fmla="*/ 50 w 320"/>
                <a:gd name="T35" fmla="*/ 9 h 155"/>
                <a:gd name="T36" fmla="*/ 33 w 320"/>
                <a:gd name="T37" fmla="*/ 8 h 155"/>
                <a:gd name="T38" fmla="*/ 21 w 320"/>
                <a:gd name="T39" fmla="*/ 8 h 155"/>
                <a:gd name="T40" fmla="*/ 12 w 320"/>
                <a:gd name="T41" fmla="*/ 7 h 155"/>
                <a:gd name="T42" fmla="*/ 6 w 320"/>
                <a:gd name="T43" fmla="*/ 7 h 155"/>
                <a:gd name="T44" fmla="*/ 3 w 320"/>
                <a:gd name="T45" fmla="*/ 6 h 155"/>
                <a:gd name="T46" fmla="*/ 0 w 320"/>
                <a:gd name="T47" fmla="*/ 6 h 155"/>
                <a:gd name="T48" fmla="*/ 0 w 320"/>
                <a:gd name="T49" fmla="*/ 6 h 155"/>
                <a:gd name="T50" fmla="*/ 10 w 320"/>
                <a:gd name="T51" fmla="*/ 6 h 155"/>
                <a:gd name="T52" fmla="*/ 20 w 320"/>
                <a:gd name="T53" fmla="*/ 7 h 155"/>
                <a:gd name="T54" fmla="*/ 32 w 320"/>
                <a:gd name="T55" fmla="*/ 7 h 155"/>
                <a:gd name="T56" fmla="*/ 44 w 320"/>
                <a:gd name="T57" fmla="*/ 7 h 155"/>
                <a:gd name="T58" fmla="*/ 55 w 320"/>
                <a:gd name="T59" fmla="*/ 8 h 155"/>
                <a:gd name="T60" fmla="*/ 68 w 320"/>
                <a:gd name="T61" fmla="*/ 8 h 155"/>
                <a:gd name="T62" fmla="*/ 81 w 320"/>
                <a:gd name="T63" fmla="*/ 8 h 155"/>
                <a:gd name="T64" fmla="*/ 95 w 320"/>
                <a:gd name="T65" fmla="*/ 8 h 155"/>
                <a:gd name="T66" fmla="*/ 108 w 320"/>
                <a:gd name="T67" fmla="*/ 8 h 155"/>
                <a:gd name="T68" fmla="*/ 121 w 320"/>
                <a:gd name="T69" fmla="*/ 8 h 155"/>
                <a:gd name="T70" fmla="*/ 134 w 320"/>
                <a:gd name="T71" fmla="*/ 8 h 155"/>
                <a:gd name="T72" fmla="*/ 146 w 320"/>
                <a:gd name="T73" fmla="*/ 8 h 155"/>
                <a:gd name="T74" fmla="*/ 158 w 320"/>
                <a:gd name="T75" fmla="*/ 8 h 155"/>
                <a:gd name="T76" fmla="*/ 169 w 320"/>
                <a:gd name="T77" fmla="*/ 8 h 155"/>
                <a:gd name="T78" fmla="*/ 180 w 320"/>
                <a:gd name="T79" fmla="*/ 7 h 155"/>
                <a:gd name="T80" fmla="*/ 189 w 320"/>
                <a:gd name="T81" fmla="*/ 7 h 155"/>
                <a:gd name="T82" fmla="*/ 200 w 320"/>
                <a:gd name="T83" fmla="*/ 7 h 155"/>
                <a:gd name="T84" fmla="*/ 209 w 320"/>
                <a:gd name="T85" fmla="*/ 7 h 155"/>
                <a:gd name="T86" fmla="*/ 219 w 320"/>
                <a:gd name="T87" fmla="*/ 6 h 155"/>
                <a:gd name="T88" fmla="*/ 228 w 320"/>
                <a:gd name="T89" fmla="*/ 6 h 155"/>
                <a:gd name="T90" fmla="*/ 238 w 320"/>
                <a:gd name="T91" fmla="*/ 5 h 155"/>
                <a:gd name="T92" fmla="*/ 246 w 320"/>
                <a:gd name="T93" fmla="*/ 5 h 155"/>
                <a:gd name="T94" fmla="*/ 255 w 320"/>
                <a:gd name="T95" fmla="*/ 4 h 155"/>
                <a:gd name="T96" fmla="*/ 263 w 320"/>
                <a:gd name="T97" fmla="*/ 4 h 155"/>
                <a:gd name="T98" fmla="*/ 269 w 320"/>
                <a:gd name="T99" fmla="*/ 3 h 155"/>
                <a:gd name="T100" fmla="*/ 275 w 320"/>
                <a:gd name="T101" fmla="*/ 3 h 155"/>
                <a:gd name="T102" fmla="*/ 282 w 320"/>
                <a:gd name="T103" fmla="*/ 2 h 155"/>
                <a:gd name="T104" fmla="*/ 290 w 320"/>
                <a:gd name="T105" fmla="*/ 1 h 155"/>
                <a:gd name="T106" fmla="*/ 299 w 320"/>
                <a:gd name="T107" fmla="*/ 0 h 155"/>
                <a:gd name="T108" fmla="*/ 306 w 320"/>
                <a:gd name="T109" fmla="*/ 0 h 155"/>
                <a:gd name="T110" fmla="*/ 313 w 320"/>
                <a:gd name="T111" fmla="*/ 0 h 155"/>
                <a:gd name="T112" fmla="*/ 320 w 320"/>
                <a:gd name="T113" fmla="*/ 0 h 15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20"/>
                <a:gd name="T172" fmla="*/ 0 h 155"/>
                <a:gd name="T173" fmla="*/ 320 w 320"/>
                <a:gd name="T174" fmla="*/ 155 h 15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20" h="155">
                  <a:moveTo>
                    <a:pt x="320" y="4"/>
                  </a:moveTo>
                  <a:lnTo>
                    <a:pt x="319" y="14"/>
                  </a:lnTo>
                  <a:lnTo>
                    <a:pt x="314" y="28"/>
                  </a:lnTo>
                  <a:lnTo>
                    <a:pt x="305" y="44"/>
                  </a:lnTo>
                  <a:lnTo>
                    <a:pt x="293" y="63"/>
                  </a:lnTo>
                  <a:lnTo>
                    <a:pt x="278" y="81"/>
                  </a:lnTo>
                  <a:lnTo>
                    <a:pt x="260" y="98"/>
                  </a:lnTo>
                  <a:lnTo>
                    <a:pt x="240" y="114"/>
                  </a:lnTo>
                  <a:lnTo>
                    <a:pt x="218" y="128"/>
                  </a:lnTo>
                  <a:lnTo>
                    <a:pt x="198" y="139"/>
                  </a:lnTo>
                  <a:lnTo>
                    <a:pt x="174" y="147"/>
                  </a:lnTo>
                  <a:lnTo>
                    <a:pt x="149" y="151"/>
                  </a:lnTo>
                  <a:lnTo>
                    <a:pt x="126" y="154"/>
                  </a:lnTo>
                  <a:lnTo>
                    <a:pt x="104" y="155"/>
                  </a:lnTo>
                  <a:lnTo>
                    <a:pt x="86" y="155"/>
                  </a:lnTo>
                  <a:lnTo>
                    <a:pt x="74" y="154"/>
                  </a:lnTo>
                  <a:lnTo>
                    <a:pt x="70" y="154"/>
                  </a:lnTo>
                  <a:lnTo>
                    <a:pt x="50" y="147"/>
                  </a:lnTo>
                  <a:lnTo>
                    <a:pt x="33" y="140"/>
                  </a:lnTo>
                  <a:lnTo>
                    <a:pt x="21" y="131"/>
                  </a:lnTo>
                  <a:lnTo>
                    <a:pt x="12" y="122"/>
                  </a:lnTo>
                  <a:lnTo>
                    <a:pt x="6" y="114"/>
                  </a:lnTo>
                  <a:lnTo>
                    <a:pt x="3" y="109"/>
                  </a:lnTo>
                  <a:lnTo>
                    <a:pt x="0" y="104"/>
                  </a:lnTo>
                  <a:lnTo>
                    <a:pt x="0" y="103"/>
                  </a:lnTo>
                  <a:lnTo>
                    <a:pt x="10" y="110"/>
                  </a:lnTo>
                  <a:lnTo>
                    <a:pt x="20" y="117"/>
                  </a:lnTo>
                  <a:lnTo>
                    <a:pt x="32" y="122"/>
                  </a:lnTo>
                  <a:lnTo>
                    <a:pt x="44" y="127"/>
                  </a:lnTo>
                  <a:lnTo>
                    <a:pt x="55" y="131"/>
                  </a:lnTo>
                  <a:lnTo>
                    <a:pt x="68" y="133"/>
                  </a:lnTo>
                  <a:lnTo>
                    <a:pt x="81" y="135"/>
                  </a:lnTo>
                  <a:lnTo>
                    <a:pt x="95" y="135"/>
                  </a:lnTo>
                  <a:lnTo>
                    <a:pt x="108" y="136"/>
                  </a:lnTo>
                  <a:lnTo>
                    <a:pt x="121" y="136"/>
                  </a:lnTo>
                  <a:lnTo>
                    <a:pt x="134" y="135"/>
                  </a:lnTo>
                  <a:lnTo>
                    <a:pt x="146" y="134"/>
                  </a:lnTo>
                  <a:lnTo>
                    <a:pt x="158" y="132"/>
                  </a:lnTo>
                  <a:lnTo>
                    <a:pt x="169" y="129"/>
                  </a:lnTo>
                  <a:lnTo>
                    <a:pt x="180" y="127"/>
                  </a:lnTo>
                  <a:lnTo>
                    <a:pt x="189" y="124"/>
                  </a:lnTo>
                  <a:lnTo>
                    <a:pt x="200" y="118"/>
                  </a:lnTo>
                  <a:lnTo>
                    <a:pt x="209" y="112"/>
                  </a:lnTo>
                  <a:lnTo>
                    <a:pt x="219" y="105"/>
                  </a:lnTo>
                  <a:lnTo>
                    <a:pt x="228" y="99"/>
                  </a:lnTo>
                  <a:lnTo>
                    <a:pt x="238" y="93"/>
                  </a:lnTo>
                  <a:lnTo>
                    <a:pt x="246" y="86"/>
                  </a:lnTo>
                  <a:lnTo>
                    <a:pt x="255" y="78"/>
                  </a:lnTo>
                  <a:lnTo>
                    <a:pt x="263" y="69"/>
                  </a:lnTo>
                  <a:lnTo>
                    <a:pt x="269" y="61"/>
                  </a:lnTo>
                  <a:lnTo>
                    <a:pt x="275" y="50"/>
                  </a:lnTo>
                  <a:lnTo>
                    <a:pt x="282" y="37"/>
                  </a:lnTo>
                  <a:lnTo>
                    <a:pt x="290" y="25"/>
                  </a:lnTo>
                  <a:lnTo>
                    <a:pt x="299" y="13"/>
                  </a:lnTo>
                  <a:lnTo>
                    <a:pt x="306" y="4"/>
                  </a:lnTo>
                  <a:lnTo>
                    <a:pt x="313" y="0"/>
                  </a:lnTo>
                  <a:lnTo>
                    <a:pt x="32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Freeform 56"/>
            <p:cNvSpPr>
              <a:spLocks/>
            </p:cNvSpPr>
            <p:nvPr/>
          </p:nvSpPr>
          <p:spPr bwMode="auto">
            <a:xfrm>
              <a:off x="2737" y="3525"/>
              <a:ext cx="27" cy="16"/>
            </a:xfrm>
            <a:custGeom>
              <a:avLst/>
              <a:gdLst>
                <a:gd name="T0" fmla="*/ 24 w 27"/>
                <a:gd name="T1" fmla="*/ 0 h 34"/>
                <a:gd name="T2" fmla="*/ 26 w 27"/>
                <a:gd name="T3" fmla="*/ 0 h 34"/>
                <a:gd name="T4" fmla="*/ 26 w 27"/>
                <a:gd name="T5" fmla="*/ 0 h 34"/>
                <a:gd name="T6" fmla="*/ 27 w 27"/>
                <a:gd name="T7" fmla="*/ 0 h 34"/>
                <a:gd name="T8" fmla="*/ 27 w 27"/>
                <a:gd name="T9" fmla="*/ 0 h 34"/>
                <a:gd name="T10" fmla="*/ 21 w 27"/>
                <a:gd name="T11" fmla="*/ 0 h 34"/>
                <a:gd name="T12" fmla="*/ 16 w 27"/>
                <a:gd name="T13" fmla="*/ 0 h 34"/>
                <a:gd name="T14" fmla="*/ 11 w 27"/>
                <a:gd name="T15" fmla="*/ 0 h 34"/>
                <a:gd name="T16" fmla="*/ 13 w 27"/>
                <a:gd name="T17" fmla="*/ 1 h 34"/>
                <a:gd name="T18" fmla="*/ 15 w 27"/>
                <a:gd name="T19" fmla="*/ 1 h 34"/>
                <a:gd name="T20" fmla="*/ 20 w 27"/>
                <a:gd name="T21" fmla="*/ 1 h 34"/>
                <a:gd name="T22" fmla="*/ 24 w 27"/>
                <a:gd name="T23" fmla="*/ 1 h 34"/>
                <a:gd name="T24" fmla="*/ 24 w 27"/>
                <a:gd name="T25" fmla="*/ 1 h 34"/>
                <a:gd name="T26" fmla="*/ 21 w 27"/>
                <a:gd name="T27" fmla="*/ 2 h 34"/>
                <a:gd name="T28" fmla="*/ 17 w 27"/>
                <a:gd name="T29" fmla="*/ 2 h 34"/>
                <a:gd name="T30" fmla="*/ 14 w 27"/>
                <a:gd name="T31" fmla="*/ 2 h 34"/>
                <a:gd name="T32" fmla="*/ 10 w 27"/>
                <a:gd name="T33" fmla="*/ 2 h 34"/>
                <a:gd name="T34" fmla="*/ 6 w 27"/>
                <a:gd name="T35" fmla="*/ 1 h 34"/>
                <a:gd name="T36" fmla="*/ 3 w 27"/>
                <a:gd name="T37" fmla="*/ 1 h 34"/>
                <a:gd name="T38" fmla="*/ 2 w 27"/>
                <a:gd name="T39" fmla="*/ 1 h 34"/>
                <a:gd name="T40" fmla="*/ 0 w 27"/>
                <a:gd name="T41" fmla="*/ 1 h 34"/>
                <a:gd name="T42" fmla="*/ 0 w 27"/>
                <a:gd name="T43" fmla="*/ 1 h 34"/>
                <a:gd name="T44" fmla="*/ 1 w 27"/>
                <a:gd name="T45" fmla="*/ 0 h 34"/>
                <a:gd name="T46" fmla="*/ 3 w 27"/>
                <a:gd name="T47" fmla="*/ 0 h 34"/>
                <a:gd name="T48" fmla="*/ 6 w 27"/>
                <a:gd name="T49" fmla="*/ 0 h 34"/>
                <a:gd name="T50" fmla="*/ 10 w 27"/>
                <a:gd name="T51" fmla="*/ 0 h 34"/>
                <a:gd name="T52" fmla="*/ 15 w 27"/>
                <a:gd name="T53" fmla="*/ 0 h 34"/>
                <a:gd name="T54" fmla="*/ 21 w 27"/>
                <a:gd name="T55" fmla="*/ 0 h 34"/>
                <a:gd name="T56" fmla="*/ 24 w 27"/>
                <a:gd name="T57" fmla="*/ 0 h 3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"/>
                <a:gd name="T88" fmla="*/ 0 h 34"/>
                <a:gd name="T89" fmla="*/ 27 w 27"/>
                <a:gd name="T90" fmla="*/ 34 h 3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" h="34">
                  <a:moveTo>
                    <a:pt x="24" y="4"/>
                  </a:moveTo>
                  <a:lnTo>
                    <a:pt x="26" y="6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7" y="12"/>
                  </a:lnTo>
                  <a:lnTo>
                    <a:pt x="21" y="12"/>
                  </a:lnTo>
                  <a:lnTo>
                    <a:pt x="16" y="12"/>
                  </a:lnTo>
                  <a:lnTo>
                    <a:pt x="11" y="14"/>
                  </a:lnTo>
                  <a:lnTo>
                    <a:pt x="13" y="20"/>
                  </a:lnTo>
                  <a:lnTo>
                    <a:pt x="15" y="23"/>
                  </a:lnTo>
                  <a:lnTo>
                    <a:pt x="20" y="23"/>
                  </a:lnTo>
                  <a:lnTo>
                    <a:pt x="24" y="26"/>
                  </a:lnTo>
                  <a:lnTo>
                    <a:pt x="24" y="31"/>
                  </a:lnTo>
                  <a:lnTo>
                    <a:pt x="21" y="34"/>
                  </a:lnTo>
                  <a:lnTo>
                    <a:pt x="17" y="34"/>
                  </a:lnTo>
                  <a:lnTo>
                    <a:pt x="14" y="34"/>
                  </a:lnTo>
                  <a:lnTo>
                    <a:pt x="10" y="33"/>
                  </a:lnTo>
                  <a:lnTo>
                    <a:pt x="6" y="31"/>
                  </a:lnTo>
                  <a:lnTo>
                    <a:pt x="3" y="28"/>
                  </a:lnTo>
                  <a:lnTo>
                    <a:pt x="2" y="26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3" y="7"/>
                  </a:lnTo>
                  <a:lnTo>
                    <a:pt x="6" y="4"/>
                  </a:lnTo>
                  <a:lnTo>
                    <a:pt x="10" y="1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Freeform 57"/>
            <p:cNvSpPr>
              <a:spLocks/>
            </p:cNvSpPr>
            <p:nvPr/>
          </p:nvSpPr>
          <p:spPr bwMode="auto">
            <a:xfrm>
              <a:off x="2549" y="3643"/>
              <a:ext cx="27" cy="42"/>
            </a:xfrm>
            <a:custGeom>
              <a:avLst/>
              <a:gdLst>
                <a:gd name="T0" fmla="*/ 27 w 27"/>
                <a:gd name="T1" fmla="*/ 1 h 84"/>
                <a:gd name="T2" fmla="*/ 25 w 27"/>
                <a:gd name="T3" fmla="*/ 1 h 84"/>
                <a:gd name="T4" fmla="*/ 22 w 27"/>
                <a:gd name="T5" fmla="*/ 3 h 84"/>
                <a:gd name="T6" fmla="*/ 20 w 27"/>
                <a:gd name="T7" fmla="*/ 3 h 84"/>
                <a:gd name="T8" fmla="*/ 22 w 27"/>
                <a:gd name="T9" fmla="*/ 3 h 84"/>
                <a:gd name="T10" fmla="*/ 22 w 27"/>
                <a:gd name="T11" fmla="*/ 3 h 84"/>
                <a:gd name="T12" fmla="*/ 20 w 27"/>
                <a:gd name="T13" fmla="*/ 5 h 84"/>
                <a:gd name="T14" fmla="*/ 15 w 27"/>
                <a:gd name="T15" fmla="*/ 5 h 84"/>
                <a:gd name="T16" fmla="*/ 9 w 27"/>
                <a:gd name="T17" fmla="*/ 5 h 84"/>
                <a:gd name="T18" fmla="*/ 6 w 27"/>
                <a:gd name="T19" fmla="*/ 5 h 84"/>
                <a:gd name="T20" fmla="*/ 3 w 27"/>
                <a:gd name="T21" fmla="*/ 5 h 84"/>
                <a:gd name="T22" fmla="*/ 1 w 27"/>
                <a:gd name="T23" fmla="*/ 5 h 84"/>
                <a:gd name="T24" fmla="*/ 0 w 27"/>
                <a:gd name="T25" fmla="*/ 5 h 84"/>
                <a:gd name="T26" fmla="*/ 3 w 27"/>
                <a:gd name="T27" fmla="*/ 5 h 84"/>
                <a:gd name="T28" fmla="*/ 9 w 27"/>
                <a:gd name="T29" fmla="*/ 5 h 84"/>
                <a:gd name="T30" fmla="*/ 13 w 27"/>
                <a:gd name="T31" fmla="*/ 3 h 84"/>
                <a:gd name="T32" fmla="*/ 11 w 27"/>
                <a:gd name="T33" fmla="*/ 3 h 84"/>
                <a:gd name="T34" fmla="*/ 10 w 27"/>
                <a:gd name="T35" fmla="*/ 3 h 84"/>
                <a:gd name="T36" fmla="*/ 9 w 27"/>
                <a:gd name="T37" fmla="*/ 3 h 84"/>
                <a:gd name="T38" fmla="*/ 8 w 27"/>
                <a:gd name="T39" fmla="*/ 3 h 84"/>
                <a:gd name="T40" fmla="*/ 9 w 27"/>
                <a:gd name="T41" fmla="*/ 3 h 84"/>
                <a:gd name="T42" fmla="*/ 13 w 27"/>
                <a:gd name="T43" fmla="*/ 2 h 84"/>
                <a:gd name="T44" fmla="*/ 15 w 27"/>
                <a:gd name="T45" fmla="*/ 1 h 84"/>
                <a:gd name="T46" fmla="*/ 16 w 27"/>
                <a:gd name="T47" fmla="*/ 1 h 84"/>
                <a:gd name="T48" fmla="*/ 17 w 27"/>
                <a:gd name="T49" fmla="*/ 1 h 84"/>
                <a:gd name="T50" fmla="*/ 16 w 27"/>
                <a:gd name="T51" fmla="*/ 1 h 84"/>
                <a:gd name="T52" fmla="*/ 13 w 27"/>
                <a:gd name="T53" fmla="*/ 1 h 84"/>
                <a:gd name="T54" fmla="*/ 11 w 27"/>
                <a:gd name="T55" fmla="*/ 1 h 84"/>
                <a:gd name="T56" fmla="*/ 15 w 27"/>
                <a:gd name="T57" fmla="*/ 0 h 84"/>
                <a:gd name="T58" fmla="*/ 21 w 27"/>
                <a:gd name="T59" fmla="*/ 1 h 84"/>
                <a:gd name="T60" fmla="*/ 23 w 27"/>
                <a:gd name="T61" fmla="*/ 1 h 84"/>
                <a:gd name="T62" fmla="*/ 24 w 27"/>
                <a:gd name="T63" fmla="*/ 1 h 84"/>
                <a:gd name="T64" fmla="*/ 27 w 27"/>
                <a:gd name="T65" fmla="*/ 1 h 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"/>
                <a:gd name="T100" fmla="*/ 0 h 84"/>
                <a:gd name="T101" fmla="*/ 27 w 27"/>
                <a:gd name="T102" fmla="*/ 84 h 8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" h="84">
                  <a:moveTo>
                    <a:pt x="27" y="20"/>
                  </a:moveTo>
                  <a:lnTo>
                    <a:pt x="25" y="30"/>
                  </a:lnTo>
                  <a:lnTo>
                    <a:pt x="22" y="38"/>
                  </a:lnTo>
                  <a:lnTo>
                    <a:pt x="20" y="46"/>
                  </a:lnTo>
                  <a:lnTo>
                    <a:pt x="22" y="55"/>
                  </a:lnTo>
                  <a:lnTo>
                    <a:pt x="22" y="63"/>
                  </a:lnTo>
                  <a:lnTo>
                    <a:pt x="20" y="70"/>
                  </a:lnTo>
                  <a:lnTo>
                    <a:pt x="15" y="77"/>
                  </a:lnTo>
                  <a:lnTo>
                    <a:pt x="9" y="84"/>
                  </a:lnTo>
                  <a:lnTo>
                    <a:pt x="6" y="84"/>
                  </a:lnTo>
                  <a:lnTo>
                    <a:pt x="3" y="83"/>
                  </a:lnTo>
                  <a:lnTo>
                    <a:pt x="1" y="81"/>
                  </a:lnTo>
                  <a:lnTo>
                    <a:pt x="0" y="79"/>
                  </a:lnTo>
                  <a:lnTo>
                    <a:pt x="3" y="72"/>
                  </a:lnTo>
                  <a:lnTo>
                    <a:pt x="9" y="67"/>
                  </a:lnTo>
                  <a:lnTo>
                    <a:pt x="13" y="60"/>
                  </a:lnTo>
                  <a:lnTo>
                    <a:pt x="11" y="50"/>
                  </a:lnTo>
                  <a:lnTo>
                    <a:pt x="10" y="47"/>
                  </a:lnTo>
                  <a:lnTo>
                    <a:pt x="9" y="43"/>
                  </a:lnTo>
                  <a:lnTo>
                    <a:pt x="8" y="40"/>
                  </a:lnTo>
                  <a:lnTo>
                    <a:pt x="9" y="37"/>
                  </a:lnTo>
                  <a:lnTo>
                    <a:pt x="13" y="32"/>
                  </a:lnTo>
                  <a:lnTo>
                    <a:pt x="15" y="27"/>
                  </a:lnTo>
                  <a:lnTo>
                    <a:pt x="16" y="22"/>
                  </a:lnTo>
                  <a:lnTo>
                    <a:pt x="17" y="16"/>
                  </a:lnTo>
                  <a:lnTo>
                    <a:pt x="16" y="11"/>
                  </a:lnTo>
                  <a:lnTo>
                    <a:pt x="13" y="8"/>
                  </a:lnTo>
                  <a:lnTo>
                    <a:pt x="11" y="3"/>
                  </a:lnTo>
                  <a:lnTo>
                    <a:pt x="15" y="0"/>
                  </a:lnTo>
                  <a:lnTo>
                    <a:pt x="21" y="2"/>
                  </a:lnTo>
                  <a:lnTo>
                    <a:pt x="23" y="8"/>
                  </a:lnTo>
                  <a:lnTo>
                    <a:pt x="24" y="13"/>
                  </a:lnTo>
                  <a:lnTo>
                    <a:pt x="27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Freeform 58"/>
            <p:cNvSpPr>
              <a:spLocks/>
            </p:cNvSpPr>
            <p:nvPr/>
          </p:nvSpPr>
          <p:spPr bwMode="auto">
            <a:xfrm>
              <a:off x="2619" y="3088"/>
              <a:ext cx="386" cy="363"/>
            </a:xfrm>
            <a:custGeom>
              <a:avLst/>
              <a:gdLst>
                <a:gd name="T0" fmla="*/ 352 w 386"/>
                <a:gd name="T1" fmla="*/ 10 h 725"/>
                <a:gd name="T2" fmla="*/ 319 w 386"/>
                <a:gd name="T3" fmla="*/ 5 h 725"/>
                <a:gd name="T4" fmla="*/ 288 w 386"/>
                <a:gd name="T5" fmla="*/ 8 h 725"/>
                <a:gd name="T6" fmla="*/ 261 w 386"/>
                <a:gd name="T7" fmla="*/ 7 h 725"/>
                <a:gd name="T8" fmla="*/ 277 w 386"/>
                <a:gd name="T9" fmla="*/ 2 h 725"/>
                <a:gd name="T10" fmla="*/ 234 w 386"/>
                <a:gd name="T11" fmla="*/ 6 h 725"/>
                <a:gd name="T12" fmla="*/ 193 w 386"/>
                <a:gd name="T13" fmla="*/ 7 h 725"/>
                <a:gd name="T14" fmla="*/ 149 w 386"/>
                <a:gd name="T15" fmla="*/ 4 h 725"/>
                <a:gd name="T16" fmla="*/ 87 w 386"/>
                <a:gd name="T17" fmla="*/ 1 h 725"/>
                <a:gd name="T18" fmla="*/ 159 w 386"/>
                <a:gd name="T19" fmla="*/ 7 h 725"/>
                <a:gd name="T20" fmla="*/ 140 w 386"/>
                <a:gd name="T21" fmla="*/ 9 h 725"/>
                <a:gd name="T22" fmla="*/ 113 w 386"/>
                <a:gd name="T23" fmla="*/ 9 h 725"/>
                <a:gd name="T24" fmla="*/ 62 w 386"/>
                <a:gd name="T25" fmla="*/ 4 h 725"/>
                <a:gd name="T26" fmla="*/ 71 w 386"/>
                <a:gd name="T27" fmla="*/ 7 h 725"/>
                <a:gd name="T28" fmla="*/ 106 w 386"/>
                <a:gd name="T29" fmla="*/ 11 h 725"/>
                <a:gd name="T30" fmla="*/ 59 w 386"/>
                <a:gd name="T31" fmla="*/ 10 h 725"/>
                <a:gd name="T32" fmla="*/ 10 w 386"/>
                <a:gd name="T33" fmla="*/ 5 h 725"/>
                <a:gd name="T34" fmla="*/ 21 w 386"/>
                <a:gd name="T35" fmla="*/ 8 h 725"/>
                <a:gd name="T36" fmla="*/ 86 w 386"/>
                <a:gd name="T37" fmla="*/ 15 h 725"/>
                <a:gd name="T38" fmla="*/ 182 w 386"/>
                <a:gd name="T39" fmla="*/ 25 h 725"/>
                <a:gd name="T40" fmla="*/ 179 w 386"/>
                <a:gd name="T41" fmla="*/ 38 h 725"/>
                <a:gd name="T42" fmla="*/ 207 w 386"/>
                <a:gd name="T43" fmla="*/ 46 h 725"/>
                <a:gd name="T44" fmla="*/ 206 w 386"/>
                <a:gd name="T45" fmla="*/ 40 h 725"/>
                <a:gd name="T46" fmla="*/ 192 w 386"/>
                <a:gd name="T47" fmla="*/ 23 h 725"/>
                <a:gd name="T48" fmla="*/ 112 w 386"/>
                <a:gd name="T49" fmla="*/ 15 h 725"/>
                <a:gd name="T50" fmla="*/ 132 w 386"/>
                <a:gd name="T51" fmla="*/ 12 h 725"/>
                <a:gd name="T52" fmla="*/ 160 w 386"/>
                <a:gd name="T53" fmla="*/ 10 h 725"/>
                <a:gd name="T54" fmla="*/ 203 w 386"/>
                <a:gd name="T55" fmla="*/ 8 h 725"/>
                <a:gd name="T56" fmla="*/ 235 w 386"/>
                <a:gd name="T57" fmla="*/ 8 h 725"/>
                <a:gd name="T58" fmla="*/ 243 w 386"/>
                <a:gd name="T59" fmla="*/ 11 h 725"/>
                <a:gd name="T60" fmla="*/ 216 w 386"/>
                <a:gd name="T61" fmla="*/ 9 h 725"/>
                <a:gd name="T62" fmla="*/ 168 w 386"/>
                <a:gd name="T63" fmla="*/ 13 h 725"/>
                <a:gd name="T64" fmla="*/ 182 w 386"/>
                <a:gd name="T65" fmla="*/ 15 h 725"/>
                <a:gd name="T66" fmla="*/ 212 w 386"/>
                <a:gd name="T67" fmla="*/ 13 h 725"/>
                <a:gd name="T68" fmla="*/ 179 w 386"/>
                <a:gd name="T69" fmla="*/ 18 h 725"/>
                <a:gd name="T70" fmla="*/ 205 w 386"/>
                <a:gd name="T71" fmla="*/ 19 h 725"/>
                <a:gd name="T72" fmla="*/ 239 w 386"/>
                <a:gd name="T73" fmla="*/ 16 h 725"/>
                <a:gd name="T74" fmla="*/ 246 w 386"/>
                <a:gd name="T75" fmla="*/ 20 h 725"/>
                <a:gd name="T76" fmla="*/ 279 w 386"/>
                <a:gd name="T77" fmla="*/ 26 h 725"/>
                <a:gd name="T78" fmla="*/ 303 w 386"/>
                <a:gd name="T79" fmla="*/ 45 h 725"/>
                <a:gd name="T80" fmla="*/ 302 w 386"/>
                <a:gd name="T81" fmla="*/ 26 h 725"/>
                <a:gd name="T82" fmla="*/ 266 w 386"/>
                <a:gd name="T83" fmla="*/ 21 h 725"/>
                <a:gd name="T84" fmla="*/ 234 w 386"/>
                <a:gd name="T85" fmla="*/ 12 h 725"/>
                <a:gd name="T86" fmla="*/ 246 w 386"/>
                <a:gd name="T87" fmla="*/ 13 h 725"/>
                <a:gd name="T88" fmla="*/ 259 w 386"/>
                <a:gd name="T89" fmla="*/ 13 h 725"/>
                <a:gd name="T90" fmla="*/ 281 w 386"/>
                <a:gd name="T91" fmla="*/ 11 h 725"/>
                <a:gd name="T92" fmla="*/ 340 w 386"/>
                <a:gd name="T93" fmla="*/ 15 h 725"/>
                <a:gd name="T94" fmla="*/ 273 w 386"/>
                <a:gd name="T95" fmla="*/ 10 h 725"/>
                <a:gd name="T96" fmla="*/ 270 w 386"/>
                <a:gd name="T97" fmla="*/ 9 h 725"/>
                <a:gd name="T98" fmla="*/ 299 w 386"/>
                <a:gd name="T99" fmla="*/ 10 h 725"/>
                <a:gd name="T100" fmla="*/ 328 w 386"/>
                <a:gd name="T101" fmla="*/ 10 h 725"/>
                <a:gd name="T102" fmla="*/ 360 w 386"/>
                <a:gd name="T103" fmla="*/ 13 h 725"/>
                <a:gd name="T104" fmla="*/ 324 w 386"/>
                <a:gd name="T105" fmla="*/ 17 h 725"/>
                <a:gd name="T106" fmla="*/ 273 w 386"/>
                <a:gd name="T107" fmla="*/ 16 h 725"/>
                <a:gd name="T108" fmla="*/ 327 w 386"/>
                <a:gd name="T109" fmla="*/ 18 h 725"/>
                <a:gd name="T110" fmla="*/ 368 w 386"/>
                <a:gd name="T111" fmla="*/ 19 h 72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86"/>
                <a:gd name="T169" fmla="*/ 0 h 725"/>
                <a:gd name="T170" fmla="*/ 386 w 386"/>
                <a:gd name="T171" fmla="*/ 725 h 725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86" h="725">
                  <a:moveTo>
                    <a:pt x="386" y="214"/>
                  </a:moveTo>
                  <a:lnTo>
                    <a:pt x="381" y="200"/>
                  </a:lnTo>
                  <a:lnTo>
                    <a:pt x="375" y="187"/>
                  </a:lnTo>
                  <a:lnTo>
                    <a:pt x="369" y="174"/>
                  </a:lnTo>
                  <a:lnTo>
                    <a:pt x="361" y="161"/>
                  </a:lnTo>
                  <a:lnTo>
                    <a:pt x="352" y="150"/>
                  </a:lnTo>
                  <a:lnTo>
                    <a:pt x="340" y="140"/>
                  </a:lnTo>
                  <a:lnTo>
                    <a:pt x="327" y="132"/>
                  </a:lnTo>
                  <a:lnTo>
                    <a:pt x="313" y="128"/>
                  </a:lnTo>
                  <a:lnTo>
                    <a:pt x="314" y="114"/>
                  </a:lnTo>
                  <a:lnTo>
                    <a:pt x="316" y="91"/>
                  </a:lnTo>
                  <a:lnTo>
                    <a:pt x="319" y="69"/>
                  </a:lnTo>
                  <a:lnTo>
                    <a:pt x="320" y="60"/>
                  </a:lnTo>
                  <a:lnTo>
                    <a:pt x="315" y="67"/>
                  </a:lnTo>
                  <a:lnTo>
                    <a:pt x="306" y="89"/>
                  </a:lnTo>
                  <a:lnTo>
                    <a:pt x="296" y="112"/>
                  </a:lnTo>
                  <a:lnTo>
                    <a:pt x="292" y="123"/>
                  </a:lnTo>
                  <a:lnTo>
                    <a:pt x="288" y="119"/>
                  </a:lnTo>
                  <a:lnTo>
                    <a:pt x="285" y="115"/>
                  </a:lnTo>
                  <a:lnTo>
                    <a:pt x="280" y="112"/>
                  </a:lnTo>
                  <a:lnTo>
                    <a:pt x="276" y="108"/>
                  </a:lnTo>
                  <a:lnTo>
                    <a:pt x="270" y="106"/>
                  </a:lnTo>
                  <a:lnTo>
                    <a:pt x="266" y="102"/>
                  </a:lnTo>
                  <a:lnTo>
                    <a:pt x="261" y="100"/>
                  </a:lnTo>
                  <a:lnTo>
                    <a:pt x="256" y="98"/>
                  </a:lnTo>
                  <a:lnTo>
                    <a:pt x="260" y="89"/>
                  </a:lnTo>
                  <a:lnTo>
                    <a:pt x="269" y="69"/>
                  </a:lnTo>
                  <a:lnTo>
                    <a:pt x="277" y="46"/>
                  </a:lnTo>
                  <a:lnTo>
                    <a:pt x="280" y="30"/>
                  </a:lnTo>
                  <a:lnTo>
                    <a:pt x="277" y="32"/>
                  </a:lnTo>
                  <a:lnTo>
                    <a:pt x="273" y="37"/>
                  </a:lnTo>
                  <a:lnTo>
                    <a:pt x="267" y="46"/>
                  </a:lnTo>
                  <a:lnTo>
                    <a:pt x="259" y="56"/>
                  </a:lnTo>
                  <a:lnTo>
                    <a:pt x="250" y="67"/>
                  </a:lnTo>
                  <a:lnTo>
                    <a:pt x="242" y="78"/>
                  </a:lnTo>
                  <a:lnTo>
                    <a:pt x="234" y="87"/>
                  </a:lnTo>
                  <a:lnTo>
                    <a:pt x="227" y="94"/>
                  </a:lnTo>
                  <a:lnTo>
                    <a:pt x="220" y="95"/>
                  </a:lnTo>
                  <a:lnTo>
                    <a:pt x="213" y="98"/>
                  </a:lnTo>
                  <a:lnTo>
                    <a:pt x="206" y="99"/>
                  </a:lnTo>
                  <a:lnTo>
                    <a:pt x="200" y="101"/>
                  </a:lnTo>
                  <a:lnTo>
                    <a:pt x="193" y="99"/>
                  </a:lnTo>
                  <a:lnTo>
                    <a:pt x="187" y="95"/>
                  </a:lnTo>
                  <a:lnTo>
                    <a:pt x="181" y="91"/>
                  </a:lnTo>
                  <a:lnTo>
                    <a:pt x="175" y="87"/>
                  </a:lnTo>
                  <a:lnTo>
                    <a:pt x="172" y="83"/>
                  </a:lnTo>
                  <a:lnTo>
                    <a:pt x="162" y="72"/>
                  </a:lnTo>
                  <a:lnTo>
                    <a:pt x="149" y="56"/>
                  </a:lnTo>
                  <a:lnTo>
                    <a:pt x="134" y="39"/>
                  </a:lnTo>
                  <a:lnTo>
                    <a:pt x="119" y="23"/>
                  </a:lnTo>
                  <a:lnTo>
                    <a:pt x="104" y="9"/>
                  </a:lnTo>
                  <a:lnTo>
                    <a:pt x="92" y="0"/>
                  </a:lnTo>
                  <a:lnTo>
                    <a:pt x="84" y="0"/>
                  </a:lnTo>
                  <a:lnTo>
                    <a:pt x="87" y="6"/>
                  </a:lnTo>
                  <a:lnTo>
                    <a:pt x="95" y="17"/>
                  </a:lnTo>
                  <a:lnTo>
                    <a:pt x="106" y="33"/>
                  </a:lnTo>
                  <a:lnTo>
                    <a:pt x="120" y="51"/>
                  </a:lnTo>
                  <a:lnTo>
                    <a:pt x="134" y="68"/>
                  </a:lnTo>
                  <a:lnTo>
                    <a:pt x="147" y="84"/>
                  </a:lnTo>
                  <a:lnTo>
                    <a:pt x="159" y="98"/>
                  </a:lnTo>
                  <a:lnTo>
                    <a:pt x="168" y="106"/>
                  </a:lnTo>
                  <a:lnTo>
                    <a:pt x="165" y="109"/>
                  </a:lnTo>
                  <a:lnTo>
                    <a:pt x="159" y="115"/>
                  </a:lnTo>
                  <a:lnTo>
                    <a:pt x="153" y="124"/>
                  </a:lnTo>
                  <a:lnTo>
                    <a:pt x="146" y="132"/>
                  </a:lnTo>
                  <a:lnTo>
                    <a:pt x="140" y="142"/>
                  </a:lnTo>
                  <a:lnTo>
                    <a:pt x="135" y="151"/>
                  </a:lnTo>
                  <a:lnTo>
                    <a:pt x="132" y="157"/>
                  </a:lnTo>
                  <a:lnTo>
                    <a:pt x="131" y="160"/>
                  </a:lnTo>
                  <a:lnTo>
                    <a:pt x="128" y="157"/>
                  </a:lnTo>
                  <a:lnTo>
                    <a:pt x="121" y="149"/>
                  </a:lnTo>
                  <a:lnTo>
                    <a:pt x="113" y="136"/>
                  </a:lnTo>
                  <a:lnTo>
                    <a:pt x="104" y="120"/>
                  </a:lnTo>
                  <a:lnTo>
                    <a:pt x="93" y="102"/>
                  </a:lnTo>
                  <a:lnTo>
                    <a:pt x="82" y="85"/>
                  </a:lnTo>
                  <a:lnTo>
                    <a:pt x="73" y="68"/>
                  </a:lnTo>
                  <a:lnTo>
                    <a:pt x="66" y="53"/>
                  </a:lnTo>
                  <a:lnTo>
                    <a:pt x="62" y="52"/>
                  </a:lnTo>
                  <a:lnTo>
                    <a:pt x="58" y="54"/>
                  </a:lnTo>
                  <a:lnTo>
                    <a:pt x="54" y="57"/>
                  </a:lnTo>
                  <a:lnTo>
                    <a:pt x="53" y="60"/>
                  </a:lnTo>
                  <a:lnTo>
                    <a:pt x="58" y="74"/>
                  </a:lnTo>
                  <a:lnTo>
                    <a:pt x="64" y="86"/>
                  </a:lnTo>
                  <a:lnTo>
                    <a:pt x="71" y="100"/>
                  </a:lnTo>
                  <a:lnTo>
                    <a:pt x="78" y="113"/>
                  </a:lnTo>
                  <a:lnTo>
                    <a:pt x="85" y="125"/>
                  </a:lnTo>
                  <a:lnTo>
                    <a:pt x="92" y="138"/>
                  </a:lnTo>
                  <a:lnTo>
                    <a:pt x="100" y="150"/>
                  </a:lnTo>
                  <a:lnTo>
                    <a:pt x="108" y="161"/>
                  </a:lnTo>
                  <a:lnTo>
                    <a:pt x="106" y="170"/>
                  </a:lnTo>
                  <a:lnTo>
                    <a:pt x="101" y="184"/>
                  </a:lnTo>
                  <a:lnTo>
                    <a:pt x="95" y="197"/>
                  </a:lnTo>
                  <a:lnTo>
                    <a:pt x="89" y="204"/>
                  </a:lnTo>
                  <a:lnTo>
                    <a:pt x="81" y="192"/>
                  </a:lnTo>
                  <a:lnTo>
                    <a:pt x="71" y="175"/>
                  </a:lnTo>
                  <a:lnTo>
                    <a:pt x="59" y="154"/>
                  </a:lnTo>
                  <a:lnTo>
                    <a:pt x="47" y="132"/>
                  </a:lnTo>
                  <a:lnTo>
                    <a:pt x="34" y="110"/>
                  </a:lnTo>
                  <a:lnTo>
                    <a:pt x="24" y="92"/>
                  </a:lnTo>
                  <a:lnTo>
                    <a:pt x="17" y="78"/>
                  </a:lnTo>
                  <a:lnTo>
                    <a:pt x="12" y="71"/>
                  </a:lnTo>
                  <a:lnTo>
                    <a:pt x="10" y="70"/>
                  </a:lnTo>
                  <a:lnTo>
                    <a:pt x="6" y="70"/>
                  </a:lnTo>
                  <a:lnTo>
                    <a:pt x="2" y="70"/>
                  </a:lnTo>
                  <a:lnTo>
                    <a:pt x="0" y="71"/>
                  </a:lnTo>
                  <a:lnTo>
                    <a:pt x="2" y="84"/>
                  </a:lnTo>
                  <a:lnTo>
                    <a:pt x="11" y="101"/>
                  </a:lnTo>
                  <a:lnTo>
                    <a:pt x="21" y="122"/>
                  </a:lnTo>
                  <a:lnTo>
                    <a:pt x="34" y="144"/>
                  </a:lnTo>
                  <a:lnTo>
                    <a:pt x="48" y="167"/>
                  </a:lnTo>
                  <a:lnTo>
                    <a:pt x="61" y="188"/>
                  </a:lnTo>
                  <a:lnTo>
                    <a:pt x="72" y="205"/>
                  </a:lnTo>
                  <a:lnTo>
                    <a:pt x="80" y="219"/>
                  </a:lnTo>
                  <a:lnTo>
                    <a:pt x="86" y="228"/>
                  </a:lnTo>
                  <a:lnTo>
                    <a:pt x="99" y="245"/>
                  </a:lnTo>
                  <a:lnTo>
                    <a:pt x="116" y="268"/>
                  </a:lnTo>
                  <a:lnTo>
                    <a:pt x="135" y="295"/>
                  </a:lnTo>
                  <a:lnTo>
                    <a:pt x="154" y="325"/>
                  </a:lnTo>
                  <a:lnTo>
                    <a:pt x="171" y="355"/>
                  </a:lnTo>
                  <a:lnTo>
                    <a:pt x="182" y="385"/>
                  </a:lnTo>
                  <a:lnTo>
                    <a:pt x="187" y="411"/>
                  </a:lnTo>
                  <a:lnTo>
                    <a:pt x="186" y="453"/>
                  </a:lnTo>
                  <a:lnTo>
                    <a:pt x="182" y="508"/>
                  </a:lnTo>
                  <a:lnTo>
                    <a:pt x="179" y="558"/>
                  </a:lnTo>
                  <a:lnTo>
                    <a:pt x="178" y="578"/>
                  </a:lnTo>
                  <a:lnTo>
                    <a:pt x="179" y="599"/>
                  </a:lnTo>
                  <a:lnTo>
                    <a:pt x="181" y="646"/>
                  </a:lnTo>
                  <a:lnTo>
                    <a:pt x="186" y="695"/>
                  </a:lnTo>
                  <a:lnTo>
                    <a:pt x="191" y="719"/>
                  </a:lnTo>
                  <a:lnTo>
                    <a:pt x="196" y="721"/>
                  </a:lnTo>
                  <a:lnTo>
                    <a:pt x="201" y="724"/>
                  </a:lnTo>
                  <a:lnTo>
                    <a:pt x="207" y="725"/>
                  </a:lnTo>
                  <a:lnTo>
                    <a:pt x="212" y="722"/>
                  </a:lnTo>
                  <a:lnTo>
                    <a:pt x="214" y="713"/>
                  </a:lnTo>
                  <a:lnTo>
                    <a:pt x="213" y="692"/>
                  </a:lnTo>
                  <a:lnTo>
                    <a:pt x="211" y="671"/>
                  </a:lnTo>
                  <a:lnTo>
                    <a:pt x="211" y="653"/>
                  </a:lnTo>
                  <a:lnTo>
                    <a:pt x="206" y="635"/>
                  </a:lnTo>
                  <a:lnTo>
                    <a:pt x="203" y="616"/>
                  </a:lnTo>
                  <a:lnTo>
                    <a:pt x="202" y="598"/>
                  </a:lnTo>
                  <a:lnTo>
                    <a:pt x="202" y="578"/>
                  </a:lnTo>
                  <a:lnTo>
                    <a:pt x="208" y="408"/>
                  </a:lnTo>
                  <a:lnTo>
                    <a:pt x="202" y="386"/>
                  </a:lnTo>
                  <a:lnTo>
                    <a:pt x="192" y="361"/>
                  </a:lnTo>
                  <a:lnTo>
                    <a:pt x="178" y="333"/>
                  </a:lnTo>
                  <a:lnTo>
                    <a:pt x="161" y="305"/>
                  </a:lnTo>
                  <a:lnTo>
                    <a:pt x="145" y="279"/>
                  </a:lnTo>
                  <a:lnTo>
                    <a:pt x="131" y="256"/>
                  </a:lnTo>
                  <a:lnTo>
                    <a:pt x="119" y="238"/>
                  </a:lnTo>
                  <a:lnTo>
                    <a:pt x="112" y="229"/>
                  </a:lnTo>
                  <a:lnTo>
                    <a:pt x="112" y="218"/>
                  </a:lnTo>
                  <a:lnTo>
                    <a:pt x="115" y="206"/>
                  </a:lnTo>
                  <a:lnTo>
                    <a:pt x="119" y="196"/>
                  </a:lnTo>
                  <a:lnTo>
                    <a:pt x="122" y="184"/>
                  </a:lnTo>
                  <a:lnTo>
                    <a:pt x="127" y="187"/>
                  </a:lnTo>
                  <a:lnTo>
                    <a:pt x="132" y="190"/>
                  </a:lnTo>
                  <a:lnTo>
                    <a:pt x="138" y="192"/>
                  </a:lnTo>
                  <a:lnTo>
                    <a:pt x="141" y="192"/>
                  </a:lnTo>
                  <a:lnTo>
                    <a:pt x="144" y="182"/>
                  </a:lnTo>
                  <a:lnTo>
                    <a:pt x="148" y="172"/>
                  </a:lnTo>
                  <a:lnTo>
                    <a:pt x="154" y="162"/>
                  </a:lnTo>
                  <a:lnTo>
                    <a:pt x="160" y="152"/>
                  </a:lnTo>
                  <a:lnTo>
                    <a:pt x="167" y="143"/>
                  </a:lnTo>
                  <a:lnTo>
                    <a:pt x="175" y="135"/>
                  </a:lnTo>
                  <a:lnTo>
                    <a:pt x="183" y="128"/>
                  </a:lnTo>
                  <a:lnTo>
                    <a:pt x="193" y="121"/>
                  </a:lnTo>
                  <a:lnTo>
                    <a:pt x="198" y="119"/>
                  </a:lnTo>
                  <a:lnTo>
                    <a:pt x="203" y="117"/>
                  </a:lnTo>
                  <a:lnTo>
                    <a:pt x="208" y="115"/>
                  </a:lnTo>
                  <a:lnTo>
                    <a:pt x="214" y="114"/>
                  </a:lnTo>
                  <a:lnTo>
                    <a:pt x="220" y="113"/>
                  </a:lnTo>
                  <a:lnTo>
                    <a:pt x="225" y="113"/>
                  </a:lnTo>
                  <a:lnTo>
                    <a:pt x="230" y="114"/>
                  </a:lnTo>
                  <a:lnTo>
                    <a:pt x="235" y="117"/>
                  </a:lnTo>
                  <a:lnTo>
                    <a:pt x="241" y="127"/>
                  </a:lnTo>
                  <a:lnTo>
                    <a:pt x="245" y="136"/>
                  </a:lnTo>
                  <a:lnTo>
                    <a:pt x="247" y="145"/>
                  </a:lnTo>
                  <a:lnTo>
                    <a:pt x="248" y="154"/>
                  </a:lnTo>
                  <a:lnTo>
                    <a:pt x="246" y="160"/>
                  </a:lnTo>
                  <a:lnTo>
                    <a:pt x="243" y="166"/>
                  </a:lnTo>
                  <a:lnTo>
                    <a:pt x="240" y="169"/>
                  </a:lnTo>
                  <a:lnTo>
                    <a:pt x="233" y="170"/>
                  </a:lnTo>
                  <a:lnTo>
                    <a:pt x="229" y="161"/>
                  </a:lnTo>
                  <a:lnTo>
                    <a:pt x="226" y="152"/>
                  </a:lnTo>
                  <a:lnTo>
                    <a:pt x="221" y="144"/>
                  </a:lnTo>
                  <a:lnTo>
                    <a:pt x="216" y="135"/>
                  </a:lnTo>
                  <a:lnTo>
                    <a:pt x="212" y="144"/>
                  </a:lnTo>
                  <a:lnTo>
                    <a:pt x="203" y="166"/>
                  </a:lnTo>
                  <a:lnTo>
                    <a:pt x="193" y="192"/>
                  </a:lnTo>
                  <a:lnTo>
                    <a:pt x="182" y="211"/>
                  </a:lnTo>
                  <a:lnTo>
                    <a:pt x="173" y="214"/>
                  </a:lnTo>
                  <a:lnTo>
                    <a:pt x="168" y="205"/>
                  </a:lnTo>
                  <a:lnTo>
                    <a:pt x="167" y="192"/>
                  </a:lnTo>
                  <a:lnTo>
                    <a:pt x="166" y="187"/>
                  </a:lnTo>
                  <a:lnTo>
                    <a:pt x="160" y="200"/>
                  </a:lnTo>
                  <a:lnTo>
                    <a:pt x="160" y="217"/>
                  </a:lnTo>
                  <a:lnTo>
                    <a:pt x="167" y="228"/>
                  </a:lnTo>
                  <a:lnTo>
                    <a:pt x="182" y="233"/>
                  </a:lnTo>
                  <a:lnTo>
                    <a:pt x="195" y="221"/>
                  </a:lnTo>
                  <a:lnTo>
                    <a:pt x="202" y="207"/>
                  </a:lnTo>
                  <a:lnTo>
                    <a:pt x="208" y="192"/>
                  </a:lnTo>
                  <a:lnTo>
                    <a:pt x="212" y="176"/>
                  </a:lnTo>
                  <a:lnTo>
                    <a:pt x="212" y="191"/>
                  </a:lnTo>
                  <a:lnTo>
                    <a:pt x="212" y="206"/>
                  </a:lnTo>
                  <a:lnTo>
                    <a:pt x="211" y="222"/>
                  </a:lnTo>
                  <a:lnTo>
                    <a:pt x="208" y="238"/>
                  </a:lnTo>
                  <a:lnTo>
                    <a:pt x="205" y="253"/>
                  </a:lnTo>
                  <a:lnTo>
                    <a:pt x="199" y="266"/>
                  </a:lnTo>
                  <a:lnTo>
                    <a:pt x="191" y="278"/>
                  </a:lnTo>
                  <a:lnTo>
                    <a:pt x="179" y="287"/>
                  </a:lnTo>
                  <a:lnTo>
                    <a:pt x="180" y="296"/>
                  </a:lnTo>
                  <a:lnTo>
                    <a:pt x="182" y="304"/>
                  </a:lnTo>
                  <a:lnTo>
                    <a:pt x="185" y="312"/>
                  </a:lnTo>
                  <a:lnTo>
                    <a:pt x="188" y="321"/>
                  </a:lnTo>
                  <a:lnTo>
                    <a:pt x="196" y="313"/>
                  </a:lnTo>
                  <a:lnTo>
                    <a:pt x="205" y="303"/>
                  </a:lnTo>
                  <a:lnTo>
                    <a:pt x="212" y="290"/>
                  </a:lnTo>
                  <a:lnTo>
                    <a:pt x="219" y="276"/>
                  </a:lnTo>
                  <a:lnTo>
                    <a:pt x="226" y="264"/>
                  </a:lnTo>
                  <a:lnTo>
                    <a:pt x="232" y="253"/>
                  </a:lnTo>
                  <a:lnTo>
                    <a:pt x="235" y="245"/>
                  </a:lnTo>
                  <a:lnTo>
                    <a:pt x="239" y="241"/>
                  </a:lnTo>
                  <a:lnTo>
                    <a:pt x="240" y="250"/>
                  </a:lnTo>
                  <a:lnTo>
                    <a:pt x="241" y="259"/>
                  </a:lnTo>
                  <a:lnTo>
                    <a:pt x="241" y="268"/>
                  </a:lnTo>
                  <a:lnTo>
                    <a:pt x="241" y="276"/>
                  </a:lnTo>
                  <a:lnTo>
                    <a:pt x="242" y="293"/>
                  </a:lnTo>
                  <a:lnTo>
                    <a:pt x="246" y="308"/>
                  </a:lnTo>
                  <a:lnTo>
                    <a:pt x="250" y="323"/>
                  </a:lnTo>
                  <a:lnTo>
                    <a:pt x="256" y="338"/>
                  </a:lnTo>
                  <a:lnTo>
                    <a:pt x="262" y="356"/>
                  </a:lnTo>
                  <a:lnTo>
                    <a:pt x="267" y="376"/>
                  </a:lnTo>
                  <a:lnTo>
                    <a:pt x="272" y="394"/>
                  </a:lnTo>
                  <a:lnTo>
                    <a:pt x="279" y="412"/>
                  </a:lnTo>
                  <a:lnTo>
                    <a:pt x="282" y="474"/>
                  </a:lnTo>
                  <a:lnTo>
                    <a:pt x="287" y="571"/>
                  </a:lnTo>
                  <a:lnTo>
                    <a:pt x="290" y="663"/>
                  </a:lnTo>
                  <a:lnTo>
                    <a:pt x="293" y="703"/>
                  </a:lnTo>
                  <a:lnTo>
                    <a:pt x="296" y="706"/>
                  </a:lnTo>
                  <a:lnTo>
                    <a:pt x="303" y="705"/>
                  </a:lnTo>
                  <a:lnTo>
                    <a:pt x="312" y="699"/>
                  </a:lnTo>
                  <a:lnTo>
                    <a:pt x="316" y="695"/>
                  </a:lnTo>
                  <a:lnTo>
                    <a:pt x="314" y="653"/>
                  </a:lnTo>
                  <a:lnTo>
                    <a:pt x="309" y="561"/>
                  </a:lnTo>
                  <a:lnTo>
                    <a:pt x="305" y="464"/>
                  </a:lnTo>
                  <a:lnTo>
                    <a:pt x="302" y="414"/>
                  </a:lnTo>
                  <a:lnTo>
                    <a:pt x="300" y="401"/>
                  </a:lnTo>
                  <a:lnTo>
                    <a:pt x="295" y="386"/>
                  </a:lnTo>
                  <a:lnTo>
                    <a:pt x="289" y="370"/>
                  </a:lnTo>
                  <a:lnTo>
                    <a:pt x="281" y="352"/>
                  </a:lnTo>
                  <a:lnTo>
                    <a:pt x="274" y="336"/>
                  </a:lnTo>
                  <a:lnTo>
                    <a:pt x="266" y="321"/>
                  </a:lnTo>
                  <a:lnTo>
                    <a:pt x="260" y="311"/>
                  </a:lnTo>
                  <a:lnTo>
                    <a:pt x="256" y="304"/>
                  </a:lnTo>
                  <a:lnTo>
                    <a:pt x="253" y="279"/>
                  </a:lnTo>
                  <a:lnTo>
                    <a:pt x="247" y="240"/>
                  </a:lnTo>
                  <a:lnTo>
                    <a:pt x="240" y="204"/>
                  </a:lnTo>
                  <a:lnTo>
                    <a:pt x="234" y="185"/>
                  </a:lnTo>
                  <a:lnTo>
                    <a:pt x="236" y="184"/>
                  </a:lnTo>
                  <a:lnTo>
                    <a:pt x="239" y="184"/>
                  </a:lnTo>
                  <a:lnTo>
                    <a:pt x="241" y="184"/>
                  </a:lnTo>
                  <a:lnTo>
                    <a:pt x="242" y="185"/>
                  </a:lnTo>
                  <a:lnTo>
                    <a:pt x="243" y="195"/>
                  </a:lnTo>
                  <a:lnTo>
                    <a:pt x="246" y="206"/>
                  </a:lnTo>
                  <a:lnTo>
                    <a:pt x="252" y="220"/>
                  </a:lnTo>
                  <a:lnTo>
                    <a:pt x="260" y="234"/>
                  </a:lnTo>
                  <a:lnTo>
                    <a:pt x="260" y="229"/>
                  </a:lnTo>
                  <a:lnTo>
                    <a:pt x="260" y="219"/>
                  </a:lnTo>
                  <a:lnTo>
                    <a:pt x="259" y="208"/>
                  </a:lnTo>
                  <a:lnTo>
                    <a:pt x="259" y="203"/>
                  </a:lnTo>
                  <a:lnTo>
                    <a:pt x="260" y="190"/>
                  </a:lnTo>
                  <a:lnTo>
                    <a:pt x="263" y="175"/>
                  </a:lnTo>
                  <a:lnTo>
                    <a:pt x="266" y="162"/>
                  </a:lnTo>
                  <a:lnTo>
                    <a:pt x="267" y="158"/>
                  </a:lnTo>
                  <a:lnTo>
                    <a:pt x="273" y="162"/>
                  </a:lnTo>
                  <a:lnTo>
                    <a:pt x="281" y="169"/>
                  </a:lnTo>
                  <a:lnTo>
                    <a:pt x="290" y="177"/>
                  </a:lnTo>
                  <a:lnTo>
                    <a:pt x="300" y="187"/>
                  </a:lnTo>
                  <a:lnTo>
                    <a:pt x="312" y="197"/>
                  </a:lnTo>
                  <a:lnTo>
                    <a:pt x="322" y="207"/>
                  </a:lnTo>
                  <a:lnTo>
                    <a:pt x="332" y="218"/>
                  </a:lnTo>
                  <a:lnTo>
                    <a:pt x="340" y="228"/>
                  </a:lnTo>
                  <a:lnTo>
                    <a:pt x="336" y="214"/>
                  </a:lnTo>
                  <a:lnTo>
                    <a:pt x="328" y="200"/>
                  </a:lnTo>
                  <a:lnTo>
                    <a:pt x="315" y="187"/>
                  </a:lnTo>
                  <a:lnTo>
                    <a:pt x="301" y="173"/>
                  </a:lnTo>
                  <a:lnTo>
                    <a:pt x="287" y="160"/>
                  </a:lnTo>
                  <a:lnTo>
                    <a:pt x="273" y="149"/>
                  </a:lnTo>
                  <a:lnTo>
                    <a:pt x="263" y="140"/>
                  </a:lnTo>
                  <a:lnTo>
                    <a:pt x="259" y="135"/>
                  </a:lnTo>
                  <a:lnTo>
                    <a:pt x="252" y="113"/>
                  </a:lnTo>
                  <a:lnTo>
                    <a:pt x="258" y="117"/>
                  </a:lnTo>
                  <a:lnTo>
                    <a:pt x="263" y="122"/>
                  </a:lnTo>
                  <a:lnTo>
                    <a:pt x="270" y="129"/>
                  </a:lnTo>
                  <a:lnTo>
                    <a:pt x="277" y="135"/>
                  </a:lnTo>
                  <a:lnTo>
                    <a:pt x="283" y="140"/>
                  </a:lnTo>
                  <a:lnTo>
                    <a:pt x="288" y="146"/>
                  </a:lnTo>
                  <a:lnTo>
                    <a:pt x="292" y="150"/>
                  </a:lnTo>
                  <a:lnTo>
                    <a:pt x="293" y="152"/>
                  </a:lnTo>
                  <a:lnTo>
                    <a:pt x="299" y="151"/>
                  </a:lnTo>
                  <a:lnTo>
                    <a:pt x="303" y="146"/>
                  </a:lnTo>
                  <a:lnTo>
                    <a:pt x="308" y="140"/>
                  </a:lnTo>
                  <a:lnTo>
                    <a:pt x="310" y="138"/>
                  </a:lnTo>
                  <a:lnTo>
                    <a:pt x="316" y="142"/>
                  </a:lnTo>
                  <a:lnTo>
                    <a:pt x="322" y="146"/>
                  </a:lnTo>
                  <a:lnTo>
                    <a:pt x="328" y="151"/>
                  </a:lnTo>
                  <a:lnTo>
                    <a:pt x="334" y="155"/>
                  </a:lnTo>
                  <a:lnTo>
                    <a:pt x="339" y="160"/>
                  </a:lnTo>
                  <a:lnTo>
                    <a:pt x="343" y="166"/>
                  </a:lnTo>
                  <a:lnTo>
                    <a:pt x="348" y="172"/>
                  </a:lnTo>
                  <a:lnTo>
                    <a:pt x="352" y="177"/>
                  </a:lnTo>
                  <a:lnTo>
                    <a:pt x="360" y="202"/>
                  </a:lnTo>
                  <a:lnTo>
                    <a:pt x="363" y="235"/>
                  </a:lnTo>
                  <a:lnTo>
                    <a:pt x="362" y="267"/>
                  </a:lnTo>
                  <a:lnTo>
                    <a:pt x="360" y="287"/>
                  </a:lnTo>
                  <a:lnTo>
                    <a:pt x="352" y="275"/>
                  </a:lnTo>
                  <a:lnTo>
                    <a:pt x="339" y="265"/>
                  </a:lnTo>
                  <a:lnTo>
                    <a:pt x="324" y="257"/>
                  </a:lnTo>
                  <a:lnTo>
                    <a:pt x="309" y="250"/>
                  </a:lnTo>
                  <a:lnTo>
                    <a:pt x="294" y="245"/>
                  </a:lnTo>
                  <a:lnTo>
                    <a:pt x="281" y="242"/>
                  </a:lnTo>
                  <a:lnTo>
                    <a:pt x="273" y="241"/>
                  </a:lnTo>
                  <a:lnTo>
                    <a:pt x="269" y="240"/>
                  </a:lnTo>
                  <a:lnTo>
                    <a:pt x="273" y="246"/>
                  </a:lnTo>
                  <a:lnTo>
                    <a:pt x="279" y="251"/>
                  </a:lnTo>
                  <a:lnTo>
                    <a:pt x="287" y="256"/>
                  </a:lnTo>
                  <a:lnTo>
                    <a:pt x="296" y="260"/>
                  </a:lnTo>
                  <a:lnTo>
                    <a:pt x="306" y="265"/>
                  </a:lnTo>
                  <a:lnTo>
                    <a:pt x="316" y="270"/>
                  </a:lnTo>
                  <a:lnTo>
                    <a:pt x="327" y="275"/>
                  </a:lnTo>
                  <a:lnTo>
                    <a:pt x="335" y="281"/>
                  </a:lnTo>
                  <a:lnTo>
                    <a:pt x="341" y="288"/>
                  </a:lnTo>
                  <a:lnTo>
                    <a:pt x="349" y="297"/>
                  </a:lnTo>
                  <a:lnTo>
                    <a:pt x="356" y="305"/>
                  </a:lnTo>
                  <a:lnTo>
                    <a:pt x="361" y="309"/>
                  </a:lnTo>
                  <a:lnTo>
                    <a:pt x="368" y="297"/>
                  </a:lnTo>
                  <a:lnTo>
                    <a:pt x="377" y="270"/>
                  </a:lnTo>
                  <a:lnTo>
                    <a:pt x="384" y="238"/>
                  </a:lnTo>
                  <a:lnTo>
                    <a:pt x="386" y="2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47" name="Text Box 59"/>
          <p:cNvSpPr txBox="1">
            <a:spLocks noChangeArrowheads="1"/>
          </p:cNvSpPr>
          <p:nvPr/>
        </p:nvSpPr>
        <p:spPr bwMode="auto">
          <a:xfrm>
            <a:off x="7594600" y="2152650"/>
            <a:ext cx="1371600" cy="623888"/>
          </a:xfrm>
          <a:prstGeom prst="rect">
            <a:avLst/>
          </a:prstGeom>
          <a:solidFill>
            <a:srgbClr val="9966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.VnTime" pitchFamily="34" charset="0"/>
              </a:rPr>
              <a:t>Ga-li-lª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.VnTime" pitchFamily="34" charset="0"/>
              </a:rPr>
              <a:t>(1564-1542)</a:t>
            </a: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2921000" y="3632200"/>
            <a:ext cx="857250" cy="406400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.VnTime" pitchFamily="34" charset="0"/>
              </a:rPr>
              <a:t>s = 5t</a:t>
            </a:r>
            <a:r>
              <a:rPr lang="en-US" sz="2000" b="1" baseline="30000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0.0085 0.803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4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7" grpId="0" animBg="1"/>
      <p:bldP spid="63498" grpId="0"/>
      <p:bldP spid="63499" grpId="0"/>
      <p:bldP spid="63500" grpId="0"/>
      <p:bldP spid="63501" grpId="0"/>
      <p:bldP spid="63547" grpId="0" animBg="1"/>
      <p:bldP spid="635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9" name="Rectangle 7"/>
          <p:cNvSpPr>
            <a:spLocks noChangeArrowheads="1"/>
          </p:cNvSpPr>
          <p:nvPr/>
        </p:nvSpPr>
        <p:spPr bwMode="auto">
          <a:xfrm>
            <a:off x="381000" y="9906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* XÐt c«ng thøc:  S </a:t>
            </a:r>
            <a:r>
              <a:rPr lang="en-US" sz="2400">
                <a:solidFill>
                  <a:srgbClr val="FF3300"/>
                </a:solidFill>
                <a:latin typeface=".VnTime" pitchFamily="34" charset="0"/>
              </a:rPr>
              <a:t>= 5t</a:t>
            </a:r>
            <a:r>
              <a:rPr lang="en-US" sz="2400" baseline="30000">
                <a:solidFill>
                  <a:srgbClr val="FF3300"/>
                </a:solidFill>
                <a:latin typeface=".VnTime" pitchFamily="34" charset="0"/>
              </a:rPr>
              <a:t>2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705600" y="1143000"/>
            <a:ext cx="1828800" cy="2209800"/>
            <a:chOff x="4224" y="960"/>
            <a:chExt cx="1152" cy="1392"/>
          </a:xfrm>
        </p:grpSpPr>
        <p:sp>
          <p:nvSpPr>
            <p:cNvPr id="16428" name="Rectangle 9"/>
            <p:cNvSpPr>
              <a:spLocks noChangeArrowheads="1"/>
            </p:cNvSpPr>
            <p:nvPr/>
          </p:nvSpPr>
          <p:spPr bwMode="auto">
            <a:xfrm>
              <a:off x="4224" y="1200"/>
              <a:ext cx="1152" cy="1152"/>
            </a:xfrm>
            <a:prstGeom prst="rect">
              <a:avLst/>
            </a:prstGeom>
            <a:solidFill>
              <a:srgbClr val="66FFFF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solidFill>
                  <a:srgbClr val="FFFF00"/>
                </a:solidFill>
                <a:latin typeface=".VnTime" pitchFamily="34" charset="0"/>
              </a:endParaRPr>
            </a:p>
          </p:txBody>
        </p:sp>
        <p:sp>
          <p:nvSpPr>
            <p:cNvPr id="16429" name="Text Box 10"/>
            <p:cNvSpPr txBox="1">
              <a:spLocks noChangeArrowheads="1"/>
            </p:cNvSpPr>
            <p:nvPr/>
          </p:nvSpPr>
          <p:spPr bwMode="auto">
            <a:xfrm>
              <a:off x="4752" y="960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FF3300"/>
                  </a:solidFill>
                  <a:latin typeface=".VnTime" pitchFamily="34" charset="0"/>
                </a:rPr>
                <a:t>a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705600" y="4114800"/>
            <a:ext cx="1981200" cy="1981200"/>
            <a:chOff x="4224" y="2688"/>
            <a:chExt cx="1248" cy="1248"/>
          </a:xfrm>
        </p:grpSpPr>
        <p:sp>
          <p:nvSpPr>
            <p:cNvPr id="16424" name="Oval 12"/>
            <p:cNvSpPr>
              <a:spLocks noChangeArrowheads="1"/>
            </p:cNvSpPr>
            <p:nvPr/>
          </p:nvSpPr>
          <p:spPr bwMode="auto">
            <a:xfrm>
              <a:off x="4224" y="2688"/>
              <a:ext cx="1248" cy="1248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solidFill>
                  <a:srgbClr val="FFFF00"/>
                </a:solidFill>
                <a:latin typeface=".VnTime" pitchFamily="34" charset="0"/>
              </a:endParaRPr>
            </a:p>
          </p:txBody>
        </p:sp>
        <p:sp>
          <p:nvSpPr>
            <p:cNvPr id="16425" name="Line 13"/>
            <p:cNvSpPr>
              <a:spLocks noChangeShapeType="1"/>
            </p:cNvSpPr>
            <p:nvPr/>
          </p:nvSpPr>
          <p:spPr bwMode="auto">
            <a:xfrm>
              <a:off x="4224" y="3312"/>
              <a:ext cx="624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6" name="Text Box 14"/>
            <p:cNvSpPr txBox="1">
              <a:spLocks noChangeArrowheads="1"/>
            </p:cNvSpPr>
            <p:nvPr/>
          </p:nvSpPr>
          <p:spPr bwMode="auto">
            <a:xfrm>
              <a:off x="4740" y="2892"/>
              <a:ext cx="28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400">
                  <a:solidFill>
                    <a:srgbClr val="FF3300"/>
                  </a:solidFill>
                  <a:latin typeface=".VnTime" pitchFamily="34" charset="0"/>
                </a:rPr>
                <a:t>.</a:t>
              </a:r>
            </a:p>
          </p:txBody>
        </p:sp>
        <p:sp>
          <p:nvSpPr>
            <p:cNvPr id="16427" name="Text Box 15"/>
            <p:cNvSpPr txBox="1">
              <a:spLocks noChangeArrowheads="1"/>
            </p:cNvSpPr>
            <p:nvPr/>
          </p:nvSpPr>
          <p:spPr bwMode="auto">
            <a:xfrm>
              <a:off x="4368" y="2976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FF3300"/>
                  </a:solidFill>
                  <a:latin typeface=".VnTime" pitchFamily="34" charset="0"/>
                </a:rPr>
                <a:t>R</a:t>
              </a:r>
            </a:p>
          </p:txBody>
        </p:sp>
      </p:grpSp>
      <p:graphicFrame>
        <p:nvGraphicFramePr>
          <p:cNvPr id="136208" name="Group 16"/>
          <p:cNvGraphicFramePr>
            <a:graphicFrameLocks noGrp="1"/>
          </p:cNvGraphicFramePr>
          <p:nvPr/>
        </p:nvGraphicFramePr>
        <p:xfrm>
          <a:off x="914400" y="1600200"/>
          <a:ext cx="5029200" cy="1143000"/>
        </p:xfrm>
        <a:graphic>
          <a:graphicData uri="http://schemas.openxmlformats.org/drawingml/2006/table">
            <a:tbl>
              <a:tblPr/>
              <a:tblGrid>
                <a:gridCol w="1006475"/>
                <a:gridCol w="1004888"/>
                <a:gridCol w="1006475"/>
                <a:gridCol w="1004887"/>
                <a:gridCol w="100647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6228" name="Text Box 36"/>
          <p:cNvSpPr txBox="1">
            <a:spLocks noChangeArrowheads="1"/>
          </p:cNvSpPr>
          <p:nvPr/>
        </p:nvSpPr>
        <p:spPr bwMode="auto">
          <a:xfrm>
            <a:off x="1066800" y="163353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  <a:latin typeface=".VnTime" pitchFamily="34" charset="0"/>
              </a:rPr>
              <a:t>t</a:t>
            </a:r>
          </a:p>
        </p:txBody>
      </p:sp>
      <p:sp>
        <p:nvSpPr>
          <p:cNvPr id="136229" name="Text Box 37"/>
          <p:cNvSpPr txBox="1">
            <a:spLocks noChangeArrowheads="1"/>
          </p:cNvSpPr>
          <p:nvPr/>
        </p:nvSpPr>
        <p:spPr bwMode="auto">
          <a:xfrm>
            <a:off x="866775" y="2219325"/>
            <a:ext cx="1143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solidFill>
                  <a:srgbClr val="000066"/>
                </a:solidFill>
                <a:latin typeface=".VnTime" pitchFamily="34" charset="0"/>
              </a:rPr>
              <a:t>S = 5t</a:t>
            </a:r>
            <a:r>
              <a:rPr lang="en-US" sz="2200" baseline="30000">
                <a:solidFill>
                  <a:srgbClr val="000066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136230" name="Text Box 38"/>
          <p:cNvSpPr txBox="1">
            <a:spLocks noChangeArrowheads="1"/>
          </p:cNvSpPr>
          <p:nvPr/>
        </p:nvSpPr>
        <p:spPr bwMode="auto">
          <a:xfrm>
            <a:off x="2057400" y="16002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  <a:latin typeface=".VnTime" pitchFamily="34" charset="0"/>
              </a:rPr>
              <a:t>1</a:t>
            </a:r>
          </a:p>
        </p:txBody>
      </p:sp>
      <p:sp>
        <p:nvSpPr>
          <p:cNvPr id="136231" name="Text Box 39"/>
          <p:cNvSpPr txBox="1">
            <a:spLocks noChangeArrowheads="1"/>
          </p:cNvSpPr>
          <p:nvPr/>
        </p:nvSpPr>
        <p:spPr bwMode="auto">
          <a:xfrm>
            <a:off x="2971800" y="16002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136232" name="Text Box 40"/>
          <p:cNvSpPr txBox="1">
            <a:spLocks noChangeArrowheads="1"/>
          </p:cNvSpPr>
          <p:nvPr/>
        </p:nvSpPr>
        <p:spPr bwMode="auto">
          <a:xfrm>
            <a:off x="4038600" y="16002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136233" name="Text Box 41"/>
          <p:cNvSpPr txBox="1">
            <a:spLocks noChangeArrowheads="1"/>
          </p:cNvSpPr>
          <p:nvPr/>
        </p:nvSpPr>
        <p:spPr bwMode="auto">
          <a:xfrm>
            <a:off x="5029200" y="1566863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136234" name="Text Box 42"/>
          <p:cNvSpPr txBox="1">
            <a:spLocks noChangeArrowheads="1"/>
          </p:cNvSpPr>
          <p:nvPr/>
        </p:nvSpPr>
        <p:spPr bwMode="auto">
          <a:xfrm>
            <a:off x="5029200" y="21336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70C0"/>
                </a:solidFill>
                <a:latin typeface=".VnTime" pitchFamily="34" charset="0"/>
              </a:rPr>
              <a:t>80</a:t>
            </a:r>
          </a:p>
        </p:txBody>
      </p:sp>
      <p:sp>
        <p:nvSpPr>
          <p:cNvPr id="136235" name="Text Box 43"/>
          <p:cNvSpPr txBox="1">
            <a:spLocks noChangeArrowheads="1"/>
          </p:cNvSpPr>
          <p:nvPr/>
        </p:nvSpPr>
        <p:spPr bwMode="auto">
          <a:xfrm>
            <a:off x="4038600" y="21336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70C0"/>
                </a:solidFill>
                <a:latin typeface=".VnTime" pitchFamily="34" charset="0"/>
              </a:rPr>
              <a:t>45</a:t>
            </a:r>
          </a:p>
        </p:txBody>
      </p:sp>
      <p:sp>
        <p:nvSpPr>
          <p:cNvPr id="136236" name="Text Box 44"/>
          <p:cNvSpPr txBox="1">
            <a:spLocks noChangeArrowheads="1"/>
          </p:cNvSpPr>
          <p:nvPr/>
        </p:nvSpPr>
        <p:spPr bwMode="auto">
          <a:xfrm>
            <a:off x="3048000" y="21336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70C0"/>
                </a:solidFill>
                <a:latin typeface=".VnTime" pitchFamily="34" charset="0"/>
              </a:rPr>
              <a:t>20</a:t>
            </a:r>
          </a:p>
        </p:txBody>
      </p:sp>
      <p:sp>
        <p:nvSpPr>
          <p:cNvPr id="136237" name="Text Box 45"/>
          <p:cNvSpPr txBox="1">
            <a:spLocks noChangeArrowheads="1"/>
          </p:cNvSpPr>
          <p:nvPr/>
        </p:nvSpPr>
        <p:spPr bwMode="auto">
          <a:xfrm>
            <a:off x="1981200" y="21336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70C0"/>
                </a:solidFill>
                <a:latin typeface=".VnTime" pitchFamily="34" charset="0"/>
              </a:rPr>
              <a:t>5</a:t>
            </a:r>
          </a:p>
        </p:txBody>
      </p:sp>
      <p:sp>
        <p:nvSpPr>
          <p:cNvPr id="136238" name="Text Box 46"/>
          <p:cNvSpPr txBox="1">
            <a:spLocks noChangeArrowheads="1"/>
          </p:cNvSpPr>
          <p:nvPr/>
        </p:nvSpPr>
        <p:spPr bwMode="auto">
          <a:xfrm>
            <a:off x="109538" y="2671763"/>
            <a:ext cx="1600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.VnTime" pitchFamily="34" charset="0"/>
              </a:rPr>
              <a:t>NhËn xÐt</a:t>
            </a:r>
            <a:r>
              <a:rPr lang="en-US" sz="2400">
                <a:latin typeface=".VnTime" pitchFamily="34" charset="0"/>
              </a:rPr>
              <a:t>:</a:t>
            </a:r>
          </a:p>
        </p:txBody>
      </p:sp>
      <p:sp>
        <p:nvSpPr>
          <p:cNvPr id="136239" name="Text Box 47"/>
          <p:cNvSpPr txBox="1">
            <a:spLocks noChangeArrowheads="1"/>
          </p:cNvSpPr>
          <p:nvPr/>
        </p:nvSpPr>
        <p:spPr bwMode="auto">
          <a:xfrm>
            <a:off x="142875" y="2671763"/>
            <a:ext cx="601980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                Qu·ng ®­êng S phô thuéc vµo thêi gian t, víi mçi gi¸ trÞ cña t ta lu«n x¸c ®Þnh ®­îc mét vµ chØ mét gi¸ trÞ t­¬ng øng S.</a:t>
            </a:r>
          </a:p>
        </p:txBody>
      </p:sp>
      <p:sp>
        <p:nvSpPr>
          <p:cNvPr id="136240" name="Text Box 48"/>
          <p:cNvSpPr txBox="1">
            <a:spLocks noChangeArrowheads="1"/>
          </p:cNvSpPr>
          <p:nvPr/>
        </p:nvSpPr>
        <p:spPr bwMode="auto">
          <a:xfrm>
            <a:off x="180975" y="3405188"/>
            <a:ext cx="5953125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                                                                 Do ®ã </a:t>
            </a: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S lµ mét hµm sè cña t.</a:t>
            </a:r>
          </a:p>
        </p:txBody>
      </p:sp>
      <p:sp>
        <p:nvSpPr>
          <p:cNvPr id="136241" name="Text Box 49"/>
          <p:cNvSpPr txBox="1">
            <a:spLocks noChangeArrowheads="1"/>
          </p:cNvSpPr>
          <p:nvPr/>
        </p:nvSpPr>
        <p:spPr bwMode="auto">
          <a:xfrm>
            <a:off x="147638" y="4124325"/>
            <a:ext cx="60245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-DiÖn tÝch </a:t>
            </a:r>
            <a:r>
              <a:rPr lang="en-US" sz="2400">
                <a:latin typeface="Times New Roman" pitchFamily="18" charset="0"/>
              </a:rPr>
              <a:t>hình</a:t>
            </a:r>
            <a:r>
              <a:rPr lang="en-US" sz="2400">
                <a:latin typeface=".VnTime" pitchFamily="34" charset="0"/>
              </a:rPr>
              <a:t> vu«ng cã c¹nh b»ng a lµ: </a:t>
            </a: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S = a</a:t>
            </a:r>
            <a:r>
              <a:rPr lang="en-US" sz="2400" baseline="30000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136242" name="Text Box 50"/>
          <p:cNvSpPr txBox="1">
            <a:spLocks noChangeArrowheads="1"/>
          </p:cNvSpPr>
          <p:nvPr/>
        </p:nvSpPr>
        <p:spPr bwMode="auto">
          <a:xfrm>
            <a:off x="176213" y="4500563"/>
            <a:ext cx="5791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-DiÖn tÝch </a:t>
            </a:r>
            <a:r>
              <a:rPr lang="en-US" sz="2400">
                <a:latin typeface="Times New Roman" pitchFamily="18" charset="0"/>
              </a:rPr>
              <a:t>hình</a:t>
            </a:r>
            <a:r>
              <a:rPr lang="en-US" sz="2400">
                <a:latin typeface=".VnTime" pitchFamily="34" charset="0"/>
              </a:rPr>
              <a:t> trßn b¸n kÝnh R lµ: </a:t>
            </a: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S = </a:t>
            </a:r>
            <a:r>
              <a:rPr lang="el-GR" sz="2400">
                <a:solidFill>
                  <a:srgbClr val="FF0000"/>
                </a:solidFill>
                <a:latin typeface="Castellar"/>
              </a:rPr>
              <a:t>π</a:t>
            </a: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R</a:t>
            </a:r>
            <a:r>
              <a:rPr lang="en-US" sz="2400" baseline="30000">
                <a:solidFill>
                  <a:srgbClr val="FF0000"/>
                </a:solidFill>
                <a:latin typeface=".VnTime" pitchFamily="34" charset="0"/>
              </a:rPr>
              <a:t>2</a:t>
            </a:r>
            <a:endParaRPr lang="el-GR" sz="2400" baseline="300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36243" name="Text Box 51"/>
          <p:cNvSpPr txBox="1">
            <a:spLocks noChangeArrowheads="1"/>
          </p:cNvSpPr>
          <p:nvPr/>
        </p:nvSpPr>
        <p:spPr bwMode="auto">
          <a:xfrm>
            <a:off x="228600" y="4876800"/>
            <a:ext cx="57912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FF0000"/>
                </a:solidFill>
                <a:latin typeface=".VnTime" pitchFamily="34" charset="0"/>
              </a:rPr>
              <a:t>KÕt luËn</a:t>
            </a: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: C¸c c«ng thøc trªn biÓu thÞ c¸c hµm sè cã d¹ng: y = ax</a:t>
            </a:r>
            <a:r>
              <a:rPr lang="en-US" sz="2400" baseline="30000">
                <a:solidFill>
                  <a:srgbClr val="FF0000"/>
                </a:solidFill>
                <a:latin typeface=".VnTime" pitchFamily="34" charset="0"/>
              </a:rPr>
              <a:t>2 </a:t>
            </a: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(a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≠ 0)</a:t>
            </a:r>
            <a:endParaRPr lang="en-US" sz="2400" baseline="30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Tiết 45</a:t>
            </a:r>
            <a:r>
              <a:rPr lang="en-US" sz="2800">
                <a:solidFill>
                  <a:srgbClr val="FF3300"/>
                </a:solidFill>
              </a:rPr>
              <a:t>:  </a:t>
            </a:r>
            <a:r>
              <a:rPr lang="en-US" sz="2800" b="1">
                <a:solidFill>
                  <a:srgbClr val="FF3300"/>
                </a:solidFill>
              </a:rPr>
              <a:t> Hàm số- Đồ thị hàm số y = ax</a:t>
            </a:r>
            <a:r>
              <a:rPr lang="en-US" sz="2800" b="1" baseline="30000">
                <a:solidFill>
                  <a:srgbClr val="FF3300"/>
                </a:solidFill>
              </a:rPr>
              <a:t>2</a:t>
            </a:r>
            <a:r>
              <a:rPr lang="en-US" sz="2800" b="1">
                <a:solidFill>
                  <a:srgbClr val="FF3300"/>
                </a:solidFill>
              </a:rPr>
              <a:t> (a </a:t>
            </a:r>
            <a:r>
              <a:rPr lang="en-US" sz="2800">
                <a:solidFill>
                  <a:srgbClr val="FF3300"/>
                </a:solidFill>
              </a:rPr>
              <a:t>≠</a:t>
            </a:r>
            <a:r>
              <a:rPr lang="en-US" sz="2800" b="1">
                <a:solidFill>
                  <a:srgbClr val="FF3300"/>
                </a:solidFill>
              </a:rPr>
              <a:t> 0)</a:t>
            </a:r>
            <a:endParaRPr lang="en-US" sz="28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136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6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6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6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362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36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36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36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6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6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136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36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36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6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6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36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36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9" grpId="0"/>
      <p:bldP spid="136228" grpId="0"/>
      <p:bldP spid="136229" grpId="0"/>
      <p:bldP spid="136230" grpId="0"/>
      <p:bldP spid="136231" grpId="0"/>
      <p:bldP spid="136232" grpId="0"/>
      <p:bldP spid="136233" grpId="0"/>
      <p:bldP spid="136234" grpId="0"/>
      <p:bldP spid="136235" grpId="0"/>
      <p:bldP spid="136236" grpId="0"/>
      <p:bldP spid="136237" grpId="0"/>
      <p:bldP spid="136238" grpId="0"/>
      <p:bldP spid="136239" grpId="0"/>
      <p:bldP spid="136240" grpId="0"/>
      <p:bldP spid="136241" grpId="0"/>
      <p:bldP spid="136242" grpId="0"/>
      <p:bldP spid="136243" grpId="0"/>
      <p:bldP spid="6349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8" name="AutoShape 98"/>
          <p:cNvSpPr>
            <a:spLocks noChangeArrowheads="1"/>
          </p:cNvSpPr>
          <p:nvPr/>
        </p:nvSpPr>
        <p:spPr bwMode="auto">
          <a:xfrm>
            <a:off x="2124075" y="692150"/>
            <a:ext cx="4876800" cy="2057400"/>
          </a:xfrm>
          <a:prstGeom prst="wedgeRoundRectCallout">
            <a:avLst>
              <a:gd name="adj1" fmla="val -46616"/>
              <a:gd name="adj2" fmla="val 86421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2200">
              <a:latin typeface=".VnTime" pitchFamily="34" charset="0"/>
            </a:endParaRPr>
          </a:p>
        </p:txBody>
      </p:sp>
      <p:sp>
        <p:nvSpPr>
          <p:cNvPr id="10339" name="Rectangle 99"/>
          <p:cNvSpPr>
            <a:spLocks noChangeArrowheads="1"/>
          </p:cNvSpPr>
          <p:nvPr/>
        </p:nvSpPr>
        <p:spPr bwMode="auto">
          <a:xfrm>
            <a:off x="4111625" y="2120900"/>
            <a:ext cx="17526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>
                <a:solidFill>
                  <a:srgbClr val="0000FF"/>
                </a:solidFill>
                <a:latin typeface=".VnTime" pitchFamily="34" charset="0"/>
              </a:rPr>
              <a:t>4) y =  </a:t>
            </a:r>
          </a:p>
        </p:txBody>
      </p:sp>
      <p:graphicFrame>
        <p:nvGraphicFramePr>
          <p:cNvPr id="10341" name="Object 5"/>
          <p:cNvGraphicFramePr>
            <a:graphicFrameLocks noChangeAspect="1"/>
          </p:cNvGraphicFramePr>
          <p:nvPr/>
        </p:nvGraphicFramePr>
        <p:xfrm>
          <a:off x="4935538" y="2019300"/>
          <a:ext cx="141287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3" imgW="736280" imgH="393529" progId="Equation.DSMT4">
                  <p:embed/>
                </p:oleObj>
              </mc:Choice>
              <mc:Fallback>
                <p:oleObj name="Equation" r:id="rId3" imgW="736280" imgH="393529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5538" y="2019300"/>
                        <a:ext cx="1412875" cy="754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43" name="Picture 103" descr="Cau hoi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16013" y="549275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4" name="Picture 104" descr="j0283679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71625" y="3505200"/>
            <a:ext cx="22860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5" name="Rectangle 115"/>
          <p:cNvSpPr>
            <a:spLocks noChangeArrowheads="1"/>
          </p:cNvSpPr>
          <p:nvPr/>
        </p:nvSpPr>
        <p:spPr bwMode="auto">
          <a:xfrm>
            <a:off x="2393950" y="685800"/>
            <a:ext cx="4435475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.VnTime" pitchFamily="34" charset="0"/>
              </a:rPr>
              <a:t>Trong c¸c hµm sè sau ®©y hµm sè nµo cã d¹ng y= ax</a:t>
            </a:r>
            <a:r>
              <a:rPr lang="en-US" b="1" baseline="30000">
                <a:latin typeface=".VnTime" pitchFamily="34" charset="0"/>
              </a:rPr>
              <a:t>2</a:t>
            </a:r>
            <a:r>
              <a:rPr lang="en-US" b="1">
                <a:latin typeface=".VnTime" pitchFamily="34" charset="0"/>
              </a:rPr>
              <a:t>(a ≠ 0) và x¸c ®Þnh hÖ sè a t­¬ng øng:</a:t>
            </a:r>
          </a:p>
        </p:txBody>
      </p:sp>
      <p:sp>
        <p:nvSpPr>
          <p:cNvPr id="10356" name="Rectangle 116"/>
          <p:cNvSpPr>
            <a:spLocks noChangeArrowheads="1"/>
          </p:cNvSpPr>
          <p:nvPr/>
        </p:nvSpPr>
        <p:spPr bwMode="auto">
          <a:xfrm>
            <a:off x="2257425" y="1668463"/>
            <a:ext cx="119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1) y = 5x</a:t>
            </a:r>
            <a:r>
              <a:rPr lang="en-US" sz="2000" baseline="30000">
                <a:solidFill>
                  <a:srgbClr val="0000FF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10357" name="Rectangle 117"/>
          <p:cNvSpPr>
            <a:spLocks noChangeArrowheads="1"/>
          </p:cNvSpPr>
          <p:nvPr/>
        </p:nvSpPr>
        <p:spPr bwMode="auto">
          <a:xfrm>
            <a:off x="4084638" y="1638300"/>
            <a:ext cx="2503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2) y = (m-1)x</a:t>
            </a:r>
            <a:r>
              <a:rPr lang="en-US" sz="2000" baseline="30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 (biÕn x)</a:t>
            </a:r>
          </a:p>
        </p:txBody>
      </p:sp>
      <p:sp>
        <p:nvSpPr>
          <p:cNvPr id="10358" name="Rectangle 118"/>
          <p:cNvSpPr>
            <a:spLocks noChangeArrowheads="1"/>
          </p:cNvSpPr>
          <p:nvPr/>
        </p:nvSpPr>
        <p:spPr bwMode="auto">
          <a:xfrm>
            <a:off x="2257425" y="2171700"/>
            <a:ext cx="1508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.VnTime" pitchFamily="34" charset="0"/>
              </a:rPr>
              <a:t>3) y =          x</a:t>
            </a:r>
            <a:r>
              <a:rPr lang="en-US" baseline="30000">
                <a:solidFill>
                  <a:srgbClr val="0000FF"/>
                </a:solidFill>
                <a:latin typeface=".VnTime" pitchFamily="34" charset="0"/>
              </a:rPr>
              <a:t>2</a:t>
            </a:r>
          </a:p>
        </p:txBody>
      </p:sp>
      <p:graphicFrame>
        <p:nvGraphicFramePr>
          <p:cNvPr id="10359" name="Object 6"/>
          <p:cNvGraphicFramePr>
            <a:graphicFrameLocks noGrp="1" noChangeAspect="1"/>
          </p:cNvGraphicFramePr>
          <p:nvPr>
            <p:ph/>
          </p:nvPr>
        </p:nvGraphicFramePr>
        <p:xfrm>
          <a:off x="2882900" y="2143125"/>
          <a:ext cx="5461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7" imgW="330200" imgH="228600" progId="Equation.DSMT4">
                  <p:embed/>
                </p:oleObj>
              </mc:Choice>
              <mc:Fallback>
                <p:oleObj name="Equation" r:id="rId7" imgW="330200" imgH="228600" progId="Equation.DSMT4">
                  <p:embed/>
                  <p:pic>
                    <p:nvPicPr>
                      <p:cNvPr id="0" name="Picture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2143125"/>
                        <a:ext cx="546100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Tiết 45</a:t>
            </a:r>
            <a:r>
              <a:rPr lang="en-US" sz="2800">
                <a:solidFill>
                  <a:srgbClr val="FF3300"/>
                </a:solidFill>
              </a:rPr>
              <a:t>:  </a:t>
            </a:r>
            <a:r>
              <a:rPr lang="en-US" sz="2800" b="1">
                <a:solidFill>
                  <a:srgbClr val="FF3300"/>
                </a:solidFill>
              </a:rPr>
              <a:t> Hàm số- Đồ thị hàm số y = ax</a:t>
            </a:r>
            <a:r>
              <a:rPr lang="en-US" sz="2800" b="1" baseline="30000">
                <a:solidFill>
                  <a:srgbClr val="FF3300"/>
                </a:solidFill>
              </a:rPr>
              <a:t>2</a:t>
            </a:r>
            <a:r>
              <a:rPr lang="en-US" sz="2800" b="1">
                <a:solidFill>
                  <a:srgbClr val="FF3300"/>
                </a:solidFill>
              </a:rPr>
              <a:t> (a </a:t>
            </a:r>
            <a:r>
              <a:rPr lang="en-US" sz="2800">
                <a:solidFill>
                  <a:srgbClr val="FF3300"/>
                </a:solidFill>
              </a:rPr>
              <a:t>≠</a:t>
            </a:r>
            <a:r>
              <a:rPr lang="en-US" sz="2800" b="1">
                <a:solidFill>
                  <a:srgbClr val="FF3300"/>
                </a:solidFill>
              </a:rPr>
              <a:t> 0)</a:t>
            </a:r>
            <a:endParaRPr lang="en-US" sz="28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8" dur="500"/>
                                        <p:tgtEl>
                                          <p:spTgt spid="10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10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L 1.11111E-6 0.3956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0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-0.00347 0.3946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03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19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L -0.00243 0.4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0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8" grpId="0" animBg="1"/>
      <p:bldP spid="10339" grpId="0"/>
      <p:bldP spid="10355" grpId="0"/>
      <p:bldP spid="10356" grpId="0"/>
      <p:bldP spid="10356" grpId="1"/>
      <p:bldP spid="10357" grpId="0"/>
      <p:bldP spid="10358" grpId="0"/>
      <p:bldP spid="10358" grpId="1"/>
      <p:bldP spid="634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552450" y="642938"/>
            <a:ext cx="547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2.Tính chất của hàm số y=ax</a:t>
            </a:r>
            <a:r>
              <a:rPr lang="en-US" sz="2400" baseline="30000"/>
              <a:t>2</a:t>
            </a:r>
            <a:r>
              <a:rPr lang="en-US" sz="2400"/>
              <a:t> (a </a:t>
            </a:r>
            <a:r>
              <a:rPr lang="en-US"/>
              <a:t>≠</a:t>
            </a:r>
            <a:r>
              <a:rPr lang="en-US" sz="2400"/>
              <a:t> 0)</a:t>
            </a:r>
            <a:r>
              <a:rPr lang="en-US" sz="2400">
                <a:solidFill>
                  <a:srgbClr val="CC0000"/>
                </a:solidFill>
              </a:rPr>
              <a:t>    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14313" y="1928813"/>
            <a:ext cx="490537" cy="307975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.VnArial NarrowH" pitchFamily="34" charset="0"/>
              </a:rPr>
              <a:t>?1</a:t>
            </a:r>
            <a:endParaRPr lang="vi-VN" sz="1400" b="1">
              <a:solidFill>
                <a:schemeClr val="bg1"/>
              </a:solidFill>
              <a:latin typeface=".VnArial NarrowH" pitchFamily="34" charset="0"/>
            </a:endParaRPr>
          </a:p>
        </p:txBody>
      </p:sp>
      <p:graphicFrame>
        <p:nvGraphicFramePr>
          <p:cNvPr id="23630" name="Group 78"/>
          <p:cNvGraphicFramePr>
            <a:graphicFrameLocks noGrp="1"/>
          </p:cNvGraphicFramePr>
          <p:nvPr>
            <p:ph sz="half" idx="1"/>
          </p:nvPr>
        </p:nvGraphicFramePr>
        <p:xfrm>
          <a:off x="1004888" y="2771775"/>
          <a:ext cx="4419600" cy="914400"/>
        </p:xfrm>
        <a:graphic>
          <a:graphicData uri="http://schemas.openxmlformats.org/drawingml/2006/table">
            <a:tbl>
              <a:tblPr/>
              <a:tblGrid>
                <a:gridCol w="941387"/>
                <a:gridCol w="538163"/>
                <a:gridCol w="469900"/>
                <a:gridCol w="471487"/>
                <a:gridCol w="474663"/>
                <a:gridCol w="457200"/>
                <a:gridCol w="533400"/>
                <a:gridCol w="533400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y=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29" name="Group 77"/>
          <p:cNvGraphicFramePr>
            <a:graphicFrameLocks noGrp="1"/>
          </p:cNvGraphicFramePr>
          <p:nvPr>
            <p:ph sz="half" idx="2"/>
          </p:nvPr>
        </p:nvGraphicFramePr>
        <p:xfrm>
          <a:off x="1154113" y="4132263"/>
          <a:ext cx="4419600" cy="914400"/>
        </p:xfrm>
        <a:graphic>
          <a:graphicData uri="http://schemas.openxmlformats.org/drawingml/2006/table">
            <a:tbl>
              <a:tblPr/>
              <a:tblGrid>
                <a:gridCol w="1077912"/>
                <a:gridCol w="598488"/>
                <a:gridCol w="457200"/>
                <a:gridCol w="457200"/>
                <a:gridCol w="381000"/>
                <a:gridCol w="457200"/>
                <a:gridCol w="457200"/>
                <a:gridCol w="5334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y=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-2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46" name="Text Box 66"/>
          <p:cNvSpPr txBox="1">
            <a:spLocks noChangeArrowheads="1"/>
          </p:cNvSpPr>
          <p:nvPr/>
        </p:nvSpPr>
        <p:spPr bwMode="auto">
          <a:xfrm>
            <a:off x="704850" y="2011363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Điền vào ô trống các giá trị tương ứng của y trong hai bảng sau</a:t>
            </a:r>
            <a:r>
              <a:rPr lang="en-US" sz="2000">
                <a:latin typeface="Calibri" pitchFamily="34" charset="0"/>
              </a:rPr>
              <a:t>:</a:t>
            </a:r>
          </a:p>
        </p:txBody>
      </p:sp>
      <p:sp>
        <p:nvSpPr>
          <p:cNvPr id="46147" name="Text Box 67"/>
          <p:cNvSpPr txBox="1">
            <a:spLocks noChangeArrowheads="1"/>
          </p:cNvSpPr>
          <p:nvPr/>
        </p:nvSpPr>
        <p:spPr bwMode="auto">
          <a:xfrm>
            <a:off x="0" y="2697163"/>
            <a:ext cx="1085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Bảng 1</a:t>
            </a:r>
          </a:p>
        </p:txBody>
      </p:sp>
      <p:sp>
        <p:nvSpPr>
          <p:cNvPr id="46148" name="Text Box 68"/>
          <p:cNvSpPr txBox="1">
            <a:spLocks noChangeArrowheads="1"/>
          </p:cNvSpPr>
          <p:nvPr/>
        </p:nvSpPr>
        <p:spPr bwMode="auto">
          <a:xfrm>
            <a:off x="179388" y="4144963"/>
            <a:ext cx="906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Bảng 2</a:t>
            </a:r>
          </a:p>
        </p:txBody>
      </p:sp>
      <p:sp>
        <p:nvSpPr>
          <p:cNvPr id="46149" name="Rectangle 69"/>
          <p:cNvSpPr>
            <a:spLocks noChangeArrowheads="1"/>
          </p:cNvSpPr>
          <p:nvPr/>
        </p:nvSpPr>
        <p:spPr bwMode="auto">
          <a:xfrm>
            <a:off x="2609850" y="32305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8</a:t>
            </a:r>
          </a:p>
        </p:txBody>
      </p:sp>
      <p:sp>
        <p:nvSpPr>
          <p:cNvPr id="46150" name="Rectangle 70"/>
          <p:cNvSpPr>
            <a:spLocks noChangeArrowheads="1"/>
          </p:cNvSpPr>
          <p:nvPr/>
        </p:nvSpPr>
        <p:spPr bwMode="auto">
          <a:xfrm>
            <a:off x="3143250" y="323056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46151" name="Rectangle 71"/>
          <p:cNvSpPr>
            <a:spLocks noChangeArrowheads="1"/>
          </p:cNvSpPr>
          <p:nvPr/>
        </p:nvSpPr>
        <p:spPr bwMode="auto">
          <a:xfrm>
            <a:off x="3619500" y="3233738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46152" name="Rectangle 72"/>
          <p:cNvSpPr>
            <a:spLocks noChangeArrowheads="1"/>
          </p:cNvSpPr>
          <p:nvPr/>
        </p:nvSpPr>
        <p:spPr bwMode="auto">
          <a:xfrm>
            <a:off x="4057650" y="32305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46153" name="Rectangle 73"/>
          <p:cNvSpPr>
            <a:spLocks noChangeArrowheads="1"/>
          </p:cNvSpPr>
          <p:nvPr/>
        </p:nvSpPr>
        <p:spPr bwMode="auto">
          <a:xfrm>
            <a:off x="5048250" y="32305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18</a:t>
            </a:r>
          </a:p>
        </p:txBody>
      </p:sp>
      <p:sp>
        <p:nvSpPr>
          <p:cNvPr id="46154" name="Rectangle 74"/>
          <p:cNvSpPr>
            <a:spLocks noChangeArrowheads="1"/>
          </p:cNvSpPr>
          <p:nvPr/>
        </p:nvSpPr>
        <p:spPr bwMode="auto">
          <a:xfrm>
            <a:off x="2838450" y="4602163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-8</a:t>
            </a:r>
          </a:p>
        </p:txBody>
      </p:sp>
      <p:sp>
        <p:nvSpPr>
          <p:cNvPr id="46155" name="Rectangle 75"/>
          <p:cNvSpPr>
            <a:spLocks noChangeArrowheads="1"/>
          </p:cNvSpPr>
          <p:nvPr/>
        </p:nvSpPr>
        <p:spPr bwMode="auto">
          <a:xfrm>
            <a:off x="3295650" y="4602163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-2</a:t>
            </a:r>
          </a:p>
        </p:txBody>
      </p:sp>
      <p:sp>
        <p:nvSpPr>
          <p:cNvPr id="46156" name="Rectangle 76"/>
          <p:cNvSpPr>
            <a:spLocks noChangeArrowheads="1"/>
          </p:cNvSpPr>
          <p:nvPr/>
        </p:nvSpPr>
        <p:spPr bwMode="auto">
          <a:xfrm>
            <a:off x="3752850" y="46021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46157" name="Rectangle 77"/>
          <p:cNvSpPr>
            <a:spLocks noChangeArrowheads="1"/>
          </p:cNvSpPr>
          <p:nvPr/>
        </p:nvSpPr>
        <p:spPr bwMode="auto">
          <a:xfrm>
            <a:off x="4133850" y="4602163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-2</a:t>
            </a:r>
          </a:p>
        </p:txBody>
      </p:sp>
      <p:sp>
        <p:nvSpPr>
          <p:cNvPr id="46158" name="Rectangle 78"/>
          <p:cNvSpPr>
            <a:spLocks noChangeArrowheads="1"/>
          </p:cNvSpPr>
          <p:nvPr/>
        </p:nvSpPr>
        <p:spPr bwMode="auto">
          <a:xfrm>
            <a:off x="4972050" y="4602163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-18</a:t>
            </a:r>
          </a:p>
        </p:txBody>
      </p:sp>
      <p:sp>
        <p:nvSpPr>
          <p:cNvPr id="19530" name="Text Box 93"/>
          <p:cNvSpPr txBox="1">
            <a:spLocks noChangeArrowheads="1"/>
          </p:cNvSpPr>
          <p:nvPr/>
        </p:nvSpPr>
        <p:spPr bwMode="auto">
          <a:xfrm>
            <a:off x="4743450" y="368776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205" name="Text Box 125"/>
          <p:cNvSpPr txBox="1">
            <a:spLocks noChangeArrowheads="1"/>
          </p:cNvSpPr>
          <p:nvPr/>
        </p:nvSpPr>
        <p:spPr bwMode="auto">
          <a:xfrm>
            <a:off x="704850" y="1173163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Calibri" pitchFamily="34" charset="0"/>
              </a:rPr>
              <a:t>a. Xét hai hàm số sau:    y = 2x</a:t>
            </a:r>
            <a:r>
              <a:rPr lang="en-US" sz="2400" baseline="30000">
                <a:latin typeface="Calibri" pitchFamily="34" charset="0"/>
              </a:rPr>
              <a:t>2 </a:t>
            </a:r>
            <a:r>
              <a:rPr lang="en-US" sz="2400">
                <a:latin typeface="Calibri" pitchFamily="34" charset="0"/>
              </a:rPr>
              <a:t> và    y = -2x</a:t>
            </a:r>
            <a:r>
              <a:rPr lang="en-US" sz="2400" baseline="30000">
                <a:latin typeface="Calibri" pitchFamily="34" charset="0"/>
              </a:rPr>
              <a:t>2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0" y="-26988"/>
            <a:ext cx="9144000" cy="519113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Tiết 45</a:t>
            </a:r>
            <a:r>
              <a:rPr lang="en-US" sz="2800">
                <a:solidFill>
                  <a:srgbClr val="FF3300"/>
                </a:solidFill>
              </a:rPr>
              <a:t>:  </a:t>
            </a:r>
            <a:r>
              <a:rPr lang="en-US" sz="2800" b="1">
                <a:solidFill>
                  <a:srgbClr val="FF3300"/>
                </a:solidFill>
              </a:rPr>
              <a:t> Hàm số- Đồ thị hàm số y = ax</a:t>
            </a:r>
            <a:r>
              <a:rPr lang="en-US" sz="2800" b="1" baseline="30000">
                <a:solidFill>
                  <a:srgbClr val="FF3300"/>
                </a:solidFill>
              </a:rPr>
              <a:t>2</a:t>
            </a:r>
            <a:r>
              <a:rPr lang="en-US" sz="2800" b="1">
                <a:solidFill>
                  <a:srgbClr val="FF3300"/>
                </a:solidFill>
              </a:rPr>
              <a:t> (a </a:t>
            </a:r>
            <a:r>
              <a:rPr lang="en-US" sz="2800">
                <a:solidFill>
                  <a:srgbClr val="FF3300"/>
                </a:solidFill>
              </a:rPr>
              <a:t>≠</a:t>
            </a:r>
            <a:r>
              <a:rPr lang="en-US" sz="2800" b="1">
                <a:solidFill>
                  <a:srgbClr val="FF3300"/>
                </a:solidFill>
              </a:rPr>
              <a:t> 0)</a:t>
            </a:r>
            <a:endParaRPr lang="en-US" sz="28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4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/>
      <p:bldP spid="46087" grpId="0" animBg="1"/>
      <p:bldP spid="46146" grpId="0"/>
      <p:bldP spid="46147" grpId="0"/>
      <p:bldP spid="46148" grpId="0"/>
      <p:bldP spid="46149" grpId="0"/>
      <p:bldP spid="46150" grpId="0"/>
      <p:bldP spid="46151" grpId="0"/>
      <p:bldP spid="46152" grpId="0"/>
      <p:bldP spid="46153" grpId="0"/>
      <p:bldP spid="46154" grpId="0"/>
      <p:bldP spid="46155" grpId="0"/>
      <p:bldP spid="46156" grpId="0"/>
      <p:bldP spid="46157" grpId="0"/>
      <p:bldP spid="46158" grpId="0"/>
      <p:bldP spid="46205" grpId="0"/>
      <p:bldP spid="634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4"/>
          <p:cNvSpPr txBox="1">
            <a:spLocks noChangeArrowheads="1"/>
          </p:cNvSpPr>
          <p:nvPr/>
        </p:nvSpPr>
        <p:spPr bwMode="auto">
          <a:xfrm>
            <a:off x="0" y="152400"/>
            <a:ext cx="381000" cy="3048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.VnArial NarrowH" pitchFamily="34" charset="0"/>
              </a:rPr>
              <a:t>?2</a:t>
            </a:r>
            <a:endParaRPr lang="vi-VN" sz="1400" b="1">
              <a:solidFill>
                <a:schemeClr val="bg1"/>
              </a:solidFill>
              <a:latin typeface=".VnArial NarrowH" pitchFamily="34" charset="0"/>
            </a:endParaRPr>
          </a:p>
        </p:txBody>
      </p:sp>
      <p:graphicFrame>
        <p:nvGraphicFramePr>
          <p:cNvPr id="47257" name="Group 153"/>
          <p:cNvGraphicFramePr>
            <a:graphicFrameLocks noGrp="1"/>
          </p:cNvGraphicFramePr>
          <p:nvPr/>
        </p:nvGraphicFramePr>
        <p:xfrm>
          <a:off x="838200" y="533400"/>
          <a:ext cx="5334000" cy="792480"/>
        </p:xfrm>
        <a:graphic>
          <a:graphicData uri="http://schemas.openxmlformats.org/drawingml/2006/table">
            <a:tbl>
              <a:tblPr/>
              <a:tblGrid>
                <a:gridCol w="1177925"/>
                <a:gridCol w="676275"/>
                <a:gridCol w="585788"/>
                <a:gridCol w="592137"/>
                <a:gridCol w="595313"/>
                <a:gridCol w="571500"/>
                <a:gridCol w="531812"/>
                <a:gridCol w="60325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y=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1" name="Rectangle 74"/>
          <p:cNvSpPr>
            <a:spLocks noChangeArrowheads="1"/>
          </p:cNvSpPr>
          <p:nvPr/>
        </p:nvSpPr>
        <p:spPr bwMode="auto">
          <a:xfrm>
            <a:off x="2743200" y="914400"/>
            <a:ext cx="40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.VnTime" pitchFamily="34" charset="0"/>
              </a:rPr>
              <a:t>8</a:t>
            </a:r>
          </a:p>
        </p:txBody>
      </p:sp>
      <p:sp>
        <p:nvSpPr>
          <p:cNvPr id="20512" name="Rectangle 75"/>
          <p:cNvSpPr>
            <a:spLocks noChangeArrowheads="1"/>
          </p:cNvSpPr>
          <p:nvPr/>
        </p:nvSpPr>
        <p:spPr bwMode="auto">
          <a:xfrm>
            <a:off x="3429000" y="9144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20513" name="Rectangle 76"/>
          <p:cNvSpPr>
            <a:spLocks noChangeArrowheads="1"/>
          </p:cNvSpPr>
          <p:nvPr/>
        </p:nvSpPr>
        <p:spPr bwMode="auto">
          <a:xfrm>
            <a:off x="4038600" y="914400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20514" name="Rectangle 77"/>
          <p:cNvSpPr>
            <a:spLocks noChangeArrowheads="1"/>
          </p:cNvSpPr>
          <p:nvPr/>
        </p:nvSpPr>
        <p:spPr bwMode="auto">
          <a:xfrm>
            <a:off x="4495800" y="9144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20515" name="Rectangle 78"/>
          <p:cNvSpPr>
            <a:spLocks noChangeArrowheads="1"/>
          </p:cNvSpPr>
          <p:nvPr/>
        </p:nvSpPr>
        <p:spPr bwMode="auto">
          <a:xfrm>
            <a:off x="5562600" y="914400"/>
            <a:ext cx="595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.VnTime" pitchFamily="34" charset="0"/>
              </a:rPr>
              <a:t>18</a:t>
            </a:r>
          </a:p>
        </p:txBody>
      </p:sp>
      <p:sp>
        <p:nvSpPr>
          <p:cNvPr id="20516" name="Text Box 88"/>
          <p:cNvSpPr txBox="1">
            <a:spLocks noChangeArrowheads="1"/>
          </p:cNvSpPr>
          <p:nvPr/>
        </p:nvSpPr>
        <p:spPr bwMode="auto">
          <a:xfrm>
            <a:off x="1979613" y="1628775"/>
            <a:ext cx="2214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y tăng hay giảm?</a:t>
            </a:r>
          </a:p>
        </p:txBody>
      </p:sp>
      <p:sp>
        <p:nvSpPr>
          <p:cNvPr id="47194" name="AutoShape 90"/>
          <p:cNvSpPr>
            <a:spLocks/>
          </p:cNvSpPr>
          <p:nvPr/>
        </p:nvSpPr>
        <p:spPr bwMode="auto">
          <a:xfrm rot="5400000">
            <a:off x="2819400" y="-457200"/>
            <a:ext cx="228600" cy="1752600"/>
          </a:xfrm>
          <a:prstGeom prst="leftBrace">
            <a:avLst>
              <a:gd name="adj1" fmla="val 63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95" name="Text Box 91"/>
          <p:cNvSpPr txBox="1">
            <a:spLocks noChangeArrowheads="1"/>
          </p:cNvSpPr>
          <p:nvPr/>
        </p:nvSpPr>
        <p:spPr bwMode="auto">
          <a:xfrm>
            <a:off x="2209800" y="0"/>
            <a:ext cx="162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x tăng ( x &lt; 0)</a:t>
            </a:r>
          </a:p>
        </p:txBody>
      </p:sp>
      <p:sp>
        <p:nvSpPr>
          <p:cNvPr id="47196" name="AutoShape 92"/>
          <p:cNvSpPr>
            <a:spLocks/>
          </p:cNvSpPr>
          <p:nvPr/>
        </p:nvSpPr>
        <p:spPr bwMode="auto">
          <a:xfrm rot="-5400000">
            <a:off x="2847975" y="544513"/>
            <a:ext cx="228600" cy="1676400"/>
          </a:xfrm>
          <a:prstGeom prst="leftBrace">
            <a:avLst>
              <a:gd name="adj1" fmla="val 110068"/>
              <a:gd name="adj2" fmla="val 51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47197" name="AutoShape 93"/>
          <p:cNvSpPr>
            <a:spLocks/>
          </p:cNvSpPr>
          <p:nvPr/>
        </p:nvSpPr>
        <p:spPr bwMode="auto">
          <a:xfrm rot="5400000">
            <a:off x="5202238" y="-436563"/>
            <a:ext cx="228600" cy="1711325"/>
          </a:xfrm>
          <a:prstGeom prst="leftBrace">
            <a:avLst>
              <a:gd name="adj1" fmla="val 623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98" name="Text Box 94"/>
          <p:cNvSpPr txBox="1">
            <a:spLocks noChangeArrowheads="1"/>
          </p:cNvSpPr>
          <p:nvPr/>
        </p:nvSpPr>
        <p:spPr bwMode="auto">
          <a:xfrm>
            <a:off x="4495800" y="0"/>
            <a:ext cx="193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x tăng ( x &gt; 0)</a:t>
            </a:r>
          </a:p>
        </p:txBody>
      </p:sp>
      <p:sp>
        <p:nvSpPr>
          <p:cNvPr id="47200" name="AutoShape 96"/>
          <p:cNvSpPr>
            <a:spLocks/>
          </p:cNvSpPr>
          <p:nvPr/>
        </p:nvSpPr>
        <p:spPr bwMode="auto">
          <a:xfrm rot="-5400000">
            <a:off x="5257800" y="685800"/>
            <a:ext cx="152400" cy="1524000"/>
          </a:xfrm>
          <a:prstGeom prst="leftBrace">
            <a:avLst>
              <a:gd name="adj1" fmla="val 150093"/>
              <a:gd name="adj2" fmla="val 51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7258" name="Group 154"/>
          <p:cNvGraphicFramePr>
            <a:graphicFrameLocks noGrp="1"/>
          </p:cNvGraphicFramePr>
          <p:nvPr/>
        </p:nvGraphicFramePr>
        <p:xfrm>
          <a:off x="914400" y="2962275"/>
          <a:ext cx="5334000" cy="792480"/>
        </p:xfrm>
        <a:graphic>
          <a:graphicData uri="http://schemas.openxmlformats.org/drawingml/2006/table">
            <a:tbl>
              <a:tblPr/>
              <a:tblGrid>
                <a:gridCol w="1177925"/>
                <a:gridCol w="676275"/>
                <a:gridCol w="585788"/>
                <a:gridCol w="592137"/>
                <a:gridCol w="595313"/>
                <a:gridCol w="571500"/>
                <a:gridCol w="531812"/>
                <a:gridCol w="60325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y= 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287" name="Rectangle 183"/>
          <p:cNvSpPr>
            <a:spLocks noChangeArrowheads="1"/>
          </p:cNvSpPr>
          <p:nvPr/>
        </p:nvSpPr>
        <p:spPr bwMode="auto">
          <a:xfrm>
            <a:off x="2819400" y="3343275"/>
            <a:ext cx="40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.VnTime" pitchFamily="34" charset="0"/>
              </a:rPr>
              <a:t>-8</a:t>
            </a:r>
          </a:p>
        </p:txBody>
      </p:sp>
      <p:sp>
        <p:nvSpPr>
          <p:cNvPr id="47288" name="Rectangle 184"/>
          <p:cNvSpPr>
            <a:spLocks noChangeArrowheads="1"/>
          </p:cNvSpPr>
          <p:nvPr/>
        </p:nvSpPr>
        <p:spPr bwMode="auto">
          <a:xfrm>
            <a:off x="3429000" y="334327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.VnTime" pitchFamily="34" charset="0"/>
              </a:rPr>
              <a:t>-2</a:t>
            </a:r>
          </a:p>
        </p:txBody>
      </p:sp>
      <p:sp>
        <p:nvSpPr>
          <p:cNvPr id="47289" name="Rectangle 185"/>
          <p:cNvSpPr>
            <a:spLocks noChangeArrowheads="1"/>
          </p:cNvSpPr>
          <p:nvPr/>
        </p:nvSpPr>
        <p:spPr bwMode="auto">
          <a:xfrm>
            <a:off x="4114800" y="3343275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47290" name="Rectangle 186"/>
          <p:cNvSpPr>
            <a:spLocks noChangeArrowheads="1"/>
          </p:cNvSpPr>
          <p:nvPr/>
        </p:nvSpPr>
        <p:spPr bwMode="auto">
          <a:xfrm>
            <a:off x="4572000" y="334327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.VnTime" pitchFamily="34" charset="0"/>
              </a:rPr>
              <a:t>-2</a:t>
            </a:r>
          </a:p>
        </p:txBody>
      </p:sp>
      <p:sp>
        <p:nvSpPr>
          <p:cNvPr id="47291" name="Rectangle 187"/>
          <p:cNvSpPr>
            <a:spLocks noChangeArrowheads="1"/>
          </p:cNvSpPr>
          <p:nvPr/>
        </p:nvSpPr>
        <p:spPr bwMode="auto">
          <a:xfrm>
            <a:off x="5638800" y="3343275"/>
            <a:ext cx="595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.VnTime" pitchFamily="34" charset="0"/>
              </a:rPr>
              <a:t>-18</a:t>
            </a:r>
          </a:p>
        </p:txBody>
      </p:sp>
      <p:sp>
        <p:nvSpPr>
          <p:cNvPr id="47296" name="AutoShape 192"/>
          <p:cNvSpPr>
            <a:spLocks/>
          </p:cNvSpPr>
          <p:nvPr/>
        </p:nvSpPr>
        <p:spPr bwMode="auto">
          <a:xfrm rot="5400000">
            <a:off x="2895600" y="1971675"/>
            <a:ext cx="228600" cy="1752600"/>
          </a:xfrm>
          <a:prstGeom prst="leftBrace">
            <a:avLst>
              <a:gd name="adj1" fmla="val 63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297" name="Text Box 193"/>
          <p:cNvSpPr txBox="1">
            <a:spLocks noChangeArrowheads="1"/>
          </p:cNvSpPr>
          <p:nvPr/>
        </p:nvSpPr>
        <p:spPr bwMode="auto">
          <a:xfrm>
            <a:off x="2286000" y="2428875"/>
            <a:ext cx="162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x tăng ( x &lt; 0)</a:t>
            </a:r>
          </a:p>
        </p:txBody>
      </p:sp>
      <p:sp>
        <p:nvSpPr>
          <p:cNvPr id="47298" name="AutoShape 194"/>
          <p:cNvSpPr>
            <a:spLocks/>
          </p:cNvSpPr>
          <p:nvPr/>
        </p:nvSpPr>
        <p:spPr bwMode="auto">
          <a:xfrm rot="-5400000">
            <a:off x="2933700" y="3000375"/>
            <a:ext cx="228600" cy="1676400"/>
          </a:xfrm>
          <a:prstGeom prst="leftBrace">
            <a:avLst>
              <a:gd name="adj1" fmla="val 110068"/>
              <a:gd name="adj2" fmla="val 51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299" name="AutoShape 195"/>
          <p:cNvSpPr>
            <a:spLocks/>
          </p:cNvSpPr>
          <p:nvPr/>
        </p:nvSpPr>
        <p:spPr bwMode="auto">
          <a:xfrm rot="5400000">
            <a:off x="5278438" y="1992312"/>
            <a:ext cx="228600" cy="1711325"/>
          </a:xfrm>
          <a:prstGeom prst="leftBrace">
            <a:avLst>
              <a:gd name="adj1" fmla="val 623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300" name="Text Box 196"/>
          <p:cNvSpPr txBox="1">
            <a:spLocks noChangeArrowheads="1"/>
          </p:cNvSpPr>
          <p:nvPr/>
        </p:nvSpPr>
        <p:spPr bwMode="auto">
          <a:xfrm>
            <a:off x="4572000" y="2428875"/>
            <a:ext cx="193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x tăng ( x &gt; 0)</a:t>
            </a:r>
          </a:p>
        </p:txBody>
      </p:sp>
      <p:sp>
        <p:nvSpPr>
          <p:cNvPr id="47302" name="AutoShape 198"/>
          <p:cNvSpPr>
            <a:spLocks/>
          </p:cNvSpPr>
          <p:nvPr/>
        </p:nvSpPr>
        <p:spPr bwMode="auto">
          <a:xfrm rot="-5400000">
            <a:off x="5334000" y="3114675"/>
            <a:ext cx="152400" cy="1524000"/>
          </a:xfrm>
          <a:prstGeom prst="leftBrace">
            <a:avLst>
              <a:gd name="adj1" fmla="val 150093"/>
              <a:gd name="adj2" fmla="val 51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3" name="Text Box 205"/>
          <p:cNvSpPr txBox="1">
            <a:spLocks noChangeArrowheads="1"/>
          </p:cNvSpPr>
          <p:nvPr/>
        </p:nvSpPr>
        <p:spPr bwMode="auto">
          <a:xfrm>
            <a:off x="457200" y="1524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Bảng 1</a:t>
            </a:r>
          </a:p>
        </p:txBody>
      </p:sp>
      <p:sp>
        <p:nvSpPr>
          <p:cNvPr id="47310" name="Text Box 206"/>
          <p:cNvSpPr txBox="1">
            <a:spLocks noChangeArrowheads="1"/>
          </p:cNvSpPr>
          <p:nvPr/>
        </p:nvSpPr>
        <p:spPr bwMode="auto">
          <a:xfrm>
            <a:off x="228600" y="2581275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Bảng 2</a:t>
            </a:r>
          </a:p>
        </p:txBody>
      </p:sp>
      <p:sp>
        <p:nvSpPr>
          <p:cNvPr id="20565" name="Text Box 88"/>
          <p:cNvSpPr txBox="1">
            <a:spLocks noChangeArrowheads="1"/>
          </p:cNvSpPr>
          <p:nvPr/>
        </p:nvSpPr>
        <p:spPr bwMode="auto">
          <a:xfrm>
            <a:off x="4572000" y="1628775"/>
            <a:ext cx="221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y tăng hay giảm?</a:t>
            </a:r>
          </a:p>
        </p:txBody>
      </p:sp>
      <p:sp>
        <p:nvSpPr>
          <p:cNvPr id="20566" name="Text Box 88"/>
          <p:cNvSpPr txBox="1">
            <a:spLocks noChangeArrowheads="1"/>
          </p:cNvSpPr>
          <p:nvPr/>
        </p:nvSpPr>
        <p:spPr bwMode="auto">
          <a:xfrm>
            <a:off x="2124075" y="4005263"/>
            <a:ext cx="2214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y tăng hay giảm?</a:t>
            </a:r>
          </a:p>
        </p:txBody>
      </p:sp>
      <p:sp>
        <p:nvSpPr>
          <p:cNvPr id="20567" name="Text Box 88"/>
          <p:cNvSpPr txBox="1">
            <a:spLocks noChangeArrowheads="1"/>
          </p:cNvSpPr>
          <p:nvPr/>
        </p:nvSpPr>
        <p:spPr bwMode="auto">
          <a:xfrm>
            <a:off x="4500563" y="4076700"/>
            <a:ext cx="2214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y tăng hay giảm?</a:t>
            </a:r>
          </a:p>
        </p:txBody>
      </p:sp>
      <p:sp>
        <p:nvSpPr>
          <p:cNvPr id="49236" name="Rectangle 84"/>
          <p:cNvSpPr>
            <a:spLocks noChangeArrowheads="1"/>
          </p:cNvSpPr>
          <p:nvPr/>
        </p:nvSpPr>
        <p:spPr bwMode="auto">
          <a:xfrm>
            <a:off x="0" y="4038600"/>
            <a:ext cx="9144000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.VnTime" pitchFamily="34" charset="0"/>
              </a:rPr>
              <a:t>Hµm sè y=</a:t>
            </a:r>
            <a:r>
              <a:rPr lang="en-US" sz="2800" b="1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2800" b="1">
                <a:latin typeface=".VnTime" pitchFamily="34" charset="0"/>
              </a:rPr>
              <a:t>x</a:t>
            </a:r>
            <a:r>
              <a:rPr lang="en-US" sz="2800" b="1" baseline="30000">
                <a:latin typeface=".VnTime" pitchFamily="34" charset="0"/>
              </a:rPr>
              <a:t>2</a:t>
            </a:r>
            <a:r>
              <a:rPr lang="en-US" sz="2800" b="1">
                <a:latin typeface=".VnTime" pitchFamily="34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.VnTime" pitchFamily="34" charset="0"/>
              </a:rPr>
              <a:t>®ång biÕn khi x&gt;0 </a:t>
            </a:r>
            <a:r>
              <a:rPr lang="en-US" sz="2800" b="1">
                <a:latin typeface=".VnTime" pitchFamily="34" charset="0"/>
              </a:rPr>
              <a:t>v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800" b="1">
                <a:latin typeface=".VnTime" pitchFamily="34" charset="0"/>
              </a:rPr>
              <a:t> nghÞch biÕn khi x&lt;0</a:t>
            </a:r>
            <a:endParaRPr lang="en-US" sz="2800">
              <a:latin typeface=".VnTime" pitchFamily="34" charset="0"/>
            </a:endParaRPr>
          </a:p>
        </p:txBody>
      </p:sp>
      <p:sp>
        <p:nvSpPr>
          <p:cNvPr id="49235" name="Rectangle 83"/>
          <p:cNvSpPr>
            <a:spLocks noChangeArrowheads="1"/>
          </p:cNvSpPr>
          <p:nvPr/>
        </p:nvSpPr>
        <p:spPr bwMode="auto">
          <a:xfrm>
            <a:off x="0" y="4486275"/>
            <a:ext cx="9144000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.VnTime" pitchFamily="34" charset="0"/>
              </a:rPr>
              <a:t>Hµm sè y= </a:t>
            </a:r>
            <a:r>
              <a:rPr lang="en-US" sz="2800" b="1">
                <a:solidFill>
                  <a:srgbClr val="FF0000"/>
                </a:solidFill>
                <a:latin typeface=".VnTime" pitchFamily="34" charset="0"/>
              </a:rPr>
              <a:t>-2</a:t>
            </a:r>
            <a:r>
              <a:rPr lang="en-US" sz="2800" b="1">
                <a:latin typeface=".VnTime" pitchFamily="34" charset="0"/>
              </a:rPr>
              <a:t>x</a:t>
            </a:r>
            <a:r>
              <a:rPr lang="en-US" sz="2800" b="1" baseline="30000">
                <a:latin typeface=".VnTime" pitchFamily="34" charset="0"/>
              </a:rPr>
              <a:t>2</a:t>
            </a:r>
            <a:r>
              <a:rPr lang="en-US" sz="2800" b="1">
                <a:latin typeface=".VnTime" pitchFamily="34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.VnTime" pitchFamily="34" charset="0"/>
              </a:rPr>
              <a:t>®ång biÕn khi x&lt;0 </a:t>
            </a:r>
            <a:r>
              <a:rPr lang="en-US" sz="2800" b="1">
                <a:latin typeface=".VnTime" pitchFamily="34" charset="0"/>
              </a:rPr>
              <a:t>vµ nghÞch biÕn khi x&gt;0</a:t>
            </a:r>
            <a:endParaRPr lang="en-US" sz="280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7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7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4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4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4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4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4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94" grpId="0" animBg="1"/>
      <p:bldP spid="47195" grpId="0"/>
      <p:bldP spid="47196" grpId="0" animBg="1"/>
      <p:bldP spid="47197" grpId="0" animBg="1"/>
      <p:bldP spid="47198" grpId="0"/>
      <p:bldP spid="47200" grpId="0" animBg="1"/>
      <p:bldP spid="47287" grpId="0"/>
      <p:bldP spid="47288" grpId="0"/>
      <p:bldP spid="47289" grpId="0"/>
      <p:bldP spid="47290" grpId="0"/>
      <p:bldP spid="47291" grpId="0"/>
      <p:bldP spid="47296" grpId="0" animBg="1"/>
      <p:bldP spid="47297" grpId="0"/>
      <p:bldP spid="47298" grpId="0" animBg="1"/>
      <p:bldP spid="47299" grpId="0" animBg="1"/>
      <p:bldP spid="47300" grpId="0"/>
      <p:bldP spid="47302" grpId="0" animBg="1"/>
      <p:bldP spid="47310" grpId="0"/>
      <p:bldP spid="49236" grpId="0" animBg="1"/>
      <p:bldP spid="492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5"/>
          <p:cNvSpPr txBox="1">
            <a:spLocks noChangeArrowheads="1"/>
          </p:cNvSpPr>
          <p:nvPr/>
        </p:nvSpPr>
        <p:spPr bwMode="auto">
          <a:xfrm>
            <a:off x="0" y="6985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" pitchFamily="34" charset="0"/>
              </a:rPr>
              <a:t>1. VÝ dô më ®Çu.</a:t>
            </a:r>
          </a:p>
        </p:txBody>
      </p:sp>
      <p:sp>
        <p:nvSpPr>
          <p:cNvPr id="21506" name="Text Box 8"/>
          <p:cNvSpPr txBox="1">
            <a:spLocks noChangeArrowheads="1"/>
          </p:cNvSpPr>
          <p:nvPr/>
        </p:nvSpPr>
        <p:spPr bwMode="auto">
          <a:xfrm>
            <a:off x="0" y="9906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" pitchFamily="34" charset="0"/>
              </a:rPr>
              <a:t>2. TÝnh chÊt cña hµm sè y = ax</a:t>
            </a:r>
            <a:r>
              <a:rPr lang="en-US" sz="2800" b="1" baseline="30000">
                <a:solidFill>
                  <a:srgbClr val="FF0000"/>
                </a:solidFill>
                <a:latin typeface=".VnTime" pitchFamily="34" charset="0"/>
              </a:rPr>
              <a:t>2 </a:t>
            </a:r>
            <a:r>
              <a:rPr lang="en-US" sz="2800" b="1">
                <a:solidFill>
                  <a:srgbClr val="FF0000"/>
                </a:solidFill>
                <a:latin typeface=".VnTime" pitchFamily="34" charset="0"/>
              </a:rPr>
              <a:t>( a ≠ 0 ).</a:t>
            </a:r>
          </a:p>
        </p:txBody>
      </p:sp>
      <p:graphicFrame>
        <p:nvGraphicFramePr>
          <p:cNvPr id="49241" name="Group 89"/>
          <p:cNvGraphicFramePr>
            <a:graphicFrameLocks noGrp="1"/>
          </p:cNvGraphicFramePr>
          <p:nvPr>
            <p:ph idx="4294967295"/>
          </p:nvPr>
        </p:nvGraphicFramePr>
        <p:xfrm>
          <a:off x="304800" y="1790700"/>
          <a:ext cx="8469313" cy="1052513"/>
        </p:xfrm>
        <a:graphic>
          <a:graphicData uri="http://schemas.openxmlformats.org/drawingml/2006/table">
            <a:tbl>
              <a:tblPr/>
              <a:tblGrid>
                <a:gridCol w="1219200"/>
                <a:gridCol w="906463"/>
                <a:gridCol w="1057275"/>
                <a:gridCol w="1057275"/>
                <a:gridCol w="1057275"/>
                <a:gridCol w="1057275"/>
                <a:gridCol w="1057275"/>
                <a:gridCol w="1057275"/>
              </a:tblGrid>
              <a:tr h="527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y=2x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6" name="Rectangle 40"/>
          <p:cNvSpPr>
            <a:spLocks noChangeArrowheads="1"/>
          </p:cNvSpPr>
          <p:nvPr/>
        </p:nvSpPr>
        <p:spPr bwMode="auto">
          <a:xfrm>
            <a:off x="2819400" y="22923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latin typeface=".VnTime" pitchFamily="34" charset="0"/>
              </a:rPr>
              <a:t>8</a:t>
            </a:r>
          </a:p>
        </p:txBody>
      </p:sp>
      <p:sp>
        <p:nvSpPr>
          <p:cNvPr id="21537" name="Rectangle 41"/>
          <p:cNvSpPr>
            <a:spLocks noChangeArrowheads="1"/>
          </p:cNvSpPr>
          <p:nvPr/>
        </p:nvSpPr>
        <p:spPr bwMode="auto">
          <a:xfrm>
            <a:off x="3905250" y="22733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latin typeface=".VnTime" pitchFamily="34" charset="0"/>
              </a:rPr>
              <a:t>2</a:t>
            </a:r>
          </a:p>
        </p:txBody>
      </p:sp>
      <p:sp>
        <p:nvSpPr>
          <p:cNvPr id="21538" name="Rectangle 42"/>
          <p:cNvSpPr>
            <a:spLocks noChangeArrowheads="1"/>
          </p:cNvSpPr>
          <p:nvPr/>
        </p:nvSpPr>
        <p:spPr bwMode="auto">
          <a:xfrm>
            <a:off x="4895850" y="228758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latin typeface=".VnTime" pitchFamily="34" charset="0"/>
              </a:rPr>
              <a:t>0</a:t>
            </a:r>
          </a:p>
        </p:txBody>
      </p:sp>
      <p:sp>
        <p:nvSpPr>
          <p:cNvPr id="21539" name="Rectangle 43"/>
          <p:cNvSpPr>
            <a:spLocks noChangeArrowheads="1"/>
          </p:cNvSpPr>
          <p:nvPr/>
        </p:nvSpPr>
        <p:spPr bwMode="auto">
          <a:xfrm>
            <a:off x="5943600" y="22923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latin typeface=".VnTime" pitchFamily="34" charset="0"/>
              </a:rPr>
              <a:t>2</a:t>
            </a:r>
          </a:p>
        </p:txBody>
      </p:sp>
      <p:sp>
        <p:nvSpPr>
          <p:cNvPr id="21540" name="Rectangle 44"/>
          <p:cNvSpPr>
            <a:spLocks noChangeArrowheads="1"/>
          </p:cNvSpPr>
          <p:nvPr/>
        </p:nvSpPr>
        <p:spPr bwMode="auto">
          <a:xfrm>
            <a:off x="8077200" y="228758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latin typeface=".VnTime" pitchFamily="34" charset="0"/>
              </a:rPr>
              <a:t>18</a:t>
            </a:r>
          </a:p>
        </p:txBody>
      </p:sp>
      <p:graphicFrame>
        <p:nvGraphicFramePr>
          <p:cNvPr id="49246" name="Group 94"/>
          <p:cNvGraphicFramePr>
            <a:graphicFrameLocks noGrp="1"/>
          </p:cNvGraphicFramePr>
          <p:nvPr/>
        </p:nvGraphicFramePr>
        <p:xfrm>
          <a:off x="293688" y="2889250"/>
          <a:ext cx="8469312" cy="1036320"/>
        </p:xfrm>
        <a:graphic>
          <a:graphicData uri="http://schemas.openxmlformats.org/drawingml/2006/table">
            <a:tbl>
              <a:tblPr/>
              <a:tblGrid>
                <a:gridCol w="1219200"/>
                <a:gridCol w="906462"/>
                <a:gridCol w="1057275"/>
                <a:gridCol w="1057275"/>
                <a:gridCol w="1057275"/>
                <a:gridCol w="1057275"/>
                <a:gridCol w="1057275"/>
                <a:gridCol w="1057275"/>
              </a:tblGrid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y=-2x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70" name="Rectangle 74"/>
          <p:cNvSpPr>
            <a:spLocks noChangeArrowheads="1"/>
          </p:cNvSpPr>
          <p:nvPr/>
        </p:nvSpPr>
        <p:spPr bwMode="auto">
          <a:xfrm>
            <a:off x="2705100" y="33909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latin typeface=".VnTime" pitchFamily="34" charset="0"/>
              </a:rPr>
              <a:t>-8</a:t>
            </a:r>
          </a:p>
        </p:txBody>
      </p:sp>
      <p:sp>
        <p:nvSpPr>
          <p:cNvPr id="21571" name="Rectangle 75"/>
          <p:cNvSpPr>
            <a:spLocks noChangeArrowheads="1"/>
          </p:cNvSpPr>
          <p:nvPr/>
        </p:nvSpPr>
        <p:spPr bwMode="auto">
          <a:xfrm>
            <a:off x="3771900" y="33909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latin typeface=".VnTime" pitchFamily="34" charset="0"/>
              </a:rPr>
              <a:t>-2</a:t>
            </a:r>
          </a:p>
        </p:txBody>
      </p:sp>
      <p:sp>
        <p:nvSpPr>
          <p:cNvPr id="21572" name="Rectangle 76"/>
          <p:cNvSpPr>
            <a:spLocks noChangeArrowheads="1"/>
          </p:cNvSpPr>
          <p:nvPr/>
        </p:nvSpPr>
        <p:spPr bwMode="auto">
          <a:xfrm>
            <a:off x="4895850" y="33766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latin typeface=".VnTime" pitchFamily="34" charset="0"/>
              </a:rPr>
              <a:t>0</a:t>
            </a:r>
          </a:p>
        </p:txBody>
      </p:sp>
      <p:sp>
        <p:nvSpPr>
          <p:cNvPr id="21573" name="Rectangle 77"/>
          <p:cNvSpPr>
            <a:spLocks noChangeArrowheads="1"/>
          </p:cNvSpPr>
          <p:nvPr/>
        </p:nvSpPr>
        <p:spPr bwMode="auto">
          <a:xfrm>
            <a:off x="5829300" y="3376613"/>
            <a:ext cx="481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latin typeface=".VnTime" pitchFamily="34" charset="0"/>
              </a:rPr>
              <a:t>-2</a:t>
            </a:r>
          </a:p>
        </p:txBody>
      </p:sp>
      <p:sp>
        <p:nvSpPr>
          <p:cNvPr id="21574" name="Rectangle 78"/>
          <p:cNvSpPr>
            <a:spLocks noChangeArrowheads="1"/>
          </p:cNvSpPr>
          <p:nvPr/>
        </p:nvSpPr>
        <p:spPr bwMode="auto">
          <a:xfrm>
            <a:off x="7886700" y="3376613"/>
            <a:ext cx="6588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latin typeface=".VnTime" pitchFamily="34" charset="0"/>
              </a:rPr>
              <a:t>-18</a:t>
            </a:r>
          </a:p>
        </p:txBody>
      </p:sp>
      <p:sp>
        <p:nvSpPr>
          <p:cNvPr id="21575" name="Rectangle 79"/>
          <p:cNvSpPr>
            <a:spLocks noChangeArrowheads="1"/>
          </p:cNvSpPr>
          <p:nvPr/>
        </p:nvSpPr>
        <p:spPr bwMode="auto">
          <a:xfrm>
            <a:off x="704850" y="1295400"/>
            <a:ext cx="7067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§èi víi hai hµm sè y = 2x</a:t>
            </a:r>
            <a:r>
              <a:rPr lang="en-US" sz="2800" baseline="30000">
                <a:latin typeface=".VnTime" pitchFamily="34" charset="0"/>
              </a:rPr>
              <a:t>2 </a:t>
            </a:r>
            <a:r>
              <a:rPr lang="en-US" sz="2800">
                <a:latin typeface=".VnTime" pitchFamily="34" charset="0"/>
              </a:rPr>
              <a:t>vµ y= - 2x</a:t>
            </a:r>
            <a:r>
              <a:rPr lang="en-US" sz="2800" baseline="30000">
                <a:latin typeface=".VnTime" pitchFamily="34" charset="0"/>
              </a:rPr>
              <a:t>2</a:t>
            </a:r>
            <a:endParaRPr lang="en-US" sz="2800">
              <a:latin typeface=".VnTime" pitchFamily="34" charset="0"/>
            </a:endParaRPr>
          </a:p>
        </p:txBody>
      </p:sp>
      <p:sp>
        <p:nvSpPr>
          <p:cNvPr id="21576" name="Text Box 80"/>
          <p:cNvSpPr txBox="1">
            <a:spLocks noChangeArrowheads="1"/>
          </p:cNvSpPr>
          <p:nvPr/>
        </p:nvSpPr>
        <p:spPr bwMode="auto">
          <a:xfrm>
            <a:off x="76200" y="1357313"/>
            <a:ext cx="552450" cy="457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.VnTime" pitchFamily="34" charset="0"/>
              </a:rPr>
              <a:t>?</a:t>
            </a:r>
          </a:p>
        </p:txBody>
      </p:sp>
      <p:sp>
        <p:nvSpPr>
          <p:cNvPr id="49235" name="Rectangle 83"/>
          <p:cNvSpPr>
            <a:spLocks noChangeArrowheads="1"/>
          </p:cNvSpPr>
          <p:nvPr/>
        </p:nvSpPr>
        <p:spPr bwMode="auto">
          <a:xfrm>
            <a:off x="0" y="4486275"/>
            <a:ext cx="9144000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.VnTime" pitchFamily="34" charset="0"/>
              </a:rPr>
              <a:t>Hµm sè y= </a:t>
            </a:r>
            <a:r>
              <a:rPr lang="en-US" sz="2800" b="1">
                <a:solidFill>
                  <a:srgbClr val="FF0000"/>
                </a:solidFill>
                <a:latin typeface=".VnTime" pitchFamily="34" charset="0"/>
              </a:rPr>
              <a:t>-2</a:t>
            </a:r>
            <a:r>
              <a:rPr lang="en-US" sz="2800" b="1">
                <a:latin typeface=".VnTime" pitchFamily="34" charset="0"/>
              </a:rPr>
              <a:t>x</a:t>
            </a:r>
            <a:r>
              <a:rPr lang="en-US" sz="2800" b="1" baseline="30000">
                <a:latin typeface=".VnTime" pitchFamily="34" charset="0"/>
              </a:rPr>
              <a:t>2</a:t>
            </a:r>
            <a:r>
              <a:rPr lang="en-US" sz="2800" b="1">
                <a:latin typeface=".VnTime" pitchFamily="34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.VnTime" pitchFamily="34" charset="0"/>
              </a:rPr>
              <a:t>®ång biÕn khi x&lt;0 </a:t>
            </a:r>
            <a:r>
              <a:rPr lang="en-US" sz="2800" b="1">
                <a:latin typeface=".VnTime" pitchFamily="34" charset="0"/>
              </a:rPr>
              <a:t>vµ nghÞch biÕn khi x&gt;0</a:t>
            </a:r>
            <a:endParaRPr lang="en-US" sz="2800">
              <a:latin typeface=".VnTime" pitchFamily="34" charset="0"/>
            </a:endParaRPr>
          </a:p>
        </p:txBody>
      </p:sp>
      <p:sp>
        <p:nvSpPr>
          <p:cNvPr id="49236" name="Rectangle 84"/>
          <p:cNvSpPr>
            <a:spLocks noChangeArrowheads="1"/>
          </p:cNvSpPr>
          <p:nvPr/>
        </p:nvSpPr>
        <p:spPr bwMode="auto">
          <a:xfrm>
            <a:off x="0" y="4038600"/>
            <a:ext cx="9144000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.VnTime" pitchFamily="34" charset="0"/>
              </a:rPr>
              <a:t>Hµm sè y=</a:t>
            </a:r>
            <a:r>
              <a:rPr lang="en-US" sz="2800" b="1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2800" b="1">
                <a:latin typeface=".VnTime" pitchFamily="34" charset="0"/>
              </a:rPr>
              <a:t>x</a:t>
            </a:r>
            <a:r>
              <a:rPr lang="en-US" sz="2800" b="1" baseline="30000">
                <a:latin typeface=".VnTime" pitchFamily="34" charset="0"/>
              </a:rPr>
              <a:t>2</a:t>
            </a:r>
            <a:r>
              <a:rPr lang="en-US" sz="2800" b="1">
                <a:latin typeface=".VnTime" pitchFamily="34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.VnTime" pitchFamily="34" charset="0"/>
              </a:rPr>
              <a:t>®ång biÕn khi x&gt;0 </a:t>
            </a:r>
            <a:r>
              <a:rPr lang="en-US" sz="2800" b="1">
                <a:latin typeface=".VnTime" pitchFamily="34" charset="0"/>
              </a:rPr>
              <a:t>v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800" b="1">
                <a:latin typeface=".VnTime" pitchFamily="34" charset="0"/>
              </a:rPr>
              <a:t> nghÞch biÕn khi x&lt;0</a:t>
            </a:r>
            <a:endParaRPr lang="en-US" sz="2800">
              <a:latin typeface=".VnTime" pitchFamily="34" charset="0"/>
            </a:endParaRP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Tiết 45</a:t>
            </a:r>
            <a:r>
              <a:rPr lang="en-US" sz="2800">
                <a:solidFill>
                  <a:srgbClr val="FF3300"/>
                </a:solidFill>
              </a:rPr>
              <a:t>:  </a:t>
            </a:r>
            <a:r>
              <a:rPr lang="en-US" sz="2800" b="1">
                <a:solidFill>
                  <a:srgbClr val="FF3300"/>
                </a:solidFill>
              </a:rPr>
              <a:t> Hàm số- Đồ thị hàm số y = ax</a:t>
            </a:r>
            <a:r>
              <a:rPr lang="en-US" sz="2800" b="1" baseline="30000">
                <a:solidFill>
                  <a:srgbClr val="FF3300"/>
                </a:solidFill>
              </a:rPr>
              <a:t>2</a:t>
            </a:r>
            <a:r>
              <a:rPr lang="en-US" sz="2800" b="1">
                <a:solidFill>
                  <a:srgbClr val="FF3300"/>
                </a:solidFill>
              </a:rPr>
              <a:t> (a </a:t>
            </a:r>
            <a:r>
              <a:rPr lang="en-US" sz="2800">
                <a:solidFill>
                  <a:srgbClr val="FF3300"/>
                </a:solidFill>
              </a:rPr>
              <a:t>≠</a:t>
            </a:r>
            <a:r>
              <a:rPr lang="en-US" sz="2800" b="1">
                <a:solidFill>
                  <a:srgbClr val="FF3300"/>
                </a:solidFill>
              </a:rPr>
              <a:t> 0)</a:t>
            </a:r>
            <a:endParaRPr lang="en-US" sz="28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35" grpId="0" animBg="1"/>
      <p:bldP spid="49236" grpId="0" animBg="1"/>
      <p:bldP spid="634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95" name="Text Box 159"/>
          <p:cNvSpPr txBox="1">
            <a:spLocks noChangeArrowheads="1"/>
          </p:cNvSpPr>
          <p:nvPr/>
        </p:nvSpPr>
        <p:spPr bwMode="auto">
          <a:xfrm>
            <a:off x="539750" y="1052513"/>
            <a:ext cx="84248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Hµm  sè y = ax</a:t>
            </a:r>
            <a:r>
              <a:rPr lang="en-US" sz="2400" b="1" baseline="30000">
                <a:solidFill>
                  <a:srgbClr val="FF0000"/>
                </a:solidFill>
                <a:latin typeface=".VnTime" pitchFamily="34" charset="0"/>
              </a:rPr>
              <a:t>2 </a:t>
            </a:r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( a ≠ 0 ) x¸c ®Þnh víi mäi gi¸ trÞ  x thuéc R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NÕu </a:t>
            </a:r>
            <a:r>
              <a:rPr lang="en-US" sz="2400" b="1" i="1" u="sng">
                <a:solidFill>
                  <a:srgbClr val="FF0000"/>
                </a:solidFill>
                <a:latin typeface=".VnTime" pitchFamily="34" charset="0"/>
              </a:rPr>
              <a:t>a &gt; 0 </a:t>
            </a:r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thi hµm sè </a:t>
            </a:r>
            <a:r>
              <a:rPr lang="en-US" sz="2400" b="1" i="1" u="sng">
                <a:solidFill>
                  <a:srgbClr val="FF0000"/>
                </a:solidFill>
                <a:latin typeface=".VnTime" pitchFamily="34" charset="0"/>
              </a:rPr>
              <a:t>®ång biÕn  </a:t>
            </a:r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khi x&gt;0 nghÞch biÕn khi x &lt;0 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NÕu </a:t>
            </a:r>
            <a:r>
              <a:rPr lang="en-US" sz="2400" b="1" i="1" u="sng">
                <a:solidFill>
                  <a:srgbClr val="FF0000"/>
                </a:solidFill>
                <a:latin typeface=".VnTime" pitchFamily="34" charset="0"/>
              </a:rPr>
              <a:t>a&lt;0</a:t>
            </a:r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 thi hµm sè </a:t>
            </a:r>
            <a:r>
              <a:rPr lang="en-US" sz="2400" b="1" i="1" u="sng">
                <a:solidFill>
                  <a:srgbClr val="FF0000"/>
                </a:solidFill>
                <a:latin typeface=".VnTime" pitchFamily="34" charset="0"/>
              </a:rPr>
              <a:t>®ång biÕn </a:t>
            </a:r>
            <a:r>
              <a:rPr lang="en-US" sz="2400" b="1">
                <a:solidFill>
                  <a:srgbClr val="FF0000"/>
                </a:solidFill>
                <a:latin typeface=".VnTime" pitchFamily="34" charset="0"/>
              </a:rPr>
              <a:t>khi x&lt;0 vµ nghÞch biÕn k khi x&gt;0</a:t>
            </a:r>
          </a:p>
        </p:txBody>
      </p:sp>
      <p:sp>
        <p:nvSpPr>
          <p:cNvPr id="22530" name="Text Box 8"/>
          <p:cNvSpPr txBox="1">
            <a:spLocks noChangeArrowheads="1"/>
          </p:cNvSpPr>
          <p:nvPr/>
        </p:nvSpPr>
        <p:spPr bwMode="auto">
          <a:xfrm>
            <a:off x="539750" y="47625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.VnTime" pitchFamily="34" charset="0"/>
              </a:rPr>
              <a:t>2. TÝnh chÊt cña hµm sè y = ax</a:t>
            </a:r>
            <a:r>
              <a:rPr lang="en-US" sz="2800" b="1" u="sng" baseline="30000">
                <a:latin typeface=".VnTime" pitchFamily="34" charset="0"/>
              </a:rPr>
              <a:t>2 </a:t>
            </a:r>
            <a:r>
              <a:rPr lang="en-US" sz="2800" b="1" u="sng">
                <a:latin typeface=".VnTime" pitchFamily="34" charset="0"/>
              </a:rPr>
              <a:t>( a ≠ 0 ).</a:t>
            </a:r>
          </a:p>
        </p:txBody>
      </p:sp>
      <p:sp>
        <p:nvSpPr>
          <p:cNvPr id="48246" name="AutoShape 118"/>
          <p:cNvSpPr>
            <a:spLocks noChangeArrowheads="1"/>
          </p:cNvSpPr>
          <p:nvPr/>
        </p:nvSpPr>
        <p:spPr bwMode="auto">
          <a:xfrm>
            <a:off x="2124075" y="3357563"/>
            <a:ext cx="4065588" cy="1135062"/>
          </a:xfrm>
          <a:prstGeom prst="verticalScroll">
            <a:avLst>
              <a:gd name="adj" fmla="val 12500"/>
            </a:avLst>
          </a:prstGeom>
          <a:solidFill>
            <a:srgbClr val="CCFF33">
              <a:alpha val="78038"/>
            </a:srgbClr>
          </a:solidFill>
          <a:ln w="28575">
            <a:solidFill>
              <a:srgbClr val="80008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CFF33"/>
                </a:solidFill>
                <a:latin typeface=".VnArial Narrow" pitchFamily="34" charset="0"/>
              </a:rPr>
              <a:t>      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Hµm sè 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y </a:t>
            </a:r>
            <a:r>
              <a:rPr lang="en-US">
                <a:solidFill>
                  <a:srgbClr val="0000FF"/>
                </a:solidFill>
                <a:latin typeface=".VnArial Narrow" pitchFamily="34" charset="0"/>
              </a:rPr>
              <a:t>=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 ax</a:t>
            </a:r>
            <a:r>
              <a:rPr lang="en-US" b="1" baseline="30000">
                <a:solidFill>
                  <a:srgbClr val="0000FF"/>
                </a:solidFill>
                <a:latin typeface=".VnArial Narrow" pitchFamily="34" charset="0"/>
              </a:rPr>
              <a:t>2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  (a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≠ 0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) </a:t>
            </a:r>
          </a:p>
          <a:p>
            <a:r>
              <a:rPr lang="en-US" b="1">
                <a:solidFill>
                  <a:srgbClr val="800080"/>
                </a:solidFill>
                <a:latin typeface=".VnTime" pitchFamily="34" charset="0"/>
              </a:rPr>
              <a:t>*</a:t>
            </a:r>
            <a:r>
              <a:rPr lang="en-US" b="1">
                <a:solidFill>
                  <a:srgbClr val="FF3300"/>
                </a:solidFill>
                <a:latin typeface=".VnTime" pitchFamily="34" charset="0"/>
              </a:rPr>
              <a:t> Đ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ång biÕn khi 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a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 vµ 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x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 cïng dÊu </a:t>
            </a:r>
          </a:p>
          <a:p>
            <a:r>
              <a:rPr lang="en-US" b="1">
                <a:solidFill>
                  <a:srgbClr val="800080"/>
                </a:solidFill>
                <a:latin typeface="Calibri" pitchFamily="34" charset="0"/>
              </a:rPr>
              <a:t>*</a:t>
            </a:r>
            <a:r>
              <a:rPr lang="en-US" b="1">
                <a:latin typeface="Calibri" pitchFamily="34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NghÞch biÕn khi 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a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 vµ 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x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 kh¸c dÊu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Tiết 45</a:t>
            </a:r>
            <a:r>
              <a:rPr lang="en-US" sz="2800">
                <a:solidFill>
                  <a:srgbClr val="FF3300"/>
                </a:solidFill>
              </a:rPr>
              <a:t>:  </a:t>
            </a:r>
            <a:r>
              <a:rPr lang="en-US" sz="2800" b="1">
                <a:solidFill>
                  <a:srgbClr val="FF3300"/>
                </a:solidFill>
              </a:rPr>
              <a:t> Hàm số- Đồ thị hàm số y = ax</a:t>
            </a:r>
            <a:r>
              <a:rPr lang="en-US" sz="2800" b="1" baseline="30000">
                <a:solidFill>
                  <a:srgbClr val="FF3300"/>
                </a:solidFill>
              </a:rPr>
              <a:t>2</a:t>
            </a:r>
            <a:r>
              <a:rPr lang="en-US" sz="2800" b="1">
                <a:solidFill>
                  <a:srgbClr val="FF3300"/>
                </a:solidFill>
              </a:rPr>
              <a:t> (a </a:t>
            </a:r>
            <a:r>
              <a:rPr lang="en-US" sz="2800">
                <a:solidFill>
                  <a:srgbClr val="FF3300"/>
                </a:solidFill>
              </a:rPr>
              <a:t>≠</a:t>
            </a:r>
            <a:r>
              <a:rPr lang="en-US" sz="2800" b="1">
                <a:solidFill>
                  <a:srgbClr val="FF3300"/>
                </a:solidFill>
              </a:rPr>
              <a:t> 0)</a:t>
            </a:r>
            <a:endParaRPr lang="en-US" sz="28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95" grpId="0"/>
      <p:bldP spid="48246" grpId="0" animBg="1"/>
      <p:bldP spid="6349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35" name="Group 119"/>
          <p:cNvGraphicFramePr>
            <a:graphicFrameLocks noGrp="1"/>
          </p:cNvGraphicFramePr>
          <p:nvPr/>
        </p:nvGraphicFramePr>
        <p:xfrm>
          <a:off x="152400" y="457200"/>
          <a:ext cx="3581400" cy="774701"/>
        </p:xfrm>
        <a:graphic>
          <a:graphicData uri="http://schemas.openxmlformats.org/drawingml/2006/table">
            <a:tbl>
              <a:tblPr/>
              <a:tblGrid>
                <a:gridCol w="757238"/>
                <a:gridCol w="442912"/>
                <a:gridCol w="400050"/>
                <a:gridCol w="381000"/>
                <a:gridCol w="457200"/>
                <a:gridCol w="381000"/>
                <a:gridCol w="381000"/>
                <a:gridCol w="38100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y=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356" name="Group 140"/>
          <p:cNvGraphicFramePr>
            <a:graphicFrameLocks noGrp="1"/>
          </p:cNvGraphicFramePr>
          <p:nvPr/>
        </p:nvGraphicFramePr>
        <p:xfrm>
          <a:off x="152400" y="1905000"/>
          <a:ext cx="3886200" cy="822960"/>
        </p:xfrm>
        <a:graphic>
          <a:graphicData uri="http://schemas.openxmlformats.org/drawingml/2006/table">
            <a:tbl>
              <a:tblPr/>
              <a:tblGrid>
                <a:gridCol w="941388"/>
                <a:gridCol w="506412"/>
                <a:gridCol w="381000"/>
                <a:gridCol w="425450"/>
                <a:gridCol w="388938"/>
                <a:gridCol w="404812"/>
                <a:gridCol w="450850"/>
                <a:gridCol w="38735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y=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-2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11" name="Rectangle 62"/>
          <p:cNvSpPr>
            <a:spLocks noChangeArrowheads="1"/>
          </p:cNvSpPr>
          <p:nvPr/>
        </p:nvSpPr>
        <p:spPr bwMode="auto">
          <a:xfrm>
            <a:off x="1371600" y="838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8</a:t>
            </a:r>
          </a:p>
        </p:txBody>
      </p:sp>
      <p:sp>
        <p:nvSpPr>
          <p:cNvPr id="23612" name="Rectangle 63"/>
          <p:cNvSpPr>
            <a:spLocks noChangeArrowheads="1"/>
          </p:cNvSpPr>
          <p:nvPr/>
        </p:nvSpPr>
        <p:spPr bwMode="auto">
          <a:xfrm>
            <a:off x="1828800" y="838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23613" name="Rectangle 64"/>
          <p:cNvSpPr>
            <a:spLocks noChangeArrowheads="1"/>
          </p:cNvSpPr>
          <p:nvPr/>
        </p:nvSpPr>
        <p:spPr bwMode="auto">
          <a:xfrm>
            <a:off x="2209800" y="838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23614" name="Rectangle 65"/>
          <p:cNvSpPr>
            <a:spLocks noChangeArrowheads="1"/>
          </p:cNvSpPr>
          <p:nvPr/>
        </p:nvSpPr>
        <p:spPr bwMode="auto">
          <a:xfrm>
            <a:off x="2667000" y="838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23615" name="Rectangle 66"/>
          <p:cNvSpPr>
            <a:spLocks noChangeArrowheads="1"/>
          </p:cNvSpPr>
          <p:nvPr/>
        </p:nvSpPr>
        <p:spPr bwMode="auto">
          <a:xfrm>
            <a:off x="3352800" y="8382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18</a:t>
            </a:r>
          </a:p>
        </p:txBody>
      </p:sp>
      <p:sp>
        <p:nvSpPr>
          <p:cNvPr id="23616" name="Rectangle 67"/>
          <p:cNvSpPr>
            <a:spLocks noChangeArrowheads="1"/>
          </p:cNvSpPr>
          <p:nvPr/>
        </p:nvSpPr>
        <p:spPr bwMode="auto">
          <a:xfrm>
            <a:off x="1524000" y="23622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-8</a:t>
            </a:r>
          </a:p>
        </p:txBody>
      </p:sp>
      <p:sp>
        <p:nvSpPr>
          <p:cNvPr id="23617" name="Rectangle 68"/>
          <p:cNvSpPr>
            <a:spLocks noChangeArrowheads="1"/>
          </p:cNvSpPr>
          <p:nvPr/>
        </p:nvSpPr>
        <p:spPr bwMode="auto">
          <a:xfrm>
            <a:off x="1981200" y="23622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-2</a:t>
            </a:r>
          </a:p>
        </p:txBody>
      </p:sp>
      <p:sp>
        <p:nvSpPr>
          <p:cNvPr id="23618" name="Rectangle 69"/>
          <p:cNvSpPr>
            <a:spLocks noChangeArrowheads="1"/>
          </p:cNvSpPr>
          <p:nvPr/>
        </p:nvSpPr>
        <p:spPr bwMode="auto">
          <a:xfrm>
            <a:off x="2438400" y="23685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23619" name="Rectangle 70"/>
          <p:cNvSpPr>
            <a:spLocks noChangeArrowheads="1"/>
          </p:cNvSpPr>
          <p:nvPr/>
        </p:nvSpPr>
        <p:spPr bwMode="auto">
          <a:xfrm>
            <a:off x="2819400" y="23622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-2</a:t>
            </a:r>
          </a:p>
        </p:txBody>
      </p:sp>
      <p:sp>
        <p:nvSpPr>
          <p:cNvPr id="23620" name="Rectangle 71"/>
          <p:cNvSpPr>
            <a:spLocks noChangeArrowheads="1"/>
          </p:cNvSpPr>
          <p:nvPr/>
        </p:nvSpPr>
        <p:spPr bwMode="auto">
          <a:xfrm>
            <a:off x="3581400" y="2362200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.VnTime" pitchFamily="34" charset="0"/>
              </a:rPr>
              <a:t>-18</a:t>
            </a:r>
          </a:p>
        </p:txBody>
      </p:sp>
      <p:sp>
        <p:nvSpPr>
          <p:cNvPr id="23621" name="Text Box 74"/>
          <p:cNvSpPr txBox="1">
            <a:spLocks noChangeArrowheads="1"/>
          </p:cNvSpPr>
          <p:nvPr/>
        </p:nvSpPr>
        <p:spPr bwMode="auto">
          <a:xfrm>
            <a:off x="3657600" y="152400"/>
            <a:ext cx="381000" cy="3048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.VnArial NarrowH" pitchFamily="34" charset="0"/>
              </a:rPr>
              <a:t>?3</a:t>
            </a:r>
            <a:endParaRPr lang="vi-VN" sz="1400" b="1">
              <a:solidFill>
                <a:schemeClr val="bg1"/>
              </a:solidFill>
              <a:latin typeface=".VnArial NarrowH" pitchFamily="34" charset="0"/>
            </a:endParaRPr>
          </a:p>
        </p:txBody>
      </p:sp>
      <p:sp>
        <p:nvSpPr>
          <p:cNvPr id="9293" name="Rectangle 77"/>
          <p:cNvSpPr>
            <a:spLocks noChangeArrowheads="1"/>
          </p:cNvSpPr>
          <p:nvPr/>
        </p:nvSpPr>
        <p:spPr bwMode="auto">
          <a:xfrm>
            <a:off x="4343400" y="21336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-</a:t>
            </a:r>
            <a:r>
              <a:rPr lang="en-US"/>
              <a:t>Đối với hàm số y = 2x</a:t>
            </a:r>
            <a:r>
              <a:rPr lang="en-US" baseline="30000"/>
              <a:t>2</a:t>
            </a:r>
            <a:r>
              <a:rPr lang="en-US"/>
              <a:t>, khi x </a:t>
            </a:r>
            <a:r>
              <a:rPr lang="en-US">
                <a:solidFill>
                  <a:schemeClr val="tx2"/>
                </a:solidFill>
              </a:rPr>
              <a:t>≠ 0 gi</a:t>
            </a:r>
            <a:r>
              <a:rPr lang="en-US"/>
              <a:t>á trị của y </a:t>
            </a:r>
            <a:r>
              <a:rPr lang="en-US">
                <a:solidFill>
                  <a:srgbClr val="0066FF"/>
                </a:solidFill>
              </a:rPr>
              <a:t>luôn dương</a:t>
            </a:r>
            <a:r>
              <a:rPr lang="en-US"/>
              <a:t>, khi x = 0 thì </a:t>
            </a:r>
            <a:r>
              <a:rPr lang="en-US">
                <a:solidFill>
                  <a:srgbClr val="0066FF"/>
                </a:solidFill>
              </a:rPr>
              <a:t>y = 0</a:t>
            </a:r>
            <a:endParaRPr lang="en-US"/>
          </a:p>
        </p:txBody>
      </p:sp>
      <p:sp>
        <p:nvSpPr>
          <p:cNvPr id="9294" name="Rectangle 78"/>
          <p:cNvSpPr>
            <a:spLocks noChangeArrowheads="1"/>
          </p:cNvSpPr>
          <p:nvPr/>
        </p:nvSpPr>
        <p:spPr bwMode="auto">
          <a:xfrm>
            <a:off x="4267200" y="28956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-</a:t>
            </a:r>
            <a:r>
              <a:rPr lang="en-US"/>
              <a:t>Đối với hàm số y = -2x</a:t>
            </a:r>
            <a:r>
              <a:rPr lang="en-US" baseline="30000"/>
              <a:t>2</a:t>
            </a:r>
            <a:r>
              <a:rPr lang="en-US"/>
              <a:t>, khi x </a:t>
            </a:r>
            <a:r>
              <a:rPr lang="en-US">
                <a:solidFill>
                  <a:schemeClr val="tx2"/>
                </a:solidFill>
              </a:rPr>
              <a:t>≠ 0 gi</a:t>
            </a:r>
            <a:r>
              <a:rPr lang="en-US"/>
              <a:t>á trị của y </a:t>
            </a:r>
            <a:r>
              <a:rPr lang="en-US">
                <a:solidFill>
                  <a:srgbClr val="0066FF"/>
                </a:solidFill>
              </a:rPr>
              <a:t>luôn</a:t>
            </a:r>
            <a:r>
              <a:rPr lang="en-US"/>
              <a:t> </a:t>
            </a:r>
            <a:r>
              <a:rPr lang="en-US">
                <a:solidFill>
                  <a:srgbClr val="0066FF"/>
                </a:solidFill>
              </a:rPr>
              <a:t>âm</a:t>
            </a:r>
            <a:r>
              <a:rPr lang="en-US"/>
              <a:t>,khi x = 0 thì </a:t>
            </a:r>
            <a:r>
              <a:rPr lang="en-US">
                <a:solidFill>
                  <a:srgbClr val="0066FF"/>
                </a:solidFill>
              </a:rPr>
              <a:t>y = 0</a:t>
            </a:r>
          </a:p>
        </p:txBody>
      </p:sp>
      <p:sp>
        <p:nvSpPr>
          <p:cNvPr id="23624" name="AutoShape 80"/>
          <p:cNvSpPr>
            <a:spLocks noChangeArrowheads="1"/>
          </p:cNvSpPr>
          <p:nvPr/>
        </p:nvSpPr>
        <p:spPr bwMode="auto">
          <a:xfrm>
            <a:off x="4038600" y="228600"/>
            <a:ext cx="4419600" cy="1524000"/>
          </a:xfrm>
          <a:prstGeom prst="wedgeRectCallout">
            <a:avLst>
              <a:gd name="adj1" fmla="val -41449"/>
              <a:gd name="adj2" fmla="val 6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/>
              <a:t>Đối với hàm số y = 2x</a:t>
            </a:r>
            <a:r>
              <a:rPr lang="en-US" baseline="30000"/>
              <a:t>2</a:t>
            </a:r>
            <a:r>
              <a:rPr lang="en-US"/>
              <a:t>, khi x ≠ 0 giá trị của y dương hay âm? Khi x = 0 thì sao?</a:t>
            </a:r>
          </a:p>
          <a:p>
            <a:pPr>
              <a:spcBef>
                <a:spcPct val="50000"/>
              </a:spcBef>
            </a:pPr>
            <a:r>
              <a:rPr lang="en-US"/>
              <a:t>-Cũng hỏi tương tự với hàm số y = -2x</a:t>
            </a:r>
            <a:r>
              <a:rPr lang="en-US" baseline="30000"/>
              <a:t>2</a:t>
            </a:r>
            <a:r>
              <a:rPr lang="en-US"/>
              <a:t>.</a:t>
            </a:r>
          </a:p>
        </p:txBody>
      </p:sp>
      <p:sp>
        <p:nvSpPr>
          <p:cNvPr id="23625" name="Text Box 94"/>
          <p:cNvSpPr txBox="1">
            <a:spLocks noChangeArrowheads="1"/>
          </p:cNvSpPr>
          <p:nvPr/>
        </p:nvSpPr>
        <p:spPr bwMode="auto">
          <a:xfrm>
            <a:off x="381000" y="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Bảng1:          </a:t>
            </a:r>
            <a:r>
              <a:rPr lang="en-US" sz="2000">
                <a:solidFill>
                  <a:schemeClr val="accent2"/>
                </a:solidFill>
                <a:latin typeface="Calibri" pitchFamily="34" charset="0"/>
              </a:rPr>
              <a:t>a &gt; 0</a:t>
            </a:r>
            <a:r>
              <a:rPr lang="en-US" sz="1400">
                <a:latin typeface="Calibri" pitchFamily="34" charset="0"/>
              </a:rPr>
              <a:t>                 </a:t>
            </a:r>
          </a:p>
        </p:txBody>
      </p:sp>
      <p:sp>
        <p:nvSpPr>
          <p:cNvPr id="23626" name="Text Box 95"/>
          <p:cNvSpPr txBox="1">
            <a:spLocks noChangeArrowheads="1"/>
          </p:cNvSpPr>
          <p:nvPr/>
        </p:nvSpPr>
        <p:spPr bwMode="auto">
          <a:xfrm>
            <a:off x="152400" y="14478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Bảng2:          </a:t>
            </a:r>
            <a:r>
              <a:rPr lang="en-US" sz="2000" b="1">
                <a:solidFill>
                  <a:schemeClr val="accent2"/>
                </a:solidFill>
                <a:latin typeface="Calibri" pitchFamily="34" charset="0"/>
              </a:rPr>
              <a:t>a &lt; 0</a:t>
            </a:r>
            <a:r>
              <a:rPr lang="en-US" sz="1400">
                <a:latin typeface="Calibri" pitchFamily="34" charset="0"/>
              </a:rPr>
              <a:t>                 </a:t>
            </a:r>
          </a:p>
        </p:txBody>
      </p:sp>
      <p:sp>
        <p:nvSpPr>
          <p:cNvPr id="9358" name="Rectangle 142"/>
          <p:cNvSpPr>
            <a:spLocks noChangeArrowheads="1"/>
          </p:cNvSpPr>
          <p:nvPr/>
        </p:nvSpPr>
        <p:spPr bwMode="auto">
          <a:xfrm>
            <a:off x="1116013" y="4343400"/>
            <a:ext cx="6840537" cy="147478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Xét hàm số y = ax</a:t>
            </a:r>
            <a:r>
              <a:rPr lang="en-US" b="1" baseline="30000"/>
              <a:t>2</a:t>
            </a:r>
            <a:r>
              <a:rPr lang="en-US" b="1"/>
              <a:t>  (a </a:t>
            </a:r>
            <a:r>
              <a:rPr lang="en-US" b="1">
                <a:solidFill>
                  <a:schemeClr val="tx2"/>
                </a:solidFill>
              </a:rPr>
              <a:t>≠ 0)</a:t>
            </a:r>
            <a:endParaRPr lang="en-US" b="1"/>
          </a:p>
          <a:p>
            <a:r>
              <a:rPr lang="en-US" b="1"/>
              <a:t>-Nếu a &gt; 0 thì y &gt; 0 với mọi x </a:t>
            </a:r>
            <a:r>
              <a:rPr lang="en-US" b="1">
                <a:solidFill>
                  <a:schemeClr val="tx2"/>
                </a:solidFill>
              </a:rPr>
              <a:t>≠ 0;    y = 0 khi x</a:t>
            </a:r>
            <a:r>
              <a:rPr lang="en-US" b="1"/>
              <a:t> = 0</a:t>
            </a:r>
          </a:p>
          <a:p>
            <a:r>
              <a:rPr lang="en-US" b="1"/>
              <a:t>        Giá trị nhỏ nhất của hàm số là y = 0</a:t>
            </a:r>
          </a:p>
          <a:p>
            <a:r>
              <a:rPr lang="en-US" b="1"/>
              <a:t>-Nếu a &lt; 0 thì y &lt; 0 với mọi x </a:t>
            </a:r>
            <a:r>
              <a:rPr lang="en-US" b="1">
                <a:solidFill>
                  <a:schemeClr val="tx2"/>
                </a:solidFill>
              </a:rPr>
              <a:t>≠ 0;    y = 0 khi x</a:t>
            </a:r>
            <a:r>
              <a:rPr lang="en-US" b="1"/>
              <a:t> = 0</a:t>
            </a:r>
          </a:p>
          <a:p>
            <a:r>
              <a:rPr lang="en-US" b="1"/>
              <a:t>        Giá trị lớn nhất của hàm số là y = 0</a:t>
            </a:r>
          </a:p>
        </p:txBody>
      </p:sp>
      <p:sp>
        <p:nvSpPr>
          <p:cNvPr id="9359" name="Text Box 143"/>
          <p:cNvSpPr txBox="1">
            <a:spLocks noChangeArrowheads="1"/>
          </p:cNvSpPr>
          <p:nvPr/>
        </p:nvSpPr>
        <p:spPr bwMode="auto">
          <a:xfrm>
            <a:off x="2700338" y="3789363"/>
            <a:ext cx="2057400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c. Nhận xét: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3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3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3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3" grpId="0"/>
      <p:bldP spid="9294" grpId="0"/>
      <p:bldP spid="9358" grpId="0" animBg="1"/>
      <p:bldP spid="935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1644</Words>
  <Application>Microsoft Office PowerPoint</Application>
  <PresentationFormat>On-screen Show (4:3)</PresentationFormat>
  <Paragraphs>385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4.Cách vẽ đồ thị hàm số y = ax2  (a ≠ 0)   *Bước 1:  Lập bảng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VTA Computer</dc:creator>
  <cp:lastModifiedBy>LongHai</cp:lastModifiedBy>
  <cp:revision>39</cp:revision>
  <dcterms:created xsi:type="dcterms:W3CDTF">2017-02-22T08:26:16Z</dcterms:created>
  <dcterms:modified xsi:type="dcterms:W3CDTF">2022-02-22T00:51:22Z</dcterms:modified>
</cp:coreProperties>
</file>